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4"/>
  </p:notesMasterIdLst>
  <p:sldIdLst>
    <p:sldId id="257" r:id="rId2"/>
    <p:sldId id="258" r:id="rId3"/>
    <p:sldId id="256" r:id="rId4"/>
    <p:sldId id="334" r:id="rId5"/>
    <p:sldId id="359" r:id="rId6"/>
    <p:sldId id="491" r:id="rId7"/>
    <p:sldId id="357" r:id="rId8"/>
    <p:sldId id="358" r:id="rId9"/>
    <p:sldId id="356" r:id="rId10"/>
    <p:sldId id="360" r:id="rId11"/>
    <p:sldId id="361" r:id="rId12"/>
    <p:sldId id="374" r:id="rId13"/>
    <p:sldId id="364" r:id="rId14"/>
    <p:sldId id="365" r:id="rId15"/>
    <p:sldId id="366" r:id="rId16"/>
    <p:sldId id="373" r:id="rId17"/>
    <p:sldId id="375" r:id="rId18"/>
    <p:sldId id="376" r:id="rId19"/>
    <p:sldId id="381" r:id="rId20"/>
    <p:sldId id="382" r:id="rId21"/>
    <p:sldId id="384" r:id="rId22"/>
    <p:sldId id="295" r:id="rId23"/>
    <p:sldId id="385" r:id="rId24"/>
    <p:sldId id="386" r:id="rId25"/>
    <p:sldId id="389" r:id="rId26"/>
    <p:sldId id="392" r:id="rId27"/>
    <p:sldId id="393" r:id="rId28"/>
    <p:sldId id="395" r:id="rId29"/>
    <p:sldId id="396" r:id="rId30"/>
    <p:sldId id="398" r:id="rId31"/>
    <p:sldId id="400" r:id="rId32"/>
    <p:sldId id="402" r:id="rId33"/>
    <p:sldId id="380" r:id="rId34"/>
    <p:sldId id="408" r:id="rId35"/>
    <p:sldId id="409" r:id="rId36"/>
    <p:sldId id="410" r:id="rId37"/>
    <p:sldId id="414" r:id="rId38"/>
    <p:sldId id="415" r:id="rId39"/>
    <p:sldId id="416" r:id="rId40"/>
    <p:sldId id="419" r:id="rId41"/>
    <p:sldId id="407" r:id="rId42"/>
    <p:sldId id="425" r:id="rId43"/>
    <p:sldId id="426" r:id="rId44"/>
    <p:sldId id="429" r:id="rId45"/>
    <p:sldId id="430" r:id="rId46"/>
    <p:sldId id="436" r:id="rId47"/>
    <p:sldId id="433" r:id="rId48"/>
    <p:sldId id="432" r:id="rId49"/>
    <p:sldId id="427" r:id="rId50"/>
    <p:sldId id="428" r:id="rId51"/>
    <p:sldId id="438" r:id="rId52"/>
    <p:sldId id="439" r:id="rId53"/>
    <p:sldId id="440" r:id="rId54"/>
    <p:sldId id="441" r:id="rId55"/>
    <p:sldId id="442" r:id="rId56"/>
    <p:sldId id="445" r:id="rId57"/>
    <p:sldId id="443" r:id="rId58"/>
    <p:sldId id="447" r:id="rId59"/>
    <p:sldId id="446" r:id="rId60"/>
    <p:sldId id="449" r:id="rId61"/>
    <p:sldId id="450" r:id="rId62"/>
    <p:sldId id="452" r:id="rId63"/>
    <p:sldId id="451" r:id="rId64"/>
    <p:sldId id="448" r:id="rId65"/>
    <p:sldId id="453" r:id="rId66"/>
    <p:sldId id="454" r:id="rId67"/>
    <p:sldId id="457" r:id="rId68"/>
    <p:sldId id="462" r:id="rId69"/>
    <p:sldId id="461" r:id="rId70"/>
    <p:sldId id="458" r:id="rId71"/>
    <p:sldId id="463" r:id="rId72"/>
    <p:sldId id="465" r:id="rId73"/>
    <p:sldId id="472" r:id="rId74"/>
    <p:sldId id="468" r:id="rId75"/>
    <p:sldId id="473" r:id="rId76"/>
    <p:sldId id="475" r:id="rId77"/>
    <p:sldId id="474" r:id="rId78"/>
    <p:sldId id="482" r:id="rId79"/>
    <p:sldId id="481" r:id="rId80"/>
    <p:sldId id="487" r:id="rId81"/>
    <p:sldId id="489" r:id="rId82"/>
    <p:sldId id="490" r:id="rId83"/>
    <p:sldId id="494" r:id="rId84"/>
    <p:sldId id="493" r:id="rId85"/>
    <p:sldId id="492" r:id="rId86"/>
    <p:sldId id="495" r:id="rId87"/>
    <p:sldId id="497" r:id="rId88"/>
    <p:sldId id="496" r:id="rId89"/>
    <p:sldId id="498" r:id="rId90"/>
    <p:sldId id="502" r:id="rId91"/>
    <p:sldId id="505" r:id="rId92"/>
    <p:sldId id="506" r:id="rId93"/>
    <p:sldId id="507" r:id="rId94"/>
    <p:sldId id="508" r:id="rId95"/>
    <p:sldId id="509" r:id="rId96"/>
    <p:sldId id="510" r:id="rId97"/>
    <p:sldId id="511" r:id="rId98"/>
    <p:sldId id="424" r:id="rId99"/>
    <p:sldId id="516" r:id="rId100"/>
    <p:sldId id="527" r:id="rId101"/>
    <p:sldId id="528" r:id="rId102"/>
    <p:sldId id="529" r:id="rId103"/>
    <p:sldId id="526" r:id="rId104"/>
    <p:sldId id="530" r:id="rId105"/>
    <p:sldId id="532" r:id="rId106"/>
    <p:sldId id="518" r:id="rId107"/>
    <p:sldId id="533" r:id="rId108"/>
    <p:sldId id="536" r:id="rId109"/>
    <p:sldId id="535" r:id="rId110"/>
    <p:sldId id="537" r:id="rId111"/>
    <p:sldId id="538" r:id="rId112"/>
    <p:sldId id="539" r:id="rId113"/>
    <p:sldId id="540" r:id="rId114"/>
    <p:sldId id="541" r:id="rId115"/>
    <p:sldId id="542" r:id="rId116"/>
    <p:sldId id="544" r:id="rId117"/>
    <p:sldId id="546" r:id="rId118"/>
    <p:sldId id="547" r:id="rId119"/>
    <p:sldId id="548" r:id="rId120"/>
    <p:sldId id="552" r:id="rId121"/>
    <p:sldId id="556" r:id="rId122"/>
    <p:sldId id="557" r:id="rId123"/>
    <p:sldId id="558" r:id="rId124"/>
    <p:sldId id="559" r:id="rId125"/>
    <p:sldId id="564" r:id="rId126"/>
    <p:sldId id="553" r:id="rId127"/>
    <p:sldId id="560" r:id="rId128"/>
    <p:sldId id="555" r:id="rId129"/>
    <p:sldId id="566" r:id="rId130"/>
    <p:sldId id="561" r:id="rId131"/>
    <p:sldId id="568" r:id="rId132"/>
    <p:sldId id="574" r:id="rId133"/>
    <p:sldId id="572" r:id="rId134"/>
    <p:sldId id="570" r:id="rId135"/>
    <p:sldId id="571" r:id="rId136"/>
    <p:sldId id="575" r:id="rId137"/>
    <p:sldId id="581" r:id="rId138"/>
    <p:sldId id="577" r:id="rId139"/>
    <p:sldId id="578" r:id="rId140"/>
    <p:sldId id="582" r:id="rId141"/>
    <p:sldId id="583" r:id="rId142"/>
    <p:sldId id="585" r:id="rId143"/>
    <p:sldId id="587" r:id="rId144"/>
    <p:sldId id="596" r:id="rId145"/>
    <p:sldId id="589" r:id="rId146"/>
    <p:sldId id="588" r:id="rId147"/>
    <p:sldId id="590" r:id="rId148"/>
    <p:sldId id="591" r:id="rId149"/>
    <p:sldId id="594" r:id="rId150"/>
    <p:sldId id="595" r:id="rId151"/>
    <p:sldId id="597" r:id="rId152"/>
    <p:sldId id="599" r:id="rId153"/>
    <p:sldId id="598" r:id="rId154"/>
    <p:sldId id="600" r:id="rId155"/>
    <p:sldId id="602" r:id="rId156"/>
    <p:sldId id="607" r:id="rId157"/>
    <p:sldId id="606" r:id="rId158"/>
    <p:sldId id="613" r:id="rId159"/>
    <p:sldId id="608" r:id="rId160"/>
    <p:sldId id="609" r:id="rId161"/>
    <p:sldId id="612" r:id="rId162"/>
    <p:sldId id="617" r:id="rId163"/>
    <p:sldId id="615" r:id="rId164"/>
    <p:sldId id="618" r:id="rId165"/>
    <p:sldId id="623" r:id="rId166"/>
    <p:sldId id="620" r:id="rId167"/>
    <p:sldId id="622" r:id="rId168"/>
    <p:sldId id="265" r:id="rId169"/>
    <p:sldId id="266" r:id="rId170"/>
    <p:sldId id="268" r:id="rId171"/>
    <p:sldId id="625" r:id="rId172"/>
    <p:sldId id="626" r:id="rId173"/>
    <p:sldId id="627" r:id="rId174"/>
    <p:sldId id="628" r:id="rId175"/>
    <p:sldId id="635" r:id="rId176"/>
    <p:sldId id="634" r:id="rId177"/>
    <p:sldId id="631" r:id="rId178"/>
    <p:sldId id="632" r:id="rId179"/>
    <p:sldId id="633" r:id="rId180"/>
    <p:sldId id="639" r:id="rId181"/>
    <p:sldId id="629" r:id="rId182"/>
    <p:sldId id="640" r:id="rId183"/>
    <p:sldId id="641" r:id="rId184"/>
    <p:sldId id="642" r:id="rId185"/>
    <p:sldId id="643" r:id="rId186"/>
    <p:sldId id="644" r:id="rId187"/>
    <p:sldId id="645" r:id="rId188"/>
    <p:sldId id="646" r:id="rId189"/>
    <p:sldId id="648" r:id="rId190"/>
    <p:sldId id="649" r:id="rId191"/>
    <p:sldId id="655" r:id="rId192"/>
    <p:sldId id="651" r:id="rId193"/>
    <p:sldId id="652" r:id="rId194"/>
    <p:sldId id="653" r:id="rId195"/>
    <p:sldId id="656" r:id="rId196"/>
    <p:sldId id="657" r:id="rId197"/>
    <p:sldId id="661" r:id="rId198"/>
    <p:sldId id="658" r:id="rId199"/>
    <p:sldId id="659" r:id="rId200"/>
    <p:sldId id="660" r:id="rId201"/>
    <p:sldId id="261" r:id="rId202"/>
    <p:sldId id="342" r:id="rId203"/>
  </p:sldIdLst>
  <p:sldSz cx="12192000" cy="6858000"/>
  <p:notesSz cx="7010400" cy="9296400"/>
  <p:embeddedFontLst>
    <p:embeddedFont>
      <p:font typeface="Algerian" panose="04020705040A02060702" pitchFamily="82" charset="0"/>
      <p:regular r:id="rId205"/>
    </p:embeddedFont>
    <p:embeddedFont>
      <p:font typeface="Balloon" pitchFamily="2" charset="0"/>
      <p:regular r:id="rId206"/>
    </p:embeddedFont>
    <p:embeddedFont>
      <p:font typeface="Barbie" panose="00000500000000000000" pitchFamily="2" charset="0"/>
      <p:italic r:id="rId207"/>
    </p:embeddedFont>
    <p:embeddedFont>
      <p:font typeface="Belgium" panose="04030605020002020C03" pitchFamily="82" charset="0"/>
      <p:regular r:id="rId208"/>
    </p:embeddedFont>
    <p:embeddedFont>
      <p:font typeface="Bookman Old Style" panose="02050604050505020204" pitchFamily="18" charset="0"/>
      <p:regular r:id="rId209"/>
      <p:bold r:id="rId210"/>
      <p:italic r:id="rId211"/>
      <p:boldItalic r:id="rId212"/>
    </p:embeddedFont>
    <p:embeddedFont>
      <p:font typeface="Comic Sans MS" panose="030F0702030302020204" pitchFamily="66" charset="0"/>
      <p:regular r:id="rId213"/>
      <p:bold r:id="rId214"/>
      <p:italic r:id="rId215"/>
      <p:boldItalic r:id="rId216"/>
    </p:embeddedFont>
    <p:embeddedFont>
      <p:font typeface="Cooper Black" panose="0208090404030B020404" pitchFamily="18" charset="0"/>
      <p:regular r:id="rId217"/>
    </p:embeddedFont>
    <p:embeddedFont>
      <p:font typeface="Georgia" panose="02040502050405020303" pitchFamily="18" charset="0"/>
      <p:regular r:id="rId218"/>
      <p:bold r:id="rId219"/>
      <p:italic r:id="rId220"/>
      <p:boldItalic r:id="rId221"/>
    </p:embeddedFont>
    <p:embeddedFont>
      <p:font typeface="Impact" panose="020B0806030902050204" pitchFamily="34" charset="0"/>
      <p:regular r:id="rId222"/>
    </p:embeddedFont>
    <p:embeddedFont>
      <p:font typeface="Liberty" panose="04027200000000000000" pitchFamily="82" charset="0"/>
      <p:regular r:id="rId223"/>
    </p:embeddedFont>
    <p:embeddedFont>
      <p:font typeface="Righteous" panose="02010506000000020000" pitchFamily="2" charset="0"/>
      <p:regular r:id="rId224"/>
    </p:embeddedFont>
    <p:embeddedFont>
      <p:font typeface="Tahoma" panose="020B0604030504040204" pitchFamily="34" charset="0"/>
      <p:regular r:id="rId225"/>
      <p:bold r:id="rId226"/>
    </p:embeddedFont>
    <p:embeddedFont>
      <p:font typeface="Trebuchet MS" panose="020B0603020202020204" pitchFamily="34" charset="0"/>
      <p:regular r:id="rId227"/>
      <p:bold r:id="rId228"/>
      <p:italic r:id="rId229"/>
      <p:boldItalic r:id="rId230"/>
    </p:embeddedFont>
    <p:embeddedFont>
      <p:font typeface="VAG Round" panose="040B7200000000000000" pitchFamily="82" charset="0"/>
      <p:regular r:id="rId231"/>
    </p:embeddedFont>
    <p:embeddedFont>
      <p:font typeface="Verdana" panose="020B0604030504040204" pitchFamily="34" charset="0"/>
      <p:regular r:id="rId232"/>
      <p:bold r:id="rId233"/>
      <p:italic r:id="rId234"/>
      <p:boldItalic r:id="rId235"/>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000099"/>
    <a:srgbClr val="0000CC"/>
    <a:srgbClr val="580000"/>
    <a:srgbClr val="006600"/>
    <a:srgbClr val="3333FF"/>
    <a:srgbClr val="255997"/>
    <a:srgbClr val="3072C2"/>
    <a:srgbClr val="85A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923" autoAdjust="0"/>
    <p:restoredTop sz="93980" autoAdjust="0"/>
  </p:normalViewPr>
  <p:slideViewPr>
    <p:cSldViewPr showGuides="1">
      <p:cViewPr varScale="1">
        <p:scale>
          <a:sx n="54" d="100"/>
          <a:sy n="54" d="100"/>
        </p:scale>
        <p:origin x="55" y="315"/>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9901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font" Target="fonts/font1.fntdata"/><Relationship Id="rId226" Type="http://schemas.openxmlformats.org/officeDocument/2006/relationships/font" Target="fonts/font22.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font" Target="fonts/font12.fntdata"/><Relationship Id="rId237"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font" Target="fonts/font2.fntdata"/><Relationship Id="rId227" Type="http://schemas.openxmlformats.org/officeDocument/2006/relationships/font" Target="fonts/font23.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font" Target="fonts/font13.fntdata"/><Relationship Id="rId6" Type="http://schemas.openxmlformats.org/officeDocument/2006/relationships/slide" Target="slides/slide5.xml"/><Relationship Id="rId238" Type="http://schemas.openxmlformats.org/officeDocument/2006/relationships/theme" Target="theme/theme1.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font" Target="fonts/font3.fntdata"/><Relationship Id="rId228" Type="http://schemas.openxmlformats.org/officeDocument/2006/relationships/font" Target="fonts/font24.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font" Target="fonts/font14.fntdata"/><Relationship Id="rId239"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font" Target="fonts/font4.fntdata"/><Relationship Id="rId229" Type="http://schemas.openxmlformats.org/officeDocument/2006/relationships/font" Target="fonts/font25.fntdata"/><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font" Target="fonts/font15.fntdata"/><Relationship Id="rId230" Type="http://schemas.openxmlformats.org/officeDocument/2006/relationships/font" Target="fonts/font26.fntdata"/><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font" Target="fonts/font5.fntdata"/><Relationship Id="rId190" Type="http://schemas.openxmlformats.org/officeDocument/2006/relationships/slide" Target="slides/slide189.xml"/><Relationship Id="rId204" Type="http://schemas.openxmlformats.org/officeDocument/2006/relationships/notesMaster" Target="notesMasters/notesMaster1.xml"/><Relationship Id="rId220" Type="http://schemas.openxmlformats.org/officeDocument/2006/relationships/font" Target="fonts/font16.fntdata"/><Relationship Id="rId225" Type="http://schemas.openxmlformats.org/officeDocument/2006/relationships/font" Target="fonts/font21.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font" Target="fonts/font6.fntdata"/><Relationship Id="rId215" Type="http://schemas.openxmlformats.org/officeDocument/2006/relationships/font" Target="fonts/font11.fntdata"/><Relationship Id="rId236"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font" Target="fonts/font27.fntdata"/><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font" Target="fonts/font17.fntdata"/><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font" Target="fonts/font7.fntdata"/><Relationship Id="rId232" Type="http://schemas.openxmlformats.org/officeDocument/2006/relationships/font" Target="fonts/font28.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font" Target="fonts/font18.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font" Target="fonts/font8.fntdata"/><Relationship Id="rId233" Type="http://schemas.openxmlformats.org/officeDocument/2006/relationships/font" Target="fonts/font29.fntdata"/><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font" Target="fonts/font19.fntdata"/><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font" Target="fonts/font9.fntdata"/><Relationship Id="rId234" Type="http://schemas.openxmlformats.org/officeDocument/2006/relationships/font" Target="fonts/font30.fntdata"/><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font" Target="fonts/font20.fntdata"/><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font" Target="fonts/font10.fntdata"/><Relationship Id="rId235" Type="http://schemas.openxmlformats.org/officeDocument/2006/relationships/font" Target="fonts/font31.fntdata"/><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1/15/26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CC"/>
            </a:gs>
            <a:gs pos="50000">
              <a:srgbClr val="00007A"/>
            </a:gs>
            <a:gs pos="100000">
              <a:srgbClr val="0000CC"/>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7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15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5.jpeg"/><Relationship Id="rId5" Type="http://schemas.microsoft.com/office/2007/relationships/hdphoto" Target="../media/hdphoto2.wdp"/><Relationship Id="rId4" Type="http://schemas.openxmlformats.org/officeDocument/2006/relationships/image" Target="../media/image74.png"/></Relationships>
</file>

<file path=ppt/slides/_rels/slide1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1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16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192000" cy="6858000"/>
          </a:xfrm>
          <a:prstGeom prst="rect">
            <a:avLst/>
          </a:prstGeom>
          <a:solidFill>
            <a:srgbClr val="000000"/>
          </a:solidFill>
          <a:ln w="9525">
            <a:noFill/>
            <a:miter lim="800000"/>
            <a:headEnd/>
            <a:tailEnd/>
          </a:ln>
        </p:spPr>
        <p:txBody>
          <a:bodyPr wrap="none" anchor="ct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248400" y="1300878"/>
            <a:ext cx="3581400" cy="2585323"/>
          </a:xfrm>
          <a:prstGeom prst="rect">
            <a:avLst/>
          </a:prstGeom>
          <a:gradFill flip="none" rotWithShape="1">
            <a:gsLst>
              <a:gs pos="0">
                <a:srgbClr val="000066"/>
              </a:gs>
              <a:gs pos="55000">
                <a:srgbClr val="3333FF"/>
              </a:gs>
              <a:gs pos="100000">
                <a:srgbClr val="000066"/>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5400" dirty="0">
                <a:latin typeface="Barbie" panose="00000500000000000000" pitchFamily="2" charset="0"/>
              </a:rPr>
              <a:t>Video Bible Study</a:t>
            </a:r>
          </a:p>
          <a:p>
            <a:pPr algn="ctr"/>
            <a:r>
              <a:rPr lang="en-US" sz="5400" dirty="0">
                <a:latin typeface="Barbie" panose="00000500000000000000" pitchFamily="2" charset="0"/>
              </a:rPr>
              <a:t>Lessons</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324600" y="4456094"/>
            <a:ext cx="3733800" cy="830997"/>
          </a:xfrm>
          <a:prstGeom prst="rect">
            <a:avLst/>
          </a:prstGeom>
          <a:noFill/>
        </p:spPr>
        <p:txBody>
          <a:bodyPr wrap="square" rtlCol="0">
            <a:spAutoFit/>
          </a:bodyPr>
          <a:lstStyle/>
          <a:p>
            <a:pPr algn="ctr"/>
            <a:r>
              <a:rPr lang="en-US" sz="2400" dirty="0">
                <a:latin typeface="Algerian" panose="04020705040A02060702" pitchFamily="82" charset="0"/>
              </a:rPr>
              <a:t>presented by </a:t>
            </a:r>
            <a:br>
              <a:rPr lang="en-US" sz="2400" dirty="0">
                <a:latin typeface="Algerian" panose="04020705040A02060702" pitchFamily="82" charset="0"/>
              </a:rPr>
            </a:br>
            <a:r>
              <a:rPr lang="en-US" sz="24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771900" y="5162490"/>
            <a:ext cx="4572000" cy="400110"/>
          </a:xfrm>
          <a:prstGeom prst="rect">
            <a:avLst/>
          </a:prstGeom>
          <a:noFill/>
        </p:spPr>
        <p:txBody>
          <a:bodyPr wrap="square" rtlCol="0">
            <a:spAutoFit/>
          </a:bodyPr>
          <a:lstStyle/>
          <a:p>
            <a:pPr algn="ctr"/>
            <a:r>
              <a:rPr lang="en-US" sz="2000" b="1" dirty="0">
                <a:latin typeface="+mn-lt"/>
              </a:rPr>
              <a:t>© Copyright David E. Pratte</a:t>
            </a:r>
            <a:r>
              <a:rPr lang="en-US" sz="2000" b="1">
                <a:latin typeface="+mn-lt"/>
              </a:rPr>
              <a:t>, 2024</a:t>
            </a:r>
            <a:endParaRPr lang="en-US" sz="2000" b="1" dirty="0">
              <a:latin typeface="+mn-lt"/>
            </a:endParaRPr>
          </a:p>
        </p:txBody>
      </p:sp>
      <p:sp>
        <p:nvSpPr>
          <p:cNvPr id="6" name="TextBox 5">
            <a:extLst>
              <a:ext uri="{FF2B5EF4-FFF2-40B4-BE49-F238E27FC236}">
                <a16:creationId xmlns:a16="http://schemas.microsoft.com/office/drawing/2014/main" id="{D2009373-4638-4797-9163-632DBAA3E847}"/>
              </a:ext>
            </a:extLst>
          </p:cNvPr>
          <p:cNvSpPr txBox="1"/>
          <p:nvPr/>
        </p:nvSpPr>
        <p:spPr>
          <a:xfrm>
            <a:off x="2590800" y="5725180"/>
            <a:ext cx="7010400" cy="523220"/>
          </a:xfrm>
          <a:prstGeom prst="rect">
            <a:avLst/>
          </a:prstGeom>
          <a:noFill/>
        </p:spPr>
        <p:txBody>
          <a:bodyPr wrap="square" rtlCol="0">
            <a:spAutoFit/>
          </a:bodyPr>
          <a:lstStyle/>
          <a:p>
            <a:pPr algn="ctr"/>
            <a:r>
              <a:rPr lang="en-US" sz="14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431430"/>
            <a:ext cx="4419600" cy="1323439"/>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Book of</a:t>
            </a:r>
          </a:p>
          <a:p>
            <a:pPr algn="ctr"/>
            <a:r>
              <a:rPr lang="en-US" sz="4000" b="1" dirty="0">
                <a:solidFill>
                  <a:srgbClr val="FFFF00"/>
                </a:solidFill>
                <a:latin typeface="Bookman Old Style" panose="02050604050505020204" pitchFamily="18" charset="0"/>
              </a:rPr>
              <a:t>1 Corinthians</a:t>
            </a:r>
          </a:p>
        </p:txBody>
      </p:sp>
      <p:sp>
        <p:nvSpPr>
          <p:cNvPr id="7" name="TextBox 6">
            <a:extLst>
              <a:ext uri="{FF2B5EF4-FFF2-40B4-BE49-F238E27FC236}">
                <a16:creationId xmlns:a16="http://schemas.microsoft.com/office/drawing/2014/main" id="{3F1EC510-7C35-4287-BA51-03B81A035968}"/>
              </a:ext>
            </a:extLst>
          </p:cNvPr>
          <p:cNvSpPr txBox="1"/>
          <p:nvPr/>
        </p:nvSpPr>
        <p:spPr>
          <a:xfrm>
            <a:off x="6324600" y="3886201"/>
            <a:ext cx="3962400" cy="646331"/>
          </a:xfrm>
          <a:prstGeom prst="rect">
            <a:avLst/>
          </a:prstGeom>
          <a:noFill/>
        </p:spPr>
        <p:txBody>
          <a:bodyPr wrap="square" rtlCol="0">
            <a:spAutoFit/>
          </a:bodyPr>
          <a:lstStyle/>
          <a:p>
            <a:pPr algn="ctr"/>
            <a:r>
              <a:rPr lang="en-US" sz="1800" dirty="0">
                <a:latin typeface="+mn-lt"/>
              </a:rPr>
              <a:t>Thanks to Christians in the Hillcrest church for their participation.</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2057400" y="5080338"/>
            <a:ext cx="8382000" cy="1508105"/>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biblestudylessons.com/</a:t>
            </a:r>
            <a:r>
              <a:rPr lang="en-US" sz="3200" b="1" dirty="0" err="1">
                <a:latin typeface="+mn-lt"/>
              </a:rPr>
              <a:t>classbooks</a:t>
            </a:r>
            <a:endParaRPr lang="en-US" sz="3200" b="1" dirty="0">
              <a:latin typeface="+mn-lt"/>
            </a:endParaRPr>
          </a:p>
          <a:p>
            <a:r>
              <a:rPr lang="en-US" sz="3200" b="1" dirty="0">
                <a:latin typeface="+mn-lt"/>
              </a:rPr>
              <a:t>gospelway.com/sales/</a:t>
            </a:r>
            <a:r>
              <a:rPr lang="en-US" sz="3200" b="1" dirty="0" err="1">
                <a:latin typeface="+mn-lt"/>
              </a:rPr>
              <a:t>books.php</a:t>
            </a:r>
            <a:endParaRPr lang="en-US" sz="3200" b="1" dirty="0">
              <a:latin typeface="+mn-lt"/>
            </a:endParaRP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824097"/>
            <a:ext cx="3962400" cy="2062103"/>
          </a:xfrm>
          <a:prstGeom prst="rect">
            <a:avLst/>
          </a:prstGeom>
          <a:noFill/>
        </p:spPr>
        <p:txBody>
          <a:bodyPr wrap="square" rtlCol="0">
            <a:spAutoFit/>
          </a:bodyPr>
          <a:lstStyle/>
          <a:p>
            <a:pPr algn="ctr"/>
            <a:r>
              <a:rPr lang="en-US" sz="3200" b="1" dirty="0">
                <a:solidFill>
                  <a:srgbClr val="FFFF00"/>
                </a:solidFill>
                <a:latin typeface="Bookman Old Style" panose="02050604050505020204" pitchFamily="18" charset="0"/>
              </a:rPr>
              <a:t>Bible Study Questions on the Book of </a:t>
            </a:r>
            <a:br>
              <a:rPr lang="en-US" sz="3200" b="1" dirty="0">
                <a:solidFill>
                  <a:srgbClr val="FFFF00"/>
                </a:solidFill>
                <a:latin typeface="Bookman Old Style" panose="02050604050505020204" pitchFamily="18" charset="0"/>
              </a:rPr>
            </a:br>
            <a:r>
              <a:rPr lang="en-US" sz="3200" b="1" dirty="0">
                <a:solidFill>
                  <a:srgbClr val="FFFF00"/>
                </a:solidFill>
                <a:latin typeface="Bookman Old Style" panose="02050604050505020204" pitchFamily="18" charset="0"/>
              </a:rPr>
              <a:t>1 Corinthians </a:t>
            </a:r>
          </a:p>
        </p:txBody>
      </p:sp>
    </p:spTree>
    <p:extLst>
      <p:ext uri="{BB962C8B-B14F-4D97-AF65-F5344CB8AC3E}">
        <p14:creationId xmlns:p14="http://schemas.microsoft.com/office/powerpoint/2010/main" val="4340602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5" name="Text Box 308"/>
          <p:cNvSpPr txBox="1">
            <a:spLocks noChangeArrowheads="1"/>
          </p:cNvSpPr>
          <p:nvPr/>
        </p:nvSpPr>
        <p:spPr bwMode="auto">
          <a:xfrm>
            <a:off x="8653463" y="6447798"/>
            <a:ext cx="2000250" cy="396875"/>
          </a:xfrm>
          <a:prstGeom prst="rect">
            <a:avLst/>
          </a:prstGeom>
          <a:noFill/>
          <a:ln w="9525">
            <a:noFill/>
            <a:miter lim="800000"/>
            <a:headEnd/>
            <a:tailEnd/>
          </a:ln>
          <a:effectLst/>
        </p:spPr>
        <p:txBody>
          <a:bodyPr lIns="0" rIns="0">
            <a:spAutoFit/>
          </a:bodyPr>
          <a:lstStyle/>
          <a:p>
            <a:pPr>
              <a:spcBef>
                <a:spcPct val="50000"/>
              </a:spcBef>
            </a:pPr>
            <a:r>
              <a:rPr lang="en-US" sz="2000" b="1" dirty="0">
                <a:solidFill>
                  <a:srgbClr val="00FF99"/>
                </a:solidFill>
                <a:latin typeface="Comic Sans MS" pitchFamily="66" charset="0"/>
                <a:hlinkClick r:id="rId2" action="ppaction://hlinksldjump"/>
              </a:rPr>
              <a:t>Index</a:t>
            </a:r>
            <a:r>
              <a:rPr lang="en-US" sz="1600" b="1" dirty="0">
                <a:solidFill>
                  <a:schemeClr val="bg1"/>
                </a:solidFill>
                <a:latin typeface="Verdana" pitchFamily="34" charset="0"/>
                <a:cs typeface="Courier New" pitchFamily="49" charset="0"/>
              </a:rPr>
              <a:t> </a:t>
            </a:r>
          </a:p>
        </p:txBody>
      </p:sp>
      <p:pic>
        <p:nvPicPr>
          <p:cNvPr id="3" name="Picture 2">
            <a:extLst>
              <a:ext uri="{FF2B5EF4-FFF2-40B4-BE49-F238E27FC236}">
                <a16:creationId xmlns:a16="http://schemas.microsoft.com/office/drawing/2014/main" id="{8AC9DBF4-0AEC-1EF3-D0CF-D90987717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 y="158750"/>
            <a:ext cx="10553700" cy="6540500"/>
          </a:xfrm>
          <a:prstGeom prst="rect">
            <a:avLst/>
          </a:prstGeom>
        </p:spPr>
      </p:pic>
    </p:spTree>
    <p:extLst>
      <p:ext uri="{BB962C8B-B14F-4D97-AF65-F5344CB8AC3E}">
        <p14:creationId xmlns:p14="http://schemas.microsoft.com/office/powerpoint/2010/main" val="3652514943"/>
      </p:ext>
    </p:extLst>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1310E-C023-4611-BD8E-08FED67CD530}"/>
            </a:ext>
          </a:extLst>
        </p:cNvPr>
        <p:cNvGrpSpPr/>
        <p:nvPr/>
      </p:nvGrpSpPr>
      <p:grpSpPr>
        <a:xfrm>
          <a:off x="0" y="0"/>
          <a:ext cx="0" cy="0"/>
          <a:chOff x="0" y="0"/>
          <a:chExt cx="0" cy="0"/>
        </a:xfrm>
      </p:grpSpPr>
      <p:sp>
        <p:nvSpPr>
          <p:cNvPr id="27" name="Rectangle 2">
            <a:extLst>
              <a:ext uri="{FF2B5EF4-FFF2-40B4-BE49-F238E27FC236}">
                <a16:creationId xmlns:a16="http://schemas.microsoft.com/office/drawing/2014/main" id="{233CE7A2-5C49-757B-0390-74BC5D7023E5}"/>
              </a:ext>
            </a:extLst>
          </p:cNvPr>
          <p:cNvSpPr>
            <a:spLocks noGrp="1" noChangeArrowheads="1"/>
          </p:cNvSpPr>
          <p:nvPr>
            <p:ph type="title"/>
          </p:nvPr>
        </p:nvSpPr>
        <p:spPr>
          <a:xfrm>
            <a:off x="2224087" y="457200"/>
            <a:ext cx="7772400" cy="593725"/>
          </a:xfrm>
          <a:ln/>
        </p:spPr>
        <p:txBody>
          <a:bodyPr/>
          <a:lstStyle/>
          <a:p>
            <a:r>
              <a:rPr lang="en-US" sz="3600" b="1" dirty="0"/>
              <a:t>Timeline of Paul’s Letters</a:t>
            </a:r>
          </a:p>
        </p:txBody>
      </p:sp>
      <p:sp>
        <p:nvSpPr>
          <p:cNvPr id="28" name="Rectangle 3">
            <a:extLst>
              <a:ext uri="{FF2B5EF4-FFF2-40B4-BE49-F238E27FC236}">
                <a16:creationId xmlns:a16="http://schemas.microsoft.com/office/drawing/2014/main" id="{43CE81DB-203D-A49C-80B2-125967E39742}"/>
              </a:ext>
            </a:extLst>
          </p:cNvPr>
          <p:cNvSpPr txBox="1">
            <a:spLocks noChangeArrowheads="1"/>
          </p:cNvSpPr>
          <p:nvPr/>
        </p:nvSpPr>
        <p:spPr bwMode="auto">
          <a:xfrm>
            <a:off x="1143000" y="1905000"/>
            <a:ext cx="1738313" cy="86177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66FF99"/>
                </a:solidFill>
              </a:rPr>
              <a:t>First</a:t>
            </a:r>
          </a:p>
          <a:p>
            <a:r>
              <a:rPr lang="en-US" kern="0" dirty="0">
                <a:solidFill>
                  <a:srgbClr val="66FF99"/>
                </a:solidFill>
              </a:rPr>
              <a:t>Journey</a:t>
            </a:r>
          </a:p>
        </p:txBody>
      </p:sp>
      <p:sp>
        <p:nvSpPr>
          <p:cNvPr id="30" name="Line 14">
            <a:extLst>
              <a:ext uri="{FF2B5EF4-FFF2-40B4-BE49-F238E27FC236}">
                <a16:creationId xmlns:a16="http://schemas.microsoft.com/office/drawing/2014/main" id="{C7649E2B-C800-657C-80F6-3710F4327BD2}"/>
              </a:ext>
            </a:extLst>
          </p:cNvPr>
          <p:cNvSpPr>
            <a:spLocks noChangeShapeType="1"/>
          </p:cNvSpPr>
          <p:nvPr/>
        </p:nvSpPr>
        <p:spPr bwMode="auto">
          <a:xfrm>
            <a:off x="990600" y="2971800"/>
            <a:ext cx="10272713" cy="0"/>
          </a:xfrm>
          <a:prstGeom prst="line">
            <a:avLst/>
          </a:prstGeom>
          <a:noFill/>
          <a:ln w="76200">
            <a:solidFill>
              <a:srgbClr val="FF0000"/>
            </a:solidFill>
            <a:round/>
            <a:headEnd/>
            <a:tailEnd/>
          </a:ln>
          <a:effectLst/>
        </p:spPr>
        <p:txBody>
          <a:bodyPr anchor="ctr"/>
          <a:lstStyle/>
          <a:p>
            <a:endParaRPr lang="en-US"/>
          </a:p>
        </p:txBody>
      </p:sp>
      <p:sp>
        <p:nvSpPr>
          <p:cNvPr id="49" name="Text Box 46">
            <a:extLst>
              <a:ext uri="{FF2B5EF4-FFF2-40B4-BE49-F238E27FC236}">
                <a16:creationId xmlns:a16="http://schemas.microsoft.com/office/drawing/2014/main" id="{228DA183-7A45-DCD2-9A6C-246EB7641A58}"/>
              </a:ext>
            </a:extLst>
          </p:cNvPr>
          <p:cNvSpPr txBox="1">
            <a:spLocks noChangeArrowheads="1"/>
          </p:cNvSpPr>
          <p:nvPr/>
        </p:nvSpPr>
        <p:spPr bwMode="auto">
          <a:xfrm>
            <a:off x="7696200" y="6324600"/>
            <a:ext cx="4343400" cy="276999"/>
          </a:xfrm>
          <a:prstGeom prst="rect">
            <a:avLst/>
          </a:prstGeom>
          <a:noFill/>
          <a:ln w="9525">
            <a:noFill/>
            <a:miter lim="800000"/>
            <a:headEnd/>
            <a:tailEnd/>
          </a:ln>
          <a:effectLst/>
        </p:spPr>
        <p:txBody>
          <a:bodyPr wrap="square" lIns="0" rIns="0">
            <a:spAutoFit/>
          </a:bodyPr>
          <a:lstStyle/>
          <a:p>
            <a:pPr>
              <a:spcBef>
                <a:spcPct val="50000"/>
              </a:spcBef>
            </a:pPr>
            <a:r>
              <a:rPr lang="en-US" sz="1200" b="1" dirty="0">
                <a:solidFill>
                  <a:schemeClr val="bg1"/>
                </a:solidFill>
                <a:latin typeface="Verdana" pitchFamily="34" charset="0"/>
                <a:cs typeface="Courier New" pitchFamily="49" charset="0"/>
              </a:rPr>
              <a:t>Concept credit: Darryl Smelser</a:t>
            </a:r>
          </a:p>
        </p:txBody>
      </p:sp>
      <p:sp>
        <p:nvSpPr>
          <p:cNvPr id="50" name="Rectangle 3">
            <a:extLst>
              <a:ext uri="{FF2B5EF4-FFF2-40B4-BE49-F238E27FC236}">
                <a16:creationId xmlns:a16="http://schemas.microsoft.com/office/drawing/2014/main" id="{D2147EB4-DAF7-7705-5B31-29B70AA3EB85}"/>
              </a:ext>
            </a:extLst>
          </p:cNvPr>
          <p:cNvSpPr txBox="1">
            <a:spLocks noChangeArrowheads="1"/>
          </p:cNvSpPr>
          <p:nvPr/>
        </p:nvSpPr>
        <p:spPr bwMode="auto">
          <a:xfrm>
            <a:off x="2986087" y="1957626"/>
            <a:ext cx="1738313" cy="86177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66FF99"/>
                </a:solidFill>
              </a:rPr>
              <a:t>Second</a:t>
            </a:r>
          </a:p>
          <a:p>
            <a:r>
              <a:rPr lang="en-US" kern="0" dirty="0">
                <a:solidFill>
                  <a:srgbClr val="66FF99"/>
                </a:solidFill>
              </a:rPr>
              <a:t>Journey</a:t>
            </a:r>
          </a:p>
        </p:txBody>
      </p:sp>
      <p:sp>
        <p:nvSpPr>
          <p:cNvPr id="51" name="Rectangle 3">
            <a:extLst>
              <a:ext uri="{FF2B5EF4-FFF2-40B4-BE49-F238E27FC236}">
                <a16:creationId xmlns:a16="http://schemas.microsoft.com/office/drawing/2014/main" id="{FDFBF28A-1A4D-9B45-50D2-31687BA66FFB}"/>
              </a:ext>
            </a:extLst>
          </p:cNvPr>
          <p:cNvSpPr txBox="1">
            <a:spLocks noChangeArrowheads="1"/>
          </p:cNvSpPr>
          <p:nvPr/>
        </p:nvSpPr>
        <p:spPr bwMode="auto">
          <a:xfrm>
            <a:off x="4967287" y="1981200"/>
            <a:ext cx="1738313" cy="86177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66FF99"/>
                </a:solidFill>
              </a:rPr>
              <a:t>Third</a:t>
            </a:r>
          </a:p>
          <a:p>
            <a:r>
              <a:rPr lang="en-US" kern="0" dirty="0">
                <a:solidFill>
                  <a:srgbClr val="66FF99"/>
                </a:solidFill>
              </a:rPr>
              <a:t>Journey</a:t>
            </a:r>
          </a:p>
        </p:txBody>
      </p:sp>
      <p:sp>
        <p:nvSpPr>
          <p:cNvPr id="52" name="Rectangle 3">
            <a:extLst>
              <a:ext uri="{FF2B5EF4-FFF2-40B4-BE49-F238E27FC236}">
                <a16:creationId xmlns:a16="http://schemas.microsoft.com/office/drawing/2014/main" id="{C664795F-437D-43FC-027E-28F4CCC84C8B}"/>
              </a:ext>
            </a:extLst>
          </p:cNvPr>
          <p:cNvSpPr txBox="1">
            <a:spLocks noChangeArrowheads="1"/>
          </p:cNvSpPr>
          <p:nvPr/>
        </p:nvSpPr>
        <p:spPr bwMode="auto">
          <a:xfrm>
            <a:off x="7710487" y="2388513"/>
            <a:ext cx="1738313"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66FF99"/>
                </a:solidFill>
              </a:rPr>
              <a:t>Rome</a:t>
            </a:r>
          </a:p>
        </p:txBody>
      </p:sp>
      <p:sp>
        <p:nvSpPr>
          <p:cNvPr id="55" name="TextBox 54">
            <a:extLst>
              <a:ext uri="{FF2B5EF4-FFF2-40B4-BE49-F238E27FC236}">
                <a16:creationId xmlns:a16="http://schemas.microsoft.com/office/drawing/2014/main" id="{74583A05-CC28-4AC7-E633-A5702D943805}"/>
              </a:ext>
            </a:extLst>
          </p:cNvPr>
          <p:cNvSpPr txBox="1"/>
          <p:nvPr/>
        </p:nvSpPr>
        <p:spPr>
          <a:xfrm rot="3158689">
            <a:off x="2522083" y="3889311"/>
            <a:ext cx="2577327" cy="523220"/>
          </a:xfrm>
          <a:prstGeom prst="rect">
            <a:avLst/>
          </a:prstGeom>
          <a:noFill/>
        </p:spPr>
        <p:txBody>
          <a:bodyPr wrap="square" rtlCol="0">
            <a:spAutoFit/>
          </a:bodyPr>
          <a:lstStyle/>
          <a:p>
            <a:pPr algn="l"/>
            <a:r>
              <a:rPr lang="en-US" sz="2800" b="1" dirty="0">
                <a:solidFill>
                  <a:srgbClr val="FFFF00"/>
                </a:solidFill>
                <a:latin typeface="+mn-lt"/>
              </a:rPr>
              <a:t>Galatians (?)</a:t>
            </a:r>
          </a:p>
        </p:txBody>
      </p:sp>
      <p:sp>
        <p:nvSpPr>
          <p:cNvPr id="57" name="TextBox 56">
            <a:extLst>
              <a:ext uri="{FF2B5EF4-FFF2-40B4-BE49-F238E27FC236}">
                <a16:creationId xmlns:a16="http://schemas.microsoft.com/office/drawing/2014/main" id="{CEB628AC-CD00-53A9-0473-C916F7F9D7AB}"/>
              </a:ext>
            </a:extLst>
          </p:cNvPr>
          <p:cNvSpPr txBox="1"/>
          <p:nvPr/>
        </p:nvSpPr>
        <p:spPr>
          <a:xfrm rot="3158689">
            <a:off x="3063433" y="4394582"/>
            <a:ext cx="3990175" cy="523220"/>
          </a:xfrm>
          <a:prstGeom prst="rect">
            <a:avLst/>
          </a:prstGeom>
          <a:noFill/>
        </p:spPr>
        <p:txBody>
          <a:bodyPr wrap="square" rtlCol="0">
            <a:spAutoFit/>
          </a:bodyPr>
          <a:lstStyle/>
          <a:p>
            <a:pPr algn="l"/>
            <a:r>
              <a:rPr lang="en-US" sz="2800" b="1" dirty="0">
                <a:solidFill>
                  <a:srgbClr val="FFFF00"/>
                </a:solidFill>
                <a:latin typeface="+mn-lt"/>
              </a:rPr>
              <a:t>1 &amp; 2 Thessalonians</a:t>
            </a:r>
          </a:p>
        </p:txBody>
      </p:sp>
      <p:sp>
        <p:nvSpPr>
          <p:cNvPr id="59" name="TextBox 58">
            <a:extLst>
              <a:ext uri="{FF2B5EF4-FFF2-40B4-BE49-F238E27FC236}">
                <a16:creationId xmlns:a16="http://schemas.microsoft.com/office/drawing/2014/main" id="{C7EA9B7E-5C2C-2328-087A-C48BF194A41A}"/>
              </a:ext>
            </a:extLst>
          </p:cNvPr>
          <p:cNvSpPr txBox="1"/>
          <p:nvPr/>
        </p:nvSpPr>
        <p:spPr>
          <a:xfrm rot="3158689">
            <a:off x="4598018" y="4207306"/>
            <a:ext cx="3502752" cy="523220"/>
          </a:xfrm>
          <a:prstGeom prst="rect">
            <a:avLst/>
          </a:prstGeom>
          <a:noFill/>
        </p:spPr>
        <p:txBody>
          <a:bodyPr wrap="square" rtlCol="0">
            <a:spAutoFit/>
          </a:bodyPr>
          <a:lstStyle/>
          <a:p>
            <a:pPr algn="l"/>
            <a:r>
              <a:rPr lang="en-US" sz="2800" b="1" dirty="0">
                <a:latin typeface="+mn-lt"/>
              </a:rPr>
              <a:t>1 &amp; 2 Corinthians</a:t>
            </a:r>
          </a:p>
        </p:txBody>
      </p:sp>
      <p:sp>
        <p:nvSpPr>
          <p:cNvPr id="61" name="TextBox 60">
            <a:extLst>
              <a:ext uri="{FF2B5EF4-FFF2-40B4-BE49-F238E27FC236}">
                <a16:creationId xmlns:a16="http://schemas.microsoft.com/office/drawing/2014/main" id="{966478C6-ADCD-A042-5CA6-F6CFFE02FF00}"/>
              </a:ext>
            </a:extLst>
          </p:cNvPr>
          <p:cNvSpPr txBox="1"/>
          <p:nvPr/>
        </p:nvSpPr>
        <p:spPr>
          <a:xfrm rot="3158689">
            <a:off x="5573213" y="3813050"/>
            <a:ext cx="2194033" cy="523220"/>
          </a:xfrm>
          <a:prstGeom prst="rect">
            <a:avLst/>
          </a:prstGeom>
          <a:noFill/>
        </p:spPr>
        <p:txBody>
          <a:bodyPr wrap="square" rtlCol="0">
            <a:spAutoFit/>
          </a:bodyPr>
          <a:lstStyle/>
          <a:p>
            <a:pPr algn="l"/>
            <a:r>
              <a:rPr lang="en-US" sz="2800" b="1" dirty="0">
                <a:solidFill>
                  <a:srgbClr val="FFFF00"/>
                </a:solidFill>
                <a:latin typeface="+mn-lt"/>
              </a:rPr>
              <a:t>Romans</a:t>
            </a:r>
          </a:p>
        </p:txBody>
      </p:sp>
      <p:sp>
        <p:nvSpPr>
          <p:cNvPr id="62" name="TextBox 61">
            <a:extLst>
              <a:ext uri="{FF2B5EF4-FFF2-40B4-BE49-F238E27FC236}">
                <a16:creationId xmlns:a16="http://schemas.microsoft.com/office/drawing/2014/main" id="{7A1D055A-9BDF-263A-C549-DE2FFFC98D57}"/>
              </a:ext>
            </a:extLst>
          </p:cNvPr>
          <p:cNvSpPr txBox="1"/>
          <p:nvPr/>
        </p:nvSpPr>
        <p:spPr>
          <a:xfrm rot="3158689">
            <a:off x="7239855" y="3232040"/>
            <a:ext cx="3278653" cy="1815882"/>
          </a:xfrm>
          <a:prstGeom prst="rect">
            <a:avLst/>
          </a:prstGeom>
          <a:noFill/>
        </p:spPr>
        <p:txBody>
          <a:bodyPr wrap="square" rtlCol="0">
            <a:spAutoFit/>
          </a:bodyPr>
          <a:lstStyle/>
          <a:p>
            <a:pPr algn="l"/>
            <a:r>
              <a:rPr lang="en-US" sz="2800" b="1" dirty="0">
                <a:solidFill>
                  <a:srgbClr val="FFFF00"/>
                </a:solidFill>
                <a:latin typeface="+mn-lt"/>
              </a:rPr>
              <a:t>         Philemon</a:t>
            </a:r>
          </a:p>
          <a:p>
            <a:pPr algn="l"/>
            <a:r>
              <a:rPr lang="en-US" sz="2800" b="1" dirty="0">
                <a:solidFill>
                  <a:srgbClr val="FFFF00"/>
                </a:solidFill>
                <a:latin typeface="+mn-lt"/>
              </a:rPr>
              <a:t>      Colossians</a:t>
            </a:r>
          </a:p>
          <a:p>
            <a:pPr algn="l"/>
            <a:r>
              <a:rPr lang="en-US" sz="2800" b="1" dirty="0">
                <a:solidFill>
                  <a:srgbClr val="FFFF00"/>
                </a:solidFill>
                <a:latin typeface="+mn-lt"/>
              </a:rPr>
              <a:t>   Philippians</a:t>
            </a:r>
          </a:p>
          <a:p>
            <a:pPr algn="l"/>
            <a:r>
              <a:rPr lang="en-US" sz="2800" b="1" dirty="0">
                <a:solidFill>
                  <a:srgbClr val="FFFF00"/>
                </a:solidFill>
                <a:latin typeface="+mn-lt"/>
              </a:rPr>
              <a:t>Ephesians</a:t>
            </a:r>
          </a:p>
        </p:txBody>
      </p:sp>
      <p:sp>
        <p:nvSpPr>
          <p:cNvPr id="63" name="TextBox 62">
            <a:extLst>
              <a:ext uri="{FF2B5EF4-FFF2-40B4-BE49-F238E27FC236}">
                <a16:creationId xmlns:a16="http://schemas.microsoft.com/office/drawing/2014/main" id="{FDED41AC-1F7F-7D13-6280-A4D956095906}"/>
              </a:ext>
            </a:extLst>
          </p:cNvPr>
          <p:cNvSpPr txBox="1"/>
          <p:nvPr/>
        </p:nvSpPr>
        <p:spPr>
          <a:xfrm rot="3158689">
            <a:off x="9376802" y="3761534"/>
            <a:ext cx="2842491" cy="954107"/>
          </a:xfrm>
          <a:prstGeom prst="rect">
            <a:avLst/>
          </a:prstGeom>
          <a:noFill/>
        </p:spPr>
        <p:txBody>
          <a:bodyPr wrap="square" rtlCol="0">
            <a:spAutoFit/>
          </a:bodyPr>
          <a:lstStyle/>
          <a:p>
            <a:pPr algn="l"/>
            <a:r>
              <a:rPr lang="en-US" sz="2800" b="1" dirty="0">
                <a:solidFill>
                  <a:srgbClr val="FFFF00"/>
                </a:solidFill>
                <a:latin typeface="+mn-lt"/>
              </a:rPr>
              <a:t>  1 &amp; 2 Timothy</a:t>
            </a:r>
          </a:p>
          <a:p>
            <a:pPr algn="l"/>
            <a:r>
              <a:rPr lang="en-US" sz="2800" b="1" dirty="0">
                <a:solidFill>
                  <a:srgbClr val="FFFF00"/>
                </a:solidFill>
                <a:latin typeface="+mn-lt"/>
              </a:rPr>
              <a:t>Titus</a:t>
            </a:r>
          </a:p>
        </p:txBody>
      </p:sp>
    </p:spTree>
    <p:extLst>
      <p:ext uri="{BB962C8B-B14F-4D97-AF65-F5344CB8AC3E}">
        <p14:creationId xmlns:p14="http://schemas.microsoft.com/office/powerpoint/2010/main" val="4208591049"/>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533400"/>
            <a:ext cx="9982200" cy="584775"/>
          </a:xfrm>
          <a:prstGeom prst="rect">
            <a:avLst/>
          </a:prstGeom>
          <a:noFill/>
        </p:spPr>
        <p:txBody>
          <a:bodyPr wrap="square" rtlCol="0">
            <a:spAutoFit/>
          </a:bodyPr>
          <a:lstStyle/>
          <a:p>
            <a:r>
              <a:rPr lang="en-US" sz="3200" b="1" dirty="0">
                <a:solidFill>
                  <a:srgbClr val="FFFF00"/>
                </a:solidFill>
                <a:latin typeface="+mj-lt"/>
              </a:rPr>
              <a:t>The City of Corinth</a:t>
            </a:r>
          </a:p>
        </p:txBody>
      </p:sp>
      <p:sp>
        <p:nvSpPr>
          <p:cNvPr id="3" name="TextBox 2">
            <a:extLst>
              <a:ext uri="{FF2B5EF4-FFF2-40B4-BE49-F238E27FC236}">
                <a16:creationId xmlns:a16="http://schemas.microsoft.com/office/drawing/2014/main" id="{DD748A8B-531F-59BB-5AB6-2E2569192D20}"/>
              </a:ext>
            </a:extLst>
          </p:cNvPr>
          <p:cNvSpPr txBox="1"/>
          <p:nvPr/>
        </p:nvSpPr>
        <p:spPr>
          <a:xfrm>
            <a:off x="685800" y="1066800"/>
            <a:ext cx="6324600" cy="5693866"/>
          </a:xfrm>
          <a:prstGeom prst="rect">
            <a:avLst/>
          </a:prstGeom>
          <a:noFill/>
        </p:spPr>
        <p:txBody>
          <a:bodyPr wrap="square" rtlCol="0">
            <a:spAutoFit/>
          </a:bodyPr>
          <a:lstStyle/>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Isthmus across the Grecian peninsula </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Major trading city</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Capital of the region of Achaia</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Known for wealth, materialism, worldly wisdom</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Rivaled Athens in culture, architecture, philosophy, sports</a:t>
            </a:r>
          </a:p>
          <a:p>
            <a:pPr marL="274320" indent="-274320" algn="l">
              <a:spcBef>
                <a:spcPts val="0"/>
              </a:spcBef>
              <a:spcAft>
                <a:spcPts val="0"/>
              </a:spcAft>
              <a:tabLst>
                <a:tab pos="457200" algn="l"/>
                <a:tab pos="914400" algn="l"/>
                <a:tab pos="1371600" algn="l"/>
                <a:tab pos="3246120" algn="ctr"/>
              </a:tabLst>
            </a:pPr>
            <a:r>
              <a:rPr lang="en-US" sz="2800" kern="100" dirty="0">
                <a:latin typeface="+mn-lt"/>
                <a:ea typeface="Times New Roman" panose="02020603050405020304" pitchFamily="18" charset="0"/>
                <a:cs typeface="Times New Roman" panose="02020603050405020304" pitchFamily="18" charset="0"/>
              </a:rPr>
              <a:t>* The Isthmian games</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a:t>
            </a:r>
            <a:r>
              <a:rPr lang="en-US" sz="2800" kern="100" dirty="0">
                <a:latin typeface="+mn-lt"/>
                <a:ea typeface="Times New Roman" panose="02020603050405020304" pitchFamily="18" charset="0"/>
                <a:cs typeface="Times New Roman" panose="02020603050405020304" pitchFamily="18" charset="0"/>
              </a:rPr>
              <a:t>K</a:t>
            </a:r>
            <a:r>
              <a:rPr lang="en-US" sz="2800" kern="100" dirty="0">
                <a:effectLst/>
                <a:latin typeface="+mn-lt"/>
                <a:ea typeface="Times New Roman" panose="02020603050405020304" pitchFamily="18" charset="0"/>
                <a:cs typeface="Times New Roman" panose="02020603050405020304" pitchFamily="18" charset="0"/>
              </a:rPr>
              <a:t>nown for immorality, esp. drunken feasts and sexual immorality</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 Considered themselves intellectual, loving to dispute, and a spirit of rivalry and contention </a:t>
            </a:r>
          </a:p>
        </p:txBody>
      </p:sp>
      <p:pic>
        <p:nvPicPr>
          <p:cNvPr id="5" name="Picture 4">
            <a:extLst>
              <a:ext uri="{FF2B5EF4-FFF2-40B4-BE49-F238E27FC236}">
                <a16:creationId xmlns:a16="http://schemas.microsoft.com/office/drawing/2014/main" id="{BB0AB123-9BFA-79F7-A602-EDB0B678DA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1524220"/>
            <a:ext cx="5553631" cy="3121025"/>
          </a:xfrm>
          <a:prstGeom prst="rect">
            <a:avLst/>
          </a:prstGeom>
        </p:spPr>
      </p:pic>
    </p:spTree>
    <p:extLst>
      <p:ext uri="{BB962C8B-B14F-4D97-AF65-F5344CB8AC3E}">
        <p14:creationId xmlns:p14="http://schemas.microsoft.com/office/powerpoint/2010/main" val="83068839"/>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p:spPr>
        <p:txBody>
          <a:bodyPr wrap="square" rtlCol="0">
            <a:spAutoFit/>
          </a:bodyPr>
          <a:lstStyle/>
          <a:p>
            <a:r>
              <a:rPr lang="en-US" sz="3200" b="1" dirty="0">
                <a:solidFill>
                  <a:srgbClr val="FFFF00"/>
                </a:solidFill>
                <a:latin typeface="+mj-lt"/>
              </a:rPr>
              <a:t>The Church in Corinth</a:t>
            </a:r>
          </a:p>
        </p:txBody>
      </p:sp>
      <p:sp>
        <p:nvSpPr>
          <p:cNvPr id="3" name="TextBox 2">
            <a:extLst>
              <a:ext uri="{FF2B5EF4-FFF2-40B4-BE49-F238E27FC236}">
                <a16:creationId xmlns:a16="http://schemas.microsoft.com/office/drawing/2014/main" id="{DD748A8B-531F-59BB-5AB6-2E2569192D20}"/>
              </a:ext>
            </a:extLst>
          </p:cNvPr>
          <p:cNvSpPr txBox="1"/>
          <p:nvPr/>
        </p:nvSpPr>
        <p:spPr>
          <a:xfrm>
            <a:off x="914400" y="1237595"/>
            <a:ext cx="10439400" cy="4401205"/>
          </a:xfrm>
          <a:prstGeom prst="rect">
            <a:avLst/>
          </a:prstGeom>
          <a:noFill/>
        </p:spPr>
        <p:txBody>
          <a:bodyPr wrap="square" rtlCol="0">
            <a:spAutoFit/>
          </a:bodyPr>
          <a:lstStyle/>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Paul preached in Corinth on second preaching trip (Acts 18:1-17) </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Met Aquila and Priscilla and made tents (18:2,3)</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Taught in the synagogue; many obeyed the gospel (Acts 18:8)</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Remained a year and a half (18:11)</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latin typeface="Tahoma" panose="020B0604030504040204" pitchFamily="34" charset="0"/>
                <a:ea typeface="Times New Roman" panose="02020603050405020304" pitchFamily="18" charset="0"/>
                <a:cs typeface="Times New Roman" panose="02020603050405020304" pitchFamily="18" charset="0"/>
              </a:rPr>
              <a:t>Apollos later taught there</a:t>
            </a: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(18:27-19:1) (also Erastus - 2 Tim. 4:20)</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Paul sent Timothy there (1 Corinthians 4:17; 16:10) and later Titus (2 Corinthians 8:16-24; 7:6,7,13,15). </a:t>
            </a:r>
          </a:p>
          <a:p>
            <a:pPr marL="274320" marR="0" indent="-274320" algn="l">
              <a:spcBef>
                <a:spcPts val="0"/>
              </a:spcBef>
              <a:spcAft>
                <a:spcPts val="0"/>
              </a:spcAft>
              <a:tabLst>
                <a:tab pos="457200" algn="l"/>
                <a:tab pos="914400" algn="l"/>
                <a:tab pos="1371600" algn="l"/>
                <a:tab pos="3246120" algn="ctr"/>
              </a:tabLst>
            </a:pPr>
            <a:r>
              <a:rPr lang="en-US" sz="2800" kern="1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Passed through on his third journey to take up money collected for the needy saints in Jerusalem (1 Corinthians 16:1-4).</a:t>
            </a:r>
          </a:p>
        </p:txBody>
      </p:sp>
    </p:spTree>
    <p:extLst>
      <p:ext uri="{BB962C8B-B14F-4D97-AF65-F5344CB8AC3E}">
        <p14:creationId xmlns:p14="http://schemas.microsoft.com/office/powerpoint/2010/main" val="2776145667"/>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7" name="Rectangle 2">
            <a:extLst>
              <a:ext uri="{FF2B5EF4-FFF2-40B4-BE49-F238E27FC236}">
                <a16:creationId xmlns:a16="http://schemas.microsoft.com/office/drawing/2014/main" id="{D6CD7A4A-2F95-6B3B-7AFB-09297B67D03C}"/>
              </a:ext>
            </a:extLst>
          </p:cNvPr>
          <p:cNvSpPr>
            <a:spLocks noGrp="1" noChangeArrowheads="1"/>
          </p:cNvSpPr>
          <p:nvPr>
            <p:ph type="title"/>
          </p:nvPr>
        </p:nvSpPr>
        <p:spPr>
          <a:xfrm>
            <a:off x="1219201" y="558225"/>
            <a:ext cx="9753599" cy="584775"/>
          </a:xfrm>
          <a:solidFill>
            <a:srgbClr val="000000">
              <a:alpha val="84706"/>
            </a:srgbClr>
          </a:solidFill>
        </p:spPr>
        <p:txBody>
          <a:bodyPr wrap="square" anchor="t" anchorCtr="0">
            <a:spAutoFit/>
          </a:bodyPr>
          <a:lstStyle/>
          <a:p>
            <a:r>
              <a:rPr lang="en-US" sz="3200" b="1" i="1" dirty="0"/>
              <a:t>Theme and Major Sections of 1 Corinthians</a:t>
            </a:r>
          </a:p>
        </p:txBody>
      </p:sp>
      <p:sp>
        <p:nvSpPr>
          <p:cNvPr id="8" name="Rectangle 3">
            <a:extLst>
              <a:ext uri="{FF2B5EF4-FFF2-40B4-BE49-F238E27FC236}">
                <a16:creationId xmlns:a16="http://schemas.microsoft.com/office/drawing/2014/main" id="{35CD2C4E-EA5C-AC06-D37B-D96A3C9F6A15}"/>
              </a:ext>
            </a:extLst>
          </p:cNvPr>
          <p:cNvSpPr txBox="1">
            <a:spLocks noChangeArrowheads="1"/>
          </p:cNvSpPr>
          <p:nvPr/>
        </p:nvSpPr>
        <p:spPr bwMode="auto">
          <a:xfrm>
            <a:off x="838200" y="1449318"/>
            <a:ext cx="10591800" cy="4570482"/>
          </a:xfrm>
          <a:prstGeom prst="rect">
            <a:avLst/>
          </a:prstGeom>
          <a:solidFill>
            <a:srgbClr val="000000">
              <a:alpha val="62000"/>
            </a:srgbClr>
          </a:solidFill>
          <a:ln w="9525">
            <a:noFill/>
            <a:miter lim="800000"/>
            <a:headEnd/>
            <a:tailEnd/>
          </a:ln>
          <a:effectLst/>
        </p:spPr>
        <p:txBody>
          <a:bodyPr vert="horz" wrap="square" lIns="91440" tIns="91440" rIns="91440" bIns="91440" numCol="1" anchor="t" anchorCtr="0" compatLnSpc="1">
            <a:prstTxWarp prst="textNoShape">
              <a:avLst/>
            </a:prstTxWarp>
            <a:spAutoFit/>
          </a:bodyPr>
          <a:lstStyle/>
          <a:p>
            <a:pPr marL="274320" indent="-274320"/>
            <a:r>
              <a:rPr lang="en-US" sz="2800" b="1" i="1" dirty="0">
                <a:solidFill>
                  <a:schemeClr val="accent1"/>
                </a:solidFill>
                <a:latin typeface="+mn-lt"/>
              </a:rPr>
              <a:t>Theme: </a:t>
            </a:r>
            <a:r>
              <a:rPr lang="en-US" sz="2800" b="1" i="1" kern="100" dirty="0">
                <a:solidFill>
                  <a:srgbClr val="FFFF00"/>
                </a:solidFill>
                <a:latin typeface="+mn-lt"/>
                <a:ea typeface="Tahoma" panose="020B0604030504040204" pitchFamily="34" charset="0"/>
                <a:cs typeface="Tahoma" panose="020B0604030504040204" pitchFamily="34" charset="0"/>
              </a:rPr>
              <a:t>C</a:t>
            </a:r>
            <a:r>
              <a:rPr lang="en-US" sz="2800" b="1" i="1" kern="100" dirty="0">
                <a:solidFill>
                  <a:srgbClr val="FFFF00"/>
                </a:solidFill>
                <a:effectLst/>
                <a:latin typeface="+mn-lt"/>
                <a:ea typeface="Tahoma" panose="020B0604030504040204" pitchFamily="34" charset="0"/>
                <a:cs typeface="Tahoma" panose="020B0604030504040204" pitchFamily="34" charset="0"/>
              </a:rPr>
              <a:t>orrection of problems at Corinth</a:t>
            </a:r>
            <a:endParaRPr lang="en-US" sz="2800" b="1" i="1" dirty="0">
              <a:solidFill>
                <a:srgbClr val="FFFF00"/>
              </a:solidFill>
              <a:latin typeface="+mn-lt"/>
            </a:endParaRPr>
          </a:p>
          <a:p>
            <a:pPr marL="274320" marR="0" indent="-274320">
              <a:spcBef>
                <a:spcPts val="300"/>
              </a:spcBef>
              <a:spcAft>
                <a:spcPts val="300"/>
              </a:spcAft>
              <a:tabLst>
                <a:tab pos="457200" algn="l"/>
                <a:tab pos="914400" algn="l"/>
                <a:tab pos="1371600" algn="l"/>
                <a:tab pos="3246120" algn="ctr"/>
              </a:tabLst>
            </a:pPr>
            <a:r>
              <a:rPr lang="en-US" sz="2800" b="1" i="1" kern="100" dirty="0">
                <a:solidFill>
                  <a:schemeClr val="accent1"/>
                </a:solidFill>
                <a:effectLst/>
                <a:latin typeface="+mn-lt"/>
                <a:ea typeface="Tahoma" panose="020B0604030504040204" pitchFamily="34" charset="0"/>
                <a:cs typeface="Tahoma" panose="020B0604030504040204" pitchFamily="34" charset="0"/>
              </a:rPr>
              <a:t>Major Sections</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Chapters 1-4 - Division over Preachers and Human Wisdom</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Chapters 5,6 – Erring Members, Legal Conflicts, Related Issues</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 7 – Instructions Regarding Marriage</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Chapters 8-10 – Meat Offered to Idols and Matters of Liberty</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Chapters 11-14 – Proper Conduct in Assemblies vs. Disorder and Confusion</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 15 – The Resurrection of the Dead</a:t>
            </a:r>
          </a:p>
          <a:p>
            <a:pPr marL="274320" marR="0" indent="-274320" algn="just">
              <a:spcBef>
                <a:spcPts val="0"/>
              </a:spcBef>
              <a:spcAft>
                <a:spcPts val="0"/>
              </a:spcAft>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Chapter 16 – Church Collection and Concluding Thoughts</a:t>
            </a:r>
          </a:p>
        </p:txBody>
      </p:sp>
    </p:spTree>
    <p:extLst>
      <p:ext uri="{BB962C8B-B14F-4D97-AF65-F5344CB8AC3E}">
        <p14:creationId xmlns:p14="http://schemas.microsoft.com/office/powerpoint/2010/main" val="438556391"/>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457200"/>
            <a:ext cx="9982200" cy="584775"/>
          </a:xfrm>
          <a:prstGeom prst="rect">
            <a:avLst/>
          </a:prstGeom>
          <a:noFill/>
        </p:spPr>
        <p:txBody>
          <a:bodyPr wrap="square" rtlCol="0">
            <a:spAutoFit/>
          </a:bodyPr>
          <a:lstStyle/>
          <a:p>
            <a:r>
              <a:rPr lang="en-US" sz="3200" b="1" dirty="0">
                <a:solidFill>
                  <a:srgbClr val="FFFF00"/>
                </a:solidFill>
                <a:latin typeface="+mj-lt"/>
              </a:rPr>
              <a:t>Who Are Saints?	</a:t>
            </a:r>
          </a:p>
        </p:txBody>
      </p:sp>
      <p:sp>
        <p:nvSpPr>
          <p:cNvPr id="3" name="TextBox 2">
            <a:extLst>
              <a:ext uri="{FF2B5EF4-FFF2-40B4-BE49-F238E27FC236}">
                <a16:creationId xmlns:a16="http://schemas.microsoft.com/office/drawing/2014/main" id="{DD748A8B-531F-59BB-5AB6-2E2569192D20}"/>
              </a:ext>
            </a:extLst>
          </p:cNvPr>
          <p:cNvSpPr txBox="1"/>
          <p:nvPr/>
        </p:nvSpPr>
        <p:spPr>
          <a:xfrm>
            <a:off x="762000" y="1011734"/>
            <a:ext cx="10668000" cy="5693866"/>
          </a:xfrm>
          <a:prstGeom prst="rect">
            <a:avLst/>
          </a:prstGeom>
          <a:noFill/>
        </p:spPr>
        <p:txBody>
          <a:bodyPr wrap="square" rtlCol="0">
            <a:spAutoFit/>
          </a:bodyPr>
          <a:lstStyle/>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Sanctified or holy</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 separated (set apart) from sin </a:t>
            </a:r>
            <a:r>
              <a:rPr lang="en-US" sz="2800" dirty="0">
                <a:latin typeface="Tahoma" panose="020B0604030504040204" pitchFamily="34" charset="0"/>
                <a:ea typeface="Times New Roman" panose="02020603050405020304" pitchFamily="18" charset="0"/>
                <a:cs typeface="Times New Roman" panose="02020603050405020304" pitchFamily="18" charset="0"/>
              </a:rPr>
              <a:t>and </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dedicated to God, consecrated, purified </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Living people in the church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(verse 2</a:t>
            </a:r>
            <a:r>
              <a:rPr lang="en-US" sz="2800" kern="100" dirty="0">
                <a:latin typeface="Tahoma" panose="020B0604030504040204" pitchFamily="34" charset="0"/>
                <a:ea typeface="Times New Roman" panose="02020603050405020304" pitchFamily="18" charset="0"/>
                <a:cs typeface="Times New Roman" panose="02020603050405020304" pitchFamily="18" charset="0"/>
              </a:rPr>
              <a:t>).</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Saul persecuted “saints” (Acts 9:13; 26:10), the “church” (Acts 8:3), “disciples” (9:1). </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latin typeface="Tahoma" panose="020B0604030504040204" pitchFamily="34" charset="0"/>
                <a:ea typeface="Times New Roman" panose="02020603050405020304" pitchFamily="18" charset="0"/>
                <a:cs typeface="Times New Roman" panose="02020603050405020304" pitchFamily="18" charset="0"/>
              </a:rPr>
              <a:t>S</a:t>
            </a: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et apart by hearing, believing, and obeying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gospel, so sins are forgiven (6:11; 2 Thessalonians 2:13,14; John 17:17; Ephesians 5:26; Hebrews 13:12; 10:10; Acts 26:18). </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Sanctified “in Christ Jesus” - baptized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into Christ (Romans 6:3; Galatians 3:27; 1 Corinthians 12:13). </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latin typeface="Tahoma" panose="020B0604030504040204" pitchFamily="34" charset="0"/>
                <a:ea typeface="Times New Roman" panose="02020603050405020304" pitchFamily="18" charset="0"/>
                <a:cs typeface="Times New Roman" panose="02020603050405020304" pitchFamily="18" charset="0"/>
              </a:rPr>
              <a:t>Committed to </a:t>
            </a: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live a pure life: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1 Peter 1:14-16; 1 Thessalonians 4:3-7; Ephesians 5:3-11; 26,27; 2 Corinthians 6:14-7:1; Romans 6:19,22; 2 Timothy 2:19-22. </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Receive the eternal inheritance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(Acts 20:32; Hebrews 12:14).</a:t>
            </a:r>
          </a:p>
        </p:txBody>
      </p:sp>
    </p:spTree>
    <p:extLst>
      <p:ext uri="{BB962C8B-B14F-4D97-AF65-F5344CB8AC3E}">
        <p14:creationId xmlns:p14="http://schemas.microsoft.com/office/powerpoint/2010/main" val="3694858440"/>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533400"/>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Enriched in Everything – 1:4-9</a:t>
            </a:r>
            <a:endParaRPr lang="en-US" sz="3200" b="1"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2286000" y="1524000"/>
            <a:ext cx="7620000" cy="4524315"/>
          </a:xfrm>
          <a:prstGeom prst="rect">
            <a:avLst/>
          </a:prstGeom>
          <a:noFill/>
        </p:spPr>
        <p:txBody>
          <a:bodyPr wrap="square" rtlCol="0">
            <a:spAutoFit/>
          </a:bodyPr>
          <a:lstStyle/>
          <a:p>
            <a:r>
              <a:rPr lang="en-US" dirty="0">
                <a:latin typeface="+mn-lt"/>
              </a:rPr>
              <a:t>Enriched in all utterance and all knowledge</a:t>
            </a:r>
          </a:p>
          <a:p>
            <a:r>
              <a:rPr lang="en-US" dirty="0">
                <a:latin typeface="+mn-lt"/>
              </a:rPr>
              <a:t>The testimony of Christ was confirmed</a:t>
            </a:r>
          </a:p>
          <a:p>
            <a:r>
              <a:rPr lang="en-US" dirty="0">
                <a:latin typeface="+mn-lt"/>
              </a:rPr>
              <a:t>Confirmed to the end, blameless in the day of our Lord Jesus Christ</a:t>
            </a:r>
          </a:p>
          <a:p>
            <a:r>
              <a:rPr lang="en-US" dirty="0">
                <a:latin typeface="+mn-lt"/>
              </a:rPr>
              <a:t>Called into the fellowship of His Son</a:t>
            </a:r>
          </a:p>
        </p:txBody>
      </p:sp>
    </p:spTree>
    <p:extLst>
      <p:ext uri="{BB962C8B-B14F-4D97-AF65-F5344CB8AC3E}">
        <p14:creationId xmlns:p14="http://schemas.microsoft.com/office/powerpoint/2010/main" val="282084544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533400"/>
            <a:ext cx="9982200" cy="1077218"/>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Chapters 1-4 - Division over Preachers and Human Wisdom</a:t>
            </a:r>
            <a:endParaRPr lang="en-US" sz="3200"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3200400" y="2327970"/>
            <a:ext cx="8686800" cy="3539430"/>
          </a:xfrm>
          <a:prstGeom prst="rect">
            <a:avLst/>
          </a:prstGeom>
          <a:noFill/>
        </p:spPr>
        <p:txBody>
          <a:bodyPr wrap="square" rtlCol="0">
            <a:spAutoFit/>
          </a:bodyPr>
          <a:lstStyle/>
          <a:p>
            <a:r>
              <a:rPr lang="en-US" sz="2800" b="1" dirty="0">
                <a:latin typeface="+mj-lt"/>
              </a:rPr>
              <a:t>1:10-17 – The Problem of Division Stated and Rebuked</a:t>
            </a:r>
          </a:p>
          <a:p>
            <a:r>
              <a:rPr lang="en-US" sz="2800" b="1" dirty="0">
                <a:latin typeface="+mj-lt"/>
              </a:rPr>
              <a:t>1:18-31 – The Power of the Cross vs. Human Wisdom</a:t>
            </a:r>
          </a:p>
          <a:p>
            <a:r>
              <a:rPr lang="en-US" sz="2800" b="1" dirty="0">
                <a:latin typeface="+mj-lt"/>
              </a:rPr>
              <a:t>Chapter 2 – The Revelation of God’s Wisdom </a:t>
            </a:r>
          </a:p>
          <a:p>
            <a:r>
              <a:rPr lang="en-US" sz="2800" b="1" dirty="0">
                <a:latin typeface="+mj-lt"/>
              </a:rPr>
              <a:t>Chapter 3 – Proper Estimation of Preachers</a:t>
            </a:r>
          </a:p>
          <a:p>
            <a:r>
              <a:rPr lang="en-US" sz="2800" b="1" dirty="0">
                <a:latin typeface="+mj-lt"/>
              </a:rPr>
              <a:t>Chapter 4 – Apostles as Faithful, Humble Stewards</a:t>
            </a:r>
          </a:p>
        </p:txBody>
      </p:sp>
      <p:pic>
        <p:nvPicPr>
          <p:cNvPr id="5" name="Picture 4">
            <a:extLst>
              <a:ext uri="{FF2B5EF4-FFF2-40B4-BE49-F238E27FC236}">
                <a16:creationId xmlns:a16="http://schemas.microsoft.com/office/drawing/2014/main" id="{5E8844A8-91AA-0A27-A290-0A4BF2554520}"/>
              </a:ext>
            </a:extLst>
          </p:cNvPr>
          <p:cNvPicPr>
            <a:picLocks noChangeAspect="1"/>
          </p:cNvPicPr>
          <p:nvPr/>
        </p:nvPicPr>
        <p:blipFill rotWithShape="1">
          <a:blip r:embed="rId2">
            <a:extLst>
              <a:ext uri="{28A0092B-C50C-407E-A947-70E740481C1C}">
                <a14:useLocalDpi xmlns:a14="http://schemas.microsoft.com/office/drawing/2010/main" val="0"/>
              </a:ext>
            </a:extLst>
          </a:blip>
          <a:srcRect l="9143" r="13143"/>
          <a:stretch/>
        </p:blipFill>
        <p:spPr>
          <a:xfrm>
            <a:off x="457200" y="2728702"/>
            <a:ext cx="2590800" cy="2667000"/>
          </a:xfrm>
          <a:prstGeom prst="rect">
            <a:avLst/>
          </a:prstGeom>
        </p:spPr>
      </p:pic>
    </p:spTree>
    <p:extLst>
      <p:ext uri="{BB962C8B-B14F-4D97-AF65-F5344CB8AC3E}">
        <p14:creationId xmlns:p14="http://schemas.microsoft.com/office/powerpoint/2010/main" val="1655775772"/>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Let There Be No Divisions among You – 1:10-17</a:t>
            </a:r>
            <a:endParaRPr lang="en-US" sz="3200" b="1"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533400" y="1371600"/>
            <a:ext cx="7924800" cy="5109091"/>
          </a:xfrm>
          <a:prstGeom prst="rect">
            <a:avLst/>
          </a:prstGeom>
          <a:noFill/>
        </p:spPr>
        <p:txBody>
          <a:bodyPr wrap="square" rtlCol="0">
            <a:spAutoFit/>
          </a:bodyPr>
          <a:lstStyle/>
          <a:p>
            <a:pPr marL="274320" marR="0" indent="-274320">
              <a:spcBef>
                <a:spcPts val="1200"/>
              </a:spcBef>
              <a:spcAft>
                <a:spcPts val="0"/>
              </a:spcAft>
              <a:tabLst>
                <a:tab pos="457200" algn="l"/>
                <a:tab pos="914400" algn="l"/>
                <a:tab pos="1371600" algn="l"/>
                <a:tab pos="3246120" algn="ctr"/>
              </a:tabLst>
            </a:pPr>
            <a:r>
              <a:rPr lang="en-US" sz="3200" b="1" dirty="0">
                <a:effectLst/>
                <a:latin typeface="+mn-lt"/>
                <a:ea typeface="Times New Roman" panose="02020603050405020304" pitchFamily="18" charset="0"/>
                <a:cs typeface="Times New Roman" panose="02020603050405020304" pitchFamily="18" charset="0"/>
              </a:rPr>
              <a:t>Speak the same thing</a:t>
            </a:r>
          </a:p>
          <a:p>
            <a:pPr marL="274320" marR="0" indent="-274320">
              <a:spcBef>
                <a:spcPts val="1200"/>
              </a:spcBef>
              <a:spcAft>
                <a:spcPts val="0"/>
              </a:spcAft>
              <a:tabLst>
                <a:tab pos="457200" algn="l"/>
                <a:tab pos="914400" algn="l"/>
                <a:tab pos="1371600" algn="l"/>
                <a:tab pos="3246120" algn="ctr"/>
              </a:tabLst>
            </a:pPr>
            <a:r>
              <a:rPr lang="en-US" sz="3200" b="1" dirty="0">
                <a:effectLst/>
                <a:latin typeface="+mn-lt"/>
                <a:ea typeface="Times New Roman" panose="02020603050405020304" pitchFamily="18" charset="0"/>
                <a:cs typeface="Times New Roman" panose="02020603050405020304" pitchFamily="18" charset="0"/>
              </a:rPr>
              <a:t>no divisions among you</a:t>
            </a:r>
          </a:p>
          <a:p>
            <a:pPr marL="274320" marR="0" indent="-274320">
              <a:spcBef>
                <a:spcPts val="1200"/>
              </a:spcBef>
              <a:spcAft>
                <a:spcPts val="0"/>
              </a:spcAft>
              <a:tabLst>
                <a:tab pos="457200" algn="l"/>
                <a:tab pos="914400" algn="l"/>
                <a:tab pos="1371600" algn="l"/>
                <a:tab pos="3246120" algn="ctr"/>
              </a:tabLst>
            </a:pPr>
            <a:r>
              <a:rPr lang="en-US" sz="3200" b="1" dirty="0">
                <a:effectLst/>
                <a:latin typeface="+mn-lt"/>
                <a:ea typeface="Times New Roman" panose="02020603050405020304" pitchFamily="18" charset="0"/>
                <a:cs typeface="Times New Roman" panose="02020603050405020304" pitchFamily="18" charset="0"/>
              </a:rPr>
              <a:t>perfectly joined together </a:t>
            </a:r>
          </a:p>
          <a:p>
            <a:pPr marL="274320" marR="0" indent="-274320">
              <a:spcBef>
                <a:spcPts val="1200"/>
              </a:spcBef>
              <a:spcAft>
                <a:spcPts val="0"/>
              </a:spcAft>
              <a:tabLst>
                <a:tab pos="457200" algn="l"/>
                <a:tab pos="914400" algn="l"/>
                <a:tab pos="1371600" algn="l"/>
                <a:tab pos="3246120" algn="ctr"/>
              </a:tabLst>
            </a:pPr>
            <a:r>
              <a:rPr lang="en-US" sz="3200" b="1" dirty="0">
                <a:effectLst/>
                <a:latin typeface="+mn-lt"/>
                <a:ea typeface="Times New Roman" panose="02020603050405020304" pitchFamily="18" charset="0"/>
                <a:cs typeface="Times New Roman" panose="02020603050405020304" pitchFamily="18" charset="0"/>
              </a:rPr>
              <a:t>in the same mind </a:t>
            </a:r>
          </a:p>
          <a:p>
            <a:pPr marL="274320" marR="0" indent="-274320">
              <a:spcBef>
                <a:spcPts val="1200"/>
              </a:spcBef>
              <a:spcAft>
                <a:spcPts val="0"/>
              </a:spcAft>
              <a:tabLst>
                <a:tab pos="457200" algn="l"/>
                <a:tab pos="914400" algn="l"/>
                <a:tab pos="1371600" algn="l"/>
                <a:tab pos="3246120" algn="ctr"/>
              </a:tabLst>
            </a:pPr>
            <a:r>
              <a:rPr lang="en-US" sz="3200" b="1" dirty="0">
                <a:effectLst/>
                <a:latin typeface="+mn-lt"/>
                <a:ea typeface="Times New Roman" panose="02020603050405020304" pitchFamily="18" charset="0"/>
                <a:cs typeface="Times New Roman" panose="02020603050405020304" pitchFamily="18" charset="0"/>
              </a:rPr>
              <a:t>and in the same judgment</a:t>
            </a:r>
          </a:p>
          <a:p>
            <a:pPr marL="274320" marR="0" indent="-274320">
              <a:spcBef>
                <a:spcPts val="1200"/>
              </a:spcBef>
              <a:spcAft>
                <a:spcPts val="0"/>
              </a:spcAft>
              <a:tabLst>
                <a:tab pos="457200" algn="l"/>
                <a:tab pos="914400" algn="l"/>
                <a:tab pos="1371600" algn="l"/>
                <a:tab pos="3246120" algn="ctr"/>
              </a:tabLst>
            </a:pPr>
            <a:r>
              <a:rPr lang="en-US" sz="3200" b="1" kern="100" dirty="0">
                <a:effectLst/>
                <a:latin typeface="+mn-lt"/>
                <a:cs typeface="Times New Roman" panose="02020603050405020304" pitchFamily="18" charset="0"/>
              </a:rPr>
              <a:t>Is Christ divided? </a:t>
            </a:r>
          </a:p>
          <a:p>
            <a:pPr marL="274320" marR="0" indent="-274320">
              <a:spcBef>
                <a:spcPts val="1200"/>
              </a:spcBef>
              <a:spcAft>
                <a:spcPts val="0"/>
              </a:spcAft>
              <a:tabLst>
                <a:tab pos="457200" algn="l"/>
                <a:tab pos="914400" algn="l"/>
                <a:tab pos="1371600" algn="l"/>
                <a:tab pos="3246120" algn="ctr"/>
              </a:tabLst>
            </a:pPr>
            <a:r>
              <a:rPr lang="en-US" sz="3200" b="1" kern="100" dirty="0">
                <a:effectLst/>
                <a:latin typeface="+mn-lt"/>
                <a:cs typeface="Times New Roman" panose="02020603050405020304" pitchFamily="18" charset="0"/>
              </a:rPr>
              <a:t>Was Paul crucified for you? </a:t>
            </a:r>
          </a:p>
          <a:p>
            <a:pPr marL="274320" marR="0" indent="-274320">
              <a:spcBef>
                <a:spcPts val="1200"/>
              </a:spcBef>
              <a:spcAft>
                <a:spcPts val="0"/>
              </a:spcAft>
              <a:tabLst>
                <a:tab pos="457200" algn="l"/>
                <a:tab pos="914400" algn="l"/>
                <a:tab pos="1371600" algn="l"/>
                <a:tab pos="3246120" algn="ctr"/>
              </a:tabLst>
            </a:pPr>
            <a:r>
              <a:rPr lang="en-US" sz="3200" b="1" kern="100" dirty="0">
                <a:effectLst/>
                <a:latin typeface="+mn-lt"/>
                <a:cs typeface="Times New Roman" panose="02020603050405020304" pitchFamily="18" charset="0"/>
              </a:rPr>
              <a:t>Were you baptized in the name of Paul?</a:t>
            </a:r>
          </a:p>
        </p:txBody>
      </p:sp>
      <p:pic>
        <p:nvPicPr>
          <p:cNvPr id="7" name="Picture 6">
            <a:extLst>
              <a:ext uri="{FF2B5EF4-FFF2-40B4-BE49-F238E27FC236}">
                <a16:creationId xmlns:a16="http://schemas.microsoft.com/office/drawing/2014/main" id="{9397D6E4-2816-0D2D-CFBC-AC718EB1D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2584" y="1873336"/>
            <a:ext cx="2740453" cy="3994064"/>
          </a:xfrm>
          <a:prstGeom prst="rect">
            <a:avLst/>
          </a:prstGeom>
        </p:spPr>
      </p:pic>
    </p:spTree>
    <p:extLst>
      <p:ext uri="{BB962C8B-B14F-4D97-AF65-F5344CB8AC3E}">
        <p14:creationId xmlns:p14="http://schemas.microsoft.com/office/powerpoint/2010/main" val="749624160"/>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Sent Not to Baptize but to Preach the Gospel</a:t>
            </a:r>
            <a:endParaRPr lang="en-US" sz="3200" b="1"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533400" y="1295400"/>
            <a:ext cx="8534400" cy="5447645"/>
          </a:xfrm>
          <a:prstGeom prst="rect">
            <a:avLst/>
          </a:prstGeom>
          <a:noFill/>
        </p:spPr>
        <p:txBody>
          <a:bodyPr wrap="square" rtlCol="0">
            <a:spAutoFit/>
          </a:bodyPr>
          <a:lstStyle/>
          <a:p>
            <a:pPr>
              <a:spcBef>
                <a:spcPts val="600"/>
              </a:spcBef>
            </a:pPr>
            <a:r>
              <a:rPr lang="en-US" sz="2800" dirty="0">
                <a:latin typeface="+mn-lt"/>
              </a:rPr>
              <a:t>Baptism connected to Jesus’ crucifixion (vs 13)</a:t>
            </a:r>
          </a:p>
          <a:p>
            <a:pPr>
              <a:spcBef>
                <a:spcPts val="600"/>
              </a:spcBef>
            </a:pPr>
            <a:r>
              <a:rPr lang="en-US" sz="2800" dirty="0">
                <a:latin typeface="+mn-lt"/>
              </a:rPr>
              <a:t>Paul did not want people to exalt him</a:t>
            </a:r>
          </a:p>
          <a:p>
            <a:pPr>
              <a:spcBef>
                <a:spcPts val="600"/>
              </a:spcBef>
            </a:pPr>
            <a:r>
              <a:rPr lang="en-US" sz="2800" dirty="0">
                <a:latin typeface="+mn-lt"/>
              </a:rPr>
              <a:t>Paul was baptized to wash away sins (Acts 22:16)</a:t>
            </a:r>
          </a:p>
          <a:p>
            <a:pPr>
              <a:spcBef>
                <a:spcPts val="600"/>
              </a:spcBef>
            </a:pPr>
            <a:r>
              <a:rPr lang="en-US" sz="2800" dirty="0">
                <a:latin typeface="+mn-lt"/>
              </a:rPr>
              <a:t>Paul taught Corinthians to be baptized (Acts 18:8)</a:t>
            </a:r>
          </a:p>
          <a:p>
            <a:pPr>
              <a:spcBef>
                <a:spcPts val="600"/>
              </a:spcBef>
            </a:pPr>
            <a:r>
              <a:rPr lang="en-US" sz="2800" dirty="0">
                <a:latin typeface="+mn-lt"/>
              </a:rPr>
              <a:t>He taught baptism is essential </a:t>
            </a:r>
            <a:br>
              <a:rPr lang="en-US" sz="2800" dirty="0">
                <a:latin typeface="+mn-lt"/>
              </a:rPr>
            </a:br>
            <a:r>
              <a:rPr lang="en-US" sz="2800" dirty="0">
                <a:latin typeface="+mn-lt"/>
              </a:rPr>
              <a:t>(Romans 6:3,4; Galatians 3:27)</a:t>
            </a:r>
          </a:p>
          <a:p>
            <a:pPr>
              <a:spcBef>
                <a:spcPts val="600"/>
              </a:spcBef>
            </a:pPr>
            <a:r>
              <a:rPr lang="en-US" sz="2800" dirty="0">
                <a:latin typeface="+mn-lt"/>
              </a:rPr>
              <a:t>Other passages show baptism is essential </a:t>
            </a:r>
            <a:br>
              <a:rPr lang="en-US" sz="2800" dirty="0">
                <a:latin typeface="+mn-lt"/>
              </a:rPr>
            </a:br>
            <a:r>
              <a:rPr lang="en-US" sz="2800" dirty="0">
                <a:latin typeface="+mn-lt"/>
              </a:rPr>
              <a:t>(Mark 16:15,16; Acts 2:38; 1 Peter 3:21)</a:t>
            </a:r>
          </a:p>
          <a:p>
            <a:pPr>
              <a:spcBef>
                <a:spcPts val="600"/>
              </a:spcBef>
            </a:pPr>
            <a:r>
              <a:rPr lang="en-US" sz="2800" dirty="0">
                <a:latin typeface="+mn-lt"/>
              </a:rPr>
              <a:t>Paul called to teach not personally do baptisms </a:t>
            </a:r>
          </a:p>
          <a:p>
            <a:pPr>
              <a:spcBef>
                <a:spcPts val="600"/>
              </a:spcBef>
            </a:pPr>
            <a:r>
              <a:rPr lang="en-US" sz="2800" dirty="0">
                <a:latin typeface="+mn-lt"/>
              </a:rPr>
              <a:t>John 4:1,2 – Jesus taught but others did baptisms</a:t>
            </a:r>
          </a:p>
          <a:p>
            <a:pPr>
              <a:spcBef>
                <a:spcPts val="600"/>
              </a:spcBef>
            </a:pPr>
            <a:r>
              <a:rPr lang="en-US" sz="2800" dirty="0">
                <a:latin typeface="+mn-lt"/>
              </a:rPr>
              <a:t>1 Corinthians 1:17 is a “not ... but” passage</a:t>
            </a:r>
          </a:p>
        </p:txBody>
      </p:sp>
      <p:pic>
        <p:nvPicPr>
          <p:cNvPr id="5" name="Picture 4">
            <a:extLst>
              <a:ext uri="{FF2B5EF4-FFF2-40B4-BE49-F238E27FC236}">
                <a16:creationId xmlns:a16="http://schemas.microsoft.com/office/drawing/2014/main" id="{C69C9820-1B48-369B-31E9-60DB56E378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9214" y="2057400"/>
            <a:ext cx="2644186" cy="3561121"/>
          </a:xfrm>
          <a:prstGeom prst="rect">
            <a:avLst/>
          </a:prstGeom>
        </p:spPr>
      </p:pic>
    </p:spTree>
    <p:extLst>
      <p:ext uri="{BB962C8B-B14F-4D97-AF65-F5344CB8AC3E}">
        <p14:creationId xmlns:p14="http://schemas.microsoft.com/office/powerpoint/2010/main" val="2889888436"/>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533400"/>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Household Conversions and Infant Baptism?</a:t>
            </a:r>
            <a:endParaRPr lang="en-US" sz="3200" b="1"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3505200" y="1443841"/>
            <a:ext cx="8534400" cy="4893647"/>
          </a:xfrm>
          <a:prstGeom prst="rect">
            <a:avLst/>
          </a:prstGeom>
          <a:noFill/>
        </p:spPr>
        <p:txBody>
          <a:bodyPr wrap="square" rtlCol="0">
            <a:spAutoFit/>
          </a:bodyPr>
          <a:lstStyle/>
          <a:p>
            <a:pPr marL="274320" indent="-274320" algn="l">
              <a:spcBef>
                <a:spcPts val="0"/>
              </a:spcBef>
            </a:pPr>
            <a:r>
              <a:rPr lang="en-US" sz="3200" b="1" dirty="0">
                <a:latin typeface="+mn-lt"/>
              </a:rPr>
              <a:t>* No example says babies were included. </a:t>
            </a:r>
          </a:p>
          <a:p>
            <a:pPr marL="274320" indent="-274320" algn="l">
              <a:spcBef>
                <a:spcPts val="0"/>
              </a:spcBef>
            </a:pPr>
            <a:r>
              <a:rPr lang="en-US" sz="3200" b="1" dirty="0">
                <a:latin typeface="+mn-lt"/>
              </a:rPr>
              <a:t>* 1 Corinthians 16:15-17 - the household of Stephanas ministered to the saints. </a:t>
            </a:r>
          </a:p>
          <a:p>
            <a:pPr marL="274320" indent="-274320" algn="l">
              <a:spcBef>
                <a:spcPts val="0"/>
              </a:spcBef>
            </a:pPr>
            <a:r>
              <a:rPr lang="en-US" sz="3200" b="1" dirty="0">
                <a:latin typeface="+mn-lt"/>
              </a:rPr>
              <a:t>* Before baptism one must hear, believe, repent, and confess </a:t>
            </a:r>
            <a:r>
              <a:rPr lang="en-US" sz="2800" b="1" dirty="0">
                <a:latin typeface="+mn-lt"/>
              </a:rPr>
              <a:t>(Mark 16:15,16; Acts 2:38; Romans 10:9,10)</a:t>
            </a:r>
          </a:p>
          <a:p>
            <a:pPr marL="274320" indent="-274320" algn="l">
              <a:spcBef>
                <a:spcPts val="0"/>
              </a:spcBef>
            </a:pPr>
            <a:r>
              <a:rPr lang="en-US" sz="3200" b="1" dirty="0">
                <a:latin typeface="+mn-lt"/>
              </a:rPr>
              <a:t>* Baptized people must fulfill duties of church membership </a:t>
            </a:r>
            <a:r>
              <a:rPr lang="en-US" sz="2800" b="1" dirty="0">
                <a:latin typeface="+mn-lt"/>
              </a:rPr>
              <a:t>(1 Cor. 12:13; 10:16,17) </a:t>
            </a:r>
          </a:p>
          <a:p>
            <a:pPr marL="274320" indent="-274320" algn="l">
              <a:spcBef>
                <a:spcPts val="0"/>
              </a:spcBef>
            </a:pPr>
            <a:r>
              <a:rPr lang="en-US" sz="3200" b="1" dirty="0">
                <a:latin typeface="+mn-lt"/>
              </a:rPr>
              <a:t>* Babies have no sins to forgive </a:t>
            </a:r>
            <a:r>
              <a:rPr lang="en-US" sz="2800" b="1" dirty="0">
                <a:latin typeface="+mn-lt"/>
              </a:rPr>
              <a:t>(Matthew 18:3; Psalm 106:37,38; 2 Corinthians 5:10)</a:t>
            </a:r>
          </a:p>
        </p:txBody>
      </p:sp>
      <p:pic>
        <p:nvPicPr>
          <p:cNvPr id="6" name="Picture 5">
            <a:extLst>
              <a:ext uri="{FF2B5EF4-FFF2-40B4-BE49-F238E27FC236}">
                <a16:creationId xmlns:a16="http://schemas.microsoft.com/office/drawing/2014/main" id="{2158DA75-E981-8058-9F8A-E0E8168536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572451"/>
            <a:ext cx="2935638" cy="2228149"/>
          </a:xfrm>
          <a:prstGeom prst="rect">
            <a:avLst/>
          </a:prstGeom>
        </p:spPr>
      </p:pic>
    </p:spTree>
    <p:extLst>
      <p:ext uri="{BB962C8B-B14F-4D97-AF65-F5344CB8AC3E}">
        <p14:creationId xmlns:p14="http://schemas.microsoft.com/office/powerpoint/2010/main" val="3689454035"/>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143000" y="710625"/>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Man’s Wisdom vs. God’s Wisdom – 1:18-25</a:t>
            </a:r>
            <a:endParaRPr lang="en-US" sz="3200" b="1" dirty="0">
              <a:solidFill>
                <a:srgbClr val="FFFF00"/>
              </a:solidFill>
              <a:latin typeface="+mj-lt"/>
            </a:endParaRPr>
          </a:p>
        </p:txBody>
      </p:sp>
      <p:graphicFrame>
        <p:nvGraphicFramePr>
          <p:cNvPr id="4" name="Table 4">
            <a:extLst>
              <a:ext uri="{FF2B5EF4-FFF2-40B4-BE49-F238E27FC236}">
                <a16:creationId xmlns:a16="http://schemas.microsoft.com/office/drawing/2014/main" id="{3E47CCA6-0C3C-CFF0-6F09-7B5471DF99F4}"/>
              </a:ext>
            </a:extLst>
          </p:cNvPr>
          <p:cNvGraphicFramePr>
            <a:graphicFrameLocks noGrp="1"/>
          </p:cNvGraphicFramePr>
          <p:nvPr>
            <p:extLst>
              <p:ext uri="{D42A27DB-BD31-4B8C-83A1-F6EECF244321}">
                <p14:modId xmlns:p14="http://schemas.microsoft.com/office/powerpoint/2010/main" val="877462682"/>
              </p:ext>
            </p:extLst>
          </p:nvPr>
        </p:nvGraphicFramePr>
        <p:xfrm>
          <a:off x="609600" y="2057400"/>
          <a:ext cx="8305800" cy="3108960"/>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1602740691"/>
                    </a:ext>
                  </a:extLst>
                </a:gridCol>
                <a:gridCol w="4572000">
                  <a:extLst>
                    <a:ext uri="{9D8B030D-6E8A-4147-A177-3AD203B41FA5}">
                      <a16:colId xmlns:a16="http://schemas.microsoft.com/office/drawing/2014/main" val="1267250897"/>
                    </a:ext>
                  </a:extLst>
                </a:gridCol>
              </a:tblGrid>
              <a:tr h="370840">
                <a:tc>
                  <a:txBody>
                    <a:bodyPr/>
                    <a:lstStyle/>
                    <a:p>
                      <a:pPr algn="ctr"/>
                      <a:r>
                        <a:rPr lang="en-US" sz="2800" b="1" dirty="0">
                          <a:solidFill>
                            <a:schemeClr val="accent1"/>
                          </a:solidFill>
                        </a:rPr>
                        <a:t>Man’s Wisdom</a:t>
                      </a:r>
                    </a:p>
                  </a:txBody>
                  <a:tcPr>
                    <a:solidFill>
                      <a:srgbClr val="002060"/>
                    </a:solidFill>
                  </a:tcPr>
                </a:tc>
                <a:tc>
                  <a:txBody>
                    <a:bodyPr/>
                    <a:lstStyle/>
                    <a:p>
                      <a:pPr algn="ctr"/>
                      <a:r>
                        <a:rPr lang="en-US" sz="2800" b="1" dirty="0">
                          <a:solidFill>
                            <a:schemeClr val="accent1"/>
                          </a:solidFill>
                        </a:rPr>
                        <a:t>God’s Wisdom</a:t>
                      </a:r>
                    </a:p>
                  </a:txBody>
                  <a:tcPr>
                    <a:solidFill>
                      <a:srgbClr val="002060"/>
                    </a:solidFill>
                  </a:tcPr>
                </a:tc>
                <a:extLst>
                  <a:ext uri="{0D108BD9-81ED-4DB2-BD59-A6C34878D82A}">
                    <a16:rowId xmlns:a16="http://schemas.microsoft.com/office/drawing/2014/main" val="2066915470"/>
                  </a:ext>
                </a:extLst>
              </a:tr>
              <a:tr h="370840">
                <a:tc>
                  <a:txBody>
                    <a:bodyPr/>
                    <a:lstStyle/>
                    <a:p>
                      <a:pPr algn="ctr"/>
                      <a:r>
                        <a:rPr lang="en-US" sz="2800" b="1" dirty="0"/>
                        <a:t>Gospel is foolish</a:t>
                      </a:r>
                    </a:p>
                  </a:txBody>
                  <a:tcPr>
                    <a:solidFill>
                      <a:srgbClr val="002060"/>
                    </a:solidFill>
                  </a:tcPr>
                </a:tc>
                <a:tc>
                  <a:txBody>
                    <a:bodyPr/>
                    <a:lstStyle/>
                    <a:p>
                      <a:pPr algn="ctr"/>
                      <a:r>
                        <a:rPr lang="en-US" sz="2800" b="1" dirty="0"/>
                        <a:t>Gospel is power of God</a:t>
                      </a:r>
                    </a:p>
                  </a:txBody>
                  <a:tcPr>
                    <a:solidFill>
                      <a:srgbClr val="002060"/>
                    </a:solidFill>
                  </a:tcPr>
                </a:tc>
                <a:extLst>
                  <a:ext uri="{0D108BD9-81ED-4DB2-BD59-A6C34878D82A}">
                    <a16:rowId xmlns:a16="http://schemas.microsoft.com/office/drawing/2014/main" val="1218020091"/>
                  </a:ext>
                </a:extLst>
              </a:tr>
              <a:tr h="370840">
                <a:tc>
                  <a:txBody>
                    <a:bodyPr/>
                    <a:lstStyle/>
                    <a:p>
                      <a:pPr algn="ctr"/>
                      <a:r>
                        <a:rPr lang="en-US" sz="2800" b="1" dirty="0"/>
                        <a:t>Perish</a:t>
                      </a:r>
                    </a:p>
                  </a:txBody>
                  <a:tcPr>
                    <a:solidFill>
                      <a:srgbClr val="002060"/>
                    </a:solidFill>
                  </a:tcPr>
                </a:tc>
                <a:tc>
                  <a:txBody>
                    <a:bodyPr/>
                    <a:lstStyle/>
                    <a:p>
                      <a:pPr algn="ctr"/>
                      <a:r>
                        <a:rPr lang="en-US" sz="2800" b="1" dirty="0"/>
                        <a:t>Saves those who believe</a:t>
                      </a:r>
                    </a:p>
                  </a:txBody>
                  <a:tcPr>
                    <a:solidFill>
                      <a:srgbClr val="002060"/>
                    </a:solidFill>
                  </a:tcPr>
                </a:tc>
                <a:extLst>
                  <a:ext uri="{0D108BD9-81ED-4DB2-BD59-A6C34878D82A}">
                    <a16:rowId xmlns:a16="http://schemas.microsoft.com/office/drawing/2014/main" val="2814449088"/>
                  </a:ext>
                </a:extLst>
              </a:tr>
              <a:tr h="370840">
                <a:tc>
                  <a:txBody>
                    <a:bodyPr/>
                    <a:lstStyle/>
                    <a:p>
                      <a:pPr algn="ctr"/>
                      <a:r>
                        <a:rPr lang="en-US" sz="2800" b="1" dirty="0"/>
                        <a:t>God will destroy it</a:t>
                      </a:r>
                    </a:p>
                  </a:txBody>
                  <a:tcPr>
                    <a:solidFill>
                      <a:srgbClr val="002060"/>
                    </a:solidFill>
                  </a:tcPr>
                </a:tc>
                <a:tc>
                  <a:txBody>
                    <a:bodyPr/>
                    <a:lstStyle/>
                    <a:p>
                      <a:pPr algn="ctr"/>
                      <a:r>
                        <a:rPr lang="en-US" sz="2800" b="1" dirty="0"/>
                        <a:t>Stumbling block to Jews</a:t>
                      </a:r>
                    </a:p>
                  </a:txBody>
                  <a:tcPr>
                    <a:solidFill>
                      <a:srgbClr val="002060"/>
                    </a:solidFill>
                  </a:tcPr>
                </a:tc>
                <a:extLst>
                  <a:ext uri="{0D108BD9-81ED-4DB2-BD59-A6C34878D82A}">
                    <a16:rowId xmlns:a16="http://schemas.microsoft.com/office/drawing/2014/main" val="2757676853"/>
                  </a:ext>
                </a:extLst>
              </a:tr>
              <a:tr h="370840">
                <a:tc>
                  <a:txBody>
                    <a:bodyPr/>
                    <a:lstStyle/>
                    <a:p>
                      <a:pPr algn="ctr"/>
                      <a:r>
                        <a:rPr lang="en-US" sz="2800" b="1" dirty="0"/>
                        <a:t>God made it foolish</a:t>
                      </a:r>
                    </a:p>
                  </a:txBody>
                  <a:tcPr>
                    <a:solidFill>
                      <a:srgbClr val="002060"/>
                    </a:solidFill>
                  </a:tcPr>
                </a:tc>
                <a:tc>
                  <a:txBody>
                    <a:bodyPr/>
                    <a:lstStyle/>
                    <a:p>
                      <a:pPr algn="ctr"/>
                      <a:r>
                        <a:rPr lang="en-US" sz="2800" b="1" dirty="0"/>
                        <a:t>Foolishness to Greeks</a:t>
                      </a:r>
                    </a:p>
                  </a:txBody>
                  <a:tcPr>
                    <a:solidFill>
                      <a:srgbClr val="002060"/>
                    </a:solidFill>
                  </a:tcPr>
                </a:tc>
                <a:extLst>
                  <a:ext uri="{0D108BD9-81ED-4DB2-BD59-A6C34878D82A}">
                    <a16:rowId xmlns:a16="http://schemas.microsoft.com/office/drawing/2014/main" val="2151384628"/>
                  </a:ext>
                </a:extLst>
              </a:tr>
              <a:tr h="370840">
                <a:tc>
                  <a:txBody>
                    <a:bodyPr/>
                    <a:lstStyle/>
                    <a:p>
                      <a:pPr algn="ctr"/>
                      <a:r>
                        <a:rPr lang="en-US" sz="2800" b="1" dirty="0"/>
                        <a:t>Do not know God</a:t>
                      </a:r>
                    </a:p>
                  </a:txBody>
                  <a:tcPr>
                    <a:solidFill>
                      <a:srgbClr val="002060"/>
                    </a:solidFill>
                  </a:tcPr>
                </a:tc>
                <a:tc>
                  <a:txBody>
                    <a:bodyPr/>
                    <a:lstStyle/>
                    <a:p>
                      <a:pPr algn="ctr"/>
                      <a:r>
                        <a:rPr lang="en-US" sz="2800" b="1" dirty="0"/>
                        <a:t>Wiser/stronger than men</a:t>
                      </a:r>
                    </a:p>
                  </a:txBody>
                  <a:tcPr>
                    <a:solidFill>
                      <a:srgbClr val="002060"/>
                    </a:solidFill>
                  </a:tcPr>
                </a:tc>
                <a:extLst>
                  <a:ext uri="{0D108BD9-81ED-4DB2-BD59-A6C34878D82A}">
                    <a16:rowId xmlns:a16="http://schemas.microsoft.com/office/drawing/2014/main" val="1841508321"/>
                  </a:ext>
                </a:extLst>
              </a:tr>
            </a:tbl>
          </a:graphicData>
        </a:graphic>
      </p:graphicFrame>
      <p:pic>
        <p:nvPicPr>
          <p:cNvPr id="5" name="Picture 4">
            <a:extLst>
              <a:ext uri="{FF2B5EF4-FFF2-40B4-BE49-F238E27FC236}">
                <a16:creationId xmlns:a16="http://schemas.microsoft.com/office/drawing/2014/main" id="{2E575C79-F4FA-2CEC-87EA-69902B6910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72600" y="2209800"/>
            <a:ext cx="2254685" cy="2743200"/>
          </a:xfrm>
          <a:prstGeom prst="rect">
            <a:avLst/>
          </a:prstGeom>
        </p:spPr>
      </p:pic>
    </p:spTree>
    <p:extLst>
      <p:ext uri="{BB962C8B-B14F-4D97-AF65-F5344CB8AC3E}">
        <p14:creationId xmlns:p14="http://schemas.microsoft.com/office/powerpoint/2010/main" val="1295146249"/>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710625"/>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No </a:t>
            </a:r>
            <a:r>
              <a:rPr lang="en-US" sz="3200" b="1" dirty="0">
                <a:solidFill>
                  <a:srgbClr val="FFFF00"/>
                </a:solidFill>
                <a:latin typeface="Tahoma" panose="020B0604030504040204" pitchFamily="34" charset="0"/>
                <a:ea typeface="Times New Roman" panose="02020603050405020304" pitchFamily="18" charset="0"/>
                <a:cs typeface="Times New Roman" panose="02020603050405020304" pitchFamily="18" charset="0"/>
              </a:rPr>
              <a:t>F</a:t>
            </a:r>
            <a:r>
              <a:rPr lang="en-US" sz="3200" b="1"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lesh Should Glory in His Presence </a:t>
            </a:r>
            <a:r>
              <a:rPr lang="en-US" sz="3200" b="1" kern="100" dirty="0">
                <a:solidFill>
                  <a:srgbClr val="FFFF00"/>
                </a:solidFill>
                <a:effectLst/>
                <a:latin typeface="+mn-lt"/>
                <a:ea typeface="Times New Roman" panose="02020603050405020304" pitchFamily="18" charset="0"/>
                <a:cs typeface="Times New Roman" panose="02020603050405020304" pitchFamily="18" charset="0"/>
              </a:rPr>
              <a:t>– 1:26-31</a:t>
            </a:r>
            <a:endParaRPr lang="en-US" sz="3200" b="1" dirty="0">
              <a:solidFill>
                <a:srgbClr val="FFFF00"/>
              </a:solidFill>
              <a:latin typeface="+mj-lt"/>
            </a:endParaRPr>
          </a:p>
        </p:txBody>
      </p:sp>
      <p:graphicFrame>
        <p:nvGraphicFramePr>
          <p:cNvPr id="4" name="Table 4">
            <a:extLst>
              <a:ext uri="{FF2B5EF4-FFF2-40B4-BE49-F238E27FC236}">
                <a16:creationId xmlns:a16="http://schemas.microsoft.com/office/drawing/2014/main" id="{3E47CCA6-0C3C-CFF0-6F09-7B5471DF99F4}"/>
              </a:ext>
            </a:extLst>
          </p:cNvPr>
          <p:cNvGraphicFramePr>
            <a:graphicFrameLocks noGrp="1"/>
          </p:cNvGraphicFramePr>
          <p:nvPr>
            <p:extLst>
              <p:ext uri="{D42A27DB-BD31-4B8C-83A1-F6EECF244321}">
                <p14:modId xmlns:p14="http://schemas.microsoft.com/office/powerpoint/2010/main" val="1043300251"/>
              </p:ext>
            </p:extLst>
          </p:nvPr>
        </p:nvGraphicFramePr>
        <p:xfrm>
          <a:off x="2743200" y="1752600"/>
          <a:ext cx="6781800" cy="3535680"/>
        </p:xfrm>
        <a:graphic>
          <a:graphicData uri="http://schemas.openxmlformats.org/drawingml/2006/table">
            <a:tbl>
              <a:tblPr firstRow="1" bandRow="1">
                <a:tableStyleId>{5C22544A-7EE6-4342-B048-85BDC9FD1C3A}</a:tableStyleId>
              </a:tblPr>
              <a:tblGrid>
                <a:gridCol w="3048699">
                  <a:extLst>
                    <a:ext uri="{9D8B030D-6E8A-4147-A177-3AD203B41FA5}">
                      <a16:colId xmlns:a16="http://schemas.microsoft.com/office/drawing/2014/main" val="1602740691"/>
                    </a:ext>
                  </a:extLst>
                </a:gridCol>
                <a:gridCol w="3733101">
                  <a:extLst>
                    <a:ext uri="{9D8B030D-6E8A-4147-A177-3AD203B41FA5}">
                      <a16:colId xmlns:a16="http://schemas.microsoft.com/office/drawing/2014/main" val="1267250897"/>
                    </a:ext>
                  </a:extLst>
                </a:gridCol>
              </a:tblGrid>
              <a:tr h="370840">
                <a:tc>
                  <a:txBody>
                    <a:bodyPr/>
                    <a:lstStyle/>
                    <a:p>
                      <a:pPr algn="ctr"/>
                      <a:r>
                        <a:rPr lang="en-US" sz="2800" b="1" dirty="0">
                          <a:solidFill>
                            <a:schemeClr val="accent1"/>
                          </a:solidFill>
                        </a:rPr>
                        <a:t>Not Many Called</a:t>
                      </a:r>
                    </a:p>
                  </a:txBody>
                  <a:tcPr>
                    <a:solidFill>
                      <a:srgbClr val="002060"/>
                    </a:solidFill>
                  </a:tcPr>
                </a:tc>
                <a:tc>
                  <a:txBody>
                    <a:bodyPr/>
                    <a:lstStyle/>
                    <a:p>
                      <a:pPr algn="ctr"/>
                      <a:r>
                        <a:rPr lang="en-US" sz="2800" b="1" dirty="0">
                          <a:solidFill>
                            <a:schemeClr val="accent1"/>
                          </a:solidFill>
                        </a:rPr>
                        <a:t>God Has Chosen</a:t>
                      </a:r>
                    </a:p>
                  </a:txBody>
                  <a:tcPr>
                    <a:solidFill>
                      <a:srgbClr val="002060"/>
                    </a:solidFill>
                  </a:tcPr>
                </a:tc>
                <a:extLst>
                  <a:ext uri="{0D108BD9-81ED-4DB2-BD59-A6C34878D82A}">
                    <a16:rowId xmlns:a16="http://schemas.microsoft.com/office/drawing/2014/main" val="2066915470"/>
                  </a:ext>
                </a:extLst>
              </a:tr>
              <a:tr h="370840">
                <a:tc>
                  <a:txBody>
                    <a:bodyPr/>
                    <a:lstStyle/>
                    <a:p>
                      <a:pPr algn="ctr"/>
                      <a:r>
                        <a:rPr lang="en-US" sz="2800" b="1" kern="1200" dirty="0">
                          <a:solidFill>
                            <a:schemeClr val="dk1"/>
                          </a:solidFill>
                          <a:effectLst/>
                          <a:latin typeface="+mn-lt"/>
                          <a:ea typeface="+mn-ea"/>
                          <a:cs typeface="+mn-cs"/>
                        </a:rPr>
                        <a:t>wise according to the flesh</a:t>
                      </a:r>
                      <a:endParaRPr lang="en-US" sz="2800" b="1" dirty="0"/>
                    </a:p>
                  </a:txBody>
                  <a:tcPr>
                    <a:solidFill>
                      <a:srgbClr val="002060"/>
                    </a:solidFill>
                  </a:tcPr>
                </a:tc>
                <a:tc>
                  <a:txBody>
                    <a:bodyPr/>
                    <a:lstStyle/>
                    <a:p>
                      <a:pPr algn="ctr"/>
                      <a:r>
                        <a:rPr lang="en-US" sz="2800" b="1" kern="1200" dirty="0">
                          <a:solidFill>
                            <a:schemeClr val="dk1"/>
                          </a:solidFill>
                          <a:effectLst/>
                          <a:latin typeface="+mn-lt"/>
                          <a:ea typeface="+mn-ea"/>
                          <a:cs typeface="+mn-cs"/>
                        </a:rPr>
                        <a:t>foolish</a:t>
                      </a:r>
                      <a:endParaRPr lang="en-US" sz="2800" b="1" dirty="0"/>
                    </a:p>
                  </a:txBody>
                  <a:tcPr>
                    <a:solidFill>
                      <a:srgbClr val="002060"/>
                    </a:solidFill>
                  </a:tcPr>
                </a:tc>
                <a:extLst>
                  <a:ext uri="{0D108BD9-81ED-4DB2-BD59-A6C34878D82A}">
                    <a16:rowId xmlns:a16="http://schemas.microsoft.com/office/drawing/2014/main" val="1218020091"/>
                  </a:ext>
                </a:extLst>
              </a:tr>
              <a:tr h="370840">
                <a:tc>
                  <a:txBody>
                    <a:bodyPr/>
                    <a:lstStyle/>
                    <a:p>
                      <a:pPr algn="ctr"/>
                      <a:r>
                        <a:rPr lang="en-US" sz="2800" b="1" dirty="0"/>
                        <a:t>mighty</a:t>
                      </a:r>
                    </a:p>
                  </a:txBody>
                  <a:tcPr>
                    <a:solidFill>
                      <a:srgbClr val="002060"/>
                    </a:solidFill>
                  </a:tcPr>
                </a:tc>
                <a:tc>
                  <a:txBody>
                    <a:bodyPr/>
                    <a:lstStyle/>
                    <a:p>
                      <a:pPr algn="ctr"/>
                      <a:r>
                        <a:rPr lang="en-US" sz="2800" b="1" dirty="0"/>
                        <a:t>weak</a:t>
                      </a:r>
                    </a:p>
                  </a:txBody>
                  <a:tcPr>
                    <a:solidFill>
                      <a:srgbClr val="002060"/>
                    </a:solidFill>
                  </a:tcPr>
                </a:tc>
                <a:extLst>
                  <a:ext uri="{0D108BD9-81ED-4DB2-BD59-A6C34878D82A}">
                    <a16:rowId xmlns:a16="http://schemas.microsoft.com/office/drawing/2014/main" val="2814449088"/>
                  </a:ext>
                </a:extLst>
              </a:tr>
              <a:tr h="370840">
                <a:tc>
                  <a:txBody>
                    <a:bodyPr/>
                    <a:lstStyle/>
                    <a:p>
                      <a:pPr algn="ctr"/>
                      <a:r>
                        <a:rPr lang="en-US" sz="2800" b="1" dirty="0"/>
                        <a:t>noble</a:t>
                      </a:r>
                    </a:p>
                  </a:txBody>
                  <a:tcPr>
                    <a:solidFill>
                      <a:srgbClr val="002060"/>
                    </a:solidFill>
                  </a:tcPr>
                </a:tc>
                <a:tc>
                  <a:txBody>
                    <a:bodyPr/>
                    <a:lstStyle/>
                    <a:p>
                      <a:pPr algn="ctr"/>
                      <a:r>
                        <a:rPr lang="en-US" sz="2800" b="1" dirty="0"/>
                        <a:t>base</a:t>
                      </a:r>
                    </a:p>
                  </a:txBody>
                  <a:tcPr>
                    <a:solidFill>
                      <a:srgbClr val="002060"/>
                    </a:solidFill>
                  </a:tcPr>
                </a:tc>
                <a:extLst>
                  <a:ext uri="{0D108BD9-81ED-4DB2-BD59-A6C34878D82A}">
                    <a16:rowId xmlns:a16="http://schemas.microsoft.com/office/drawing/2014/main" val="2757676853"/>
                  </a:ext>
                </a:extLst>
              </a:tr>
              <a:tr h="370840">
                <a:tc>
                  <a:txBody>
                    <a:bodyPr/>
                    <a:lstStyle/>
                    <a:p>
                      <a:pPr algn="ctr"/>
                      <a:endParaRPr lang="en-US" sz="2800" b="1" dirty="0"/>
                    </a:p>
                  </a:txBody>
                  <a:tcPr>
                    <a:solidFill>
                      <a:srgbClr val="002060"/>
                    </a:solidFill>
                  </a:tcPr>
                </a:tc>
                <a:tc>
                  <a:txBody>
                    <a:bodyPr/>
                    <a:lstStyle/>
                    <a:p>
                      <a:pPr algn="ctr"/>
                      <a:r>
                        <a:rPr lang="en-US" sz="2800" b="1" dirty="0"/>
                        <a:t>despised</a:t>
                      </a:r>
                    </a:p>
                  </a:txBody>
                  <a:tcPr>
                    <a:solidFill>
                      <a:srgbClr val="002060"/>
                    </a:solidFill>
                  </a:tcPr>
                </a:tc>
                <a:extLst>
                  <a:ext uri="{0D108BD9-81ED-4DB2-BD59-A6C34878D82A}">
                    <a16:rowId xmlns:a16="http://schemas.microsoft.com/office/drawing/2014/main" val="2151384628"/>
                  </a:ext>
                </a:extLst>
              </a:tr>
              <a:tr h="370840">
                <a:tc>
                  <a:txBody>
                    <a:bodyPr/>
                    <a:lstStyle/>
                    <a:p>
                      <a:pPr algn="ctr"/>
                      <a:endParaRPr lang="en-US" sz="2800" b="1" dirty="0"/>
                    </a:p>
                  </a:txBody>
                  <a:tcPr>
                    <a:solidFill>
                      <a:srgbClr val="002060"/>
                    </a:solidFill>
                  </a:tcPr>
                </a:tc>
                <a:tc>
                  <a:txBody>
                    <a:bodyPr/>
                    <a:lstStyle/>
                    <a:p>
                      <a:pPr algn="ctr"/>
                      <a:r>
                        <a:rPr lang="en-US" sz="2800" b="1" dirty="0"/>
                        <a:t>things which are not</a:t>
                      </a:r>
                    </a:p>
                  </a:txBody>
                  <a:tcPr>
                    <a:solidFill>
                      <a:srgbClr val="002060"/>
                    </a:solidFill>
                  </a:tcPr>
                </a:tc>
                <a:extLst>
                  <a:ext uri="{0D108BD9-81ED-4DB2-BD59-A6C34878D82A}">
                    <a16:rowId xmlns:a16="http://schemas.microsoft.com/office/drawing/2014/main" val="1841508321"/>
                  </a:ext>
                </a:extLst>
              </a:tr>
            </a:tbl>
          </a:graphicData>
        </a:graphic>
      </p:graphicFrame>
      <p:sp>
        <p:nvSpPr>
          <p:cNvPr id="3" name="TextBox 2">
            <a:extLst>
              <a:ext uri="{FF2B5EF4-FFF2-40B4-BE49-F238E27FC236}">
                <a16:creationId xmlns:a16="http://schemas.microsoft.com/office/drawing/2014/main" id="{7D9AA603-25AA-83A1-5820-6EDCDA7B1C1D}"/>
              </a:ext>
            </a:extLst>
          </p:cNvPr>
          <p:cNvSpPr txBox="1"/>
          <p:nvPr/>
        </p:nvSpPr>
        <p:spPr>
          <a:xfrm>
            <a:off x="1066800" y="5892225"/>
            <a:ext cx="9982200" cy="523220"/>
          </a:xfrm>
          <a:prstGeom prst="rect">
            <a:avLst/>
          </a:prstGeom>
          <a:noFill/>
          <a:ln w="31750">
            <a:solidFill>
              <a:schemeClr val="accent1"/>
            </a:solidFill>
          </a:ln>
        </p:spPr>
        <p:txBody>
          <a:bodyPr wrap="square" rtlCol="0">
            <a:spAutoFit/>
          </a:bodyPr>
          <a:lstStyle/>
          <a:p>
            <a:r>
              <a:rPr lang="en-US" sz="2800" b="1"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1:31 - He who glories, let him glory in the Lord.</a:t>
            </a:r>
            <a:endParaRPr lang="en-US" sz="2800" b="1" dirty="0">
              <a:solidFill>
                <a:schemeClr val="accent1"/>
              </a:solidFill>
              <a:latin typeface="+mj-lt"/>
            </a:endParaRPr>
          </a:p>
        </p:txBody>
      </p:sp>
      <p:pic>
        <p:nvPicPr>
          <p:cNvPr id="9" name="Picture 8">
            <a:extLst>
              <a:ext uri="{FF2B5EF4-FFF2-40B4-BE49-F238E27FC236}">
                <a16:creationId xmlns:a16="http://schemas.microsoft.com/office/drawing/2014/main" id="{9853EDB4-02A4-49B5-7FF4-6972C0948E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4291" y="1844401"/>
            <a:ext cx="2315309" cy="3260999"/>
          </a:xfrm>
          <a:prstGeom prst="rect">
            <a:avLst/>
          </a:prstGeom>
        </p:spPr>
      </p:pic>
      <p:pic>
        <p:nvPicPr>
          <p:cNvPr id="11" name="Picture 10">
            <a:extLst>
              <a:ext uri="{FF2B5EF4-FFF2-40B4-BE49-F238E27FC236}">
                <a16:creationId xmlns:a16="http://schemas.microsoft.com/office/drawing/2014/main" id="{58AEB34E-905C-F2F9-8359-C232FDDCE9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905000"/>
            <a:ext cx="2362200" cy="3341013"/>
          </a:xfrm>
          <a:prstGeom prst="rect">
            <a:avLst/>
          </a:prstGeom>
        </p:spPr>
      </p:pic>
    </p:spTree>
    <p:extLst>
      <p:ext uri="{BB962C8B-B14F-4D97-AF65-F5344CB8AC3E}">
        <p14:creationId xmlns:p14="http://schemas.microsoft.com/office/powerpoint/2010/main" val="427511686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143000" y="533400"/>
            <a:ext cx="9982200" cy="584775"/>
          </a:xfrm>
          <a:prstGeom prst="rect">
            <a:avLst/>
          </a:prstGeom>
          <a:noFill/>
          <a:ln w="31750">
            <a:solidFill>
              <a:schemeClr val="accent1"/>
            </a:solidFill>
          </a:ln>
        </p:spPr>
        <p:txBody>
          <a:bodyPr wrap="square" rtlCol="0">
            <a:spAutoFit/>
          </a:bodyPr>
          <a:lstStyle/>
          <a:p>
            <a:pPr marL="0" marR="0" algn="ctr">
              <a:spcBef>
                <a:spcPts val="0"/>
              </a:spcBef>
              <a:spcAft>
                <a:spcPts val="0"/>
              </a:spcAft>
              <a:tabLst>
                <a:tab pos="457200" algn="l"/>
                <a:tab pos="914400" algn="l"/>
                <a:tab pos="1371600" algn="l"/>
                <a:tab pos="3246120" algn="ctr"/>
              </a:tabLst>
            </a:pPr>
            <a:r>
              <a:rPr lang="en-US" sz="32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God’s Wisdom Revealed and Preached – chap 2</a:t>
            </a:r>
            <a:endParaRPr lang="en-US" sz="3200"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3220378" y="1447800"/>
            <a:ext cx="6304622" cy="4862870"/>
          </a:xfrm>
          <a:prstGeom prst="rect">
            <a:avLst/>
          </a:prstGeom>
          <a:noFill/>
        </p:spPr>
        <p:txBody>
          <a:bodyPr wrap="square" rtlCol="0">
            <a:spAutoFit/>
          </a:bodyPr>
          <a:lstStyle/>
          <a:p>
            <a:pPr marL="274320" marR="0" indent="-274320" algn="l">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Preaching should emphasize the power of the gospel of Christ rather than the ability of the preacher.</a:t>
            </a:r>
          </a:p>
          <a:p>
            <a:pPr marL="274320" marR="0" indent="-274320" algn="l">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Inspired men spoke the wisdom of God not the wisdom of men.</a:t>
            </a:r>
          </a:p>
          <a:p>
            <a:pPr marL="274320" marR="0" indent="-274320" algn="l">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Spirit of God revealed the things of God in words taught by the Spirit.</a:t>
            </a:r>
          </a:p>
          <a:p>
            <a:pPr marL="274320" marR="0" indent="-274320" algn="l">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natural man does not receive the things of the Spirit, but we have the mind of Christ.</a:t>
            </a:r>
          </a:p>
        </p:txBody>
      </p:sp>
      <p:pic>
        <p:nvPicPr>
          <p:cNvPr id="4" name="Picture 3">
            <a:extLst>
              <a:ext uri="{FF2B5EF4-FFF2-40B4-BE49-F238E27FC236}">
                <a16:creationId xmlns:a16="http://schemas.microsoft.com/office/drawing/2014/main" id="{AFB64B07-A8CB-EE99-C67A-61C8F1C0C1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32515" y="2438400"/>
            <a:ext cx="2254685" cy="2743200"/>
          </a:xfrm>
          <a:prstGeom prst="rect">
            <a:avLst/>
          </a:prstGeom>
        </p:spPr>
      </p:pic>
      <p:pic>
        <p:nvPicPr>
          <p:cNvPr id="5" name="Picture 4">
            <a:extLst>
              <a:ext uri="{FF2B5EF4-FFF2-40B4-BE49-F238E27FC236}">
                <a16:creationId xmlns:a16="http://schemas.microsoft.com/office/drawing/2014/main" id="{10C6F3D5-ADF6-DD79-064B-63443CC361D6}"/>
              </a:ext>
            </a:extLst>
          </p:cNvPr>
          <p:cNvPicPr>
            <a:picLocks noChangeAspect="1"/>
          </p:cNvPicPr>
          <p:nvPr/>
        </p:nvPicPr>
        <p:blipFill rotWithShape="1">
          <a:blip r:embed="rId3">
            <a:extLst>
              <a:ext uri="{28A0092B-C50C-407E-A947-70E740481C1C}">
                <a14:useLocalDpi xmlns:a14="http://schemas.microsoft.com/office/drawing/2010/main" val="0"/>
              </a:ext>
            </a:extLst>
          </a:blip>
          <a:srcRect l="9143" r="13143"/>
          <a:stretch/>
        </p:blipFill>
        <p:spPr>
          <a:xfrm>
            <a:off x="381000" y="2590800"/>
            <a:ext cx="2590800" cy="2667000"/>
          </a:xfrm>
          <a:prstGeom prst="rect">
            <a:avLst/>
          </a:prstGeom>
        </p:spPr>
      </p:pic>
    </p:spTree>
    <p:extLst>
      <p:ext uri="{BB962C8B-B14F-4D97-AF65-F5344CB8AC3E}">
        <p14:creationId xmlns:p14="http://schemas.microsoft.com/office/powerpoint/2010/main" val="2676816821"/>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710625"/>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n-lt"/>
              </a:rPr>
              <a:t>Dangers of Human Wisdom - 1</a:t>
            </a:r>
            <a:endParaRPr lang="en-US" sz="3200" b="1" dirty="0">
              <a:solidFill>
                <a:srgbClr val="FFFF00"/>
              </a:solidFill>
              <a:latin typeface="+mj-lt"/>
            </a:endParaRPr>
          </a:p>
        </p:txBody>
      </p:sp>
      <p:sp>
        <p:nvSpPr>
          <p:cNvPr id="6" name="TextBox 5">
            <a:extLst>
              <a:ext uri="{FF2B5EF4-FFF2-40B4-BE49-F238E27FC236}">
                <a16:creationId xmlns:a16="http://schemas.microsoft.com/office/drawing/2014/main" id="{D69B4192-55FE-8EBE-2410-C851037721A6}"/>
              </a:ext>
            </a:extLst>
          </p:cNvPr>
          <p:cNvSpPr txBox="1"/>
          <p:nvPr/>
        </p:nvSpPr>
        <p:spPr>
          <a:xfrm>
            <a:off x="685800" y="1447800"/>
            <a:ext cx="10668000" cy="5262979"/>
          </a:xfrm>
          <a:prstGeom prst="rect">
            <a:avLst/>
          </a:prstGeom>
          <a:noFill/>
        </p:spPr>
        <p:txBody>
          <a:bodyPr wrap="square" rtlCol="0">
            <a:spAutoFit/>
          </a:bodyPr>
          <a:lstStyle/>
          <a:p>
            <a:r>
              <a:rPr lang="en-US" sz="2800" dirty="0">
                <a:latin typeface="+mn-lt"/>
              </a:rPr>
              <a:t>Proverbs 14:12 – There is a way that seems right to a man, but its end is the way of death. </a:t>
            </a:r>
          </a:p>
          <a:p>
            <a:r>
              <a:rPr lang="en-US" sz="2800" dirty="0">
                <a:latin typeface="+mn-lt"/>
              </a:rPr>
              <a:t>Proverbs 3:5 – Trust in the </a:t>
            </a:r>
            <a:r>
              <a:rPr lang="en-US" sz="2800" cap="small" dirty="0">
                <a:latin typeface="+mn-lt"/>
              </a:rPr>
              <a:t>Lord</a:t>
            </a:r>
            <a:r>
              <a:rPr lang="en-US" sz="2800" dirty="0">
                <a:latin typeface="+mn-lt"/>
              </a:rPr>
              <a:t> with all your heart, And lean not on your own understanding</a:t>
            </a:r>
          </a:p>
          <a:p>
            <a:r>
              <a:rPr lang="en-US" sz="2800" dirty="0">
                <a:latin typeface="+mn-lt"/>
              </a:rPr>
              <a:t>Psalm 81:12 – So I gave them over to their own stubborn heart, To walk in their own counsels. </a:t>
            </a:r>
          </a:p>
          <a:p>
            <a:r>
              <a:rPr lang="en-US" sz="2800" dirty="0">
                <a:latin typeface="+mn-lt"/>
              </a:rPr>
              <a:t>Isaiah 47:10 – Your wisdom and your knowledge have warped you</a:t>
            </a:r>
          </a:p>
          <a:p>
            <a:r>
              <a:rPr lang="en-US" sz="2800" dirty="0">
                <a:latin typeface="+mn-lt"/>
              </a:rPr>
              <a:t>Isaiah 55:8,9 – “For My thoughts are not your thoughts, Nor are your ways My ways,” says the </a:t>
            </a:r>
            <a:r>
              <a:rPr lang="en-US" sz="2800" cap="small" dirty="0">
                <a:latin typeface="+mn-lt"/>
              </a:rPr>
              <a:t>Lord</a:t>
            </a:r>
            <a:r>
              <a:rPr lang="en-US" sz="2800" dirty="0">
                <a:latin typeface="+mn-lt"/>
              </a:rPr>
              <a:t>. </a:t>
            </a:r>
          </a:p>
          <a:p>
            <a:r>
              <a:rPr lang="en-US" sz="2800" dirty="0">
                <a:latin typeface="+mn-lt"/>
              </a:rPr>
              <a:t>Isaiah 65:2 – a rebellious people walk according to their thoughts</a:t>
            </a:r>
          </a:p>
          <a:p>
            <a:r>
              <a:rPr lang="en-US" sz="2800" dirty="0">
                <a:latin typeface="+mn-lt"/>
              </a:rPr>
              <a:t>Jeremiah 7:24 – Yet they did not obey or incline their ear, but followed the counsels and the dictates of their evil hearts.</a:t>
            </a:r>
          </a:p>
        </p:txBody>
      </p:sp>
    </p:spTree>
    <p:extLst>
      <p:ext uri="{BB962C8B-B14F-4D97-AF65-F5344CB8AC3E}">
        <p14:creationId xmlns:p14="http://schemas.microsoft.com/office/powerpoint/2010/main" val="3515736189"/>
      </p:ext>
    </p:extLst>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6858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n-lt"/>
              </a:rPr>
              <a:t>Dangers of Human Wisdom - 2</a:t>
            </a:r>
            <a:endParaRPr lang="en-US" sz="3200" b="1" dirty="0">
              <a:solidFill>
                <a:srgbClr val="FFFF00"/>
              </a:solidFill>
              <a:latin typeface="+mj-lt"/>
            </a:endParaRPr>
          </a:p>
        </p:txBody>
      </p:sp>
      <p:sp>
        <p:nvSpPr>
          <p:cNvPr id="6" name="TextBox 5">
            <a:extLst>
              <a:ext uri="{FF2B5EF4-FFF2-40B4-BE49-F238E27FC236}">
                <a16:creationId xmlns:a16="http://schemas.microsoft.com/office/drawing/2014/main" id="{D69B4192-55FE-8EBE-2410-C851037721A6}"/>
              </a:ext>
            </a:extLst>
          </p:cNvPr>
          <p:cNvSpPr txBox="1"/>
          <p:nvPr/>
        </p:nvSpPr>
        <p:spPr>
          <a:xfrm>
            <a:off x="762000" y="1447800"/>
            <a:ext cx="10668000" cy="5262979"/>
          </a:xfrm>
          <a:prstGeom prst="rect">
            <a:avLst/>
          </a:prstGeom>
          <a:noFill/>
        </p:spPr>
        <p:txBody>
          <a:bodyPr wrap="square" rtlCol="0">
            <a:spAutoFit/>
          </a:bodyPr>
          <a:lstStyle/>
          <a:p>
            <a:r>
              <a:rPr lang="en-US" sz="2800" dirty="0">
                <a:latin typeface="+mn-lt"/>
              </a:rPr>
              <a:t>Jeremiah 8:9 – Wise men rejected the word of the </a:t>
            </a:r>
            <a:r>
              <a:rPr lang="en-US" sz="2800" cap="small" dirty="0">
                <a:latin typeface="+mn-lt"/>
              </a:rPr>
              <a:t>Lord</a:t>
            </a:r>
            <a:r>
              <a:rPr lang="en-US" sz="2800" dirty="0">
                <a:latin typeface="+mn-lt"/>
              </a:rPr>
              <a:t>; So what wisdom do they have? </a:t>
            </a:r>
          </a:p>
          <a:p>
            <a:r>
              <a:rPr lang="en-US" sz="2800" dirty="0">
                <a:latin typeface="+mn-lt"/>
              </a:rPr>
              <a:t>Jeremiah 10:23 – O </a:t>
            </a:r>
            <a:r>
              <a:rPr lang="en-US" sz="2800" cap="small" dirty="0">
                <a:latin typeface="+mn-lt"/>
              </a:rPr>
              <a:t>Lord</a:t>
            </a:r>
            <a:r>
              <a:rPr lang="en-US" sz="2800" dirty="0">
                <a:latin typeface="+mn-lt"/>
              </a:rPr>
              <a:t>, I know the way of man is not in himself; It is not in man who walks to direct his own steps. </a:t>
            </a:r>
          </a:p>
          <a:p>
            <a:r>
              <a:rPr lang="en-US" sz="2800" dirty="0">
                <a:latin typeface="+mn-lt"/>
              </a:rPr>
              <a:t>Jeremiah 16:12 – Each one follows the dictates of his own evil heart, so that no one listens to Me. </a:t>
            </a:r>
          </a:p>
          <a:p>
            <a:r>
              <a:rPr lang="en-US" sz="2800" dirty="0">
                <a:latin typeface="+mn-lt"/>
              </a:rPr>
              <a:t>Romans 1:22 – Professing to be wise, they became fools, </a:t>
            </a:r>
          </a:p>
          <a:p>
            <a:r>
              <a:rPr lang="en-US" sz="2800" dirty="0">
                <a:latin typeface="+mn-lt"/>
              </a:rPr>
              <a:t>1 Corinthians 3:19 – Wisdom of this world is foolishness with God. </a:t>
            </a:r>
          </a:p>
          <a:p>
            <a:r>
              <a:rPr lang="en-US" sz="2800" dirty="0">
                <a:latin typeface="+mn-lt"/>
              </a:rPr>
              <a:t>Colossians 2:8 – Beware lest anyone cheat you … according to the basic principles of the world, and not according to Christ. </a:t>
            </a:r>
          </a:p>
          <a:p>
            <a:r>
              <a:rPr lang="en-US" sz="2800" dirty="0">
                <a:latin typeface="+mn-lt"/>
              </a:rPr>
              <a:t>1 Timothy 6:20 - avoiding the profane and idle babblings and contradictions of what is falsely called knowledge</a:t>
            </a:r>
          </a:p>
        </p:txBody>
      </p:sp>
    </p:spTree>
    <p:extLst>
      <p:ext uri="{BB962C8B-B14F-4D97-AF65-F5344CB8AC3E}">
        <p14:creationId xmlns:p14="http://schemas.microsoft.com/office/powerpoint/2010/main" val="1752082357"/>
      </p:ext>
    </p:extLst>
  </p:cSld>
  <p:clrMapOvr>
    <a:masterClrMapping/>
  </p:clrMapOvr>
  <p:transition spd="slow">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710625"/>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n-lt"/>
              </a:rPr>
              <a:t>Inspiration of Scripture</a:t>
            </a:r>
            <a:endParaRPr lang="en-US" sz="3200" dirty="0">
              <a:solidFill>
                <a:srgbClr val="FFFF00"/>
              </a:solidFill>
              <a:latin typeface="+mn-lt"/>
            </a:endParaRPr>
          </a:p>
        </p:txBody>
      </p:sp>
      <p:sp>
        <p:nvSpPr>
          <p:cNvPr id="6" name="TextBox 5">
            <a:extLst>
              <a:ext uri="{FF2B5EF4-FFF2-40B4-BE49-F238E27FC236}">
                <a16:creationId xmlns:a16="http://schemas.microsoft.com/office/drawing/2014/main" id="{D69B4192-55FE-8EBE-2410-C851037721A6}"/>
              </a:ext>
            </a:extLst>
          </p:cNvPr>
          <p:cNvSpPr txBox="1"/>
          <p:nvPr/>
        </p:nvSpPr>
        <p:spPr>
          <a:xfrm>
            <a:off x="762000" y="1447800"/>
            <a:ext cx="10668000" cy="5262979"/>
          </a:xfrm>
          <a:prstGeom prst="rect">
            <a:avLst/>
          </a:prstGeom>
          <a:noFill/>
        </p:spPr>
        <p:txBody>
          <a:bodyPr wrap="square" rtlCol="0">
            <a:spAutoFit/>
          </a:bodyPr>
          <a:lstStyle/>
          <a:p>
            <a:r>
              <a:rPr lang="en-US" sz="2800" dirty="0">
                <a:latin typeface="+mn-lt"/>
              </a:rPr>
              <a:t>1 Corinthians 14:37 – The things I write are the commandments of the Lord. </a:t>
            </a:r>
          </a:p>
          <a:p>
            <a:r>
              <a:rPr lang="en-US" sz="2800" dirty="0">
                <a:latin typeface="+mn-lt"/>
              </a:rPr>
              <a:t>Ephesians 3:3-5 – The things Paul wrote were made known to him by revelation … revealed by the Spirit to apostles and prophets. </a:t>
            </a:r>
          </a:p>
          <a:p>
            <a:r>
              <a:rPr lang="en-US" sz="2800" dirty="0">
                <a:latin typeface="+mn-lt"/>
              </a:rPr>
              <a:t>1 Thessalonians 4:15 – We say by the word of the Lord. </a:t>
            </a:r>
          </a:p>
          <a:p>
            <a:r>
              <a:rPr lang="en-US" sz="2800" dirty="0">
                <a:latin typeface="+mn-lt"/>
              </a:rPr>
              <a:t>1 Timothy 4:1 – The Spirit expressly says.</a:t>
            </a:r>
          </a:p>
          <a:p>
            <a:r>
              <a:rPr lang="en-US" sz="2800" dirty="0">
                <a:latin typeface="+mn-lt"/>
              </a:rPr>
              <a:t>Matthew 10:19,20 – It is not you who speaks but the Spirit of your Father who speaks in you.</a:t>
            </a:r>
          </a:p>
          <a:p>
            <a:r>
              <a:rPr lang="en-US" sz="2800" dirty="0">
                <a:latin typeface="+mn-lt"/>
              </a:rPr>
              <a:t>1 Thessalonians 2:13 – Not the word of men but the word of God. </a:t>
            </a:r>
          </a:p>
          <a:p>
            <a:r>
              <a:rPr lang="en-US" sz="2800" dirty="0">
                <a:latin typeface="+mn-lt"/>
              </a:rPr>
              <a:t>2 Peter 1:20,21 – Prophecy never came by will of man, but holy men spoke as moved by the Holy Spirit. </a:t>
            </a:r>
          </a:p>
          <a:p>
            <a:r>
              <a:rPr lang="en-US" sz="2800" dirty="0">
                <a:latin typeface="+mn-lt"/>
              </a:rPr>
              <a:t>2 Timothy 3:16 – All Scripture is given by inspiration of God</a:t>
            </a:r>
          </a:p>
        </p:txBody>
      </p:sp>
    </p:spTree>
    <p:extLst>
      <p:ext uri="{BB962C8B-B14F-4D97-AF65-F5344CB8AC3E}">
        <p14:creationId xmlns:p14="http://schemas.microsoft.com/office/powerpoint/2010/main" val="94540216"/>
      </p:ext>
    </p:extLst>
  </p:cSld>
  <p:clrMapOvr>
    <a:masterClrMapping/>
  </p:clrMapOvr>
  <p:transition spd="slow">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562AE6B-5239-E156-681B-2FC7B54B40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219201"/>
            <a:ext cx="2209800" cy="795434"/>
          </a:xfrm>
          <a:prstGeom prst="rect">
            <a:avLst/>
          </a:prstGeom>
        </p:spPr>
      </p:pic>
      <p:sp>
        <p:nvSpPr>
          <p:cNvPr id="10" name="Arrow: Down 9">
            <a:extLst>
              <a:ext uri="{FF2B5EF4-FFF2-40B4-BE49-F238E27FC236}">
                <a16:creationId xmlns:a16="http://schemas.microsoft.com/office/drawing/2014/main" id="{46128687-1DF8-A342-F908-59CE347B4FEB}"/>
              </a:ext>
            </a:extLst>
          </p:cNvPr>
          <p:cNvSpPr/>
          <p:nvPr/>
        </p:nvSpPr>
        <p:spPr bwMode="auto">
          <a:xfrm rot="18343787">
            <a:off x="3175071" y="1837812"/>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
        <p:nvSpPr>
          <p:cNvPr id="11" name="Arrow: Down 10">
            <a:extLst>
              <a:ext uri="{FF2B5EF4-FFF2-40B4-BE49-F238E27FC236}">
                <a16:creationId xmlns:a16="http://schemas.microsoft.com/office/drawing/2014/main" id="{E76FB8BB-0E61-02A0-2CF2-F9683FFE8067}"/>
              </a:ext>
            </a:extLst>
          </p:cNvPr>
          <p:cNvSpPr/>
          <p:nvPr/>
        </p:nvSpPr>
        <p:spPr bwMode="auto">
          <a:xfrm rot="18409294">
            <a:off x="5740992" y="3209412"/>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
        <p:nvSpPr>
          <p:cNvPr id="13" name="Arrow: Down 12">
            <a:extLst>
              <a:ext uri="{FF2B5EF4-FFF2-40B4-BE49-F238E27FC236}">
                <a16:creationId xmlns:a16="http://schemas.microsoft.com/office/drawing/2014/main" id="{0E5D03F0-1AD3-A7B4-FEF0-8648EBD97E02}"/>
              </a:ext>
            </a:extLst>
          </p:cNvPr>
          <p:cNvSpPr/>
          <p:nvPr/>
        </p:nvSpPr>
        <p:spPr bwMode="auto">
          <a:xfrm rot="18328230">
            <a:off x="8591077" y="5069803"/>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
        <p:nvSpPr>
          <p:cNvPr id="3" name="Rectangle 2">
            <a:extLst>
              <a:ext uri="{FF2B5EF4-FFF2-40B4-BE49-F238E27FC236}">
                <a16:creationId xmlns:a16="http://schemas.microsoft.com/office/drawing/2014/main" id="{A63FA5FE-B0BE-6E5C-FF96-385366297AD3}"/>
              </a:ext>
            </a:extLst>
          </p:cNvPr>
          <p:cNvSpPr txBox="1">
            <a:spLocks noChangeArrowheads="1"/>
          </p:cNvSpPr>
          <p:nvPr/>
        </p:nvSpPr>
        <p:spPr bwMode="auto">
          <a:xfrm>
            <a:off x="2133600" y="381000"/>
            <a:ext cx="77724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altLang="en-US" sz="3600" b="1" kern="0" dirty="0">
                <a:latin typeface="Tahoma" panose="020B0604030504040204" pitchFamily="34" charset="0"/>
                <a:cs typeface="Tahoma" panose="020B0604030504040204" pitchFamily="34" charset="0"/>
              </a:rPr>
              <a:t>The Process of Revelation</a:t>
            </a:r>
          </a:p>
        </p:txBody>
      </p:sp>
      <p:sp>
        <p:nvSpPr>
          <p:cNvPr id="8" name="Rectangle 5">
            <a:extLst>
              <a:ext uri="{FF2B5EF4-FFF2-40B4-BE49-F238E27FC236}">
                <a16:creationId xmlns:a16="http://schemas.microsoft.com/office/drawing/2014/main" id="{80170BC2-BA2D-A3CC-626A-0164B913F3AC}"/>
              </a:ext>
            </a:extLst>
          </p:cNvPr>
          <p:cNvSpPr>
            <a:spLocks noChangeArrowheads="1"/>
          </p:cNvSpPr>
          <p:nvPr/>
        </p:nvSpPr>
        <p:spPr bwMode="auto">
          <a:xfrm>
            <a:off x="4648200" y="4038600"/>
            <a:ext cx="18288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a:defRPr sz="2800" b="1">
                <a:solidFill>
                  <a:schemeClr val="bg1"/>
                </a:solidFill>
                <a:latin typeface="Verdana" panose="020B0604030504040204" pitchFamily="34" charset="0"/>
              </a:defRPr>
            </a:lvl1pPr>
            <a:lvl2pPr marL="742950" indent="-285750" algn="ctr">
              <a:defRPr sz="2600">
                <a:solidFill>
                  <a:schemeClr val="bg1"/>
                </a:solidFill>
                <a:latin typeface="Verdana" panose="020B0604030504040204" pitchFamily="34" charset="0"/>
              </a:defRPr>
            </a:lvl2pPr>
            <a:lvl3pPr marL="396875" indent="-168275">
              <a:buChar char="•"/>
              <a:defRPr sz="2400" b="1" i="1">
                <a:solidFill>
                  <a:schemeClr val="bg1"/>
                </a:solidFill>
                <a:latin typeface="Verdana" panose="020B0604030504040204" pitchFamily="34" charset="0"/>
              </a:defRPr>
            </a:lvl3pPr>
            <a:lvl4pPr marL="744538" indent="-233363">
              <a:buChar char="–"/>
              <a:defRPr sz="2200">
                <a:solidFill>
                  <a:schemeClr val="bg1"/>
                </a:solidFill>
                <a:latin typeface="Verdana" panose="020B0604030504040204" pitchFamily="34" charset="0"/>
              </a:defRPr>
            </a:lvl4pPr>
            <a:lvl5pPr marL="1089025" indent="-230188">
              <a:buChar char="»"/>
              <a:defRPr sz="2200">
                <a:solidFill>
                  <a:schemeClr val="bg1"/>
                </a:solidFill>
                <a:latin typeface="Verdana" panose="020B0604030504040204" pitchFamily="34" charset="0"/>
              </a:defRPr>
            </a:lvl5pPr>
            <a:lvl6pPr marL="1546225" indent="-230188" eaLnBrk="0" fontAlgn="base" hangingPunct="0">
              <a:spcBef>
                <a:spcPct val="0"/>
              </a:spcBef>
              <a:spcAft>
                <a:spcPct val="0"/>
              </a:spcAft>
              <a:buChar char="»"/>
              <a:defRPr sz="2200">
                <a:solidFill>
                  <a:schemeClr val="bg1"/>
                </a:solidFill>
                <a:latin typeface="Verdana" panose="020B0604030504040204" pitchFamily="34" charset="0"/>
              </a:defRPr>
            </a:lvl6pPr>
            <a:lvl7pPr marL="2003425" indent="-230188" eaLnBrk="0" fontAlgn="base" hangingPunct="0">
              <a:spcBef>
                <a:spcPct val="0"/>
              </a:spcBef>
              <a:spcAft>
                <a:spcPct val="0"/>
              </a:spcAft>
              <a:buChar char="»"/>
              <a:defRPr sz="2200">
                <a:solidFill>
                  <a:schemeClr val="bg1"/>
                </a:solidFill>
                <a:latin typeface="Verdana" panose="020B0604030504040204" pitchFamily="34" charset="0"/>
              </a:defRPr>
            </a:lvl7pPr>
            <a:lvl8pPr marL="2460625" indent="-230188" eaLnBrk="0" fontAlgn="base" hangingPunct="0">
              <a:spcBef>
                <a:spcPct val="0"/>
              </a:spcBef>
              <a:spcAft>
                <a:spcPct val="0"/>
              </a:spcAft>
              <a:buChar char="»"/>
              <a:defRPr sz="2200">
                <a:solidFill>
                  <a:schemeClr val="bg1"/>
                </a:solidFill>
                <a:latin typeface="Verdana" panose="020B0604030504040204" pitchFamily="34" charset="0"/>
              </a:defRPr>
            </a:lvl8pPr>
            <a:lvl9pPr marL="2917825" indent="-230188" eaLnBrk="0" fontAlgn="base" hangingPunct="0">
              <a:spcBef>
                <a:spcPct val="0"/>
              </a:spcBef>
              <a:spcAft>
                <a:spcPct val="0"/>
              </a:spcAft>
              <a:buChar char="»"/>
              <a:defRPr sz="2200">
                <a:solidFill>
                  <a:schemeClr val="bg1"/>
                </a:solidFill>
                <a:latin typeface="Verdana" panose="020B0604030504040204" pitchFamily="34" charset="0"/>
              </a:defRPr>
            </a:lvl9pPr>
          </a:lstStyle>
          <a:p>
            <a:pPr eaLnBrk="1" hangingPunct="1">
              <a:spcBef>
                <a:spcPct val="30000"/>
              </a:spcBef>
              <a:buFont typeface="Wingdings" panose="05000000000000000000" pitchFamily="2" charset="2"/>
              <a:buNone/>
            </a:pPr>
            <a:r>
              <a:rPr lang="en-US" altLang="en-US" sz="3200" b="0" dirty="0">
                <a:solidFill>
                  <a:srgbClr val="66FFFF"/>
                </a:solidFill>
                <a:latin typeface="Liberty" panose="04027200000000000000" pitchFamily="82" charset="0"/>
              </a:rPr>
              <a:t>Inspired </a:t>
            </a:r>
            <a:br>
              <a:rPr lang="en-US" altLang="en-US" sz="3200" b="0" dirty="0">
                <a:solidFill>
                  <a:srgbClr val="66FFFF"/>
                </a:solidFill>
                <a:latin typeface="Liberty" panose="04027200000000000000" pitchFamily="82" charset="0"/>
              </a:rPr>
            </a:br>
            <a:r>
              <a:rPr lang="en-US" altLang="en-US" sz="3200" b="0" dirty="0">
                <a:solidFill>
                  <a:srgbClr val="66FFFF"/>
                </a:solidFill>
                <a:latin typeface="Liberty" panose="04027200000000000000" pitchFamily="82" charset="0"/>
              </a:rPr>
              <a:t>Men</a:t>
            </a:r>
          </a:p>
        </p:txBody>
      </p:sp>
      <p:sp>
        <p:nvSpPr>
          <p:cNvPr id="16" name="AutoShape 16">
            <a:extLst>
              <a:ext uri="{FF2B5EF4-FFF2-40B4-BE49-F238E27FC236}">
                <a16:creationId xmlns:a16="http://schemas.microsoft.com/office/drawing/2014/main" id="{4DF5453B-C9A6-6290-D839-87DDFA07AB02}"/>
              </a:ext>
            </a:extLst>
          </p:cNvPr>
          <p:cNvSpPr>
            <a:spLocks noChangeArrowheads="1"/>
          </p:cNvSpPr>
          <p:nvPr/>
        </p:nvSpPr>
        <p:spPr bwMode="auto">
          <a:xfrm>
            <a:off x="3744891" y="2552541"/>
            <a:ext cx="2120943" cy="544830"/>
          </a:xfrm>
          <a:prstGeom prst="roundRect">
            <a:avLst>
              <a:gd name="adj" fmla="val 16667"/>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lgn="ctr">
              <a:spcBef>
                <a:spcPct val="30000"/>
              </a:spcBef>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1pPr>
            <a:lvl2pPr marL="742950" indent="-285750" algn="ctr">
              <a:spcBef>
                <a:spcPct val="30000"/>
              </a:spcBef>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2pPr>
            <a:lvl3pPr marL="1143000" indent="-228600" algn="ctr">
              <a:spcBef>
                <a:spcPct val="30000"/>
              </a:spcBef>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3pPr>
            <a:lvl4pPr marL="1600200" indent="-228600" algn="ctr">
              <a:spcBef>
                <a:spcPct val="30000"/>
              </a:spcBef>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4pPr>
            <a:lvl5pPr marL="2057400" indent="-228600" algn="ctr">
              <a:spcBef>
                <a:spcPct val="30000"/>
              </a:spcBef>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5pPr>
            <a:lvl6pPr marL="2514600" indent="-228600" algn="ctr" eaLnBrk="0" fontAlgn="base" hangingPunct="0">
              <a:spcBef>
                <a:spcPct val="30000"/>
              </a:spcBef>
              <a:spcAft>
                <a:spcPct val="0"/>
              </a:spcAft>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6pPr>
            <a:lvl7pPr marL="2971800" indent="-228600" algn="ctr" eaLnBrk="0" fontAlgn="base" hangingPunct="0">
              <a:spcBef>
                <a:spcPct val="30000"/>
              </a:spcBef>
              <a:spcAft>
                <a:spcPct val="0"/>
              </a:spcAft>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7pPr>
            <a:lvl8pPr marL="3429000" indent="-228600" algn="ctr" eaLnBrk="0" fontAlgn="base" hangingPunct="0">
              <a:spcBef>
                <a:spcPct val="30000"/>
              </a:spcBef>
              <a:spcAft>
                <a:spcPct val="0"/>
              </a:spcAft>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8pPr>
            <a:lvl9pPr marL="3886200" indent="-228600" algn="ctr" eaLnBrk="0" fontAlgn="base" hangingPunct="0">
              <a:spcBef>
                <a:spcPct val="30000"/>
              </a:spcBef>
              <a:spcAft>
                <a:spcPct val="0"/>
              </a:spcAft>
              <a:buFont typeface="Wingdings" panose="05000000000000000000" pitchFamily="2" charset="2"/>
              <a:defRPr sz="4800">
                <a:solidFill>
                  <a:srgbClr val="FFCC66"/>
                </a:solidFill>
                <a:latin typeface="Algerian" panose="04020705040A02060702" pitchFamily="82" charset="0"/>
                <a:cs typeface="Tahoma" panose="020B0604030504040204" pitchFamily="34" charset="0"/>
              </a:defRPr>
            </a:lvl9pPr>
          </a:lstStyle>
          <a:p>
            <a:pPr eaLnBrk="1" hangingPunct="1"/>
            <a:r>
              <a:rPr lang="en-US" altLang="en-US" sz="3200" b="1" dirty="0">
                <a:latin typeface="Liberty" panose="04027200000000000000" pitchFamily="82" charset="0"/>
              </a:rPr>
              <a:t>Holy Spirit</a:t>
            </a:r>
          </a:p>
        </p:txBody>
      </p:sp>
      <p:pic>
        <p:nvPicPr>
          <p:cNvPr id="25" name="Picture 24">
            <a:extLst>
              <a:ext uri="{FF2B5EF4-FFF2-40B4-BE49-F238E27FC236}">
                <a16:creationId xmlns:a16="http://schemas.microsoft.com/office/drawing/2014/main" id="{E8221840-5BE8-C5D5-6FCE-3DAC796B84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7685" y="5308774"/>
            <a:ext cx="2058515" cy="1373013"/>
          </a:xfrm>
          <a:prstGeom prst="rect">
            <a:avLst/>
          </a:prstGeom>
        </p:spPr>
      </p:pic>
      <p:pic>
        <p:nvPicPr>
          <p:cNvPr id="27" name="Picture 26">
            <a:extLst>
              <a:ext uri="{FF2B5EF4-FFF2-40B4-BE49-F238E27FC236}">
                <a16:creationId xmlns:a16="http://schemas.microsoft.com/office/drawing/2014/main" id="{C7633495-DF13-E556-C3DA-D5229D390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5986" y="3733800"/>
            <a:ext cx="2030849" cy="1600200"/>
          </a:xfrm>
          <a:prstGeom prst="rect">
            <a:avLst/>
          </a:prstGeom>
        </p:spPr>
      </p:pic>
    </p:spTree>
  </p:cSld>
  <p:clrMapOvr>
    <a:masterClrMapping/>
  </p:clrMapOvr>
  <p:transition spd="slow">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710625"/>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n-lt"/>
              </a:rPr>
              <a:t>Verbal Inspiration of Scripture</a:t>
            </a:r>
            <a:endParaRPr lang="en-US" sz="3200" dirty="0">
              <a:solidFill>
                <a:srgbClr val="FFFF00"/>
              </a:solidFill>
              <a:latin typeface="+mn-lt"/>
            </a:endParaRPr>
          </a:p>
        </p:txBody>
      </p:sp>
      <p:sp>
        <p:nvSpPr>
          <p:cNvPr id="6" name="TextBox 5">
            <a:extLst>
              <a:ext uri="{FF2B5EF4-FFF2-40B4-BE49-F238E27FC236}">
                <a16:creationId xmlns:a16="http://schemas.microsoft.com/office/drawing/2014/main" id="{D69B4192-55FE-8EBE-2410-C851037721A6}"/>
              </a:ext>
            </a:extLst>
          </p:cNvPr>
          <p:cNvSpPr txBox="1"/>
          <p:nvPr/>
        </p:nvSpPr>
        <p:spPr>
          <a:xfrm>
            <a:off x="685800" y="1447800"/>
            <a:ext cx="10668000" cy="5262979"/>
          </a:xfrm>
          <a:prstGeom prst="rect">
            <a:avLst/>
          </a:prstGeom>
          <a:noFill/>
        </p:spPr>
        <p:txBody>
          <a:bodyPr wrap="square" rtlCol="0">
            <a:spAutoFit/>
          </a:bodyPr>
          <a:lstStyle/>
          <a:p>
            <a:r>
              <a:rPr lang="en-US" sz="2800" dirty="0">
                <a:latin typeface="+mn-lt"/>
              </a:rPr>
              <a:t>Deuteronomy 18:18 – I will put My </a:t>
            </a:r>
            <a:r>
              <a:rPr lang="en-US" sz="2800" b="1" i="1" dirty="0">
                <a:latin typeface="+mn-lt"/>
              </a:rPr>
              <a:t>words</a:t>
            </a:r>
            <a:r>
              <a:rPr lang="en-US" sz="2800" dirty="0">
                <a:latin typeface="+mn-lt"/>
              </a:rPr>
              <a:t> in His mouth, and He shall speak to them all that I command Him. </a:t>
            </a:r>
          </a:p>
          <a:p>
            <a:r>
              <a:rPr lang="en-US" sz="2800" dirty="0">
                <a:latin typeface="+mn-lt"/>
              </a:rPr>
              <a:t>2 Samuel 23:2 – The Spirit of the </a:t>
            </a:r>
            <a:r>
              <a:rPr lang="en-US" sz="2800" cap="small" dirty="0">
                <a:latin typeface="+mn-lt"/>
              </a:rPr>
              <a:t>Lord</a:t>
            </a:r>
            <a:r>
              <a:rPr lang="en-US" sz="2800" dirty="0">
                <a:latin typeface="+mn-lt"/>
              </a:rPr>
              <a:t> spoke by me, And His </a:t>
            </a:r>
            <a:r>
              <a:rPr lang="en-US" sz="2800" b="1" i="1" dirty="0">
                <a:latin typeface="+mn-lt"/>
              </a:rPr>
              <a:t>word</a:t>
            </a:r>
            <a:r>
              <a:rPr lang="en-US" sz="2800" dirty="0">
                <a:latin typeface="+mn-lt"/>
              </a:rPr>
              <a:t> was on my tongue. </a:t>
            </a:r>
          </a:p>
          <a:p>
            <a:r>
              <a:rPr lang="en-US" sz="2800" dirty="0">
                <a:latin typeface="+mn-lt"/>
              </a:rPr>
              <a:t>Isaiah 51:16 – And I have put My </a:t>
            </a:r>
            <a:r>
              <a:rPr lang="en-US" sz="2800" b="1" i="1" dirty="0">
                <a:latin typeface="+mn-lt"/>
              </a:rPr>
              <a:t>words</a:t>
            </a:r>
            <a:r>
              <a:rPr lang="en-US" sz="2800" dirty="0">
                <a:latin typeface="+mn-lt"/>
              </a:rPr>
              <a:t> in your mouth…</a:t>
            </a:r>
          </a:p>
          <a:p>
            <a:r>
              <a:rPr lang="en-US" sz="2800" dirty="0">
                <a:latin typeface="+mn-lt"/>
              </a:rPr>
              <a:t>Jeremiah 30:1-4 – “Write in a book for yourself all the </a:t>
            </a:r>
            <a:r>
              <a:rPr lang="en-US" sz="2800" b="1" dirty="0">
                <a:latin typeface="+mn-lt"/>
              </a:rPr>
              <a:t>words</a:t>
            </a:r>
            <a:r>
              <a:rPr lang="en-US" sz="2800" dirty="0">
                <a:latin typeface="+mn-lt"/>
              </a:rPr>
              <a:t> that I have spoken.” Now these are the </a:t>
            </a:r>
            <a:r>
              <a:rPr lang="en-US" sz="2800" b="1" dirty="0">
                <a:latin typeface="+mn-lt"/>
              </a:rPr>
              <a:t>words</a:t>
            </a:r>
            <a:r>
              <a:rPr lang="en-US" sz="2800" dirty="0">
                <a:latin typeface="+mn-lt"/>
              </a:rPr>
              <a:t> that the </a:t>
            </a:r>
            <a:r>
              <a:rPr lang="en-US" sz="2800" cap="small" dirty="0">
                <a:latin typeface="+mn-lt"/>
              </a:rPr>
              <a:t>Lord</a:t>
            </a:r>
            <a:r>
              <a:rPr lang="en-US" sz="2800" dirty="0">
                <a:latin typeface="+mn-lt"/>
              </a:rPr>
              <a:t> spoke …</a:t>
            </a:r>
          </a:p>
          <a:p>
            <a:r>
              <a:rPr lang="en-US" sz="2800" dirty="0">
                <a:latin typeface="+mn-lt"/>
              </a:rPr>
              <a:t>Matthew 10:19,20 – Do not worry about </a:t>
            </a:r>
            <a:r>
              <a:rPr lang="en-US" sz="2800" b="1" i="1" dirty="0">
                <a:latin typeface="+mn-lt"/>
              </a:rPr>
              <a:t>how or what</a:t>
            </a:r>
            <a:r>
              <a:rPr lang="en-US" sz="2800" dirty="0">
                <a:latin typeface="+mn-lt"/>
              </a:rPr>
              <a:t> you should speak. For it will be given to you in that hour … for it is not you who speak, but the Spirit of your Father who speaks in you. </a:t>
            </a:r>
          </a:p>
          <a:p>
            <a:r>
              <a:rPr lang="en-US" sz="2800" dirty="0">
                <a:latin typeface="+mn-lt"/>
              </a:rPr>
              <a:t>1 Corinthians 2:13 – These things we also speak, not in </a:t>
            </a:r>
            <a:r>
              <a:rPr lang="en-US" sz="2800" b="1" i="1" dirty="0">
                <a:latin typeface="+mn-lt"/>
              </a:rPr>
              <a:t>words</a:t>
            </a:r>
            <a:r>
              <a:rPr lang="en-US" sz="2800" dirty="0">
                <a:latin typeface="+mn-lt"/>
              </a:rPr>
              <a:t> which man's wisdom teaches but which the Holy Spirit teaches</a:t>
            </a:r>
          </a:p>
        </p:txBody>
      </p:sp>
    </p:spTree>
    <p:extLst>
      <p:ext uri="{BB962C8B-B14F-4D97-AF65-F5344CB8AC3E}">
        <p14:creationId xmlns:p14="http://schemas.microsoft.com/office/powerpoint/2010/main" val="3875555070"/>
      </p:ext>
    </p:extLst>
  </p:cSld>
  <p:clrMapOvr>
    <a:masterClrMapping/>
  </p:clrMapOvr>
  <p:transition spd="slow">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6858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n-lt"/>
              </a:rPr>
              <a:t>No Errors in Scripture</a:t>
            </a:r>
            <a:endParaRPr lang="en-US" sz="3200" dirty="0">
              <a:solidFill>
                <a:srgbClr val="FFFF00"/>
              </a:solidFill>
              <a:latin typeface="+mn-lt"/>
            </a:endParaRPr>
          </a:p>
        </p:txBody>
      </p:sp>
      <p:sp>
        <p:nvSpPr>
          <p:cNvPr id="6" name="TextBox 5">
            <a:extLst>
              <a:ext uri="{FF2B5EF4-FFF2-40B4-BE49-F238E27FC236}">
                <a16:creationId xmlns:a16="http://schemas.microsoft.com/office/drawing/2014/main" id="{D69B4192-55FE-8EBE-2410-C851037721A6}"/>
              </a:ext>
            </a:extLst>
          </p:cNvPr>
          <p:cNvSpPr txBox="1"/>
          <p:nvPr/>
        </p:nvSpPr>
        <p:spPr>
          <a:xfrm>
            <a:off x="762000" y="1600200"/>
            <a:ext cx="10668000" cy="4832092"/>
          </a:xfrm>
          <a:prstGeom prst="rect">
            <a:avLst/>
          </a:prstGeom>
          <a:noFill/>
        </p:spPr>
        <p:txBody>
          <a:bodyPr wrap="square" rtlCol="0">
            <a:spAutoFit/>
          </a:bodyPr>
          <a:lstStyle/>
          <a:p>
            <a:r>
              <a:rPr lang="en-US" sz="2800" dirty="0">
                <a:latin typeface="+mn-lt"/>
              </a:rPr>
              <a:t>Numbers 22:35,38; 23:5,12,16,19,20 – God does not lie or repent</a:t>
            </a:r>
          </a:p>
          <a:p>
            <a:r>
              <a:rPr lang="en-US" sz="2800" dirty="0">
                <a:latin typeface="+mn-lt"/>
              </a:rPr>
              <a:t>Deuteronomy 18:18-22 – Prophet who errs is not from God</a:t>
            </a:r>
          </a:p>
          <a:p>
            <a:r>
              <a:rPr lang="en-US" sz="2800" dirty="0">
                <a:latin typeface="+mn-lt"/>
              </a:rPr>
              <a:t>Psalms 12:6 – The Lord’s words are pure words</a:t>
            </a:r>
          </a:p>
          <a:p>
            <a:r>
              <a:rPr lang="en-US" sz="2800" dirty="0">
                <a:latin typeface="+mn-lt"/>
              </a:rPr>
              <a:t>Psalm 19:7-9 – God’s word is perfect, right, true. </a:t>
            </a:r>
          </a:p>
          <a:p>
            <a:r>
              <a:rPr lang="en-US" sz="2800" dirty="0">
                <a:latin typeface="+mn-lt"/>
              </a:rPr>
              <a:t>Psalm 33:4 – God’s word is right and done faithfully. </a:t>
            </a:r>
          </a:p>
          <a:p>
            <a:r>
              <a:rPr lang="en-US" sz="2800" dirty="0">
                <a:latin typeface="+mn-lt"/>
              </a:rPr>
              <a:t>Psalm 119:128,142,160 – </a:t>
            </a:r>
            <a:r>
              <a:rPr lang="en-US" sz="2800" i="1" dirty="0">
                <a:latin typeface="+mn-lt"/>
              </a:rPr>
              <a:t>All</a:t>
            </a:r>
            <a:r>
              <a:rPr lang="en-US" sz="2800" dirty="0">
                <a:latin typeface="+mn-lt"/>
              </a:rPr>
              <a:t> God’s precepts are right. </a:t>
            </a:r>
          </a:p>
          <a:p>
            <a:r>
              <a:rPr lang="en-US" sz="2800" dirty="0">
                <a:latin typeface="+mn-lt"/>
              </a:rPr>
              <a:t>John 17:17 – God’s word is </a:t>
            </a:r>
            <a:r>
              <a:rPr lang="en-US" sz="2800" i="1" dirty="0">
                <a:latin typeface="+mn-lt"/>
              </a:rPr>
              <a:t>truth.</a:t>
            </a:r>
            <a:r>
              <a:rPr lang="en-US" sz="2800" dirty="0">
                <a:latin typeface="+mn-lt"/>
              </a:rPr>
              <a:t> </a:t>
            </a:r>
          </a:p>
          <a:p>
            <a:r>
              <a:rPr lang="en-US" sz="2800" dirty="0">
                <a:latin typeface="+mn-lt"/>
              </a:rPr>
              <a:t>Titus 1:2,3 – God, who cannot lie, manifested the word. </a:t>
            </a:r>
          </a:p>
          <a:p>
            <a:r>
              <a:rPr lang="en-US" sz="2800" dirty="0">
                <a:latin typeface="+mn-lt"/>
              </a:rPr>
              <a:t>Hebrews 6:18 – It is impossible for God to lie. </a:t>
            </a:r>
          </a:p>
          <a:p>
            <a:r>
              <a:rPr lang="en-US" sz="2800" dirty="0">
                <a:latin typeface="+mn-lt"/>
              </a:rPr>
              <a:t>Revelation 19:9 – These are the true sayings of God.</a:t>
            </a:r>
          </a:p>
          <a:p>
            <a:r>
              <a:rPr lang="en-US" sz="2800" dirty="0">
                <a:latin typeface="+mn-lt"/>
              </a:rPr>
              <a:t>Revelation 21:5 – The words are </a:t>
            </a:r>
            <a:r>
              <a:rPr lang="en-US" sz="2800" i="1" dirty="0">
                <a:latin typeface="+mn-lt"/>
              </a:rPr>
              <a:t>true</a:t>
            </a:r>
            <a:r>
              <a:rPr lang="en-US" sz="2800" dirty="0">
                <a:latin typeface="+mn-lt"/>
              </a:rPr>
              <a:t> and </a:t>
            </a:r>
            <a:r>
              <a:rPr lang="en-US" sz="2800" i="1" dirty="0">
                <a:latin typeface="+mn-lt"/>
              </a:rPr>
              <a:t>faithful.</a:t>
            </a:r>
            <a:r>
              <a:rPr lang="en-US" sz="2800" dirty="0">
                <a:latin typeface="+mn-lt"/>
              </a:rPr>
              <a:t> </a:t>
            </a:r>
          </a:p>
        </p:txBody>
      </p:sp>
    </p:spTree>
    <p:extLst>
      <p:ext uri="{BB962C8B-B14F-4D97-AF65-F5344CB8AC3E}">
        <p14:creationId xmlns:p14="http://schemas.microsoft.com/office/powerpoint/2010/main" val="3034573697"/>
      </p:ext>
    </p:extLst>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710625"/>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The Divine Wisdom We Should Preach </a:t>
            </a:r>
            <a:r>
              <a:rPr lang="en-US" sz="3200" b="1" kern="100">
                <a:solidFill>
                  <a:srgbClr val="FFFF00"/>
                </a:solidFill>
                <a:effectLst/>
                <a:latin typeface="+mn-lt"/>
                <a:ea typeface="Times New Roman" panose="02020603050405020304" pitchFamily="18" charset="0"/>
                <a:cs typeface="Times New Roman" panose="02020603050405020304" pitchFamily="18" charset="0"/>
              </a:rPr>
              <a:t>– Chapter 2</a:t>
            </a:r>
            <a:endParaRPr lang="en-US" sz="3200" b="1" dirty="0">
              <a:solidFill>
                <a:srgbClr val="FFFF00"/>
              </a:solidFill>
              <a:latin typeface="+mj-lt"/>
            </a:endParaRPr>
          </a:p>
        </p:txBody>
      </p:sp>
      <p:pic>
        <p:nvPicPr>
          <p:cNvPr id="5" name="Picture 4">
            <a:extLst>
              <a:ext uri="{FF2B5EF4-FFF2-40B4-BE49-F238E27FC236}">
                <a16:creationId xmlns:a16="http://schemas.microsoft.com/office/drawing/2014/main" id="{2E575C79-F4FA-2CEC-87EA-69902B6910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499718"/>
            <a:ext cx="2254685" cy="2743200"/>
          </a:xfrm>
          <a:prstGeom prst="rect">
            <a:avLst/>
          </a:prstGeom>
        </p:spPr>
      </p:pic>
      <p:sp>
        <p:nvSpPr>
          <p:cNvPr id="6" name="TextBox 5">
            <a:extLst>
              <a:ext uri="{FF2B5EF4-FFF2-40B4-BE49-F238E27FC236}">
                <a16:creationId xmlns:a16="http://schemas.microsoft.com/office/drawing/2014/main" id="{D69B4192-55FE-8EBE-2410-C851037721A6}"/>
              </a:ext>
            </a:extLst>
          </p:cNvPr>
          <p:cNvSpPr txBox="1"/>
          <p:nvPr/>
        </p:nvSpPr>
        <p:spPr>
          <a:xfrm>
            <a:off x="3276600" y="1586329"/>
            <a:ext cx="8229600" cy="4585871"/>
          </a:xfrm>
          <a:prstGeom prst="rect">
            <a:avLst/>
          </a:prstGeom>
          <a:noFill/>
        </p:spPr>
        <p:txBody>
          <a:bodyPr wrap="square" rtlCol="0">
            <a:spAutoFit/>
          </a:bodyPr>
          <a:lstStyle/>
          <a:p>
            <a:pPr marL="274320" marR="0" indent="-274320" algn="l">
              <a:spcBef>
                <a:spcPts val="6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Results in faith in God’s power not human wisdom</a:t>
            </a:r>
          </a:p>
          <a:p>
            <a:pPr marL="274320" marR="0" indent="-274320" algn="l">
              <a:spcBef>
                <a:spcPts val="6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Ordained before the ages but hidden in the past</a:t>
            </a:r>
          </a:p>
          <a:p>
            <a:pPr marL="274320" marR="0" indent="-274320" algn="l">
              <a:spcBef>
                <a:spcPts val="600"/>
              </a:spcBef>
              <a:spcAft>
                <a:spcPts val="0"/>
              </a:spcAft>
              <a:tabLst>
                <a:tab pos="457200" algn="l"/>
                <a:tab pos="914400" algn="l"/>
                <a:tab pos="1371600" algn="l"/>
                <a:tab pos="3246120" algn="ctr"/>
              </a:tabLst>
            </a:pPr>
            <a:r>
              <a:rPr lang="en-US" sz="2800" kern="100" dirty="0">
                <a:latin typeface="Tahoma" panose="020B0604030504040204" pitchFamily="34" charset="0"/>
                <a:cs typeface="Times New Roman" panose="02020603050405020304" pitchFamily="18" charset="0"/>
              </a:rPr>
              <a:t>Rulers did not know so crucified the Lord of glory</a:t>
            </a:r>
            <a:endParaRPr lang="en-US" sz="2800" kern="100" dirty="0">
              <a:effectLst/>
              <a:latin typeface="Tahoma" panose="020B0604030504040204" pitchFamily="34" charset="0"/>
              <a:cs typeface="Times New Roman" panose="02020603050405020304" pitchFamily="18" charset="0"/>
            </a:endParaRPr>
          </a:p>
          <a:p>
            <a:pPr marL="274320" marR="0" indent="-274320" algn="l">
              <a:spcBef>
                <a:spcPts val="6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Did not enter the heart of man (in times past)</a:t>
            </a:r>
          </a:p>
          <a:p>
            <a:pPr marL="274320" marR="0" indent="-274320" algn="l">
              <a:spcBef>
                <a:spcPts val="600"/>
              </a:spcBef>
              <a:spcAft>
                <a:spcPts val="0"/>
              </a:spcAft>
              <a:tabLst>
                <a:tab pos="457200" algn="l"/>
                <a:tab pos="914400" algn="l"/>
                <a:tab pos="1371600" algn="l"/>
                <a:tab pos="3246120" algn="ctr"/>
              </a:tabLst>
            </a:pPr>
            <a:r>
              <a:rPr lang="en-US" sz="2800" kern="100" dirty="0">
                <a:latin typeface="Tahoma" panose="020B0604030504040204" pitchFamily="34" charset="0"/>
                <a:cs typeface="Times New Roman" panose="02020603050405020304" pitchFamily="18" charset="0"/>
              </a:rPr>
              <a:t>Revealed to inspired men through the Spirit</a:t>
            </a:r>
          </a:p>
          <a:p>
            <a:pPr marL="274320" marR="0" indent="-274320" algn="l">
              <a:spcBef>
                <a:spcPts val="600"/>
              </a:spcBef>
              <a:spcAft>
                <a:spcPts val="0"/>
              </a:spcAft>
              <a:tabLst>
                <a:tab pos="457200" algn="l"/>
                <a:tab pos="914400" algn="l"/>
                <a:tab pos="1371600" algn="l"/>
                <a:tab pos="3246120" algn="ctr"/>
              </a:tabLst>
            </a:pPr>
            <a:r>
              <a:rPr lang="en-US" sz="2800" kern="100" dirty="0">
                <a:latin typeface="Tahoma" panose="020B0604030504040204" pitchFamily="34" charset="0"/>
                <a:cs typeface="Times New Roman" panose="02020603050405020304" pitchFamily="18" charset="0"/>
              </a:rPr>
              <a:t>Inspired men knew the things given by God</a:t>
            </a:r>
          </a:p>
          <a:p>
            <a:pPr marL="274320" marR="0" indent="-274320" algn="l">
              <a:spcBef>
                <a:spcPts val="6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Spoken in words taught by the Spirit</a:t>
            </a:r>
          </a:p>
          <a:p>
            <a:pPr marL="274320" marR="0" indent="-274320" algn="l">
              <a:spcBef>
                <a:spcPts val="600"/>
              </a:spcBef>
              <a:spcAft>
                <a:spcPts val="0"/>
              </a:spcAft>
              <a:tabLst>
                <a:tab pos="457200" algn="l"/>
                <a:tab pos="914400" algn="l"/>
                <a:tab pos="1371600" algn="l"/>
                <a:tab pos="3246120" algn="ctr"/>
              </a:tabLst>
            </a:pPr>
            <a:r>
              <a:rPr lang="en-US" sz="2800" kern="100" dirty="0">
                <a:latin typeface="Tahoma" panose="020B0604030504040204" pitchFamily="34" charset="0"/>
                <a:cs typeface="Times New Roman" panose="02020603050405020304" pitchFamily="18" charset="0"/>
              </a:rPr>
              <a:t>Natural man does not receive things of the Spirit</a:t>
            </a:r>
          </a:p>
          <a:p>
            <a:pPr marL="274320" marR="0" indent="-274320" algn="l">
              <a:spcBef>
                <a:spcPts val="6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We have the mind of Christ</a:t>
            </a:r>
          </a:p>
        </p:txBody>
      </p:sp>
    </p:spTree>
    <p:extLst>
      <p:ext uri="{BB962C8B-B14F-4D97-AF65-F5344CB8AC3E}">
        <p14:creationId xmlns:p14="http://schemas.microsoft.com/office/powerpoint/2010/main" val="209826905"/>
      </p:ext>
    </p:extLst>
  </p:cSld>
  <p:clrMapOvr>
    <a:masterClrMapping/>
  </p:clrMapOvr>
  <p:transition spd="slow">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688089"/>
            <a:ext cx="9982200" cy="584775"/>
          </a:xfrm>
          <a:prstGeom prst="rect">
            <a:avLst/>
          </a:prstGeom>
          <a:noFill/>
          <a:ln w="31750">
            <a:solidFill>
              <a:schemeClr val="accent1"/>
            </a:solidFill>
          </a:ln>
        </p:spPr>
        <p:txBody>
          <a:bodyPr wrap="square" rtlCol="0">
            <a:spAutoFit/>
          </a:bodyPr>
          <a:lstStyle/>
          <a:p>
            <a:r>
              <a:rPr lang="en-US" sz="3200" b="1" kern="100" dirty="0">
                <a:solidFill>
                  <a:srgbClr val="FFFF00"/>
                </a:solidFill>
                <a:effectLst/>
                <a:latin typeface="+mn-lt"/>
                <a:ea typeface="Times New Roman" panose="02020603050405020304" pitchFamily="18" charset="0"/>
                <a:cs typeface="Times New Roman" panose="02020603050405020304" pitchFamily="18" charset="0"/>
              </a:rPr>
              <a:t>The Natural Man and the Spiritual Man </a:t>
            </a:r>
            <a:r>
              <a:rPr lang="en-US" sz="3200" b="1" kern="100">
                <a:solidFill>
                  <a:srgbClr val="FFFF00"/>
                </a:solidFill>
                <a:effectLst/>
                <a:latin typeface="+mn-lt"/>
                <a:ea typeface="Times New Roman" panose="02020603050405020304" pitchFamily="18" charset="0"/>
                <a:cs typeface="Times New Roman" panose="02020603050405020304" pitchFamily="18" charset="0"/>
              </a:rPr>
              <a:t>– 2:14-3:4</a:t>
            </a:r>
            <a:endParaRPr lang="en-US" sz="3200" b="1" dirty="0">
              <a:solidFill>
                <a:srgbClr val="FFFF00"/>
              </a:solidFill>
              <a:latin typeface="+mj-lt"/>
            </a:endParaRPr>
          </a:p>
        </p:txBody>
      </p:sp>
      <p:graphicFrame>
        <p:nvGraphicFramePr>
          <p:cNvPr id="4" name="Table 4">
            <a:extLst>
              <a:ext uri="{FF2B5EF4-FFF2-40B4-BE49-F238E27FC236}">
                <a16:creationId xmlns:a16="http://schemas.microsoft.com/office/drawing/2014/main" id="{3E47CCA6-0C3C-CFF0-6F09-7B5471DF99F4}"/>
              </a:ext>
            </a:extLst>
          </p:cNvPr>
          <p:cNvGraphicFramePr>
            <a:graphicFrameLocks noGrp="1"/>
          </p:cNvGraphicFramePr>
          <p:nvPr/>
        </p:nvGraphicFramePr>
        <p:xfrm>
          <a:off x="2743200" y="1752600"/>
          <a:ext cx="6781800" cy="4297680"/>
        </p:xfrm>
        <a:graphic>
          <a:graphicData uri="http://schemas.openxmlformats.org/drawingml/2006/table">
            <a:tbl>
              <a:tblPr firstRow="1" bandRow="1">
                <a:tableStyleId>{5C22544A-7EE6-4342-B048-85BDC9FD1C3A}</a:tableStyleId>
              </a:tblPr>
              <a:tblGrid>
                <a:gridCol w="3048699">
                  <a:extLst>
                    <a:ext uri="{9D8B030D-6E8A-4147-A177-3AD203B41FA5}">
                      <a16:colId xmlns:a16="http://schemas.microsoft.com/office/drawing/2014/main" val="1602740691"/>
                    </a:ext>
                  </a:extLst>
                </a:gridCol>
                <a:gridCol w="3733101">
                  <a:extLst>
                    <a:ext uri="{9D8B030D-6E8A-4147-A177-3AD203B41FA5}">
                      <a16:colId xmlns:a16="http://schemas.microsoft.com/office/drawing/2014/main" val="1267250897"/>
                    </a:ext>
                  </a:extLst>
                </a:gridCol>
              </a:tblGrid>
              <a:tr h="370840">
                <a:tc>
                  <a:txBody>
                    <a:bodyPr/>
                    <a:lstStyle/>
                    <a:p>
                      <a:pPr algn="ctr"/>
                      <a:r>
                        <a:rPr lang="en-US" sz="2800" b="1" dirty="0">
                          <a:solidFill>
                            <a:schemeClr val="accent1"/>
                          </a:solidFill>
                        </a:rPr>
                        <a:t>Natural Man</a:t>
                      </a:r>
                    </a:p>
                  </a:txBody>
                  <a:tcPr>
                    <a:solidFill>
                      <a:srgbClr val="002060"/>
                    </a:solidFill>
                  </a:tcPr>
                </a:tc>
                <a:tc>
                  <a:txBody>
                    <a:bodyPr/>
                    <a:lstStyle/>
                    <a:p>
                      <a:pPr algn="ctr"/>
                      <a:r>
                        <a:rPr lang="en-US" sz="2800" b="1" dirty="0">
                          <a:solidFill>
                            <a:schemeClr val="accent1"/>
                          </a:solidFill>
                        </a:rPr>
                        <a:t>Spiritual Man</a:t>
                      </a:r>
                    </a:p>
                  </a:txBody>
                  <a:tcPr>
                    <a:solidFill>
                      <a:srgbClr val="002060"/>
                    </a:solidFill>
                  </a:tcPr>
                </a:tc>
                <a:extLst>
                  <a:ext uri="{0D108BD9-81ED-4DB2-BD59-A6C34878D82A}">
                    <a16:rowId xmlns:a16="http://schemas.microsoft.com/office/drawing/2014/main" val="2066915470"/>
                  </a:ext>
                </a:extLst>
              </a:tr>
              <a:tr h="370840">
                <a:tc>
                  <a:txBody>
                    <a:bodyPr/>
                    <a:lstStyle/>
                    <a:p>
                      <a:pPr algn="ctr"/>
                      <a:r>
                        <a:rPr lang="en-US" sz="2800" b="1" kern="1200" dirty="0">
                          <a:solidFill>
                            <a:schemeClr val="dk1"/>
                          </a:solidFill>
                          <a:effectLst/>
                          <a:latin typeface="+mn-lt"/>
                          <a:ea typeface="+mn-ea"/>
                          <a:cs typeface="+mn-cs"/>
                        </a:rPr>
                        <a:t>Does not receive spiritual things</a:t>
                      </a:r>
                      <a:endParaRPr lang="en-US" sz="2800" b="1" dirty="0"/>
                    </a:p>
                  </a:txBody>
                  <a:tcPr>
                    <a:solidFill>
                      <a:srgbClr val="002060"/>
                    </a:solidFill>
                  </a:tcPr>
                </a:tc>
                <a:tc>
                  <a:txBody>
                    <a:bodyPr/>
                    <a:lstStyle/>
                    <a:p>
                      <a:pPr algn="ctr"/>
                      <a:r>
                        <a:rPr lang="en-US" sz="2800" b="1" kern="1200" dirty="0">
                          <a:solidFill>
                            <a:schemeClr val="dk1"/>
                          </a:solidFill>
                          <a:effectLst/>
                          <a:latin typeface="+mn-lt"/>
                          <a:ea typeface="+mn-ea"/>
                          <a:cs typeface="+mn-cs"/>
                        </a:rPr>
                        <a:t>Judges all things</a:t>
                      </a:r>
                      <a:endParaRPr lang="en-US" sz="2800" b="1" dirty="0"/>
                    </a:p>
                  </a:txBody>
                  <a:tcPr>
                    <a:solidFill>
                      <a:srgbClr val="002060"/>
                    </a:solidFill>
                  </a:tcPr>
                </a:tc>
                <a:extLst>
                  <a:ext uri="{0D108BD9-81ED-4DB2-BD59-A6C34878D82A}">
                    <a16:rowId xmlns:a16="http://schemas.microsoft.com/office/drawing/2014/main" val="1218020091"/>
                  </a:ext>
                </a:extLst>
              </a:tr>
              <a:tr h="370840">
                <a:tc>
                  <a:txBody>
                    <a:bodyPr/>
                    <a:lstStyle/>
                    <a:p>
                      <a:pPr algn="ctr"/>
                      <a:r>
                        <a:rPr lang="en-US" sz="2800" b="1" dirty="0"/>
                        <a:t>Carnal</a:t>
                      </a:r>
                    </a:p>
                  </a:txBody>
                  <a:tcPr>
                    <a:solidFill>
                      <a:srgbClr val="002060"/>
                    </a:solidFill>
                  </a:tcPr>
                </a:tc>
                <a:tc>
                  <a:txBody>
                    <a:bodyPr/>
                    <a:lstStyle/>
                    <a:p>
                      <a:pPr algn="ctr"/>
                      <a:r>
                        <a:rPr lang="en-US" sz="2800" b="1" dirty="0"/>
                        <a:t>Not judged by other men</a:t>
                      </a:r>
                    </a:p>
                  </a:txBody>
                  <a:tcPr>
                    <a:solidFill>
                      <a:srgbClr val="002060"/>
                    </a:solidFill>
                  </a:tcPr>
                </a:tc>
                <a:extLst>
                  <a:ext uri="{0D108BD9-81ED-4DB2-BD59-A6C34878D82A}">
                    <a16:rowId xmlns:a16="http://schemas.microsoft.com/office/drawing/2014/main" val="281444908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t>Cannot take meat</a:t>
                      </a:r>
                    </a:p>
                  </a:txBody>
                  <a:tcPr>
                    <a:solidFill>
                      <a:srgbClr val="002060"/>
                    </a:solidFill>
                  </a:tcPr>
                </a:tc>
                <a:tc>
                  <a:txBody>
                    <a:bodyPr/>
                    <a:lstStyle/>
                    <a:p>
                      <a:pPr algn="ctr"/>
                      <a:r>
                        <a:rPr lang="en-US" sz="2800" b="1" dirty="0"/>
                        <a:t>Has mind of Christ</a:t>
                      </a:r>
                    </a:p>
                  </a:txBody>
                  <a:tcPr>
                    <a:solidFill>
                      <a:srgbClr val="002060"/>
                    </a:solidFill>
                  </a:tcPr>
                </a:tc>
                <a:extLst>
                  <a:ext uri="{0D108BD9-81ED-4DB2-BD59-A6C34878D82A}">
                    <a16:rowId xmlns:a16="http://schemas.microsoft.com/office/drawing/2014/main" val="2757676853"/>
                  </a:ext>
                </a:extLst>
              </a:tr>
              <a:tr h="7416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t>Envy, strife, divisions</a:t>
                      </a:r>
                    </a:p>
                  </a:txBody>
                  <a:tcPr>
                    <a:solidFill>
                      <a:srgbClr val="002060"/>
                    </a:solidFill>
                  </a:tcPr>
                </a:tc>
                <a:tc>
                  <a:txBody>
                    <a:bodyPr/>
                    <a:lstStyle/>
                    <a:p>
                      <a:pPr algn="ctr"/>
                      <a:endParaRPr lang="en-US" sz="2800" b="1" dirty="0"/>
                    </a:p>
                  </a:txBody>
                  <a:tcPr>
                    <a:solidFill>
                      <a:srgbClr val="002060"/>
                    </a:solidFill>
                  </a:tcPr>
                </a:tc>
                <a:extLst>
                  <a:ext uri="{0D108BD9-81ED-4DB2-BD59-A6C34878D82A}">
                    <a16:rowId xmlns:a16="http://schemas.microsoft.com/office/drawing/2014/main" val="2151384628"/>
                  </a:ext>
                </a:extLst>
              </a:tr>
            </a:tbl>
          </a:graphicData>
        </a:graphic>
      </p:graphicFrame>
      <p:pic>
        <p:nvPicPr>
          <p:cNvPr id="6" name="Picture 5">
            <a:extLst>
              <a:ext uri="{FF2B5EF4-FFF2-40B4-BE49-F238E27FC236}">
                <a16:creationId xmlns:a16="http://schemas.microsoft.com/office/drawing/2014/main" id="{A1BBF10D-7E4F-C21C-0786-B183FA8D36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7400" y="2371963"/>
            <a:ext cx="2187073" cy="2885838"/>
          </a:xfrm>
          <a:prstGeom prst="rect">
            <a:avLst/>
          </a:prstGeom>
        </p:spPr>
      </p:pic>
      <p:pic>
        <p:nvPicPr>
          <p:cNvPr id="8" name="Picture 7">
            <a:extLst>
              <a:ext uri="{FF2B5EF4-FFF2-40B4-BE49-F238E27FC236}">
                <a16:creationId xmlns:a16="http://schemas.microsoft.com/office/drawing/2014/main" id="{E6CD88C9-9282-C4BA-0968-B8CCDB6A06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86" y="2186940"/>
            <a:ext cx="2283714" cy="3429000"/>
          </a:xfrm>
          <a:prstGeom prst="rect">
            <a:avLst/>
          </a:prstGeom>
        </p:spPr>
      </p:pic>
    </p:spTree>
    <p:extLst>
      <p:ext uri="{BB962C8B-B14F-4D97-AF65-F5344CB8AC3E}">
        <p14:creationId xmlns:p14="http://schemas.microsoft.com/office/powerpoint/2010/main" val="3434609594"/>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Proper View of Preachers - Chapter 3</a:t>
            </a:r>
            <a:endParaRPr lang="en-US" sz="3200"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304800" y="1676400"/>
            <a:ext cx="7904162" cy="4462760"/>
          </a:xfrm>
          <a:prstGeom prst="rect">
            <a:avLst/>
          </a:prstGeom>
          <a:noFill/>
        </p:spPr>
        <p:txBody>
          <a:bodyPr wrap="square" rtlCol="0">
            <a:spAutoFit/>
          </a:bodyPr>
          <a:lstStyle/>
          <a:p>
            <a:pPr>
              <a:spcBef>
                <a:spcPts val="1200"/>
              </a:spcBef>
            </a:pPr>
            <a:r>
              <a:rPr lang="en-US" sz="3200" b="1" dirty="0">
                <a:solidFill>
                  <a:schemeClr val="accent1"/>
                </a:solidFill>
                <a:latin typeface="+mn-lt"/>
              </a:rPr>
              <a:t>Preachers as Farmers – 3:5-8</a:t>
            </a:r>
          </a:p>
          <a:p>
            <a:pPr>
              <a:spcBef>
                <a:spcPts val="1200"/>
              </a:spcBef>
            </a:pPr>
            <a:r>
              <a:rPr lang="en-US" sz="3200" b="1" dirty="0">
                <a:latin typeface="+mn-lt"/>
              </a:rPr>
              <a:t>Servants through whom we believe</a:t>
            </a:r>
          </a:p>
          <a:p>
            <a:pPr>
              <a:spcBef>
                <a:spcPts val="1200"/>
              </a:spcBef>
            </a:pPr>
            <a:r>
              <a:rPr lang="en-US" sz="3200" b="1" dirty="0">
                <a:latin typeface="+mn-lt"/>
              </a:rPr>
              <a:t>God gives their abilities and message</a:t>
            </a:r>
          </a:p>
          <a:p>
            <a:pPr>
              <a:spcBef>
                <a:spcPts val="1200"/>
              </a:spcBef>
            </a:pPr>
            <a:r>
              <a:rPr lang="en-US" sz="3200" b="1" dirty="0">
                <a:latin typeface="+mn-lt"/>
              </a:rPr>
              <a:t>Plant &amp; water but God gives increase</a:t>
            </a:r>
          </a:p>
          <a:p>
            <a:pPr>
              <a:spcBef>
                <a:spcPts val="1200"/>
              </a:spcBef>
            </a:pPr>
            <a:r>
              <a:rPr lang="en-US" sz="3200" b="1" dirty="0">
                <a:latin typeface="+mn-lt"/>
              </a:rPr>
              <a:t>Men not important; God receives glory</a:t>
            </a:r>
          </a:p>
          <a:p>
            <a:pPr>
              <a:spcBef>
                <a:spcPts val="1200"/>
              </a:spcBef>
            </a:pPr>
            <a:r>
              <a:rPr lang="en-US" sz="3200" b="1" dirty="0">
                <a:latin typeface="+mn-lt"/>
              </a:rPr>
              <a:t>Preachers should be one (united)</a:t>
            </a:r>
          </a:p>
          <a:p>
            <a:pPr>
              <a:spcBef>
                <a:spcPts val="1200"/>
              </a:spcBef>
            </a:pPr>
            <a:r>
              <a:rPr lang="en-US" sz="3200" b="1" dirty="0">
                <a:latin typeface="+mn-lt"/>
              </a:rPr>
              <a:t>Each rewarded according to his labor</a:t>
            </a:r>
          </a:p>
        </p:txBody>
      </p:sp>
      <p:pic>
        <p:nvPicPr>
          <p:cNvPr id="8" name="Picture 7">
            <a:extLst>
              <a:ext uri="{FF2B5EF4-FFF2-40B4-BE49-F238E27FC236}">
                <a16:creationId xmlns:a16="http://schemas.microsoft.com/office/drawing/2014/main" id="{3DACE311-8270-24B3-B9DB-FBB1E8ECB1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3463" y="2421880"/>
            <a:ext cx="3662133" cy="2971800"/>
          </a:xfrm>
          <a:prstGeom prst="rect">
            <a:avLst/>
          </a:prstGeom>
        </p:spPr>
      </p:pic>
    </p:spTree>
    <p:extLst>
      <p:ext uri="{BB962C8B-B14F-4D97-AF65-F5344CB8AC3E}">
        <p14:creationId xmlns:p14="http://schemas.microsoft.com/office/powerpoint/2010/main" val="2029131033"/>
      </p:ext>
    </p:extLst>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The Proper Foundation</a:t>
            </a:r>
            <a:endParaRPr lang="en-US" sz="3200"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2514600" y="1371600"/>
            <a:ext cx="7086600" cy="1446550"/>
          </a:xfrm>
          <a:prstGeom prst="rect">
            <a:avLst/>
          </a:prstGeom>
          <a:noFill/>
        </p:spPr>
        <p:txBody>
          <a:bodyPr wrap="square" rtlCol="0">
            <a:spAutoFit/>
          </a:bodyPr>
          <a:lstStyle/>
          <a:p>
            <a:pPr>
              <a:spcBef>
                <a:spcPts val="1200"/>
              </a:spcBef>
            </a:pPr>
            <a:r>
              <a:rPr lang="en-US" sz="3200" b="1" dirty="0">
                <a:solidFill>
                  <a:schemeClr val="accent1"/>
                </a:solidFill>
                <a:latin typeface="+mn-lt"/>
              </a:rPr>
              <a:t>Jesus Christ, not Peter</a:t>
            </a:r>
            <a:br>
              <a:rPr lang="en-US" sz="3200" b="1" dirty="0">
                <a:solidFill>
                  <a:schemeClr val="accent1"/>
                </a:solidFill>
                <a:latin typeface="+mn-lt"/>
              </a:rPr>
            </a:br>
            <a:r>
              <a:rPr lang="en-US" sz="2800" b="1" dirty="0">
                <a:latin typeface="+mn-lt"/>
              </a:rPr>
              <a:t>(1 Corinthians 3:11; </a:t>
            </a:r>
            <a:r>
              <a:rPr lang="en-US" sz="2800" dirty="0">
                <a:latin typeface="+mn-lt"/>
              </a:rPr>
              <a:t>1 Peter 2:4-8; Ephesians 2:20; Matthew 16:18)</a:t>
            </a:r>
            <a:endParaRPr lang="en-US" sz="2800" b="1" dirty="0">
              <a:latin typeface="+mn-lt"/>
            </a:endParaRPr>
          </a:p>
        </p:txBody>
      </p:sp>
      <p:pic>
        <p:nvPicPr>
          <p:cNvPr id="8" name="Picture 7">
            <a:extLst>
              <a:ext uri="{FF2B5EF4-FFF2-40B4-BE49-F238E27FC236}">
                <a16:creationId xmlns:a16="http://schemas.microsoft.com/office/drawing/2014/main" id="{6F26EDB1-0187-B591-3FC9-7FB0B70307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3733800"/>
            <a:ext cx="4457240" cy="2487065"/>
          </a:xfrm>
          <a:prstGeom prst="rect">
            <a:avLst/>
          </a:prstGeom>
        </p:spPr>
      </p:pic>
      <p:sp>
        <p:nvSpPr>
          <p:cNvPr id="9" name="TextBox 8">
            <a:extLst>
              <a:ext uri="{FF2B5EF4-FFF2-40B4-BE49-F238E27FC236}">
                <a16:creationId xmlns:a16="http://schemas.microsoft.com/office/drawing/2014/main" id="{0B998C77-71BA-A53F-E246-130BB321BB02}"/>
              </a:ext>
            </a:extLst>
          </p:cNvPr>
          <p:cNvSpPr txBox="1"/>
          <p:nvPr/>
        </p:nvSpPr>
        <p:spPr>
          <a:xfrm>
            <a:off x="2230438" y="4419600"/>
            <a:ext cx="2798762" cy="1015663"/>
          </a:xfrm>
          <a:prstGeom prst="rect">
            <a:avLst/>
          </a:prstGeom>
          <a:noFill/>
        </p:spPr>
        <p:txBody>
          <a:bodyPr wrap="square" rtlCol="0">
            <a:spAutoFit/>
          </a:bodyPr>
          <a:lstStyle/>
          <a:p>
            <a:pPr>
              <a:spcBef>
                <a:spcPts val="1200"/>
              </a:spcBef>
            </a:pPr>
            <a:r>
              <a:rPr lang="en-US" sz="6000" b="1" dirty="0">
                <a:solidFill>
                  <a:srgbClr val="000099"/>
                </a:solidFill>
                <a:latin typeface="+mn-lt"/>
              </a:rPr>
              <a:t>CHRIST</a:t>
            </a:r>
          </a:p>
        </p:txBody>
      </p:sp>
      <p:sp>
        <p:nvSpPr>
          <p:cNvPr id="10" name="TextBox 9">
            <a:extLst>
              <a:ext uri="{FF2B5EF4-FFF2-40B4-BE49-F238E27FC236}">
                <a16:creationId xmlns:a16="http://schemas.microsoft.com/office/drawing/2014/main" id="{0274C539-A660-D13C-4566-1A9A0BA00C5E}"/>
              </a:ext>
            </a:extLst>
          </p:cNvPr>
          <p:cNvSpPr txBox="1"/>
          <p:nvPr/>
        </p:nvSpPr>
        <p:spPr>
          <a:xfrm>
            <a:off x="8077200" y="4343400"/>
            <a:ext cx="2798762" cy="1015663"/>
          </a:xfrm>
          <a:prstGeom prst="rect">
            <a:avLst/>
          </a:prstGeom>
          <a:noFill/>
        </p:spPr>
        <p:txBody>
          <a:bodyPr wrap="square" rtlCol="0">
            <a:spAutoFit/>
          </a:bodyPr>
          <a:lstStyle/>
          <a:p>
            <a:pPr>
              <a:spcBef>
                <a:spcPts val="1200"/>
              </a:spcBef>
            </a:pPr>
            <a:r>
              <a:rPr lang="en-US" sz="6000" b="1" dirty="0">
                <a:solidFill>
                  <a:schemeClr val="accent5"/>
                </a:solidFill>
                <a:latin typeface="+mn-lt"/>
              </a:rPr>
              <a:t>Peter</a:t>
            </a:r>
          </a:p>
        </p:txBody>
      </p:sp>
      <p:cxnSp>
        <p:nvCxnSpPr>
          <p:cNvPr id="12" name="Straight Connector 11">
            <a:extLst>
              <a:ext uri="{FF2B5EF4-FFF2-40B4-BE49-F238E27FC236}">
                <a16:creationId xmlns:a16="http://schemas.microsoft.com/office/drawing/2014/main" id="{CE7739E7-709D-D4DB-4A2C-DCE332EE3DF8}"/>
              </a:ext>
            </a:extLst>
          </p:cNvPr>
          <p:cNvCxnSpPr>
            <a:cxnSpLocks/>
          </p:cNvCxnSpPr>
          <p:nvPr/>
        </p:nvCxnSpPr>
        <p:spPr bwMode="auto">
          <a:xfrm>
            <a:off x="8763000" y="4191000"/>
            <a:ext cx="1295400" cy="1244769"/>
          </a:xfrm>
          <a:prstGeom prst="line">
            <a:avLst/>
          </a:prstGeom>
          <a:noFill/>
          <a:ln w="98425" cap="flat" cmpd="sng" algn="ctr">
            <a:solidFill>
              <a:srgbClr val="FFFF00"/>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9BFA289-9EC3-C490-6B32-6AD47D33AD51}"/>
              </a:ext>
            </a:extLst>
          </p:cNvPr>
          <p:cNvCxnSpPr>
            <a:cxnSpLocks/>
          </p:cNvCxnSpPr>
          <p:nvPr/>
        </p:nvCxnSpPr>
        <p:spPr bwMode="auto">
          <a:xfrm flipV="1">
            <a:off x="8763000" y="4191000"/>
            <a:ext cx="1295400" cy="1168063"/>
          </a:xfrm>
          <a:prstGeom prst="line">
            <a:avLst/>
          </a:prstGeom>
          <a:noFill/>
          <a:ln w="98425" cap="flat" cmpd="sng" algn="ctr">
            <a:solidFill>
              <a:srgbClr val="FFFF00"/>
            </a:solidFill>
            <a:prstDash val="solid"/>
            <a:round/>
            <a:headEnd type="none" w="med" len="med"/>
            <a:tailEnd type="none" w="med" len="med"/>
          </a:ln>
          <a:effectLst/>
        </p:spPr>
      </p:cxnSp>
    </p:spTree>
    <p:extLst>
      <p:ext uri="{BB962C8B-B14F-4D97-AF65-F5344CB8AC3E}">
        <p14:creationId xmlns:p14="http://schemas.microsoft.com/office/powerpoint/2010/main" val="908737653"/>
      </p:ext>
    </p:extLst>
  </p:cSld>
  <p:clrMapOvr>
    <a:masterClrMapping/>
  </p:clrMapOvr>
  <p:transition spd="slow">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Building on the Foundation</a:t>
            </a:r>
          </a:p>
        </p:txBody>
      </p:sp>
      <p:pic>
        <p:nvPicPr>
          <p:cNvPr id="8" name="Picture 7">
            <a:extLst>
              <a:ext uri="{FF2B5EF4-FFF2-40B4-BE49-F238E27FC236}">
                <a16:creationId xmlns:a16="http://schemas.microsoft.com/office/drawing/2014/main" id="{6F26EDB1-0187-B591-3FC9-7FB0B70307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4012" y="3828108"/>
            <a:ext cx="5020388" cy="2801292"/>
          </a:xfrm>
          <a:prstGeom prst="rect">
            <a:avLst/>
          </a:prstGeom>
          <a:noFill/>
        </p:spPr>
      </p:pic>
      <p:sp>
        <p:nvSpPr>
          <p:cNvPr id="9" name="TextBox 8">
            <a:extLst>
              <a:ext uri="{FF2B5EF4-FFF2-40B4-BE49-F238E27FC236}">
                <a16:creationId xmlns:a16="http://schemas.microsoft.com/office/drawing/2014/main" id="{0B998C77-71BA-A53F-E246-130BB321BB02}"/>
              </a:ext>
            </a:extLst>
          </p:cNvPr>
          <p:cNvSpPr txBox="1"/>
          <p:nvPr/>
        </p:nvSpPr>
        <p:spPr>
          <a:xfrm>
            <a:off x="4419600" y="4699337"/>
            <a:ext cx="2798762" cy="1015663"/>
          </a:xfrm>
          <a:prstGeom prst="rect">
            <a:avLst/>
          </a:prstGeom>
          <a:noFill/>
          <a:ln>
            <a:solidFill>
              <a:schemeClr val="accent1"/>
            </a:solidFill>
          </a:ln>
        </p:spPr>
        <p:txBody>
          <a:bodyPr wrap="square" rtlCol="0">
            <a:spAutoFit/>
          </a:bodyPr>
          <a:lstStyle/>
          <a:p>
            <a:pPr>
              <a:spcBef>
                <a:spcPts val="1200"/>
              </a:spcBef>
            </a:pPr>
            <a:r>
              <a:rPr lang="en-US" sz="6000" b="1" dirty="0">
                <a:solidFill>
                  <a:srgbClr val="000099"/>
                </a:solidFill>
                <a:latin typeface="+mn-lt"/>
              </a:rPr>
              <a:t>CHRIST</a:t>
            </a:r>
          </a:p>
        </p:txBody>
      </p:sp>
      <p:sp>
        <p:nvSpPr>
          <p:cNvPr id="5" name="TextBox 4">
            <a:extLst>
              <a:ext uri="{FF2B5EF4-FFF2-40B4-BE49-F238E27FC236}">
                <a16:creationId xmlns:a16="http://schemas.microsoft.com/office/drawing/2014/main" id="{8B24A798-4C09-7FE5-30D0-06967887FB62}"/>
              </a:ext>
            </a:extLst>
          </p:cNvPr>
          <p:cNvSpPr txBox="1"/>
          <p:nvPr/>
        </p:nvSpPr>
        <p:spPr>
          <a:xfrm>
            <a:off x="6400800" y="1979474"/>
            <a:ext cx="1828800" cy="1754326"/>
          </a:xfrm>
          <a:prstGeom prst="rect">
            <a:avLst/>
          </a:prstGeom>
          <a:noFill/>
          <a:ln>
            <a:solidFill>
              <a:schemeClr val="accent1"/>
            </a:solidFill>
          </a:ln>
        </p:spPr>
        <p:txBody>
          <a:bodyPr wrap="square" rtlCol="0">
            <a:spAutoFit/>
          </a:bodyPr>
          <a:lstStyle/>
          <a:p>
            <a:pPr>
              <a:spcBef>
                <a:spcPts val="1200"/>
              </a:spcBef>
            </a:pPr>
            <a:r>
              <a:rPr lang="en-US" dirty="0">
                <a:solidFill>
                  <a:schemeClr val="accent1"/>
                </a:solidFill>
              </a:rPr>
              <a:t>wood, hay, straw</a:t>
            </a:r>
            <a:endParaRPr lang="en-US" sz="6000" b="1" dirty="0">
              <a:solidFill>
                <a:schemeClr val="accent1"/>
              </a:solidFill>
              <a:latin typeface="+mn-lt"/>
            </a:endParaRPr>
          </a:p>
        </p:txBody>
      </p:sp>
      <p:sp>
        <p:nvSpPr>
          <p:cNvPr id="7" name="TextBox 6">
            <a:extLst>
              <a:ext uri="{FF2B5EF4-FFF2-40B4-BE49-F238E27FC236}">
                <a16:creationId xmlns:a16="http://schemas.microsoft.com/office/drawing/2014/main" id="{377CA014-D21A-9FEC-6A2D-2FA2725C95AE}"/>
              </a:ext>
            </a:extLst>
          </p:cNvPr>
          <p:cNvSpPr txBox="1"/>
          <p:nvPr/>
        </p:nvSpPr>
        <p:spPr>
          <a:xfrm>
            <a:off x="3810000" y="1447800"/>
            <a:ext cx="2382838" cy="2308324"/>
          </a:xfrm>
          <a:prstGeom prst="rect">
            <a:avLst/>
          </a:prstGeom>
          <a:noFill/>
          <a:ln>
            <a:solidFill>
              <a:schemeClr val="accent1"/>
            </a:solidFill>
          </a:ln>
        </p:spPr>
        <p:txBody>
          <a:bodyPr wrap="square" rtlCol="0">
            <a:spAutoFit/>
          </a:bodyPr>
          <a:lstStyle/>
          <a:p>
            <a:pPr>
              <a:spcBef>
                <a:spcPts val="1200"/>
              </a:spcBef>
            </a:pPr>
            <a:r>
              <a:rPr lang="en-US" dirty="0"/>
              <a:t>gold, silver, precious stones</a:t>
            </a:r>
            <a:endParaRPr lang="en-US" sz="6000" b="1" dirty="0">
              <a:solidFill>
                <a:srgbClr val="000099"/>
              </a:solidFill>
              <a:latin typeface="+mn-lt"/>
            </a:endParaRPr>
          </a:p>
        </p:txBody>
      </p:sp>
    </p:spTree>
    <p:extLst>
      <p:ext uri="{BB962C8B-B14F-4D97-AF65-F5344CB8AC3E}">
        <p14:creationId xmlns:p14="http://schemas.microsoft.com/office/powerpoint/2010/main" val="12503250"/>
      </p:ext>
    </p:extLst>
  </p:cSld>
  <p:clrMapOvr>
    <a:masterClrMapping/>
  </p:clrMapOvr>
  <p:transition spd="slow">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2" name="TextBox 1">
            <a:extLst>
              <a:ext uri="{FF2B5EF4-FFF2-40B4-BE49-F238E27FC236}">
                <a16:creationId xmlns:a16="http://schemas.microsoft.com/office/drawing/2014/main" id="{C3AC218D-80BA-7B64-56BF-714DF4D5030A}"/>
              </a:ext>
            </a:extLst>
          </p:cNvPr>
          <p:cNvSpPr txBox="1"/>
          <p:nvPr/>
        </p:nvSpPr>
        <p:spPr>
          <a:xfrm>
            <a:off x="1066800" y="5334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Proper View of Preachers - Chapter 3</a:t>
            </a:r>
            <a:endParaRPr lang="en-US" sz="3200" dirty="0">
              <a:solidFill>
                <a:srgbClr val="FFFF00"/>
              </a:solidFill>
              <a:latin typeface="+mj-lt"/>
            </a:endParaRPr>
          </a:p>
        </p:txBody>
      </p:sp>
      <p:sp>
        <p:nvSpPr>
          <p:cNvPr id="3" name="TextBox 2">
            <a:extLst>
              <a:ext uri="{FF2B5EF4-FFF2-40B4-BE49-F238E27FC236}">
                <a16:creationId xmlns:a16="http://schemas.microsoft.com/office/drawing/2014/main" id="{DD748A8B-531F-59BB-5AB6-2E2569192D20}"/>
              </a:ext>
            </a:extLst>
          </p:cNvPr>
          <p:cNvSpPr txBox="1"/>
          <p:nvPr/>
        </p:nvSpPr>
        <p:spPr>
          <a:xfrm>
            <a:off x="152400" y="1676400"/>
            <a:ext cx="8056562" cy="4955203"/>
          </a:xfrm>
          <a:prstGeom prst="rect">
            <a:avLst/>
          </a:prstGeom>
          <a:noFill/>
        </p:spPr>
        <p:txBody>
          <a:bodyPr wrap="square" rtlCol="0">
            <a:spAutoFit/>
          </a:bodyPr>
          <a:lstStyle/>
          <a:p>
            <a:pPr>
              <a:spcBef>
                <a:spcPts val="1200"/>
              </a:spcBef>
            </a:pPr>
            <a:r>
              <a:rPr lang="en-US" sz="3200" b="1" dirty="0">
                <a:solidFill>
                  <a:schemeClr val="accent1"/>
                </a:solidFill>
                <a:latin typeface="+mn-lt"/>
              </a:rPr>
              <a:t>Preachers as Builders – 3:9-15</a:t>
            </a:r>
          </a:p>
          <a:p>
            <a:pPr>
              <a:spcBef>
                <a:spcPts val="1200"/>
              </a:spcBef>
            </a:pPr>
            <a:r>
              <a:rPr lang="en-US" sz="3200" b="1" dirty="0">
                <a:latin typeface="+mn-lt"/>
              </a:rPr>
              <a:t>Hearers are God’s building</a:t>
            </a:r>
          </a:p>
          <a:p>
            <a:pPr>
              <a:spcBef>
                <a:spcPts val="1200"/>
              </a:spcBef>
            </a:pPr>
            <a:r>
              <a:rPr lang="en-US" sz="3200" b="1" dirty="0">
                <a:latin typeface="+mn-lt"/>
              </a:rPr>
              <a:t>Some lay a foundation, others build on it</a:t>
            </a:r>
          </a:p>
          <a:p>
            <a:pPr>
              <a:spcBef>
                <a:spcPts val="1200"/>
              </a:spcBef>
            </a:pPr>
            <a:r>
              <a:rPr lang="en-US" sz="3200" b="1" dirty="0">
                <a:latin typeface="+mn-lt"/>
              </a:rPr>
              <a:t>Each should take heed how he builds</a:t>
            </a:r>
          </a:p>
          <a:p>
            <a:pPr>
              <a:spcBef>
                <a:spcPts val="1200"/>
              </a:spcBef>
            </a:pPr>
            <a:r>
              <a:rPr lang="en-US" sz="3200" b="1" dirty="0">
                <a:latin typeface="+mn-lt"/>
              </a:rPr>
              <a:t>Jesus is the only foundation</a:t>
            </a:r>
          </a:p>
          <a:p>
            <a:pPr>
              <a:spcBef>
                <a:spcPts val="1200"/>
              </a:spcBef>
            </a:pPr>
            <a:r>
              <a:rPr lang="en-US" sz="3200" b="1" dirty="0">
                <a:latin typeface="+mn-lt"/>
              </a:rPr>
              <a:t>Fire will test each one’s work</a:t>
            </a:r>
          </a:p>
          <a:p>
            <a:pPr>
              <a:spcBef>
                <a:spcPts val="1200"/>
              </a:spcBef>
            </a:pPr>
            <a:r>
              <a:rPr lang="en-US" sz="3200" b="1" dirty="0">
                <a:latin typeface="+mn-lt"/>
              </a:rPr>
              <a:t>If work endures, the builder is rewarded</a:t>
            </a:r>
            <a:br>
              <a:rPr lang="en-US" sz="3200" b="1" dirty="0">
                <a:latin typeface="+mn-lt"/>
              </a:rPr>
            </a:br>
            <a:r>
              <a:rPr lang="en-US" sz="3200" b="1" dirty="0">
                <a:latin typeface="+mn-lt"/>
              </a:rPr>
              <a:t>If work is lost, the builder is still saved</a:t>
            </a:r>
          </a:p>
        </p:txBody>
      </p:sp>
      <p:pic>
        <p:nvPicPr>
          <p:cNvPr id="6" name="Picture 5">
            <a:extLst>
              <a:ext uri="{FF2B5EF4-FFF2-40B4-BE49-F238E27FC236}">
                <a16:creationId xmlns:a16="http://schemas.microsoft.com/office/drawing/2014/main" id="{BFAA035F-E549-CC74-7029-41FD212CDB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365" y="2209800"/>
            <a:ext cx="3801235" cy="2286000"/>
          </a:xfrm>
          <a:prstGeom prst="rect">
            <a:avLst/>
          </a:prstGeom>
        </p:spPr>
      </p:pic>
    </p:spTree>
    <p:extLst>
      <p:ext uri="{BB962C8B-B14F-4D97-AF65-F5344CB8AC3E}">
        <p14:creationId xmlns:p14="http://schemas.microsoft.com/office/powerpoint/2010/main" val="2281025322"/>
      </p:ext>
    </p:extLst>
  </p:cSld>
  <p:clrMapOvr>
    <a:masterClrMapping/>
  </p:clrMapOvr>
  <p:transition spd="slow">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6EBBD5-28A1-F664-CC46-BF4E99A7DA06}"/>
              </a:ext>
            </a:extLst>
          </p:cNvPr>
          <p:cNvSpPr txBox="1"/>
          <p:nvPr/>
        </p:nvSpPr>
        <p:spPr>
          <a:xfrm>
            <a:off x="1143000" y="533400"/>
            <a:ext cx="9982200" cy="584775"/>
          </a:xfrm>
          <a:prstGeom prst="rect">
            <a:avLst/>
          </a:prstGeom>
          <a:noFill/>
          <a:ln w="31750">
            <a:solidFill>
              <a:schemeClr val="accent1"/>
            </a:solidFill>
          </a:ln>
        </p:spPr>
        <p:txBody>
          <a:bodyPr wrap="square" rtlCol="0">
            <a:spAutoFit/>
          </a:bodyPr>
          <a:lstStyle/>
          <a:p>
            <a:r>
              <a:rPr lang="en-US" sz="3200" b="1" dirty="0">
                <a:solidFill>
                  <a:srgbClr val="FFFF00"/>
                </a:solidFill>
                <a:latin typeface="+mj-lt"/>
              </a:rPr>
              <a:t>Does the Spirit Dwell in People Today?</a:t>
            </a:r>
            <a:endParaRPr lang="en-US" sz="3200" dirty="0">
              <a:solidFill>
                <a:srgbClr val="FFFF00"/>
              </a:solidFill>
              <a:latin typeface="+mj-lt"/>
            </a:endParaRPr>
          </a:p>
        </p:txBody>
      </p:sp>
      <p:sp>
        <p:nvSpPr>
          <p:cNvPr id="7" name="TextBox 6">
            <a:extLst>
              <a:ext uri="{FF2B5EF4-FFF2-40B4-BE49-F238E27FC236}">
                <a16:creationId xmlns:a16="http://schemas.microsoft.com/office/drawing/2014/main" id="{2F5F0426-F60C-CA80-E3DE-26425B20BA35}"/>
              </a:ext>
            </a:extLst>
          </p:cNvPr>
          <p:cNvSpPr txBox="1"/>
          <p:nvPr/>
        </p:nvSpPr>
        <p:spPr>
          <a:xfrm>
            <a:off x="990600" y="1371600"/>
            <a:ext cx="10134600" cy="3108543"/>
          </a:xfrm>
          <a:prstGeom prst="rect">
            <a:avLst/>
          </a:prstGeom>
          <a:solidFill>
            <a:schemeClr val="accent5">
              <a:lumMod val="25000"/>
            </a:schemeClr>
          </a:solidFill>
        </p:spPr>
        <p:txBody>
          <a:bodyPr wrap="square" rtlCol="0">
            <a:spAutoFit/>
          </a:bodyPr>
          <a:lstStyle/>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1 Corinthians 3:16 – We are a temple of God, and the Spirit of God dwells in us.</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1 Corinthians 6:19 – Our body is a temple of the Holy Spirit, who is in us because we are bought with a price.</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Romans 8:9 – If the Spirit of God (Christ) does not dwell in us, we do not belong to God. </a:t>
            </a:r>
          </a:p>
          <a:p>
            <a:pPr marL="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(Romans 5:5; Acts 5:32; Ephesians 5:18; James 4:5.) </a:t>
            </a:r>
          </a:p>
        </p:txBody>
      </p:sp>
      <p:sp>
        <p:nvSpPr>
          <p:cNvPr id="8" name="TextBox 7">
            <a:extLst>
              <a:ext uri="{FF2B5EF4-FFF2-40B4-BE49-F238E27FC236}">
                <a16:creationId xmlns:a16="http://schemas.microsoft.com/office/drawing/2014/main" id="{F8E1E125-21DF-6E62-077B-700E6A724564}"/>
              </a:ext>
            </a:extLst>
          </p:cNvPr>
          <p:cNvSpPr txBox="1"/>
          <p:nvPr/>
        </p:nvSpPr>
        <p:spPr>
          <a:xfrm>
            <a:off x="381000" y="4724400"/>
            <a:ext cx="11430000" cy="1384995"/>
          </a:xfrm>
          <a:prstGeom prst="rect">
            <a:avLst/>
          </a:prstGeom>
          <a:noFill/>
        </p:spPr>
        <p:txBody>
          <a:bodyPr wrap="square" rtlCol="0">
            <a:spAutoFit/>
          </a:bodyPr>
          <a:lstStyle/>
          <a:p>
            <a:pPr marL="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Conclusions:</a:t>
            </a:r>
          </a:p>
          <a:p>
            <a:pPr marL="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The Spirit does dwell in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all</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children of God today.</a:t>
            </a:r>
          </a:p>
          <a:p>
            <a:pPr marL="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He begins to dwell in us at the moment we become God’s children. </a:t>
            </a:r>
          </a:p>
        </p:txBody>
      </p:sp>
    </p:spTree>
    <p:extLst>
      <p:ext uri="{BB962C8B-B14F-4D97-AF65-F5344CB8AC3E}">
        <p14:creationId xmlns:p14="http://schemas.microsoft.com/office/powerpoint/2010/main" val="2865603708"/>
      </p:ext>
    </p:extLst>
  </p:cSld>
  <p:clrMapOvr>
    <a:masterClrMapping/>
  </p:clrMapOvr>
  <p:transition spd="slow">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91C54DF-24B1-EB7D-24F4-FEFB465E5942}"/>
              </a:ext>
            </a:extLst>
          </p:cNvPr>
          <p:cNvSpPr>
            <a:spLocks noGrp="1" noChangeArrowheads="1"/>
          </p:cNvSpPr>
          <p:nvPr>
            <p:ph type="title"/>
          </p:nvPr>
        </p:nvSpPr>
        <p:spPr>
          <a:xfrm>
            <a:off x="914400" y="5502275"/>
            <a:ext cx="10287000" cy="1050925"/>
          </a:xfrm>
          <a:ln/>
        </p:spPr>
        <p:txBody>
          <a:bodyPr/>
          <a:lstStyle/>
          <a:p>
            <a:r>
              <a:rPr lang="en-US" sz="2800" b="1" dirty="0">
                <a:solidFill>
                  <a:schemeClr val="accent1"/>
                </a:solidFill>
                <a:latin typeface="Georgia" pitchFamily="18" charset="0"/>
                <a:cs typeface="Times New Roman" pitchFamily="18" charset="0"/>
              </a:rPr>
              <a:t>The indwelling is a work of the Spirit separate and distinct from Holy Spirit baptism or miraculous gifts.</a:t>
            </a:r>
            <a:r>
              <a:rPr lang="en-US" sz="2800" b="1" dirty="0">
                <a:solidFill>
                  <a:schemeClr val="accent1"/>
                </a:solidFill>
                <a:latin typeface="Liberty" pitchFamily="82" charset="0"/>
              </a:rPr>
              <a:t> </a:t>
            </a:r>
          </a:p>
        </p:txBody>
      </p:sp>
      <p:graphicFrame>
        <p:nvGraphicFramePr>
          <p:cNvPr id="3" name="Group 3">
            <a:extLst>
              <a:ext uri="{FF2B5EF4-FFF2-40B4-BE49-F238E27FC236}">
                <a16:creationId xmlns:a16="http://schemas.microsoft.com/office/drawing/2014/main" id="{6240D926-6638-1F90-024B-75A9650E1591}"/>
              </a:ext>
            </a:extLst>
          </p:cNvPr>
          <p:cNvGraphicFramePr>
            <a:graphicFrameLocks noGrp="1"/>
          </p:cNvGraphicFramePr>
          <p:nvPr>
            <p:extLst>
              <p:ext uri="{D42A27DB-BD31-4B8C-83A1-F6EECF244321}">
                <p14:modId xmlns:p14="http://schemas.microsoft.com/office/powerpoint/2010/main" val="1777160916"/>
              </p:ext>
            </p:extLst>
          </p:nvPr>
        </p:nvGraphicFramePr>
        <p:xfrm>
          <a:off x="1219200" y="609600"/>
          <a:ext cx="9677400" cy="4598036"/>
        </p:xfrm>
        <a:graphic>
          <a:graphicData uri="http://schemas.openxmlformats.org/drawingml/2006/table">
            <a:tbl>
              <a:tblPr/>
              <a:tblGrid>
                <a:gridCol w="4838700">
                  <a:extLst>
                    <a:ext uri="{9D8B030D-6E8A-4147-A177-3AD203B41FA5}">
                      <a16:colId xmlns:a16="http://schemas.microsoft.com/office/drawing/2014/main" val="20000"/>
                    </a:ext>
                  </a:extLst>
                </a:gridCol>
                <a:gridCol w="4838700">
                  <a:extLst>
                    <a:ext uri="{9D8B030D-6E8A-4147-A177-3AD203B41FA5}">
                      <a16:colId xmlns:a16="http://schemas.microsoft.com/office/drawing/2014/main" val="20001"/>
                    </a:ext>
                  </a:extLst>
                </a:gridCol>
              </a:tblGrid>
              <a:tr h="677863">
                <a:tc>
                  <a:txBody>
                    <a:bodyPr/>
                    <a:lstStyle/>
                    <a:p>
                      <a:pPr marL="0" marR="0" lvl="0" indent="0" algn="ctr" defTabSz="914400" rtl="0" eaLnBrk="1" fontAlgn="base" latinLnBrk="0" hangingPunct="1">
                        <a:lnSpc>
                          <a:spcPct val="100000"/>
                        </a:lnSpc>
                        <a:spcBef>
                          <a:spcPct val="30000"/>
                        </a:spcBef>
                        <a:spcAft>
                          <a:spcPct val="0"/>
                        </a:spcAft>
                        <a:buClrTx/>
                        <a:buSzTx/>
                        <a:buFontTx/>
                        <a:buNone/>
                        <a:tabLst/>
                      </a:pPr>
                      <a:r>
                        <a:rPr kumimoji="0" lang="en-US" sz="2800" b="1" i="0" u="none" strike="noStrike" cap="none" normalizeH="0" baseline="0" dirty="0">
                          <a:ln>
                            <a:noFill/>
                          </a:ln>
                          <a:solidFill>
                            <a:srgbClr val="66FFFF"/>
                          </a:solidFill>
                          <a:effectLst/>
                          <a:latin typeface="Bookman Old Style" pitchFamily="18" charset="0"/>
                        </a:rPr>
                        <a:t>The Indwelling</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762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66FFFF"/>
                          </a:solidFill>
                          <a:effectLst/>
                          <a:latin typeface="Bookman Old Style" pitchFamily="18" charset="0"/>
                        </a:rPr>
                        <a:t>Holy Spirit Baptism and Spiritual Gifts</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762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a:ln>
                            <a:noFill/>
                          </a:ln>
                          <a:solidFill>
                            <a:srgbClr val="FFFF00"/>
                          </a:solidFill>
                          <a:effectLst/>
                          <a:latin typeface="Verdana" pitchFamily="34" charset="0"/>
                        </a:rPr>
                        <a:t>For all Christians</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Not for all Christians</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78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Received at conversion</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Came other times &amp; ways</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8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Unchanged today</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Not found today</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a:ln>
                            <a:noFill/>
                          </a:ln>
                          <a:solidFill>
                            <a:srgbClr val="FFFF00"/>
                          </a:solidFill>
                          <a:effectLst/>
                          <a:latin typeface="Verdana" pitchFamily="34" charset="0"/>
                        </a:rPr>
                        <a:t>Still needed</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Purposes fulfilled</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8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Still exists</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Verdana" pitchFamily="34" charset="0"/>
                        </a:rPr>
                        <a:t>Ceased in 1st century</a:t>
                      </a:r>
                    </a:p>
                  </a:txBody>
                  <a:tcPr anchor="ctr" anchorCtr="1" horzOverflow="overflow">
                    <a:lnL w="12700" cap="flat" cmpd="sng" algn="ctr">
                      <a:solidFill>
                        <a:srgbClr val="66FF66"/>
                      </a:solidFill>
                      <a:prstDash val="solid"/>
                      <a:round/>
                      <a:headEnd type="none" w="med" len="med"/>
                      <a:tailEnd type="none" w="med" len="med"/>
                    </a:lnL>
                    <a:lnR w="12700" cap="flat" cmpd="sng" algn="ctr">
                      <a:solidFill>
                        <a:srgbClr val="66FF66"/>
                      </a:solidFill>
                      <a:prstDash val="solid"/>
                      <a:round/>
                      <a:headEnd type="none" w="med" len="med"/>
                      <a:tailEnd type="none" w="med" len="med"/>
                    </a:lnR>
                    <a:lnT w="12700" cap="flat" cmpd="sng" algn="ctr">
                      <a:solidFill>
                        <a:srgbClr val="66FF66"/>
                      </a:solidFill>
                      <a:prstDash val="solid"/>
                      <a:round/>
                      <a:headEnd type="none" w="med" len="med"/>
                      <a:tailEnd type="none" w="med" len="med"/>
                    </a:lnT>
                    <a:lnB w="12700" cap="flat" cmpd="sng" algn="ctr">
                      <a:solidFill>
                        <a:srgbClr val="66FF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05949138"/>
      </p:ext>
    </p:extLst>
  </p:cSld>
  <p:clrMapOvr>
    <a:masterClrMapping/>
  </p:clrMapOvr>
  <p:transition spd="slow">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0DA5CA46-4410-47B8-DC9F-9814949A55A1}"/>
              </a:ext>
            </a:extLst>
          </p:cNvPr>
          <p:cNvSpPr>
            <a:spLocks noGrp="1" noChangeArrowheads="1"/>
          </p:cNvSpPr>
          <p:nvPr>
            <p:ph type="title"/>
          </p:nvPr>
        </p:nvSpPr>
        <p:spPr>
          <a:xfrm>
            <a:off x="2209800" y="381000"/>
            <a:ext cx="7772400" cy="593725"/>
          </a:xfrm>
          <a:ln/>
        </p:spPr>
        <p:txBody>
          <a:bodyPr/>
          <a:lstStyle/>
          <a:p>
            <a:r>
              <a:rPr lang="en-US" b="1" dirty="0"/>
              <a:t>Who Dwells in Whom?</a:t>
            </a:r>
          </a:p>
        </p:txBody>
      </p:sp>
      <p:grpSp>
        <p:nvGrpSpPr>
          <p:cNvPr id="12" name="Group 25">
            <a:extLst>
              <a:ext uri="{FF2B5EF4-FFF2-40B4-BE49-F238E27FC236}">
                <a16:creationId xmlns:a16="http://schemas.microsoft.com/office/drawing/2014/main" id="{B3B0F913-5868-61D9-FF1B-D65892FA4D29}"/>
              </a:ext>
            </a:extLst>
          </p:cNvPr>
          <p:cNvGrpSpPr>
            <a:grpSpLocks/>
          </p:cNvGrpSpPr>
          <p:nvPr/>
        </p:nvGrpSpPr>
        <p:grpSpPr bwMode="auto">
          <a:xfrm>
            <a:off x="6934200" y="1219200"/>
            <a:ext cx="3505200" cy="3308350"/>
            <a:chOff x="3360" y="864"/>
            <a:chExt cx="2208" cy="2084"/>
          </a:xfrm>
        </p:grpSpPr>
        <p:sp>
          <p:nvSpPr>
            <p:cNvPr id="14" name="Text Box 3">
              <a:extLst>
                <a:ext uri="{FF2B5EF4-FFF2-40B4-BE49-F238E27FC236}">
                  <a16:creationId xmlns:a16="http://schemas.microsoft.com/office/drawing/2014/main" id="{355472C5-1DCB-0547-6CE6-5B40F5154590}"/>
                </a:ext>
              </a:extLst>
            </p:cNvPr>
            <p:cNvSpPr txBox="1">
              <a:spLocks noChangeArrowheads="1"/>
            </p:cNvSpPr>
            <p:nvPr/>
          </p:nvSpPr>
          <p:spPr bwMode="auto">
            <a:xfrm>
              <a:off x="3648" y="864"/>
              <a:ext cx="1008" cy="750"/>
            </a:xfrm>
            <a:prstGeom prst="rect">
              <a:avLst/>
            </a:prstGeom>
            <a:noFill/>
            <a:ln w="9525">
              <a:noFill/>
              <a:miter lim="800000"/>
              <a:headEnd/>
              <a:tailEnd/>
            </a:ln>
            <a:effectLst/>
          </p:spPr>
          <p:txBody>
            <a:bodyPr>
              <a:spAutoFit/>
              <a:flatTx/>
            </a:bodyPr>
            <a:lstStyle/>
            <a:p>
              <a:r>
                <a:rPr lang="en-US" dirty="0">
                  <a:solidFill>
                    <a:srgbClr val="66FFFF"/>
                  </a:solidFill>
                </a:rPr>
                <a:t>Holy Spirit</a:t>
              </a:r>
              <a:r>
                <a:rPr lang="en-US" dirty="0"/>
                <a:t> </a:t>
              </a:r>
            </a:p>
          </p:txBody>
        </p:sp>
        <p:sp>
          <p:nvSpPr>
            <p:cNvPr id="15" name="Text Box 4">
              <a:extLst>
                <a:ext uri="{FF2B5EF4-FFF2-40B4-BE49-F238E27FC236}">
                  <a16:creationId xmlns:a16="http://schemas.microsoft.com/office/drawing/2014/main" id="{0F86FA45-9E51-78B0-3B21-705C21D63A5A}"/>
                </a:ext>
              </a:extLst>
            </p:cNvPr>
            <p:cNvSpPr txBox="1">
              <a:spLocks noChangeArrowheads="1"/>
            </p:cNvSpPr>
            <p:nvPr/>
          </p:nvSpPr>
          <p:spPr bwMode="auto">
            <a:xfrm>
              <a:off x="3360" y="2544"/>
              <a:ext cx="1680" cy="404"/>
            </a:xfrm>
            <a:prstGeom prst="rect">
              <a:avLst/>
            </a:prstGeom>
            <a:noFill/>
            <a:ln w="9525">
              <a:noFill/>
              <a:miter lim="800000"/>
              <a:headEnd/>
              <a:tailEnd/>
            </a:ln>
            <a:effectLst/>
          </p:spPr>
          <p:txBody>
            <a:bodyPr>
              <a:spAutoFit/>
              <a:flatTx/>
            </a:bodyPr>
            <a:lstStyle/>
            <a:p>
              <a:pPr>
                <a:spcBef>
                  <a:spcPct val="50000"/>
                </a:spcBef>
              </a:pPr>
              <a:r>
                <a:rPr lang="en-US">
                  <a:solidFill>
                    <a:srgbClr val="66FFFF"/>
                  </a:solidFill>
                </a:rPr>
                <a:t>Christians</a:t>
              </a:r>
              <a:r>
                <a:rPr lang="en-US"/>
                <a:t> </a:t>
              </a:r>
            </a:p>
          </p:txBody>
        </p:sp>
        <p:sp>
          <p:nvSpPr>
            <p:cNvPr id="16" name="Line 7">
              <a:extLst>
                <a:ext uri="{FF2B5EF4-FFF2-40B4-BE49-F238E27FC236}">
                  <a16:creationId xmlns:a16="http://schemas.microsoft.com/office/drawing/2014/main" id="{E0798455-81A3-4019-3EF6-1A195428C8D5}"/>
                </a:ext>
              </a:extLst>
            </p:cNvPr>
            <p:cNvSpPr>
              <a:spLocks noChangeShapeType="1"/>
            </p:cNvSpPr>
            <p:nvPr/>
          </p:nvSpPr>
          <p:spPr bwMode="auto">
            <a:xfrm>
              <a:off x="4176" y="1584"/>
              <a:ext cx="0" cy="960"/>
            </a:xfrm>
            <a:prstGeom prst="line">
              <a:avLst/>
            </a:prstGeom>
            <a:noFill/>
            <a:ln w="57150">
              <a:solidFill>
                <a:srgbClr val="66FF66"/>
              </a:solidFill>
              <a:round/>
              <a:headEnd/>
              <a:tailEnd type="triangle" w="med" len="med"/>
            </a:ln>
            <a:effectLst/>
          </p:spPr>
          <p:txBody>
            <a:bodyPr anchor="ctr"/>
            <a:lstStyle/>
            <a:p>
              <a:endParaRPr lang="en-US"/>
            </a:p>
          </p:txBody>
        </p:sp>
        <p:sp>
          <p:nvSpPr>
            <p:cNvPr id="17" name="Text Box 17">
              <a:extLst>
                <a:ext uri="{FF2B5EF4-FFF2-40B4-BE49-F238E27FC236}">
                  <a16:creationId xmlns:a16="http://schemas.microsoft.com/office/drawing/2014/main" id="{8DB0ED11-AB4D-C24F-EC73-ABE7B331E2DA}"/>
                </a:ext>
              </a:extLst>
            </p:cNvPr>
            <p:cNvSpPr txBox="1">
              <a:spLocks noChangeArrowheads="1"/>
            </p:cNvSpPr>
            <p:nvPr/>
          </p:nvSpPr>
          <p:spPr bwMode="auto">
            <a:xfrm>
              <a:off x="4320" y="1594"/>
              <a:ext cx="1248" cy="864"/>
            </a:xfrm>
            <a:prstGeom prst="rect">
              <a:avLst/>
            </a:prstGeom>
            <a:noFill/>
            <a:ln w="9525">
              <a:noFill/>
              <a:miter lim="800000"/>
              <a:headEnd/>
              <a:tailEnd/>
            </a:ln>
            <a:effectLst/>
          </p:spPr>
          <p:txBody>
            <a:bodyPr anchor="ctr" anchorCtr="1">
              <a:spAutoFit/>
              <a:flatTx/>
            </a:bodyPr>
            <a:lstStyle/>
            <a:p>
              <a:r>
                <a:rPr lang="en-US" sz="2800" dirty="0">
                  <a:solidFill>
                    <a:srgbClr val="FFFFFF"/>
                  </a:solidFill>
                  <a:latin typeface="Comic Sans MS" pitchFamily="66" charset="0"/>
                </a:rPr>
                <a:t>1 Cor. 3:16 </a:t>
              </a:r>
              <a:br>
                <a:rPr lang="en-US" sz="2800" dirty="0">
                  <a:solidFill>
                    <a:srgbClr val="FFFFFF"/>
                  </a:solidFill>
                  <a:latin typeface="Comic Sans MS" pitchFamily="66" charset="0"/>
                </a:rPr>
              </a:br>
              <a:r>
                <a:rPr lang="en-US" sz="2800" dirty="0">
                  <a:solidFill>
                    <a:srgbClr val="FFFFFF"/>
                  </a:solidFill>
                  <a:latin typeface="Comic Sans MS" pitchFamily="66" charset="0"/>
                </a:rPr>
                <a:t>1 Cor. 6:19</a:t>
              </a:r>
              <a:br>
                <a:rPr lang="en-US" sz="2800" dirty="0">
                  <a:solidFill>
                    <a:srgbClr val="FFFFFF"/>
                  </a:solidFill>
                  <a:latin typeface="Comic Sans MS" pitchFamily="66" charset="0"/>
                </a:rPr>
              </a:br>
              <a:r>
                <a:rPr lang="en-US" sz="2800" dirty="0">
                  <a:solidFill>
                    <a:srgbClr val="FFFFFF"/>
                  </a:solidFill>
                  <a:latin typeface="Comic Sans MS" pitchFamily="66" charset="0"/>
                </a:rPr>
                <a:t>Rom. 8:9</a:t>
              </a:r>
            </a:p>
          </p:txBody>
        </p:sp>
      </p:grpSp>
      <p:grpSp>
        <p:nvGrpSpPr>
          <p:cNvPr id="18" name="Group 26">
            <a:extLst>
              <a:ext uri="{FF2B5EF4-FFF2-40B4-BE49-F238E27FC236}">
                <a16:creationId xmlns:a16="http://schemas.microsoft.com/office/drawing/2014/main" id="{7699EA18-41F1-6402-B8B8-6077FF2C9E88}"/>
              </a:ext>
            </a:extLst>
          </p:cNvPr>
          <p:cNvGrpSpPr>
            <a:grpSpLocks/>
          </p:cNvGrpSpPr>
          <p:nvPr/>
        </p:nvGrpSpPr>
        <p:grpSpPr bwMode="auto">
          <a:xfrm>
            <a:off x="2971800" y="1143001"/>
            <a:ext cx="4648200" cy="2743201"/>
            <a:chOff x="864" y="816"/>
            <a:chExt cx="2928" cy="1728"/>
          </a:xfrm>
        </p:grpSpPr>
        <p:sp>
          <p:nvSpPr>
            <p:cNvPr id="19" name="Text Box 5">
              <a:extLst>
                <a:ext uri="{FF2B5EF4-FFF2-40B4-BE49-F238E27FC236}">
                  <a16:creationId xmlns:a16="http://schemas.microsoft.com/office/drawing/2014/main" id="{953730B8-CCD2-DC47-A27C-5B6D2520240F}"/>
                </a:ext>
              </a:extLst>
            </p:cNvPr>
            <p:cNvSpPr txBox="1">
              <a:spLocks noChangeArrowheads="1"/>
            </p:cNvSpPr>
            <p:nvPr/>
          </p:nvSpPr>
          <p:spPr bwMode="auto">
            <a:xfrm>
              <a:off x="864" y="816"/>
              <a:ext cx="1152" cy="404"/>
            </a:xfrm>
            <a:prstGeom prst="rect">
              <a:avLst/>
            </a:prstGeom>
            <a:noFill/>
            <a:ln w="9525">
              <a:noFill/>
              <a:miter lim="800000"/>
              <a:headEnd/>
              <a:tailEnd/>
            </a:ln>
            <a:effectLst/>
          </p:spPr>
          <p:txBody>
            <a:bodyPr>
              <a:spAutoFit/>
              <a:flatTx/>
            </a:bodyPr>
            <a:lstStyle/>
            <a:p>
              <a:pPr>
                <a:spcBef>
                  <a:spcPct val="50000"/>
                </a:spcBef>
              </a:pPr>
              <a:r>
                <a:rPr lang="en-US" dirty="0">
                  <a:solidFill>
                    <a:srgbClr val="66FFFF"/>
                  </a:solidFill>
                </a:rPr>
                <a:t>Father</a:t>
              </a:r>
              <a:r>
                <a:rPr lang="en-US" dirty="0"/>
                <a:t> </a:t>
              </a:r>
            </a:p>
          </p:txBody>
        </p:sp>
        <p:sp>
          <p:nvSpPr>
            <p:cNvPr id="20" name="Line 13">
              <a:extLst>
                <a:ext uri="{FF2B5EF4-FFF2-40B4-BE49-F238E27FC236}">
                  <a16:creationId xmlns:a16="http://schemas.microsoft.com/office/drawing/2014/main" id="{63618CEC-69D9-EEC5-7690-E0053EF5BCB7}"/>
                </a:ext>
              </a:extLst>
            </p:cNvPr>
            <p:cNvSpPr>
              <a:spLocks noChangeShapeType="1"/>
            </p:cNvSpPr>
            <p:nvPr/>
          </p:nvSpPr>
          <p:spPr bwMode="auto">
            <a:xfrm flipH="1" flipV="1">
              <a:off x="1728" y="1296"/>
              <a:ext cx="2064" cy="1152"/>
            </a:xfrm>
            <a:prstGeom prst="line">
              <a:avLst/>
            </a:prstGeom>
            <a:noFill/>
            <a:ln w="57150">
              <a:solidFill>
                <a:srgbClr val="66FF66"/>
              </a:solidFill>
              <a:round/>
              <a:headEnd/>
              <a:tailEnd type="triangle" w="med" len="med"/>
            </a:ln>
            <a:effectLst/>
          </p:spPr>
          <p:txBody>
            <a:bodyPr anchor="ctr"/>
            <a:lstStyle/>
            <a:p>
              <a:endParaRPr lang="en-US"/>
            </a:p>
          </p:txBody>
        </p:sp>
        <p:sp>
          <p:nvSpPr>
            <p:cNvPr id="21" name="Line 14">
              <a:extLst>
                <a:ext uri="{FF2B5EF4-FFF2-40B4-BE49-F238E27FC236}">
                  <a16:creationId xmlns:a16="http://schemas.microsoft.com/office/drawing/2014/main" id="{3908AD21-86F7-3D68-7E97-32DF39ED1593}"/>
                </a:ext>
              </a:extLst>
            </p:cNvPr>
            <p:cNvSpPr>
              <a:spLocks noChangeShapeType="1"/>
            </p:cNvSpPr>
            <p:nvPr/>
          </p:nvSpPr>
          <p:spPr bwMode="auto">
            <a:xfrm flipH="1" flipV="1">
              <a:off x="1584" y="1392"/>
              <a:ext cx="2064" cy="1152"/>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22" name="Text Box 18">
              <a:extLst>
                <a:ext uri="{FF2B5EF4-FFF2-40B4-BE49-F238E27FC236}">
                  <a16:creationId xmlns:a16="http://schemas.microsoft.com/office/drawing/2014/main" id="{1F958BB0-F883-E2A9-E165-4928403ACB70}"/>
                </a:ext>
              </a:extLst>
            </p:cNvPr>
            <p:cNvSpPr txBox="1">
              <a:spLocks noChangeArrowheads="1"/>
            </p:cNvSpPr>
            <p:nvPr/>
          </p:nvSpPr>
          <p:spPr bwMode="auto">
            <a:xfrm>
              <a:off x="2016" y="960"/>
              <a:ext cx="1680" cy="601"/>
            </a:xfrm>
            <a:prstGeom prst="rect">
              <a:avLst/>
            </a:prstGeom>
            <a:noFill/>
            <a:ln w="9525">
              <a:noFill/>
              <a:miter lim="800000"/>
              <a:headEnd/>
              <a:tailEnd/>
            </a:ln>
            <a:effectLst/>
          </p:spPr>
          <p:txBody>
            <a:bodyPr wrap="square" anchor="ctr" anchorCtr="1">
              <a:spAutoFit/>
              <a:flatTx/>
            </a:bodyPr>
            <a:lstStyle/>
            <a:p>
              <a:r>
                <a:rPr lang="en-US" sz="2800" dirty="0">
                  <a:solidFill>
                    <a:srgbClr val="FFFFFF"/>
                  </a:solidFill>
                  <a:latin typeface="Comic Sans MS" pitchFamily="66" charset="0"/>
                </a:rPr>
                <a:t>2 Cor. 6:16</a:t>
              </a:r>
              <a:br>
                <a:rPr lang="en-US" sz="2800" dirty="0">
                  <a:solidFill>
                    <a:srgbClr val="FFFFFF"/>
                  </a:solidFill>
                  <a:latin typeface="Comic Sans MS" pitchFamily="66" charset="0"/>
                </a:rPr>
              </a:br>
              <a:r>
                <a:rPr lang="en-US" sz="2800" dirty="0">
                  <a:solidFill>
                    <a:srgbClr val="FFFFFF"/>
                  </a:solidFill>
                  <a:latin typeface="Comic Sans MS" pitchFamily="66" charset="0"/>
                </a:rPr>
                <a:t>1 John 4:14-16</a:t>
              </a:r>
            </a:p>
          </p:txBody>
        </p:sp>
      </p:grpSp>
      <p:grpSp>
        <p:nvGrpSpPr>
          <p:cNvPr id="23" name="Group 28">
            <a:extLst>
              <a:ext uri="{FF2B5EF4-FFF2-40B4-BE49-F238E27FC236}">
                <a16:creationId xmlns:a16="http://schemas.microsoft.com/office/drawing/2014/main" id="{DF80C828-ACDA-B10C-FF7A-2B5B691F9C61}"/>
              </a:ext>
            </a:extLst>
          </p:cNvPr>
          <p:cNvGrpSpPr>
            <a:grpSpLocks/>
          </p:cNvGrpSpPr>
          <p:nvPr/>
        </p:nvGrpSpPr>
        <p:grpSpPr bwMode="auto">
          <a:xfrm>
            <a:off x="1600200" y="1905000"/>
            <a:ext cx="2209800" cy="1981200"/>
            <a:chOff x="0" y="1296"/>
            <a:chExt cx="1392" cy="1248"/>
          </a:xfrm>
        </p:grpSpPr>
        <p:sp>
          <p:nvSpPr>
            <p:cNvPr id="24" name="Line 12">
              <a:extLst>
                <a:ext uri="{FF2B5EF4-FFF2-40B4-BE49-F238E27FC236}">
                  <a16:creationId xmlns:a16="http://schemas.microsoft.com/office/drawing/2014/main" id="{EB47D880-01D5-D98C-C873-565CF5E90883}"/>
                </a:ext>
              </a:extLst>
            </p:cNvPr>
            <p:cNvSpPr>
              <a:spLocks noChangeShapeType="1"/>
            </p:cNvSpPr>
            <p:nvPr/>
          </p:nvSpPr>
          <p:spPr bwMode="auto">
            <a:xfrm>
              <a:off x="1392" y="1296"/>
              <a:ext cx="0" cy="1248"/>
            </a:xfrm>
            <a:prstGeom prst="line">
              <a:avLst/>
            </a:prstGeom>
            <a:noFill/>
            <a:ln w="57150">
              <a:solidFill>
                <a:srgbClr val="66FF66"/>
              </a:solidFill>
              <a:round/>
              <a:headEnd/>
              <a:tailEnd type="triangle" w="med" len="med"/>
            </a:ln>
            <a:effectLst/>
          </p:spPr>
          <p:txBody>
            <a:bodyPr anchor="ctr"/>
            <a:lstStyle/>
            <a:p>
              <a:endParaRPr lang="en-US"/>
            </a:p>
          </p:txBody>
        </p:sp>
        <p:sp>
          <p:nvSpPr>
            <p:cNvPr id="25" name="Line 15">
              <a:extLst>
                <a:ext uri="{FF2B5EF4-FFF2-40B4-BE49-F238E27FC236}">
                  <a16:creationId xmlns:a16="http://schemas.microsoft.com/office/drawing/2014/main" id="{1F0DC900-915A-47A0-D668-E38101DF763A}"/>
                </a:ext>
              </a:extLst>
            </p:cNvPr>
            <p:cNvSpPr>
              <a:spLocks noChangeShapeType="1"/>
            </p:cNvSpPr>
            <p:nvPr/>
          </p:nvSpPr>
          <p:spPr bwMode="auto">
            <a:xfrm>
              <a:off x="1248" y="1296"/>
              <a:ext cx="0" cy="1248"/>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26" name="Text Box 19">
              <a:extLst>
                <a:ext uri="{FF2B5EF4-FFF2-40B4-BE49-F238E27FC236}">
                  <a16:creationId xmlns:a16="http://schemas.microsoft.com/office/drawing/2014/main" id="{23DD37B9-42A2-C5D6-0B63-AE1DF1796496}"/>
                </a:ext>
              </a:extLst>
            </p:cNvPr>
            <p:cNvSpPr txBox="1">
              <a:spLocks noChangeArrowheads="1"/>
            </p:cNvSpPr>
            <p:nvPr/>
          </p:nvSpPr>
          <p:spPr bwMode="auto">
            <a:xfrm>
              <a:off x="0" y="1580"/>
              <a:ext cx="1248" cy="872"/>
            </a:xfrm>
            <a:prstGeom prst="rect">
              <a:avLst/>
            </a:prstGeom>
            <a:noFill/>
            <a:ln w="9525">
              <a:noFill/>
              <a:miter lim="800000"/>
              <a:headEnd/>
              <a:tailEnd/>
            </a:ln>
            <a:effectLst/>
          </p:spPr>
          <p:txBody>
            <a:bodyPr wrap="square" anchor="ctr" anchorCtr="1">
              <a:spAutoFit/>
              <a:flatTx/>
            </a:bodyPr>
            <a:lstStyle/>
            <a:p>
              <a:r>
                <a:rPr lang="en-US" sz="2800" dirty="0">
                  <a:solidFill>
                    <a:srgbClr val="FFFFFF"/>
                  </a:solidFill>
                  <a:latin typeface="Comic Sans MS" pitchFamily="66" charset="0"/>
                </a:rPr>
                <a:t>John 14:10f,20; </a:t>
              </a:r>
              <a:br>
                <a:rPr lang="en-US" sz="2800" dirty="0">
                  <a:solidFill>
                    <a:srgbClr val="FFFFFF"/>
                  </a:solidFill>
                  <a:latin typeface="Comic Sans MS" pitchFamily="66" charset="0"/>
                </a:rPr>
              </a:br>
              <a:r>
                <a:rPr lang="en-US" sz="2800" dirty="0">
                  <a:solidFill>
                    <a:srgbClr val="FFFFFF"/>
                  </a:solidFill>
                  <a:latin typeface="Comic Sans MS" pitchFamily="66" charset="0"/>
                </a:rPr>
                <a:t>10:37,38</a:t>
              </a:r>
            </a:p>
          </p:txBody>
        </p:sp>
      </p:grpSp>
      <p:grpSp>
        <p:nvGrpSpPr>
          <p:cNvPr id="27" name="Group 27">
            <a:extLst>
              <a:ext uri="{FF2B5EF4-FFF2-40B4-BE49-F238E27FC236}">
                <a16:creationId xmlns:a16="http://schemas.microsoft.com/office/drawing/2014/main" id="{F6C98699-E137-233A-C020-A7F19B4C0481}"/>
              </a:ext>
            </a:extLst>
          </p:cNvPr>
          <p:cNvGrpSpPr>
            <a:grpSpLocks/>
          </p:cNvGrpSpPr>
          <p:nvPr/>
        </p:nvGrpSpPr>
        <p:grpSpPr bwMode="auto">
          <a:xfrm>
            <a:off x="2971800" y="3854452"/>
            <a:ext cx="4191000" cy="1936751"/>
            <a:chOff x="864" y="2524"/>
            <a:chExt cx="2640" cy="1220"/>
          </a:xfrm>
        </p:grpSpPr>
        <p:sp>
          <p:nvSpPr>
            <p:cNvPr id="28" name="Text Box 6">
              <a:extLst>
                <a:ext uri="{FF2B5EF4-FFF2-40B4-BE49-F238E27FC236}">
                  <a16:creationId xmlns:a16="http://schemas.microsoft.com/office/drawing/2014/main" id="{1DD38DE1-5C21-0B47-BD7D-D647A00D847B}"/>
                </a:ext>
              </a:extLst>
            </p:cNvPr>
            <p:cNvSpPr txBox="1">
              <a:spLocks noChangeArrowheads="1"/>
            </p:cNvSpPr>
            <p:nvPr/>
          </p:nvSpPr>
          <p:spPr bwMode="auto">
            <a:xfrm>
              <a:off x="912" y="2524"/>
              <a:ext cx="1152" cy="404"/>
            </a:xfrm>
            <a:prstGeom prst="rect">
              <a:avLst/>
            </a:prstGeom>
            <a:noFill/>
            <a:ln w="9525">
              <a:noFill/>
              <a:miter lim="800000"/>
              <a:headEnd/>
              <a:tailEnd/>
            </a:ln>
            <a:effectLst/>
          </p:spPr>
          <p:txBody>
            <a:bodyPr>
              <a:spAutoFit/>
              <a:flatTx/>
            </a:bodyPr>
            <a:lstStyle/>
            <a:p>
              <a:pPr>
                <a:spcBef>
                  <a:spcPct val="50000"/>
                </a:spcBef>
              </a:pPr>
              <a:r>
                <a:rPr lang="en-US">
                  <a:solidFill>
                    <a:srgbClr val="66FFFF"/>
                  </a:solidFill>
                </a:rPr>
                <a:t>Son</a:t>
              </a:r>
              <a:r>
                <a:rPr lang="en-US"/>
                <a:t> </a:t>
              </a:r>
            </a:p>
          </p:txBody>
        </p:sp>
        <p:sp>
          <p:nvSpPr>
            <p:cNvPr id="29" name="Line 11">
              <a:extLst>
                <a:ext uri="{FF2B5EF4-FFF2-40B4-BE49-F238E27FC236}">
                  <a16:creationId xmlns:a16="http://schemas.microsoft.com/office/drawing/2014/main" id="{0AD60BD0-0553-0DE7-70EE-21F217B9DAC3}"/>
                </a:ext>
              </a:extLst>
            </p:cNvPr>
            <p:cNvSpPr>
              <a:spLocks noChangeShapeType="1"/>
            </p:cNvSpPr>
            <p:nvPr/>
          </p:nvSpPr>
          <p:spPr bwMode="auto">
            <a:xfrm>
              <a:off x="1872" y="2688"/>
              <a:ext cx="1392" cy="0"/>
            </a:xfrm>
            <a:prstGeom prst="line">
              <a:avLst/>
            </a:prstGeom>
            <a:noFill/>
            <a:ln w="57150">
              <a:solidFill>
                <a:srgbClr val="66FF66"/>
              </a:solidFill>
              <a:round/>
              <a:headEnd type="triangle" w="med" len="med"/>
              <a:tailEnd type="none" w="lg" len="med"/>
            </a:ln>
            <a:effectLst/>
          </p:spPr>
          <p:txBody>
            <a:bodyPr anchor="ctr"/>
            <a:lstStyle/>
            <a:p>
              <a:endParaRPr lang="en-US"/>
            </a:p>
          </p:txBody>
        </p:sp>
        <p:sp>
          <p:nvSpPr>
            <p:cNvPr id="30" name="Line 16">
              <a:extLst>
                <a:ext uri="{FF2B5EF4-FFF2-40B4-BE49-F238E27FC236}">
                  <a16:creationId xmlns:a16="http://schemas.microsoft.com/office/drawing/2014/main" id="{A8A3E3A6-A627-FB17-47B3-6AAF0A509D20}"/>
                </a:ext>
              </a:extLst>
            </p:cNvPr>
            <p:cNvSpPr>
              <a:spLocks noChangeShapeType="1"/>
            </p:cNvSpPr>
            <p:nvPr/>
          </p:nvSpPr>
          <p:spPr bwMode="auto">
            <a:xfrm>
              <a:off x="1920" y="2832"/>
              <a:ext cx="1392" cy="0"/>
            </a:xfrm>
            <a:prstGeom prst="line">
              <a:avLst/>
            </a:prstGeom>
            <a:noFill/>
            <a:ln w="57150">
              <a:solidFill>
                <a:srgbClr val="66FF66"/>
              </a:solidFill>
              <a:round/>
              <a:headEnd/>
              <a:tailEnd type="triangle" w="med" len="med"/>
            </a:ln>
            <a:effectLst/>
          </p:spPr>
          <p:txBody>
            <a:bodyPr anchor="ctr"/>
            <a:lstStyle/>
            <a:p>
              <a:endParaRPr lang="en-US"/>
            </a:p>
          </p:txBody>
        </p:sp>
        <p:sp>
          <p:nvSpPr>
            <p:cNvPr id="31" name="Text Box 20">
              <a:extLst>
                <a:ext uri="{FF2B5EF4-FFF2-40B4-BE49-F238E27FC236}">
                  <a16:creationId xmlns:a16="http://schemas.microsoft.com/office/drawing/2014/main" id="{122DB82C-040F-7C62-55B4-4CFD0454D56F}"/>
                </a:ext>
              </a:extLst>
            </p:cNvPr>
            <p:cNvSpPr txBox="1">
              <a:spLocks noChangeArrowheads="1"/>
            </p:cNvSpPr>
            <p:nvPr/>
          </p:nvSpPr>
          <p:spPr bwMode="auto">
            <a:xfrm>
              <a:off x="864" y="2872"/>
              <a:ext cx="2640" cy="872"/>
            </a:xfrm>
            <a:prstGeom prst="rect">
              <a:avLst/>
            </a:prstGeom>
            <a:noFill/>
            <a:ln w="9525">
              <a:noFill/>
              <a:miter lim="800000"/>
              <a:headEnd/>
              <a:tailEnd/>
            </a:ln>
            <a:effectLst/>
          </p:spPr>
          <p:txBody>
            <a:bodyPr wrap="square" anchor="ctr" anchorCtr="1">
              <a:spAutoFit/>
              <a:flatTx/>
            </a:bodyPr>
            <a:lstStyle/>
            <a:p>
              <a:r>
                <a:rPr lang="en-US" sz="2800" dirty="0">
                  <a:solidFill>
                    <a:srgbClr val="FFFFFF"/>
                  </a:solidFill>
                  <a:latin typeface="Comic Sans MS" pitchFamily="66" charset="0"/>
                </a:rPr>
                <a:t>Eph. 3:17; John 15:4-6; 2 Cor. 5:17; Rom. 8:1; Gal. 3:27; Rom. 6:3,4</a:t>
              </a:r>
            </a:p>
          </p:txBody>
        </p:sp>
      </p:grpSp>
      <p:grpSp>
        <p:nvGrpSpPr>
          <p:cNvPr id="32" name="Group 29">
            <a:extLst>
              <a:ext uri="{FF2B5EF4-FFF2-40B4-BE49-F238E27FC236}">
                <a16:creationId xmlns:a16="http://schemas.microsoft.com/office/drawing/2014/main" id="{7213AA00-0069-2D6F-744B-D215B57FEC14}"/>
              </a:ext>
            </a:extLst>
          </p:cNvPr>
          <p:cNvGrpSpPr>
            <a:grpSpLocks/>
          </p:cNvGrpSpPr>
          <p:nvPr/>
        </p:nvGrpSpPr>
        <p:grpSpPr bwMode="auto">
          <a:xfrm>
            <a:off x="7391400" y="4495802"/>
            <a:ext cx="3352800" cy="1039813"/>
            <a:chOff x="3648" y="2928"/>
            <a:chExt cx="2112" cy="655"/>
          </a:xfrm>
        </p:grpSpPr>
        <p:sp>
          <p:nvSpPr>
            <p:cNvPr id="33" name="Freeform 21">
              <a:extLst>
                <a:ext uri="{FF2B5EF4-FFF2-40B4-BE49-F238E27FC236}">
                  <a16:creationId xmlns:a16="http://schemas.microsoft.com/office/drawing/2014/main" id="{EBE08602-3736-9A6D-2772-F068B4D7989F}"/>
                </a:ext>
              </a:extLst>
            </p:cNvPr>
            <p:cNvSpPr>
              <a:spLocks/>
            </p:cNvSpPr>
            <p:nvPr/>
          </p:nvSpPr>
          <p:spPr bwMode="auto">
            <a:xfrm>
              <a:off x="3648" y="2928"/>
              <a:ext cx="960" cy="576"/>
            </a:xfrm>
            <a:custGeom>
              <a:avLst/>
              <a:gdLst/>
              <a:ahLst/>
              <a:cxnLst>
                <a:cxn ang="0">
                  <a:pos x="0" y="48"/>
                </a:cxn>
                <a:cxn ang="0">
                  <a:pos x="240" y="480"/>
                </a:cxn>
                <a:cxn ang="0">
                  <a:pos x="768" y="480"/>
                </a:cxn>
                <a:cxn ang="0">
                  <a:pos x="912" y="0"/>
                </a:cxn>
              </a:cxnLst>
              <a:rect l="0" t="0" r="r" b="b"/>
              <a:pathLst>
                <a:path w="912" h="560">
                  <a:moveTo>
                    <a:pt x="0" y="48"/>
                  </a:moveTo>
                  <a:cubicBezTo>
                    <a:pt x="56" y="228"/>
                    <a:pt x="112" y="408"/>
                    <a:pt x="240" y="480"/>
                  </a:cubicBezTo>
                  <a:cubicBezTo>
                    <a:pt x="368" y="552"/>
                    <a:pt x="656" y="560"/>
                    <a:pt x="768" y="480"/>
                  </a:cubicBezTo>
                  <a:cubicBezTo>
                    <a:pt x="880" y="400"/>
                    <a:pt x="888" y="80"/>
                    <a:pt x="912" y="0"/>
                  </a:cubicBezTo>
                </a:path>
              </a:pathLst>
            </a:custGeom>
            <a:noFill/>
            <a:ln w="57150" cap="flat" cmpd="sng">
              <a:solidFill>
                <a:srgbClr val="66FF66"/>
              </a:solidFill>
              <a:prstDash val="solid"/>
              <a:round/>
              <a:headEnd type="none" w="med" len="med"/>
              <a:tailEnd type="triangle" w="med" len="med"/>
            </a:ln>
            <a:effectLst/>
          </p:spPr>
          <p:txBody>
            <a:bodyPr anchor="ctr"/>
            <a:lstStyle/>
            <a:p>
              <a:endParaRPr lang="en-US"/>
            </a:p>
          </p:txBody>
        </p:sp>
        <p:sp>
          <p:nvSpPr>
            <p:cNvPr id="34" name="Freeform 22">
              <a:extLst>
                <a:ext uri="{FF2B5EF4-FFF2-40B4-BE49-F238E27FC236}">
                  <a16:creationId xmlns:a16="http://schemas.microsoft.com/office/drawing/2014/main" id="{C49E5021-60C6-8F5B-CF68-79BC67A2D8EA}"/>
                </a:ext>
              </a:extLst>
            </p:cNvPr>
            <p:cNvSpPr>
              <a:spLocks/>
            </p:cNvSpPr>
            <p:nvPr/>
          </p:nvSpPr>
          <p:spPr bwMode="auto">
            <a:xfrm>
              <a:off x="3792" y="2976"/>
              <a:ext cx="672" cy="384"/>
            </a:xfrm>
            <a:custGeom>
              <a:avLst/>
              <a:gdLst/>
              <a:ahLst/>
              <a:cxnLst>
                <a:cxn ang="0">
                  <a:pos x="0" y="48"/>
                </a:cxn>
                <a:cxn ang="0">
                  <a:pos x="240" y="480"/>
                </a:cxn>
                <a:cxn ang="0">
                  <a:pos x="768" y="480"/>
                </a:cxn>
                <a:cxn ang="0">
                  <a:pos x="912" y="0"/>
                </a:cxn>
              </a:cxnLst>
              <a:rect l="0" t="0" r="r" b="b"/>
              <a:pathLst>
                <a:path w="912" h="560">
                  <a:moveTo>
                    <a:pt x="0" y="48"/>
                  </a:moveTo>
                  <a:cubicBezTo>
                    <a:pt x="56" y="228"/>
                    <a:pt x="112" y="408"/>
                    <a:pt x="240" y="480"/>
                  </a:cubicBezTo>
                  <a:cubicBezTo>
                    <a:pt x="368" y="552"/>
                    <a:pt x="656" y="560"/>
                    <a:pt x="768" y="480"/>
                  </a:cubicBezTo>
                  <a:cubicBezTo>
                    <a:pt x="880" y="400"/>
                    <a:pt x="888" y="80"/>
                    <a:pt x="912" y="0"/>
                  </a:cubicBezTo>
                </a:path>
              </a:pathLst>
            </a:custGeom>
            <a:noFill/>
            <a:ln w="57150" cap="flat" cmpd="sng">
              <a:solidFill>
                <a:srgbClr val="66FF66"/>
              </a:solidFill>
              <a:prstDash val="solid"/>
              <a:round/>
              <a:headEnd type="triangle" w="med" len="med"/>
              <a:tailEnd type="none" w="med" len="med"/>
            </a:ln>
            <a:effectLst/>
          </p:spPr>
          <p:txBody>
            <a:bodyPr anchor="ctr"/>
            <a:lstStyle/>
            <a:p>
              <a:endParaRPr lang="en-US"/>
            </a:p>
          </p:txBody>
        </p:sp>
        <p:sp>
          <p:nvSpPr>
            <p:cNvPr id="35" name="Text Box 23">
              <a:extLst>
                <a:ext uri="{FF2B5EF4-FFF2-40B4-BE49-F238E27FC236}">
                  <a16:creationId xmlns:a16="http://schemas.microsoft.com/office/drawing/2014/main" id="{D342EE78-8C66-005A-3E4F-030AA186CC07}"/>
                </a:ext>
              </a:extLst>
            </p:cNvPr>
            <p:cNvSpPr txBox="1">
              <a:spLocks noChangeArrowheads="1"/>
            </p:cNvSpPr>
            <p:nvPr/>
          </p:nvSpPr>
          <p:spPr bwMode="auto">
            <a:xfrm>
              <a:off x="4560" y="2982"/>
              <a:ext cx="1200" cy="601"/>
            </a:xfrm>
            <a:prstGeom prst="rect">
              <a:avLst/>
            </a:prstGeom>
            <a:noFill/>
            <a:ln w="9525">
              <a:noFill/>
              <a:miter lim="800000"/>
              <a:headEnd/>
              <a:tailEnd/>
            </a:ln>
            <a:effectLst/>
          </p:spPr>
          <p:txBody>
            <a:bodyPr anchor="ctr" anchorCtr="1">
              <a:spAutoFit/>
              <a:flatTx/>
            </a:bodyPr>
            <a:lstStyle/>
            <a:p>
              <a:r>
                <a:rPr lang="en-US" sz="2800" dirty="0">
                  <a:solidFill>
                    <a:srgbClr val="FFFFFF"/>
                  </a:solidFill>
                  <a:latin typeface="Comic Sans MS" pitchFamily="66" charset="0"/>
                </a:rPr>
                <a:t>2 Cor. 7:3</a:t>
              </a:r>
              <a:br>
                <a:rPr lang="en-US" sz="2800" dirty="0">
                  <a:solidFill>
                    <a:srgbClr val="FFFFFF"/>
                  </a:solidFill>
                  <a:latin typeface="Comic Sans MS" pitchFamily="66" charset="0"/>
                </a:rPr>
              </a:br>
              <a:r>
                <a:rPr lang="en-US" sz="2800" dirty="0">
                  <a:solidFill>
                    <a:srgbClr val="FFFFFF"/>
                  </a:solidFill>
                  <a:latin typeface="Comic Sans MS" pitchFamily="66" charset="0"/>
                </a:rPr>
                <a:t>Phil. 1:7</a:t>
              </a:r>
            </a:p>
          </p:txBody>
        </p:sp>
      </p:grpSp>
      <p:sp>
        <p:nvSpPr>
          <p:cNvPr id="36" name="Text Box 24">
            <a:extLst>
              <a:ext uri="{FF2B5EF4-FFF2-40B4-BE49-F238E27FC236}">
                <a16:creationId xmlns:a16="http://schemas.microsoft.com/office/drawing/2014/main" id="{4147CB85-0E79-2DB4-D8A1-DAF8A3F0AF56}"/>
              </a:ext>
            </a:extLst>
          </p:cNvPr>
          <p:cNvSpPr txBox="1">
            <a:spLocks noChangeArrowheads="1"/>
          </p:cNvSpPr>
          <p:nvPr/>
        </p:nvSpPr>
        <p:spPr bwMode="auto">
          <a:xfrm>
            <a:off x="1371600" y="5751493"/>
            <a:ext cx="9601200" cy="954107"/>
          </a:xfrm>
          <a:prstGeom prst="rect">
            <a:avLst/>
          </a:prstGeom>
          <a:noFill/>
          <a:ln w="9525">
            <a:noFill/>
            <a:miter lim="800000"/>
            <a:headEnd/>
            <a:tailEnd/>
          </a:ln>
          <a:effectLst/>
        </p:spPr>
        <p:txBody>
          <a:bodyPr wrap="square" anchor="ctr" anchorCtr="1">
            <a:spAutoFit/>
            <a:flatTx/>
          </a:bodyPr>
          <a:lstStyle/>
          <a:p>
            <a:r>
              <a:rPr lang="en-US" sz="2800" b="1" dirty="0">
                <a:solidFill>
                  <a:srgbClr val="FFFF00"/>
                </a:solidFill>
                <a:latin typeface="Georgia" pitchFamily="18" charset="0"/>
              </a:rPr>
              <a:t>Understand how the Father &amp; Son dwell in us, etc., and you understand how the Spirit dwells in us!</a:t>
            </a:r>
          </a:p>
        </p:txBody>
      </p:sp>
    </p:spTree>
    <p:extLst>
      <p:ext uri="{BB962C8B-B14F-4D97-AF65-F5344CB8AC3E}">
        <p14:creationId xmlns:p14="http://schemas.microsoft.com/office/powerpoint/2010/main" val="413414784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up)">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5"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1000" fill="hold"/>
                                        <p:tgtEl>
                                          <p:spTgt spid="36"/>
                                        </p:tgtEl>
                                        <p:attrNameLst>
                                          <p:attrName>ppt_w</p:attrName>
                                        </p:attrNameLst>
                                      </p:cBhvr>
                                      <p:tavLst>
                                        <p:tav tm="0">
                                          <p:val>
                                            <p:fltVal val="0"/>
                                          </p:val>
                                        </p:tav>
                                        <p:tav tm="100000">
                                          <p:val>
                                            <p:strVal val="#ppt_w"/>
                                          </p:val>
                                        </p:tav>
                                      </p:tavLst>
                                    </p:anim>
                                    <p:anim calcmode="lin" valueType="num">
                                      <p:cBhvr>
                                        <p:cTn id="28" dur="1000" fill="hold"/>
                                        <p:tgtEl>
                                          <p:spTgt spid="36"/>
                                        </p:tgtEl>
                                        <p:attrNameLst>
                                          <p:attrName>ppt_h</p:attrName>
                                        </p:attrNameLst>
                                      </p:cBhvr>
                                      <p:tavLst>
                                        <p:tav tm="0">
                                          <p:val>
                                            <p:fltVal val="0"/>
                                          </p:val>
                                        </p:tav>
                                        <p:tav tm="100000">
                                          <p:val>
                                            <p:strVal val="#ppt_h"/>
                                          </p:val>
                                        </p:tav>
                                      </p:tavLst>
                                    </p:anim>
                                    <p:anim calcmode="lin" valueType="num">
                                      <p:cBhvr>
                                        <p:cTn id="29"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FBAB38-4B06-7AE0-E58C-32679DBD6702}"/>
              </a:ext>
            </a:extLst>
          </p:cNvPr>
          <p:cNvSpPr>
            <a:spLocks noGrp="1" noChangeArrowheads="1"/>
          </p:cNvSpPr>
          <p:nvPr>
            <p:ph type="title"/>
          </p:nvPr>
        </p:nvSpPr>
        <p:spPr>
          <a:xfrm>
            <a:off x="690282" y="457200"/>
            <a:ext cx="10892118" cy="593725"/>
          </a:xfrm>
          <a:ln/>
        </p:spPr>
        <p:txBody>
          <a:bodyPr/>
          <a:lstStyle/>
          <a:p>
            <a:r>
              <a:rPr lang="en-US" sz="3600" b="1" dirty="0">
                <a:solidFill>
                  <a:srgbClr val="66FFFF"/>
                </a:solidFill>
              </a:rPr>
              <a:t>What Does the Indwelling Involve? </a:t>
            </a:r>
          </a:p>
        </p:txBody>
      </p:sp>
      <p:sp>
        <p:nvSpPr>
          <p:cNvPr id="5" name="Rectangle 3">
            <a:extLst>
              <a:ext uri="{FF2B5EF4-FFF2-40B4-BE49-F238E27FC236}">
                <a16:creationId xmlns:a16="http://schemas.microsoft.com/office/drawing/2014/main" id="{BF52D8B3-A946-DCDF-5798-2069FFBE487C}"/>
              </a:ext>
            </a:extLst>
          </p:cNvPr>
          <p:cNvSpPr txBox="1">
            <a:spLocks noChangeArrowheads="1"/>
          </p:cNvSpPr>
          <p:nvPr/>
        </p:nvSpPr>
        <p:spPr bwMode="auto">
          <a:xfrm>
            <a:off x="990600" y="1143000"/>
            <a:ext cx="102870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lgn="l"/>
            <a:r>
              <a:rPr lang="en-US" kern="0" dirty="0">
                <a:solidFill>
                  <a:srgbClr val="FFFF00"/>
                </a:solidFill>
                <a:latin typeface="Bookman Old Style" pitchFamily="18" charset="0"/>
                <a:cs typeface="Arial" charset="0"/>
              </a:rPr>
              <a:t>Fellowship (because we obey the word)</a:t>
            </a:r>
            <a:br>
              <a:rPr lang="en-US" kern="0" dirty="0">
                <a:solidFill>
                  <a:srgbClr val="FFFF00"/>
                </a:solidFill>
                <a:latin typeface="Bookman Old Style" pitchFamily="18" charset="0"/>
                <a:cs typeface="Arial" charset="0"/>
              </a:rPr>
            </a:br>
            <a:r>
              <a:rPr lang="en-US" b="0" kern="0" dirty="0">
                <a:solidFill>
                  <a:srgbClr val="FFFFFF"/>
                </a:solidFill>
                <a:cs typeface="Arial" charset="0"/>
              </a:rPr>
              <a:t>John 17:20-23 -- "In" each other = being "one”</a:t>
            </a:r>
            <a:br>
              <a:rPr lang="en-US" b="0" kern="0" dirty="0">
                <a:solidFill>
                  <a:srgbClr val="FFFFFF"/>
                </a:solidFill>
                <a:cs typeface="Arial" charset="0"/>
              </a:rPr>
            </a:br>
            <a:r>
              <a:rPr lang="en-US" b="0" kern="0" dirty="0">
                <a:solidFill>
                  <a:srgbClr val="FFFFFF"/>
                </a:solidFill>
                <a:cs typeface="Arial" charset="0"/>
              </a:rPr>
              <a:t>John 15:1-6 -- "Abide in" = not cut off</a:t>
            </a:r>
            <a:br>
              <a:rPr lang="en-US" b="0" kern="0" dirty="0">
                <a:solidFill>
                  <a:srgbClr val="FFFFFF"/>
                </a:solidFill>
                <a:cs typeface="Arial" charset="0"/>
              </a:rPr>
            </a:br>
            <a:r>
              <a:rPr lang="en-US" b="0" kern="0" dirty="0">
                <a:solidFill>
                  <a:srgbClr val="FFFFFF"/>
                </a:solidFill>
                <a:cs typeface="Arial" charset="0"/>
              </a:rPr>
              <a:t>2 Corinthians 6:14-18 -- Indwelling = fellowship</a:t>
            </a:r>
            <a:br>
              <a:rPr lang="en-US" b="0" kern="0" dirty="0">
                <a:solidFill>
                  <a:srgbClr val="FFFFFF"/>
                </a:solidFill>
                <a:cs typeface="Arial" charset="0"/>
              </a:rPr>
            </a:br>
            <a:r>
              <a:rPr lang="en-US" b="0" kern="0" dirty="0">
                <a:solidFill>
                  <a:srgbClr val="FFFFFF"/>
                </a:solidFill>
                <a:cs typeface="Arial" charset="0"/>
              </a:rPr>
              <a:t>I John 1:3,6,7f; 2:3-6 -- Fellowship = abiding, knowing</a:t>
            </a:r>
            <a:br>
              <a:rPr lang="en-US" b="0" kern="0" dirty="0">
                <a:solidFill>
                  <a:srgbClr val="FFFFFF"/>
                </a:solidFill>
                <a:cs typeface="Arial" charset="0"/>
              </a:rPr>
            </a:br>
            <a:r>
              <a:rPr lang="en-US" kern="0" dirty="0">
                <a:solidFill>
                  <a:srgbClr val="FFFF00"/>
                </a:solidFill>
                <a:latin typeface="+mj-lt"/>
                <a:cs typeface="Arial" charset="0"/>
              </a:rPr>
              <a:t>Through the Influence of the word</a:t>
            </a:r>
            <a:br>
              <a:rPr lang="en-US" kern="0" dirty="0">
                <a:solidFill>
                  <a:srgbClr val="FFFF00"/>
                </a:solidFill>
                <a:latin typeface="Bookman Old Style" pitchFamily="18" charset="0"/>
                <a:cs typeface="Arial" charset="0"/>
              </a:rPr>
            </a:br>
            <a:r>
              <a:rPr lang="en-US" b="0" kern="0" dirty="0">
                <a:solidFill>
                  <a:srgbClr val="FFFFFF"/>
                </a:solidFill>
                <a:cs typeface="Arial" charset="0"/>
              </a:rPr>
              <a:t>1 John 2:3-6; 3:24 – Abide in Him if keep His commands</a:t>
            </a:r>
            <a:br>
              <a:rPr lang="en-US" b="0" kern="0" dirty="0">
                <a:solidFill>
                  <a:srgbClr val="FFFFFF"/>
                </a:solidFill>
                <a:cs typeface="Arial" charset="0"/>
              </a:rPr>
            </a:br>
            <a:r>
              <a:rPr lang="en-US" b="0" kern="0" dirty="0">
                <a:solidFill>
                  <a:srgbClr val="FFFFFF"/>
                </a:solidFill>
                <a:cs typeface="Arial" charset="0"/>
              </a:rPr>
              <a:t>Ephesians 3:17; Romans 10:17 -- Dwells by faith (by word)</a:t>
            </a:r>
            <a:br>
              <a:rPr lang="en-US" b="0" kern="0" dirty="0">
                <a:solidFill>
                  <a:srgbClr val="FFFFFF"/>
                </a:solidFill>
                <a:cs typeface="Arial" charset="0"/>
              </a:rPr>
            </a:br>
            <a:r>
              <a:rPr lang="en-US" b="0" kern="0" dirty="0">
                <a:solidFill>
                  <a:srgbClr val="FFFFFF"/>
                </a:solidFill>
                <a:cs typeface="Arial" charset="0"/>
              </a:rPr>
              <a:t>Ephesians 6:17 -- Word is the sword of Spirit</a:t>
            </a:r>
          </a:p>
          <a:p>
            <a:pPr algn="l"/>
            <a:r>
              <a:rPr lang="en-US" kern="0" dirty="0">
                <a:solidFill>
                  <a:srgbClr val="FFFF00"/>
                </a:solidFill>
                <a:latin typeface="+mj-lt"/>
                <a:cs typeface="Arial" charset="0"/>
              </a:rPr>
              <a:t>Fruit in our lives (produced through the word)</a:t>
            </a:r>
            <a:br>
              <a:rPr lang="en-US" kern="0" dirty="0">
                <a:solidFill>
                  <a:srgbClr val="FFFF00"/>
                </a:solidFill>
                <a:latin typeface="Bookman Old Style" pitchFamily="18" charset="0"/>
                <a:cs typeface="Arial" charset="0"/>
              </a:rPr>
            </a:br>
            <a:r>
              <a:rPr lang="en-US" b="0" kern="0" dirty="0">
                <a:solidFill>
                  <a:srgbClr val="FFFFFF"/>
                </a:solidFill>
                <a:cs typeface="Arial" charset="0"/>
              </a:rPr>
              <a:t>Galatians 5:22-25 -- Fruit of the Spirit</a:t>
            </a:r>
            <a:br>
              <a:rPr lang="en-US" b="0" kern="0" dirty="0">
                <a:solidFill>
                  <a:srgbClr val="FFFFFF"/>
                </a:solidFill>
                <a:cs typeface="Arial" charset="0"/>
              </a:rPr>
            </a:br>
            <a:r>
              <a:rPr lang="en-US" b="0" kern="0" dirty="0">
                <a:solidFill>
                  <a:srgbClr val="FFFFFF"/>
                </a:solidFill>
                <a:cs typeface="Arial" charset="0"/>
              </a:rPr>
              <a:t>Col. 1:5f,9f; Luke 8:11,15 -- God's word bears fruit</a:t>
            </a:r>
            <a:br>
              <a:rPr lang="en-US" b="0" kern="0" dirty="0">
                <a:solidFill>
                  <a:srgbClr val="FFFFFF"/>
                </a:solidFill>
                <a:cs typeface="Arial" charset="0"/>
              </a:rPr>
            </a:br>
            <a:r>
              <a:rPr lang="en-US" b="0" kern="0" dirty="0">
                <a:solidFill>
                  <a:srgbClr val="FFFFFF"/>
                </a:solidFill>
                <a:cs typeface="Arial" charset="0"/>
              </a:rPr>
              <a:t>John 15:1-6 -- Abide in Christ; bear fruit</a:t>
            </a:r>
          </a:p>
        </p:txBody>
      </p:sp>
    </p:spTree>
    <p:extLst>
      <p:ext uri="{BB962C8B-B14F-4D97-AF65-F5344CB8AC3E}">
        <p14:creationId xmlns:p14="http://schemas.microsoft.com/office/powerpoint/2010/main" val="967351163"/>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FBAB38-4B06-7AE0-E58C-32679DBD6702}"/>
              </a:ext>
            </a:extLst>
          </p:cNvPr>
          <p:cNvSpPr>
            <a:spLocks noGrp="1" noChangeArrowheads="1"/>
          </p:cNvSpPr>
          <p:nvPr>
            <p:ph type="title"/>
          </p:nvPr>
        </p:nvSpPr>
        <p:spPr>
          <a:xfrm>
            <a:off x="690282" y="457200"/>
            <a:ext cx="10892118" cy="593725"/>
          </a:xfrm>
          <a:ln/>
        </p:spPr>
        <p:txBody>
          <a:bodyPr/>
          <a:lstStyle/>
          <a:p>
            <a:r>
              <a:rPr lang="en-US" sz="3600" b="1" dirty="0"/>
              <a:t>Let No One Boast in Men</a:t>
            </a:r>
          </a:p>
        </p:txBody>
      </p:sp>
      <p:sp>
        <p:nvSpPr>
          <p:cNvPr id="5" name="Rectangle 3">
            <a:extLst>
              <a:ext uri="{FF2B5EF4-FFF2-40B4-BE49-F238E27FC236}">
                <a16:creationId xmlns:a16="http://schemas.microsoft.com/office/drawing/2014/main" id="{BF52D8B3-A946-DCDF-5798-2069FFBE487C}"/>
              </a:ext>
            </a:extLst>
          </p:cNvPr>
          <p:cNvSpPr txBox="1">
            <a:spLocks noChangeArrowheads="1"/>
          </p:cNvSpPr>
          <p:nvPr/>
        </p:nvSpPr>
        <p:spPr bwMode="auto">
          <a:xfrm>
            <a:off x="5715000" y="1854637"/>
            <a:ext cx="5562600" cy="344709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All things are yours:</a:t>
            </a:r>
            <a:br>
              <a:rPr lang="en-US" dirty="0"/>
            </a:br>
            <a:r>
              <a:rPr lang="en-US" dirty="0"/>
              <a:t>Paul or Apollos or Cephas</a:t>
            </a:r>
            <a:br>
              <a:rPr lang="en-US" dirty="0"/>
            </a:br>
            <a:r>
              <a:rPr lang="en-US" dirty="0"/>
              <a:t>The world or life or death</a:t>
            </a:r>
            <a:br>
              <a:rPr lang="en-US" dirty="0"/>
            </a:br>
            <a:r>
              <a:rPr lang="en-US" dirty="0"/>
              <a:t>Things present or things to come.</a:t>
            </a:r>
          </a:p>
          <a:p>
            <a:r>
              <a:rPr lang="en-US" dirty="0"/>
              <a:t>BUT</a:t>
            </a:r>
            <a:br>
              <a:rPr lang="en-US" dirty="0"/>
            </a:br>
            <a:r>
              <a:rPr lang="en-US" dirty="0"/>
              <a:t>You are Christ’s, and Christ is God’s</a:t>
            </a:r>
          </a:p>
        </p:txBody>
      </p:sp>
      <p:pic>
        <p:nvPicPr>
          <p:cNvPr id="8" name="Picture 7">
            <a:extLst>
              <a:ext uri="{FF2B5EF4-FFF2-40B4-BE49-F238E27FC236}">
                <a16:creationId xmlns:a16="http://schemas.microsoft.com/office/drawing/2014/main" id="{88C20069-9E81-9BFC-C064-0A7129F60F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1665771"/>
            <a:ext cx="4724400" cy="4704392"/>
          </a:xfrm>
          <a:prstGeom prst="rect">
            <a:avLst/>
          </a:prstGeom>
        </p:spPr>
      </p:pic>
    </p:spTree>
    <p:extLst>
      <p:ext uri="{BB962C8B-B14F-4D97-AF65-F5344CB8AC3E}">
        <p14:creationId xmlns:p14="http://schemas.microsoft.com/office/powerpoint/2010/main" val="2530507663"/>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FBAB38-4B06-7AE0-E58C-32679DBD6702}"/>
              </a:ext>
            </a:extLst>
          </p:cNvPr>
          <p:cNvSpPr>
            <a:spLocks noGrp="1" noChangeArrowheads="1"/>
          </p:cNvSpPr>
          <p:nvPr>
            <p:ph type="title"/>
          </p:nvPr>
        </p:nvSpPr>
        <p:spPr>
          <a:xfrm>
            <a:off x="690282" y="457200"/>
            <a:ext cx="10892118" cy="593725"/>
          </a:xfrm>
          <a:ln/>
        </p:spPr>
        <p:txBody>
          <a:bodyPr/>
          <a:lstStyle/>
          <a:p>
            <a:r>
              <a:rPr lang="en-US" sz="3600" b="1" dirty="0"/>
              <a:t>Let a Man So Consider Us…</a:t>
            </a:r>
          </a:p>
        </p:txBody>
      </p:sp>
      <p:sp>
        <p:nvSpPr>
          <p:cNvPr id="5" name="Rectangle 3">
            <a:extLst>
              <a:ext uri="{FF2B5EF4-FFF2-40B4-BE49-F238E27FC236}">
                <a16:creationId xmlns:a16="http://schemas.microsoft.com/office/drawing/2014/main" id="{BF52D8B3-A946-DCDF-5798-2069FFBE487C}"/>
              </a:ext>
            </a:extLst>
          </p:cNvPr>
          <p:cNvSpPr txBox="1">
            <a:spLocks noChangeArrowheads="1"/>
          </p:cNvSpPr>
          <p:nvPr/>
        </p:nvSpPr>
        <p:spPr bwMode="auto">
          <a:xfrm>
            <a:off x="1219200" y="1854637"/>
            <a:ext cx="6019800" cy="363176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t>Servants of Christ and stewards of the mysteries of God. </a:t>
            </a:r>
          </a:p>
          <a:p>
            <a:pPr>
              <a:spcBef>
                <a:spcPts val="1200"/>
              </a:spcBef>
            </a:pPr>
            <a:r>
              <a:rPr lang="en-US" dirty="0"/>
              <a:t>Required to be found faithful. </a:t>
            </a:r>
          </a:p>
          <a:p>
            <a:pPr>
              <a:spcBef>
                <a:spcPts val="1200"/>
              </a:spcBef>
            </a:pPr>
            <a:r>
              <a:rPr lang="en-US" dirty="0"/>
              <a:t>Judged not by man but by the Lord</a:t>
            </a:r>
          </a:p>
          <a:p>
            <a:pPr>
              <a:spcBef>
                <a:spcPts val="1200"/>
              </a:spcBef>
            </a:pPr>
            <a:r>
              <a:rPr lang="en-US" dirty="0"/>
              <a:t>Judge nothing before the Lord comes</a:t>
            </a:r>
          </a:p>
          <a:p>
            <a:pPr>
              <a:spcBef>
                <a:spcPts val="1200"/>
              </a:spcBef>
            </a:pPr>
            <a:r>
              <a:rPr lang="en-US" dirty="0"/>
              <a:t>Do not think beyond what is written</a:t>
            </a:r>
          </a:p>
        </p:txBody>
      </p:sp>
      <p:pic>
        <p:nvPicPr>
          <p:cNvPr id="6" name="Picture 5">
            <a:extLst>
              <a:ext uri="{FF2B5EF4-FFF2-40B4-BE49-F238E27FC236}">
                <a16:creationId xmlns:a16="http://schemas.microsoft.com/office/drawing/2014/main" id="{27791B04-4105-2104-BC3F-A189AFC75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0740" y="2209800"/>
            <a:ext cx="4376460" cy="3004542"/>
          </a:xfrm>
          <a:prstGeom prst="rect">
            <a:avLst/>
          </a:prstGeom>
        </p:spPr>
      </p:pic>
    </p:spTree>
    <p:extLst>
      <p:ext uri="{BB962C8B-B14F-4D97-AF65-F5344CB8AC3E}">
        <p14:creationId xmlns:p14="http://schemas.microsoft.com/office/powerpoint/2010/main" val="386891761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500" fill="hold"/>
                                        <p:tgtEl>
                                          <p:spTgt spid="5">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5">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500" fill="hold"/>
                                        <p:tgtEl>
                                          <p:spTgt spid="5">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5">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calcmode="lin" valueType="num">
                                      <p:cBhvr>
                                        <p:cTn id="39" dur="500" fill="hold"/>
                                        <p:tgtEl>
                                          <p:spTgt spid="5">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5">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6240D926-6638-1F90-024B-75A9650E1591}"/>
              </a:ext>
            </a:extLst>
          </p:cNvPr>
          <p:cNvGraphicFramePr>
            <a:graphicFrameLocks noGrp="1"/>
          </p:cNvGraphicFramePr>
          <p:nvPr>
            <p:extLst>
              <p:ext uri="{D42A27DB-BD31-4B8C-83A1-F6EECF244321}">
                <p14:modId xmlns:p14="http://schemas.microsoft.com/office/powerpoint/2010/main" val="3101915055"/>
              </p:ext>
            </p:extLst>
          </p:nvPr>
        </p:nvGraphicFramePr>
        <p:xfrm>
          <a:off x="1143000" y="457200"/>
          <a:ext cx="9906000" cy="6230938"/>
        </p:xfrm>
        <a:graphic>
          <a:graphicData uri="http://schemas.openxmlformats.org/drawingml/2006/table">
            <a:tbl>
              <a:tblPr/>
              <a:tblGrid>
                <a:gridCol w="4992000">
                  <a:extLst>
                    <a:ext uri="{9D8B030D-6E8A-4147-A177-3AD203B41FA5}">
                      <a16:colId xmlns:a16="http://schemas.microsoft.com/office/drawing/2014/main" val="20000"/>
                    </a:ext>
                  </a:extLst>
                </a:gridCol>
                <a:gridCol w="4914000">
                  <a:extLst>
                    <a:ext uri="{9D8B030D-6E8A-4147-A177-3AD203B41FA5}">
                      <a16:colId xmlns:a16="http://schemas.microsoft.com/office/drawing/2014/main" val="20001"/>
                    </a:ext>
                  </a:extLst>
                </a:gridCol>
              </a:tblGrid>
              <a:tr h="677863">
                <a:tc>
                  <a:txBody>
                    <a:bodyPr/>
                    <a:lstStyle/>
                    <a:p>
                      <a:pPr marL="0" marR="0" lvl="0" indent="0" algn="ctr" defTabSz="914400" rtl="0" eaLnBrk="1" fontAlgn="base" latinLnBrk="0" hangingPunct="1">
                        <a:lnSpc>
                          <a:spcPct val="100000"/>
                        </a:lnSpc>
                        <a:spcBef>
                          <a:spcPct val="30000"/>
                        </a:spcBef>
                        <a:spcAft>
                          <a:spcPct val="0"/>
                        </a:spcAft>
                        <a:buClrTx/>
                        <a:buSzTx/>
                        <a:buFontTx/>
                        <a:buNone/>
                        <a:tabLst/>
                      </a:pPr>
                      <a:r>
                        <a:rPr kumimoji="0" lang="en-US" sz="2800" b="1" i="0" u="none" strike="noStrike" cap="none" normalizeH="0" baseline="0" dirty="0">
                          <a:ln>
                            <a:noFill/>
                          </a:ln>
                          <a:solidFill>
                            <a:srgbClr val="66FFFF"/>
                          </a:solidFill>
                          <a:effectLst/>
                          <a:latin typeface="Bookman Old Style" pitchFamily="18" charset="0"/>
                        </a:rPr>
                        <a:t>The Corinthians</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66FFFF"/>
                          </a:solidFill>
                          <a:effectLst/>
                          <a:latin typeface="Bookman Old Style" pitchFamily="18" charset="0"/>
                        </a:rPr>
                        <a:t>Paul &amp; Apostles</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Full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Rich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Reigning</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Not reigning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As condemned to death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Spectacle</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Wise/Strong/Distinguished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Fools/Weak/Dishonored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85685422"/>
                  </a:ext>
                </a:extLst>
              </a:tr>
              <a:tr h="676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a:ln>
                          <a:noFill/>
                        </a:ln>
                        <a:solidFill>
                          <a:srgbClr val="FFFF00"/>
                        </a:solidFill>
                        <a:effectLst/>
                        <a:latin typeface="+mn-lt"/>
                      </a:endParaRP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b="1" kern="1200" dirty="0">
                          <a:solidFill>
                            <a:srgbClr val="FFFF00"/>
                          </a:solidFill>
                          <a:effectLst/>
                          <a:latin typeface="+mn-lt"/>
                          <a:ea typeface="+mn-ea"/>
                          <a:cs typeface="+mn-cs"/>
                        </a:rPr>
                        <a:t>Hunger and thirst</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b="1" kern="1200" dirty="0">
                          <a:solidFill>
                            <a:srgbClr val="FFFF00"/>
                          </a:solidFill>
                          <a:effectLst/>
                          <a:latin typeface="+mn-lt"/>
                          <a:ea typeface="+mn-ea"/>
                          <a:cs typeface="+mn-cs"/>
                        </a:rPr>
                        <a:t>Poorly clothed</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b="1" kern="1200" dirty="0">
                          <a:solidFill>
                            <a:srgbClr val="FFFF00"/>
                          </a:solidFill>
                          <a:effectLst/>
                          <a:latin typeface="+mn-lt"/>
                          <a:ea typeface="+mn-ea"/>
                          <a:cs typeface="+mn-cs"/>
                        </a:rPr>
                        <a:t>Beaten and homeless</a:t>
                      </a:r>
                    </a:p>
                    <a:p>
                      <a:pPr algn="ctr"/>
                      <a:r>
                        <a:rPr lang="en-US" sz="2800" b="1" kern="1200" dirty="0">
                          <a:solidFill>
                            <a:srgbClr val="FFFF00"/>
                          </a:solidFill>
                          <a:effectLst/>
                          <a:latin typeface="+mn-lt"/>
                          <a:ea typeface="+mn-ea"/>
                          <a:cs typeface="+mn-cs"/>
                        </a:rPr>
                        <a:t>Working with our hands</a:t>
                      </a:r>
                    </a:p>
                    <a:p>
                      <a:pPr algn="ctr"/>
                      <a:r>
                        <a:rPr lang="en-US" sz="2800" b="1" kern="1200" dirty="0">
                          <a:solidFill>
                            <a:srgbClr val="FFFF00"/>
                          </a:solidFill>
                          <a:effectLst/>
                          <a:latin typeface="+mn-lt"/>
                          <a:ea typeface="+mn-ea"/>
                          <a:cs typeface="+mn-cs"/>
                        </a:rPr>
                        <a:t>Reviled, we bless Persecuted, we endure</a:t>
                      </a:r>
                    </a:p>
                    <a:p>
                      <a:pPr algn="ctr"/>
                      <a:r>
                        <a:rPr lang="en-US" sz="2800" b="1" kern="1200" dirty="0">
                          <a:solidFill>
                            <a:srgbClr val="FFFF00"/>
                          </a:solidFill>
                          <a:effectLst/>
                          <a:latin typeface="+mn-lt"/>
                          <a:ea typeface="+mn-ea"/>
                          <a:cs typeface="+mn-cs"/>
                        </a:rPr>
                        <a:t>Defamed, we entreat </a:t>
                      </a:r>
                    </a:p>
                    <a:p>
                      <a:pPr algn="ctr"/>
                      <a:r>
                        <a:rPr lang="en-US" sz="2800" b="1" kern="1200" dirty="0">
                          <a:solidFill>
                            <a:srgbClr val="FFFF00"/>
                          </a:solidFill>
                          <a:effectLst/>
                          <a:latin typeface="+mn-lt"/>
                          <a:ea typeface="+mn-ea"/>
                          <a:cs typeface="+mn-cs"/>
                        </a:rPr>
                        <a:t>Filth of the world</a:t>
                      </a:r>
                      <a:endParaRPr kumimoji="0" lang="en-US" sz="2800" b="1" i="0" u="none" strike="noStrike" cap="none" normalizeH="0" baseline="0" dirty="0">
                        <a:ln>
                          <a:noFill/>
                        </a:ln>
                        <a:solidFill>
                          <a:srgbClr val="FFFF00"/>
                        </a:solidFill>
                        <a:effectLst/>
                        <a:latin typeface="+mn-lt"/>
                      </a:endParaRP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51321042"/>
                  </a:ext>
                </a:extLst>
              </a:tr>
            </a:tbl>
          </a:graphicData>
        </a:graphic>
      </p:graphicFrame>
    </p:spTree>
    <p:extLst>
      <p:ext uri="{BB962C8B-B14F-4D97-AF65-F5344CB8AC3E}">
        <p14:creationId xmlns:p14="http://schemas.microsoft.com/office/powerpoint/2010/main" val="36531565"/>
      </p:ext>
    </p:extLst>
  </p:cSld>
  <p:clrMapOvr>
    <a:masterClrMapping/>
  </p:clrMapOvr>
  <p:transition spd="slow">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FBAB38-4B06-7AE0-E58C-32679DBD6702}"/>
              </a:ext>
            </a:extLst>
          </p:cNvPr>
          <p:cNvSpPr>
            <a:spLocks noGrp="1" noChangeArrowheads="1"/>
          </p:cNvSpPr>
          <p:nvPr>
            <p:ph type="title"/>
          </p:nvPr>
        </p:nvSpPr>
        <p:spPr>
          <a:xfrm>
            <a:off x="690282" y="457200"/>
            <a:ext cx="10892118" cy="593725"/>
          </a:xfrm>
          <a:ln/>
        </p:spPr>
        <p:txBody>
          <a:bodyPr/>
          <a:lstStyle/>
          <a:p>
            <a:r>
              <a:rPr lang="en-US" sz="3600" b="1" dirty="0"/>
              <a:t>Many Instructors; Not Many Fathers</a:t>
            </a:r>
          </a:p>
        </p:txBody>
      </p:sp>
      <p:sp>
        <p:nvSpPr>
          <p:cNvPr id="5" name="Rectangle 3">
            <a:extLst>
              <a:ext uri="{FF2B5EF4-FFF2-40B4-BE49-F238E27FC236}">
                <a16:creationId xmlns:a16="http://schemas.microsoft.com/office/drawing/2014/main" id="{BF52D8B3-A946-DCDF-5798-2069FFBE487C}"/>
              </a:ext>
            </a:extLst>
          </p:cNvPr>
          <p:cNvSpPr txBox="1">
            <a:spLocks noChangeArrowheads="1"/>
          </p:cNvSpPr>
          <p:nvPr/>
        </p:nvSpPr>
        <p:spPr bwMode="auto">
          <a:xfrm>
            <a:off x="381000" y="1854637"/>
            <a:ext cx="6858000" cy="39087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solidFill>
                  <a:schemeClr val="accent1"/>
                </a:solidFill>
              </a:rPr>
              <a:t>Many</a:t>
            </a:r>
            <a:r>
              <a:rPr lang="en-US" dirty="0"/>
              <a:t> instructors ( “tutors,” “guardians,” “guides”) </a:t>
            </a:r>
          </a:p>
          <a:p>
            <a:pPr>
              <a:spcBef>
                <a:spcPts val="1200"/>
              </a:spcBef>
            </a:pPr>
            <a:r>
              <a:rPr lang="en-US" dirty="0">
                <a:solidFill>
                  <a:schemeClr val="accent1"/>
                </a:solidFill>
              </a:rPr>
              <a:t>Not</a:t>
            </a:r>
            <a:r>
              <a:rPr lang="en-US" dirty="0"/>
              <a:t> many fathers: Paul’s teaching led to their conversion</a:t>
            </a:r>
          </a:p>
          <a:p>
            <a:pPr>
              <a:spcBef>
                <a:spcPts val="1200"/>
              </a:spcBef>
            </a:pPr>
            <a:r>
              <a:rPr lang="en-US" dirty="0"/>
              <a:t>Matthew 23:9 – Call no man “father” (religious honor)</a:t>
            </a:r>
          </a:p>
          <a:p>
            <a:pPr>
              <a:spcBef>
                <a:spcPts val="1200"/>
              </a:spcBef>
            </a:pPr>
            <a:r>
              <a:rPr lang="en-US" dirty="0"/>
              <a:t>Which way do denominations use the term?</a:t>
            </a:r>
          </a:p>
        </p:txBody>
      </p:sp>
      <p:pic>
        <p:nvPicPr>
          <p:cNvPr id="8" name="Picture 7">
            <a:extLst>
              <a:ext uri="{FF2B5EF4-FFF2-40B4-BE49-F238E27FC236}">
                <a16:creationId xmlns:a16="http://schemas.microsoft.com/office/drawing/2014/main" id="{FDF58A8E-18FA-6264-2AFA-FF48118239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7701" y="1676400"/>
            <a:ext cx="2618899" cy="4114800"/>
          </a:xfrm>
          <a:prstGeom prst="rect">
            <a:avLst/>
          </a:prstGeom>
        </p:spPr>
      </p:pic>
    </p:spTree>
    <p:extLst>
      <p:ext uri="{BB962C8B-B14F-4D97-AF65-F5344CB8AC3E}">
        <p14:creationId xmlns:p14="http://schemas.microsoft.com/office/powerpoint/2010/main" val="250358946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500" fill="hold"/>
                                        <p:tgtEl>
                                          <p:spTgt spid="5">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5">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2" end="2"/>
                                            </p:txEl>
                                          </p:spTgt>
                                        </p:tgtEl>
                                        <p:attrNameLst>
                                          <p:attrName>ppt_h</p:attrName>
                                        </p:attrNameLst>
                                      </p:cBhvr>
                                      <p:tavLst>
                                        <p:tav tm="0">
                                          <p:val>
                                            <p:strVal val="#ppt_h"/>
                                          </p:val>
                                        </p:tav>
                                        <p:tav tm="100000">
                                          <p:val>
                                            <p:strVal val="#ppt_h"/>
                                          </p:val>
                                        </p:tav>
                                      </p:tavLst>
                                    </p:anim>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p:cTn id="34" dur="500" fill="hold"/>
                                        <p:tgtEl>
                                          <p:spTgt spid="5">
                                            <p:txEl>
                                              <p:pRg st="3" end="3"/>
                                            </p:txEl>
                                          </p:spTgt>
                                        </p:tgtEl>
                                        <p:attrNameLst>
                                          <p:attrName>ppt_x</p:attrName>
                                        </p:attrNameLst>
                                      </p:cBhvr>
                                      <p:tavLst>
                                        <p:tav tm="0">
                                          <p:val>
                                            <p:strVal val="#ppt_x-#ppt_w/2"/>
                                          </p:val>
                                        </p:tav>
                                        <p:tav tm="100000">
                                          <p:val>
                                            <p:strVal val="#ppt_x"/>
                                          </p:val>
                                        </p:tav>
                                      </p:tavLst>
                                    </p:anim>
                                    <p:anim calcmode="lin" valueType="num">
                                      <p:cBhvr>
                                        <p:cTn id="35" dur="500" fill="hold"/>
                                        <p:tgtEl>
                                          <p:spTgt spid="5">
                                            <p:txEl>
                                              <p:pRg st="3" end="3"/>
                                            </p:txEl>
                                          </p:spTgt>
                                        </p:tgtEl>
                                        <p:attrNameLst>
                                          <p:attrName>ppt_y</p:attrName>
                                        </p:attrNameLst>
                                      </p:cBhvr>
                                      <p:tavLst>
                                        <p:tav tm="0">
                                          <p:val>
                                            <p:strVal val="#ppt_y"/>
                                          </p:val>
                                        </p:tav>
                                        <p:tav tm="100000">
                                          <p:val>
                                            <p:strVal val="#ppt_y"/>
                                          </p:val>
                                        </p:tav>
                                      </p:tavLst>
                                    </p:anim>
                                    <p:anim calcmode="lin" valueType="num">
                                      <p:cBhvr>
                                        <p:cTn id="36"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7" dur="5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6FBAB38-4B06-7AE0-E58C-32679DBD6702}"/>
              </a:ext>
            </a:extLst>
          </p:cNvPr>
          <p:cNvSpPr>
            <a:spLocks noGrp="1" noChangeArrowheads="1"/>
          </p:cNvSpPr>
          <p:nvPr>
            <p:ph type="title"/>
          </p:nvPr>
        </p:nvSpPr>
        <p:spPr>
          <a:xfrm>
            <a:off x="690282" y="457200"/>
            <a:ext cx="10892118" cy="593725"/>
          </a:xfrm>
          <a:ln/>
        </p:spPr>
        <p:txBody>
          <a:bodyPr/>
          <a:lstStyle/>
          <a:p>
            <a:r>
              <a:rPr lang="en-US" sz="4000" b="1" dirty="0"/>
              <a:t>“Imitate Me”: Follow Paul’s example</a:t>
            </a:r>
          </a:p>
        </p:txBody>
      </p:sp>
      <p:sp>
        <p:nvSpPr>
          <p:cNvPr id="5" name="Rectangle 3">
            <a:extLst>
              <a:ext uri="{FF2B5EF4-FFF2-40B4-BE49-F238E27FC236}">
                <a16:creationId xmlns:a16="http://schemas.microsoft.com/office/drawing/2014/main" id="{BF52D8B3-A946-DCDF-5798-2069FFBE487C}"/>
              </a:ext>
            </a:extLst>
          </p:cNvPr>
          <p:cNvSpPr txBox="1">
            <a:spLocks noChangeArrowheads="1"/>
          </p:cNvSpPr>
          <p:nvPr/>
        </p:nvSpPr>
        <p:spPr bwMode="auto">
          <a:xfrm>
            <a:off x="4953000" y="1600200"/>
            <a:ext cx="68580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Apostolic examples are authoritative</a:t>
            </a:r>
          </a:p>
          <a:p>
            <a:r>
              <a:rPr lang="en-US" b="0" dirty="0">
                <a:solidFill>
                  <a:schemeClr val="accent2"/>
                </a:solidFill>
                <a:latin typeface="Comic Sans MS" panose="030F0702030302020204" pitchFamily="66" charset="0"/>
              </a:rPr>
              <a:t>1 Corinthians 4:16; 11:1; Philippians; 3:17; 4:9; 1 Timothy 1:16; 2 Timothy 3:10</a:t>
            </a:r>
          </a:p>
          <a:p>
            <a:r>
              <a:rPr lang="en-US" dirty="0"/>
              <a:t>We should follow Paul’s inspired teaching and example. </a:t>
            </a:r>
          </a:p>
          <a:p>
            <a:r>
              <a:rPr lang="en-US" dirty="0"/>
              <a:t>Paul taught same things in every church.</a:t>
            </a:r>
          </a:p>
          <a:p>
            <a:r>
              <a:rPr lang="en-US" dirty="0"/>
              <a:t>Teachers should be consistent.</a:t>
            </a:r>
          </a:p>
          <a:p>
            <a:r>
              <a:rPr lang="en-US" dirty="0"/>
              <a:t>Churches should not teach different doctrines.</a:t>
            </a:r>
          </a:p>
        </p:txBody>
      </p:sp>
      <p:pic>
        <p:nvPicPr>
          <p:cNvPr id="3" name="Picture 2">
            <a:extLst>
              <a:ext uri="{FF2B5EF4-FFF2-40B4-BE49-F238E27FC236}">
                <a16:creationId xmlns:a16="http://schemas.microsoft.com/office/drawing/2014/main" id="{8DEB1BB7-1A66-860A-F782-8113C1D0F9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286000"/>
            <a:ext cx="4495800" cy="3371850"/>
          </a:xfrm>
          <a:prstGeom prst="rect">
            <a:avLst/>
          </a:prstGeom>
        </p:spPr>
      </p:pic>
    </p:spTree>
    <p:extLst>
      <p:ext uri="{BB962C8B-B14F-4D97-AF65-F5344CB8AC3E}">
        <p14:creationId xmlns:p14="http://schemas.microsoft.com/office/powerpoint/2010/main" val="38219768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500" fill="hold"/>
                                        <p:tgtEl>
                                          <p:spTgt spid="5">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5">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500" fill="hold"/>
                                        <p:tgtEl>
                                          <p:spTgt spid="5">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5">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calcmode="lin" valueType="num">
                                      <p:cBhvr>
                                        <p:cTn id="39" dur="500" fill="hold"/>
                                        <p:tgtEl>
                                          <p:spTgt spid="5">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5">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8"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 calcmode="lin" valueType="num">
                                      <p:cBhvr>
                                        <p:cTn id="47" dur="500" fill="hold"/>
                                        <p:tgtEl>
                                          <p:spTgt spid="5">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5">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6240D926-6638-1F90-024B-75A9650E1591}"/>
              </a:ext>
            </a:extLst>
          </p:cNvPr>
          <p:cNvGraphicFramePr>
            <a:graphicFrameLocks noGrp="1"/>
          </p:cNvGraphicFramePr>
          <p:nvPr/>
        </p:nvGraphicFramePr>
        <p:xfrm>
          <a:off x="762000" y="1371600"/>
          <a:ext cx="10668000" cy="5242560"/>
        </p:xfrm>
        <a:graphic>
          <a:graphicData uri="http://schemas.openxmlformats.org/drawingml/2006/table">
            <a:tbl>
              <a:tblPr/>
              <a:tblGrid>
                <a:gridCol w="5105400">
                  <a:extLst>
                    <a:ext uri="{9D8B030D-6E8A-4147-A177-3AD203B41FA5}">
                      <a16:colId xmlns:a16="http://schemas.microsoft.com/office/drawing/2014/main" val="20000"/>
                    </a:ext>
                  </a:extLst>
                </a:gridCol>
                <a:gridCol w="5562600">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30000"/>
                        </a:spcBef>
                        <a:spcAft>
                          <a:spcPct val="0"/>
                        </a:spcAft>
                        <a:buClrTx/>
                        <a:buSzTx/>
                        <a:buFontTx/>
                        <a:buNone/>
                        <a:tabLst/>
                      </a:pPr>
                      <a:r>
                        <a:rPr kumimoji="0" lang="en-US" sz="2800" b="1" i="0" u="none" strike="noStrike" cap="none" normalizeH="0" baseline="0" dirty="0">
                          <a:ln>
                            <a:noFill/>
                          </a:ln>
                          <a:solidFill>
                            <a:schemeClr val="accent1"/>
                          </a:solidFill>
                          <a:effectLst/>
                          <a:latin typeface="Bookman Old Style" pitchFamily="18" charset="0"/>
                        </a:rPr>
                        <a:t>1 Corinthians 5</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accent1"/>
                          </a:solidFill>
                          <a:effectLst/>
                          <a:latin typeface="Bookman Old Style" pitchFamily="18" charset="0"/>
                        </a:rPr>
                        <a:t>General Problems</a:t>
                      </a:r>
                    </a:p>
                  </a:txBody>
                  <a:tcPr anchor="ctr" anchorCtr="1" horzOverflow="overflow">
                    <a:lnL w="76200" cap="flat" cmpd="sng" algn="ctr">
                      <a:solidFill>
                        <a:srgbClr val="66FF66"/>
                      </a:solidFill>
                      <a:prstDash val="solid"/>
                      <a:round/>
                      <a:headEnd type="none" w="med" len="med"/>
                      <a:tailEnd type="none" w="med" len="med"/>
                    </a:lnL>
                    <a:lnR w="76200" cap="flat" cmpd="sng" algn="ctr">
                      <a:solidFill>
                        <a:srgbClr val="66FF66"/>
                      </a:solidFill>
                      <a:prstDash val="solid"/>
                      <a:round/>
                      <a:headEnd type="none" w="med" len="med"/>
                      <a:tailEnd type="none" w="med" len="med"/>
                    </a:lnR>
                    <a:lnT w="76200" cap="flat" cmpd="sng" algn="ctr">
                      <a:solidFill>
                        <a:srgbClr val="66FF66"/>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1. Mourn that one has sinned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algn="ctr"/>
                      <a:r>
                        <a:rPr lang="en-US" sz="2800" b="1" kern="1200" dirty="0">
                          <a:solidFill>
                            <a:schemeClr val="tx1"/>
                          </a:solidFill>
                          <a:effectLst/>
                          <a:latin typeface="+mn-lt"/>
                          <a:ea typeface="+mn-ea"/>
                          <a:cs typeface="+mn-cs"/>
                        </a:rPr>
                        <a:t>1. Recognize and acknowledge problem.</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cap="none" normalizeH="0" baseline="0" dirty="0">
                          <a:ln>
                            <a:noFill/>
                          </a:ln>
                          <a:solidFill>
                            <a:srgbClr val="FFFF00"/>
                          </a:solidFill>
                          <a:effectLst/>
                          <a:latin typeface="+mn-lt"/>
                        </a:rPr>
                        <a:t>2. Judge him who did the deed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algn="ctr"/>
                      <a:r>
                        <a:rPr lang="en-US" sz="2800" b="1" kern="1200" dirty="0">
                          <a:solidFill>
                            <a:schemeClr val="tx1"/>
                          </a:solidFill>
                          <a:effectLst/>
                          <a:latin typeface="+mn-lt"/>
                          <a:ea typeface="+mn-ea"/>
                          <a:cs typeface="+mn-cs"/>
                        </a:rPr>
                        <a:t>2. Decide to deal with the problem.</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71461296"/>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(3. Rebuke the sinner)</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algn="ctr"/>
                      <a:r>
                        <a:rPr lang="en-US" sz="2800" b="1" kern="1200" dirty="0">
                          <a:solidFill>
                            <a:schemeClr val="tx1"/>
                          </a:solidFill>
                          <a:effectLst/>
                          <a:latin typeface="+mn-lt"/>
                          <a:ea typeface="+mn-ea"/>
                          <a:cs typeface="+mn-cs"/>
                        </a:rPr>
                        <a:t>3. Confront and rebuke the sinner.</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4725702"/>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4. Deliver him to Satan that his spirit may be saved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algn="ctr"/>
                      <a:r>
                        <a:rPr lang="en-US" sz="2800" b="1" kern="1200" dirty="0">
                          <a:solidFill>
                            <a:schemeClr val="tx1"/>
                          </a:solidFill>
                          <a:effectLst/>
                          <a:latin typeface="+mn-lt"/>
                          <a:ea typeface="+mn-ea"/>
                          <a:cs typeface="+mn-cs"/>
                        </a:rPr>
                        <a:t>4. Give the sinner reason to be ashamed so he can be saved.</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05172672"/>
                  </a:ext>
                </a:extLst>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mn-lt"/>
                        </a:rPr>
                        <a:t>5. Purge out the leaven of malice and wickedness</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kern="1200" dirty="0">
                          <a:solidFill>
                            <a:schemeClr val="tx1"/>
                          </a:solidFill>
                          <a:effectLst/>
                          <a:latin typeface="+mn-lt"/>
                          <a:ea typeface="+mn-ea"/>
                          <a:cs typeface="+mn-cs"/>
                        </a:rPr>
                        <a:t>5. Eliminate the influence of the sin.</a:t>
                      </a:r>
                    </a:p>
                  </a:txBody>
                  <a:tcPr anchor="ctr" anchorCtr="1"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84243854"/>
                  </a:ext>
                </a:extLst>
              </a:tr>
            </a:tbl>
          </a:graphicData>
        </a:graphic>
      </p:graphicFrame>
      <p:sp>
        <p:nvSpPr>
          <p:cNvPr id="5" name="TextBox 4">
            <a:extLst>
              <a:ext uri="{FF2B5EF4-FFF2-40B4-BE49-F238E27FC236}">
                <a16:creationId xmlns:a16="http://schemas.microsoft.com/office/drawing/2014/main" id="{040CD4AC-0D6C-77F1-FADC-D8B5E5EBE38A}"/>
              </a:ext>
            </a:extLst>
          </p:cNvPr>
          <p:cNvSpPr txBox="1"/>
          <p:nvPr/>
        </p:nvSpPr>
        <p:spPr>
          <a:xfrm>
            <a:off x="1752600" y="381000"/>
            <a:ext cx="8686800" cy="646331"/>
          </a:xfrm>
          <a:prstGeom prst="rect">
            <a:avLst/>
          </a:prstGeom>
          <a:noFill/>
          <a:ln w="31750">
            <a:solidFill>
              <a:schemeClr val="tx2"/>
            </a:solidFill>
          </a:ln>
        </p:spPr>
        <p:txBody>
          <a:bodyPr wrap="square" rtlCol="0">
            <a:spAutoFit/>
          </a:bodyPr>
          <a:lstStyle/>
          <a:p>
            <a:r>
              <a:rPr lang="en-US" sz="3600" b="1" dirty="0">
                <a:solidFill>
                  <a:srgbClr val="FFFF00"/>
                </a:solidFill>
                <a:latin typeface="+mj-lt"/>
              </a:rPr>
              <a:t>Steps to Deal with Sin Problems</a:t>
            </a:r>
            <a:endParaRPr lang="en-US" dirty="0">
              <a:solidFill>
                <a:srgbClr val="FFFF00"/>
              </a:solidFill>
              <a:latin typeface="+mj-lt"/>
            </a:endParaRPr>
          </a:p>
        </p:txBody>
      </p:sp>
    </p:spTree>
    <p:extLst>
      <p:ext uri="{BB962C8B-B14F-4D97-AF65-F5344CB8AC3E}">
        <p14:creationId xmlns:p14="http://schemas.microsoft.com/office/powerpoint/2010/main" val="3998940916"/>
      </p:ext>
    </p:extLst>
  </p:cSld>
  <p:clrMapOvr>
    <a:masterClrMapping/>
  </p:clrMapOvr>
  <p:transition spd="slow">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B09B39-80B7-4A42-5E5D-0FA51E762578}"/>
              </a:ext>
            </a:extLst>
          </p:cNvPr>
          <p:cNvSpPr>
            <a:spLocks noGrp="1" noChangeArrowheads="1"/>
          </p:cNvSpPr>
          <p:nvPr>
            <p:ph type="title"/>
          </p:nvPr>
        </p:nvSpPr>
        <p:spPr>
          <a:xfrm>
            <a:off x="1219200" y="457521"/>
            <a:ext cx="9753600" cy="584775"/>
          </a:xfrm>
        </p:spPr>
        <p:txBody>
          <a:bodyPr wrap="square">
            <a:spAutoFit/>
          </a:bodyPr>
          <a:lstStyle/>
          <a:p>
            <a:pPr algn="ctr"/>
            <a:r>
              <a:rPr lang="en-US" sz="3200" b="1" dirty="0">
                <a:latin typeface="+mn-lt"/>
              </a:rPr>
              <a:t>Purge Out the Old Leaven – verses 6-8</a:t>
            </a:r>
            <a:endParaRPr lang="en-US" altLang="en-US" sz="3200" b="1" dirty="0"/>
          </a:p>
        </p:txBody>
      </p:sp>
      <p:sp>
        <p:nvSpPr>
          <p:cNvPr id="12" name="TextBox 11">
            <a:extLst>
              <a:ext uri="{FF2B5EF4-FFF2-40B4-BE49-F238E27FC236}">
                <a16:creationId xmlns:a16="http://schemas.microsoft.com/office/drawing/2014/main" id="{6EABF320-9409-1CE5-D948-BA8473399CB5}"/>
              </a:ext>
            </a:extLst>
          </p:cNvPr>
          <p:cNvSpPr txBox="1"/>
          <p:nvPr/>
        </p:nvSpPr>
        <p:spPr>
          <a:xfrm>
            <a:off x="4953000" y="1371600"/>
            <a:ext cx="6629400" cy="4739759"/>
          </a:xfrm>
          <a:prstGeom prst="rect">
            <a:avLst/>
          </a:prstGeom>
          <a:noFill/>
        </p:spPr>
        <p:txBody>
          <a:bodyPr wrap="square" rtlCol="0">
            <a:spAutoFit/>
          </a:bodyPr>
          <a:lstStyle/>
          <a:p>
            <a:pPr>
              <a:spcBef>
                <a:spcPts val="1200"/>
              </a:spcBef>
            </a:pPr>
            <a:r>
              <a:rPr lang="en-US" sz="2800" b="1" dirty="0">
                <a:latin typeface="+mn-lt"/>
              </a:rPr>
              <a:t>A little leaven leavens the whole lump</a:t>
            </a:r>
          </a:p>
          <a:p>
            <a:pPr>
              <a:spcBef>
                <a:spcPts val="1200"/>
              </a:spcBef>
            </a:pPr>
            <a:r>
              <a:rPr lang="en-US" sz="2800" b="1" dirty="0">
                <a:latin typeface="+mn-lt"/>
              </a:rPr>
              <a:t>Purge out the old leaven</a:t>
            </a:r>
          </a:p>
          <a:p>
            <a:pPr>
              <a:spcBef>
                <a:spcPts val="1200"/>
              </a:spcBef>
            </a:pPr>
            <a:r>
              <a:rPr lang="en-US" sz="2800" b="1" dirty="0">
                <a:latin typeface="+mn-lt"/>
              </a:rPr>
              <a:t>Be a new lump … truly unleavened</a:t>
            </a:r>
          </a:p>
          <a:p>
            <a:pPr>
              <a:spcBef>
                <a:spcPts val="1200"/>
              </a:spcBef>
            </a:pPr>
            <a:r>
              <a:rPr lang="en-US" sz="2800" b="1" dirty="0">
                <a:latin typeface="+mn-lt"/>
              </a:rPr>
              <a:t>Christ, our Passover, was sacrificed for us</a:t>
            </a:r>
          </a:p>
          <a:p>
            <a:pPr>
              <a:spcBef>
                <a:spcPts val="1200"/>
              </a:spcBef>
            </a:pPr>
            <a:r>
              <a:rPr lang="en-US" sz="2800" b="1" dirty="0">
                <a:latin typeface="+mn-lt"/>
              </a:rPr>
              <a:t>Keep the feast not with the leaven of malice and wickedness </a:t>
            </a:r>
          </a:p>
          <a:p>
            <a:pPr>
              <a:spcBef>
                <a:spcPts val="1200"/>
              </a:spcBef>
            </a:pPr>
            <a:r>
              <a:rPr lang="en-US" sz="2800" b="1" dirty="0">
                <a:latin typeface="+mn-lt"/>
              </a:rPr>
              <a:t>But with the unleavened bread of sincerity and truth</a:t>
            </a:r>
            <a:endParaRPr lang="en-US" sz="2800" b="1" dirty="0">
              <a:solidFill>
                <a:srgbClr val="FFFF00"/>
              </a:solidFill>
              <a:latin typeface="+mn-lt"/>
            </a:endParaRPr>
          </a:p>
        </p:txBody>
      </p:sp>
      <p:pic>
        <p:nvPicPr>
          <p:cNvPr id="5" name="Picture 4">
            <a:extLst>
              <a:ext uri="{FF2B5EF4-FFF2-40B4-BE49-F238E27FC236}">
                <a16:creationId xmlns:a16="http://schemas.microsoft.com/office/drawing/2014/main" id="{4E7F31F7-730D-5D46-FFD2-29E55FE532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286000"/>
            <a:ext cx="4229100" cy="2819400"/>
          </a:xfrm>
          <a:prstGeom prst="rect">
            <a:avLst/>
          </a:prstGeom>
        </p:spPr>
      </p:pic>
    </p:spTree>
    <p:extLst>
      <p:ext uri="{BB962C8B-B14F-4D97-AF65-F5344CB8AC3E}">
        <p14:creationId xmlns:p14="http://schemas.microsoft.com/office/powerpoint/2010/main" val="2548981876"/>
      </p:ext>
    </p:extLst>
  </p:cSld>
  <p:clrMapOvr>
    <a:masterClrMapping/>
  </p:clrMapOvr>
  <p:transition spd="slow">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B09B39-80B7-4A42-5E5D-0FA51E762578}"/>
              </a:ext>
            </a:extLst>
          </p:cNvPr>
          <p:cNvSpPr>
            <a:spLocks noGrp="1" noChangeArrowheads="1"/>
          </p:cNvSpPr>
          <p:nvPr>
            <p:ph type="title"/>
          </p:nvPr>
        </p:nvSpPr>
        <p:spPr>
          <a:xfrm>
            <a:off x="1219200" y="457521"/>
            <a:ext cx="9753600" cy="584775"/>
          </a:xfrm>
        </p:spPr>
        <p:txBody>
          <a:bodyPr wrap="square">
            <a:spAutoFit/>
          </a:bodyPr>
          <a:lstStyle/>
          <a:p>
            <a:pPr algn="ctr"/>
            <a:r>
              <a:rPr lang="en-US" altLang="en-US" sz="3200" b="1" dirty="0"/>
              <a:t>Have No Company, Not to Eat with…</a:t>
            </a:r>
          </a:p>
        </p:txBody>
      </p:sp>
      <p:sp>
        <p:nvSpPr>
          <p:cNvPr id="12" name="TextBox 11">
            <a:extLst>
              <a:ext uri="{FF2B5EF4-FFF2-40B4-BE49-F238E27FC236}">
                <a16:creationId xmlns:a16="http://schemas.microsoft.com/office/drawing/2014/main" id="{6EABF320-9409-1CE5-D948-BA8473399CB5}"/>
              </a:ext>
            </a:extLst>
          </p:cNvPr>
          <p:cNvSpPr txBox="1"/>
          <p:nvPr/>
        </p:nvSpPr>
        <p:spPr>
          <a:xfrm>
            <a:off x="1295400" y="1371600"/>
            <a:ext cx="9601200" cy="4985980"/>
          </a:xfrm>
          <a:prstGeom prst="rect">
            <a:avLst/>
          </a:prstGeom>
          <a:noFill/>
        </p:spPr>
        <p:txBody>
          <a:bodyPr wrap="square" rtlCol="0">
            <a:spAutoFit/>
          </a:bodyPr>
          <a:lstStyle/>
          <a:p>
            <a:pPr marL="274320" indent="-274320" algn="l">
              <a:spcBef>
                <a:spcPts val="600"/>
              </a:spcBef>
            </a:pPr>
            <a:r>
              <a:rPr lang="en-US" sz="3200" b="1" dirty="0">
                <a:solidFill>
                  <a:schemeClr val="accent1"/>
                </a:solidFill>
                <a:latin typeface="+mn-lt"/>
              </a:rPr>
              <a:t>Fornicator</a:t>
            </a:r>
            <a:r>
              <a:rPr lang="en-US" sz="3200" dirty="0">
                <a:latin typeface="+mn-lt"/>
              </a:rPr>
              <a:t> – one who is guilty of sexual relations outside of scriptural marriage (Hebrews 13:4). </a:t>
            </a:r>
          </a:p>
          <a:p>
            <a:pPr marL="274320" indent="-274320" algn="l">
              <a:spcBef>
                <a:spcPts val="600"/>
              </a:spcBef>
            </a:pPr>
            <a:r>
              <a:rPr lang="en-US" sz="3200" b="1" dirty="0">
                <a:solidFill>
                  <a:schemeClr val="accent1"/>
                </a:solidFill>
                <a:latin typeface="+mn-lt"/>
              </a:rPr>
              <a:t>Covetous</a:t>
            </a:r>
            <a:r>
              <a:rPr lang="en-US" sz="3200" dirty="0">
                <a:latin typeface="+mn-lt"/>
              </a:rPr>
              <a:t> – greedy, desiring to obtain what others have by some unauthorized means.</a:t>
            </a:r>
          </a:p>
          <a:p>
            <a:pPr marL="274320" indent="-274320" algn="l">
              <a:spcBef>
                <a:spcPts val="600"/>
              </a:spcBef>
            </a:pPr>
            <a:r>
              <a:rPr lang="en-US" sz="3200" b="1" dirty="0">
                <a:solidFill>
                  <a:schemeClr val="accent1"/>
                </a:solidFill>
                <a:latin typeface="+mn-lt"/>
              </a:rPr>
              <a:t>Idolater</a:t>
            </a:r>
            <a:r>
              <a:rPr lang="en-US" sz="3200" dirty="0">
                <a:solidFill>
                  <a:schemeClr val="accent1"/>
                </a:solidFill>
                <a:latin typeface="+mn-lt"/>
              </a:rPr>
              <a:t> </a:t>
            </a:r>
            <a:r>
              <a:rPr lang="en-US" sz="3200" dirty="0">
                <a:latin typeface="+mn-lt"/>
              </a:rPr>
              <a:t>– one who worships false gods. </a:t>
            </a:r>
          </a:p>
          <a:p>
            <a:pPr marL="274320" indent="-274320" algn="l">
              <a:spcBef>
                <a:spcPts val="600"/>
              </a:spcBef>
            </a:pPr>
            <a:r>
              <a:rPr lang="en-US" sz="3200" b="1" dirty="0">
                <a:solidFill>
                  <a:schemeClr val="accent1"/>
                </a:solidFill>
                <a:latin typeface="+mn-lt"/>
              </a:rPr>
              <a:t>Reviler</a:t>
            </a:r>
            <a:r>
              <a:rPr lang="en-US" sz="3200" dirty="0">
                <a:solidFill>
                  <a:schemeClr val="accent1"/>
                </a:solidFill>
                <a:latin typeface="+mn-lt"/>
              </a:rPr>
              <a:t> </a:t>
            </a:r>
            <a:r>
              <a:rPr lang="en-US" sz="3200" dirty="0">
                <a:latin typeface="+mn-lt"/>
              </a:rPr>
              <a:t>– one who slanders or reviles others.</a:t>
            </a:r>
          </a:p>
          <a:p>
            <a:pPr marL="274320" indent="-274320" algn="l">
              <a:spcBef>
                <a:spcPts val="600"/>
              </a:spcBef>
            </a:pPr>
            <a:r>
              <a:rPr lang="en-US" sz="3200" b="1" dirty="0">
                <a:solidFill>
                  <a:schemeClr val="accent1"/>
                </a:solidFill>
                <a:latin typeface="+mn-lt"/>
              </a:rPr>
              <a:t>Drunkard</a:t>
            </a:r>
            <a:r>
              <a:rPr lang="en-US" sz="3200" dirty="0">
                <a:solidFill>
                  <a:schemeClr val="accent1"/>
                </a:solidFill>
                <a:latin typeface="+mn-lt"/>
              </a:rPr>
              <a:t> – </a:t>
            </a:r>
            <a:r>
              <a:rPr lang="en-US" sz="3200" dirty="0">
                <a:latin typeface="+mn-lt"/>
              </a:rPr>
              <a:t>one who gets intoxicated. </a:t>
            </a:r>
          </a:p>
          <a:p>
            <a:pPr marL="274320" indent="-274320" algn="l">
              <a:spcBef>
                <a:spcPts val="600"/>
              </a:spcBef>
            </a:pPr>
            <a:r>
              <a:rPr lang="en-US" sz="3200" b="1" dirty="0">
                <a:solidFill>
                  <a:schemeClr val="accent1"/>
                </a:solidFill>
                <a:latin typeface="+mn-lt"/>
              </a:rPr>
              <a:t>Extortioner</a:t>
            </a:r>
            <a:r>
              <a:rPr lang="en-US" sz="3200" dirty="0">
                <a:latin typeface="+mn-lt"/>
              </a:rPr>
              <a:t> – thief, robber, swindler. </a:t>
            </a:r>
          </a:p>
          <a:p>
            <a:pPr marL="274320" indent="-274320" algn="l">
              <a:spcBef>
                <a:spcPts val="600"/>
              </a:spcBef>
            </a:pPr>
            <a:r>
              <a:rPr lang="en-US" sz="3200" b="1" dirty="0">
                <a:solidFill>
                  <a:schemeClr val="accent1"/>
                </a:solidFill>
                <a:latin typeface="+mn-lt"/>
              </a:rPr>
              <a:t>Such a person</a:t>
            </a:r>
            <a:r>
              <a:rPr lang="en-US" sz="3200" dirty="0">
                <a:solidFill>
                  <a:schemeClr val="accent1"/>
                </a:solidFill>
                <a:latin typeface="+mn-lt"/>
              </a:rPr>
              <a:t> </a:t>
            </a:r>
            <a:r>
              <a:rPr lang="en-US" sz="3200" dirty="0">
                <a:latin typeface="+mn-lt"/>
              </a:rPr>
              <a:t>– this kind of person. </a:t>
            </a:r>
            <a:endParaRPr lang="en-US" sz="3200" dirty="0">
              <a:solidFill>
                <a:srgbClr val="FFFF00"/>
              </a:solidFill>
              <a:latin typeface="+mn-lt"/>
            </a:endParaRPr>
          </a:p>
        </p:txBody>
      </p:sp>
    </p:spTree>
    <p:extLst>
      <p:ext uri="{BB962C8B-B14F-4D97-AF65-F5344CB8AC3E}">
        <p14:creationId xmlns:p14="http://schemas.microsoft.com/office/powerpoint/2010/main" val="1960868149"/>
      </p:ext>
    </p:extLst>
  </p:cSld>
  <p:clrMapOvr>
    <a:masterClrMapping/>
  </p:clrMapOvr>
  <p:transition spd="slow">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B09B39-80B7-4A42-5E5D-0FA51E762578}"/>
              </a:ext>
            </a:extLst>
          </p:cNvPr>
          <p:cNvSpPr>
            <a:spLocks noGrp="1" noChangeArrowheads="1"/>
          </p:cNvSpPr>
          <p:nvPr>
            <p:ph type="title"/>
          </p:nvPr>
        </p:nvSpPr>
        <p:spPr>
          <a:xfrm>
            <a:off x="1219200" y="457521"/>
            <a:ext cx="9753600" cy="584775"/>
          </a:xfrm>
        </p:spPr>
        <p:txBody>
          <a:bodyPr wrap="square">
            <a:spAutoFit/>
          </a:bodyPr>
          <a:lstStyle/>
          <a:p>
            <a:pPr algn="ctr"/>
            <a:r>
              <a:rPr lang="en-US" altLang="en-US" sz="3200" b="1" dirty="0"/>
              <a:t>1 Corinthians 5</a:t>
            </a:r>
          </a:p>
        </p:txBody>
      </p:sp>
      <p:sp>
        <p:nvSpPr>
          <p:cNvPr id="12" name="TextBox 11">
            <a:extLst>
              <a:ext uri="{FF2B5EF4-FFF2-40B4-BE49-F238E27FC236}">
                <a16:creationId xmlns:a16="http://schemas.microsoft.com/office/drawing/2014/main" id="{6EABF320-9409-1CE5-D948-BA8473399CB5}"/>
              </a:ext>
            </a:extLst>
          </p:cNvPr>
          <p:cNvSpPr txBox="1"/>
          <p:nvPr/>
        </p:nvSpPr>
        <p:spPr>
          <a:xfrm>
            <a:off x="1295400" y="1371600"/>
            <a:ext cx="9601200" cy="4401205"/>
          </a:xfrm>
          <a:prstGeom prst="rect">
            <a:avLst/>
          </a:prstGeom>
          <a:noFill/>
        </p:spPr>
        <p:txBody>
          <a:bodyPr wrap="square" rtlCol="0">
            <a:spAutoFit/>
          </a:bodyPr>
          <a:lstStyle/>
          <a:p>
            <a:pPr algn="ctr"/>
            <a:r>
              <a:rPr lang="en-US" sz="2800" b="1" dirty="0">
                <a:solidFill>
                  <a:srgbClr val="66FFFF"/>
                </a:solidFill>
                <a:latin typeface="Trebuchet MS" panose="020B0603020202020204" pitchFamily="34" charset="0"/>
                <a:cs typeface="Times New Roman" panose="02020603050405020304" pitchFamily="18" charset="0"/>
              </a:rPr>
              <a:t>Reason for Discipline</a:t>
            </a:r>
            <a:br>
              <a:rPr lang="en-US" sz="2800" b="1" dirty="0">
                <a:solidFill>
                  <a:srgbClr val="66FFFF"/>
                </a:solidFill>
                <a:latin typeface="Trebuchet MS" panose="020B0603020202020204" pitchFamily="34" charset="0"/>
                <a:cs typeface="Times New Roman" panose="02020603050405020304" pitchFamily="18" charset="0"/>
              </a:rPr>
            </a:br>
            <a:r>
              <a:rPr lang="en-US" altLang="en-US" sz="2800" b="1" dirty="0">
                <a:solidFill>
                  <a:srgbClr val="FFFF00"/>
                </a:solidFill>
                <a:latin typeface="Trebuchet MS" panose="020B0603020202020204" pitchFamily="34" charset="0"/>
                <a:ea typeface="Tahoma" panose="020B0604030504040204" pitchFamily="34" charset="0"/>
                <a:cs typeface="Tahoma" panose="020B0604030504040204" pitchFamily="34" charset="0"/>
              </a:rPr>
              <a:t>General: M</a:t>
            </a:r>
            <a:r>
              <a:rPr lang="en-US" sz="2800" b="1" dirty="0">
                <a:solidFill>
                  <a:srgbClr val="FFFF00"/>
                </a:solidFill>
                <a:latin typeface="Trebuchet MS" panose="020B0603020202020204" pitchFamily="34" charset="0"/>
              </a:rPr>
              <a:t>alice and wickedness (v8); evil (v13)</a:t>
            </a:r>
            <a:br>
              <a:rPr lang="en-US" sz="2800" b="1" dirty="0">
                <a:solidFill>
                  <a:srgbClr val="FFFF00"/>
                </a:solidFill>
                <a:latin typeface="Trebuchet MS" panose="020B0603020202020204" pitchFamily="34" charset="0"/>
              </a:rPr>
            </a:br>
            <a:r>
              <a:rPr lang="en-US" altLang="en-US" sz="2800" b="1" dirty="0">
                <a:solidFill>
                  <a:srgbClr val="FFFF00"/>
                </a:solidFill>
                <a:latin typeface="Trebuchet MS" panose="020B0603020202020204" pitchFamily="34" charset="0"/>
                <a:ea typeface="Tahoma" panose="020B0604030504040204" pitchFamily="34" charset="0"/>
                <a:cs typeface="Tahoma" panose="020B0604030504040204" pitchFamily="34" charset="0"/>
              </a:rPr>
              <a:t>Specific: </a:t>
            </a:r>
            <a:r>
              <a:rPr lang="en-US" sz="2800" b="1" dirty="0">
                <a:solidFill>
                  <a:srgbClr val="FFFF00"/>
                </a:solidFill>
                <a:latin typeface="Trebuchet MS" panose="020B0603020202020204" pitchFamily="34" charset="0"/>
              </a:rPr>
              <a:t>Fornicators, Covetous, Idolater,  </a:t>
            </a:r>
            <a:r>
              <a:rPr lang="en-US" sz="2800" b="1" dirty="0" err="1">
                <a:solidFill>
                  <a:srgbClr val="FFFF00"/>
                </a:solidFill>
                <a:latin typeface="Trebuchet MS" panose="020B0603020202020204" pitchFamily="34" charset="0"/>
              </a:rPr>
              <a:t>Railer</a:t>
            </a:r>
            <a:r>
              <a:rPr lang="en-US" sz="2800" b="1" dirty="0">
                <a:solidFill>
                  <a:srgbClr val="FFFF00"/>
                </a:solidFill>
                <a:latin typeface="Trebuchet MS" panose="020B0603020202020204" pitchFamily="34" charset="0"/>
              </a:rPr>
              <a:t>,  Drunkard, Extortioner  (v11)</a:t>
            </a:r>
            <a:endParaRPr lang="en-US" altLang="en-US" sz="2800" b="1" dirty="0">
              <a:solidFill>
                <a:srgbClr val="FFFF00"/>
              </a:solidFill>
              <a:latin typeface="Trebuchet MS" panose="020B0603020202020204" pitchFamily="34" charset="0"/>
              <a:ea typeface="Tahoma" panose="020B0604030504040204" pitchFamily="34" charset="0"/>
              <a:cs typeface="Tahoma" panose="020B0604030504040204" pitchFamily="34" charset="0"/>
            </a:endParaRPr>
          </a:p>
          <a:p>
            <a:pPr algn="ctr"/>
            <a:r>
              <a:rPr lang="en-US" altLang="en-US" sz="2800" b="1" dirty="0">
                <a:solidFill>
                  <a:srgbClr val="66FFFF"/>
                </a:solidFill>
                <a:latin typeface="Trebuchet MS" panose="020B0603020202020204" pitchFamily="34" charset="0"/>
                <a:cs typeface="Times New Roman" panose="02020603050405020304" pitchFamily="18" charset="0"/>
              </a:rPr>
              <a:t>Action Taken</a:t>
            </a:r>
            <a:br>
              <a:rPr lang="en-US" altLang="en-US" sz="2800" b="1" dirty="0">
                <a:solidFill>
                  <a:srgbClr val="FFFF00"/>
                </a:solidFill>
                <a:latin typeface="Trebuchet MS" panose="020B0603020202020204" pitchFamily="34" charset="0"/>
                <a:cs typeface="Times New Roman" panose="02020603050405020304" pitchFamily="18" charset="0"/>
              </a:rPr>
            </a:br>
            <a:r>
              <a:rPr lang="en-US" sz="2800" b="1" dirty="0">
                <a:solidFill>
                  <a:srgbClr val="FFFF00"/>
                </a:solidFill>
                <a:latin typeface="Trebuchet MS" panose="020B0603020202020204" pitchFamily="34" charset="0"/>
              </a:rPr>
              <a:t>Make a judgment (</a:t>
            </a:r>
            <a:r>
              <a:rPr lang="en-US" sz="2800" b="1" dirty="0" err="1">
                <a:solidFill>
                  <a:srgbClr val="FFFF00"/>
                </a:solidFill>
                <a:latin typeface="Trebuchet MS" panose="020B0603020202020204" pitchFamily="34" charset="0"/>
              </a:rPr>
              <a:t>v12</a:t>
            </a:r>
            <a:r>
              <a:rPr lang="en-US" sz="2800" b="1" dirty="0">
                <a:solidFill>
                  <a:srgbClr val="FFFF00"/>
                </a:solidFill>
                <a:latin typeface="Trebuchet MS" panose="020B0603020202020204" pitchFamily="34" charset="0"/>
              </a:rPr>
              <a:t>)</a:t>
            </a:r>
          </a:p>
          <a:p>
            <a:r>
              <a:rPr lang="en-US" sz="2800" b="1" dirty="0">
                <a:solidFill>
                  <a:srgbClr val="FFFF00"/>
                </a:solidFill>
                <a:latin typeface="Trebuchet MS" panose="020B0603020202020204" pitchFamily="34" charset="0"/>
              </a:rPr>
              <a:t>Gathered together deliver one to Satan (</a:t>
            </a:r>
            <a:r>
              <a:rPr lang="en-US" sz="2800" b="1" dirty="0" err="1">
                <a:solidFill>
                  <a:srgbClr val="FFFF00"/>
                </a:solidFill>
                <a:latin typeface="Trebuchet MS" panose="020B0603020202020204" pitchFamily="34" charset="0"/>
              </a:rPr>
              <a:t>vv</a:t>
            </a:r>
            <a:r>
              <a:rPr lang="en-US" sz="2800" b="1" dirty="0">
                <a:solidFill>
                  <a:srgbClr val="FFFF00"/>
                </a:solidFill>
                <a:latin typeface="Trebuchet MS" panose="020B0603020202020204" pitchFamily="34" charset="0"/>
              </a:rPr>
              <a:t> 4,5)</a:t>
            </a:r>
          </a:p>
          <a:p>
            <a:pPr algn="ctr"/>
            <a:r>
              <a:rPr lang="en-US" sz="2800" b="1" dirty="0">
                <a:solidFill>
                  <a:srgbClr val="FFFF00"/>
                </a:solidFill>
                <a:latin typeface="Trebuchet MS" panose="020B0603020202020204" pitchFamily="34" charset="0"/>
              </a:rPr>
              <a:t>Put away that wicked person (</a:t>
            </a:r>
            <a:r>
              <a:rPr lang="en-US" sz="2800" b="1" dirty="0" err="1">
                <a:solidFill>
                  <a:srgbClr val="FFFF00"/>
                </a:solidFill>
                <a:latin typeface="Trebuchet MS" panose="020B0603020202020204" pitchFamily="34" charset="0"/>
              </a:rPr>
              <a:t>vv</a:t>
            </a:r>
            <a:r>
              <a:rPr lang="en-US" sz="2800" b="1" dirty="0">
                <a:solidFill>
                  <a:srgbClr val="FFFF00"/>
                </a:solidFill>
                <a:latin typeface="Trebuchet MS" panose="020B0603020202020204" pitchFamily="34" charset="0"/>
              </a:rPr>
              <a:t> 13,2)</a:t>
            </a:r>
            <a:br>
              <a:rPr lang="en-US" sz="2800" b="1" dirty="0">
                <a:solidFill>
                  <a:srgbClr val="FFFF00"/>
                </a:solidFill>
                <a:latin typeface="Trebuchet MS" panose="020B0603020202020204" pitchFamily="34" charset="0"/>
              </a:rPr>
            </a:br>
            <a:r>
              <a:rPr lang="en-US" sz="2800" b="1" dirty="0">
                <a:solidFill>
                  <a:srgbClr val="FFFF00"/>
                </a:solidFill>
                <a:latin typeface="Trebuchet MS" panose="020B0603020202020204" pitchFamily="34" charset="0"/>
              </a:rPr>
              <a:t>Purge out the old leaven (v7)</a:t>
            </a:r>
            <a:br>
              <a:rPr lang="en-US" sz="2800" b="1" dirty="0">
                <a:solidFill>
                  <a:srgbClr val="FFFF00"/>
                </a:solidFill>
                <a:latin typeface="Trebuchet MS" panose="020B0603020202020204" pitchFamily="34" charset="0"/>
              </a:rPr>
            </a:br>
            <a:r>
              <a:rPr lang="en-US" sz="2800" b="1" dirty="0">
                <a:solidFill>
                  <a:srgbClr val="FFFF00"/>
                </a:solidFill>
                <a:latin typeface="Trebuchet MS" panose="020B0603020202020204" pitchFamily="34" charset="0"/>
              </a:rPr>
              <a:t>Do not keep company not even to eat (</a:t>
            </a:r>
            <a:r>
              <a:rPr lang="en-US" sz="2800" b="1" dirty="0" err="1">
                <a:solidFill>
                  <a:srgbClr val="FFFF00"/>
                </a:solidFill>
                <a:latin typeface="Trebuchet MS" panose="020B0603020202020204" pitchFamily="34" charset="0"/>
              </a:rPr>
              <a:t>vv</a:t>
            </a:r>
            <a:r>
              <a:rPr lang="en-US" sz="2800" b="1" dirty="0">
                <a:solidFill>
                  <a:srgbClr val="FFFF00"/>
                </a:solidFill>
                <a:latin typeface="Trebuchet MS" panose="020B0603020202020204" pitchFamily="34" charset="0"/>
              </a:rPr>
              <a:t> 9-11).</a:t>
            </a:r>
          </a:p>
        </p:txBody>
      </p:sp>
    </p:spTree>
    <p:extLst>
      <p:ext uri="{BB962C8B-B14F-4D97-AF65-F5344CB8AC3E}">
        <p14:creationId xmlns:p14="http://schemas.microsoft.com/office/powerpoint/2010/main" val="392435221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fade">
                                      <p:cBhvr>
                                        <p:cTn id="17" dur="1000"/>
                                        <p:tgtEl>
                                          <p:spTgt spid="12">
                                            <p:txEl>
                                              <p:pRg st="3" end="3"/>
                                            </p:txEl>
                                          </p:spTgt>
                                        </p:tgtEl>
                                      </p:cBhvr>
                                    </p:animEffect>
                                    <p:anim calcmode="lin" valueType="num">
                                      <p:cBhvr>
                                        <p:cTn id="18"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1000"/>
                                        <p:tgtEl>
                                          <p:spTgt spid="12">
                                            <p:txEl>
                                              <p:pRg st="2" end="2"/>
                                            </p:txEl>
                                          </p:spTgt>
                                        </p:tgtEl>
                                      </p:cBhvr>
                                    </p:animEffect>
                                    <p:anim calcmode="lin" valueType="num">
                                      <p:cBhvr>
                                        <p:cTn id="23"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AD33717E-BB3E-CCF8-CCA4-42952CB62E17}"/>
              </a:ext>
            </a:extLst>
          </p:cNvPr>
          <p:cNvSpPr>
            <a:spLocks noGrp="1" noChangeArrowheads="1"/>
          </p:cNvSpPr>
          <p:nvPr>
            <p:ph type="title"/>
          </p:nvPr>
        </p:nvSpPr>
        <p:spPr>
          <a:xfrm>
            <a:off x="2306638" y="405182"/>
            <a:ext cx="7599362" cy="585418"/>
          </a:xfrm>
        </p:spPr>
        <p:txBody>
          <a:bodyPr wrap="square">
            <a:spAutoFit/>
          </a:bodyPr>
          <a:lstStyle/>
          <a:p>
            <a:pPr algn="ctr"/>
            <a:r>
              <a:rPr lang="en-US" altLang="en-US" sz="3200" b="1" dirty="0"/>
              <a:t>Sinner’s Action / Church’s Action</a:t>
            </a:r>
          </a:p>
        </p:txBody>
      </p:sp>
      <p:sp>
        <p:nvSpPr>
          <p:cNvPr id="5" name="TextBox 4">
            <a:extLst>
              <a:ext uri="{FF2B5EF4-FFF2-40B4-BE49-F238E27FC236}">
                <a16:creationId xmlns:a16="http://schemas.microsoft.com/office/drawing/2014/main" id="{2DED988F-8B70-21C3-A212-C9D8F6828FA7}"/>
              </a:ext>
            </a:extLst>
          </p:cNvPr>
          <p:cNvSpPr txBox="1"/>
          <p:nvPr/>
        </p:nvSpPr>
        <p:spPr>
          <a:xfrm>
            <a:off x="419100" y="5396805"/>
            <a:ext cx="11315700" cy="1384995"/>
          </a:xfrm>
          <a:prstGeom prst="rect">
            <a:avLst/>
          </a:prstGeom>
          <a:noFill/>
        </p:spPr>
        <p:txBody>
          <a:bodyPr wrap="square" rtlCol="0">
            <a:spAutoFit/>
          </a:bodyPr>
          <a:lstStyle/>
          <a:p>
            <a:pPr algn="ctr"/>
            <a:r>
              <a:rPr lang="en-US" sz="2800" dirty="0">
                <a:solidFill>
                  <a:srgbClr val="FFFF00"/>
                </a:solidFill>
                <a:latin typeface="Tahoma" panose="020B0604030504040204" pitchFamily="34" charset="0"/>
                <a:ea typeface="Tahoma" panose="020B0604030504040204" pitchFamily="34" charset="0"/>
                <a:cs typeface="Tahoma" panose="020B0604030504040204" pitchFamily="34" charset="0"/>
              </a:rPr>
              <a:t>The church does not break fellowship. The sinner did that.</a:t>
            </a:r>
          </a:p>
          <a:p>
            <a:pPr algn="ctr"/>
            <a:r>
              <a:rPr lang="en-US" sz="2800" dirty="0">
                <a:solidFill>
                  <a:srgbClr val="FFFF00"/>
                </a:solidFill>
                <a:latin typeface="Tahoma" panose="020B0604030504040204" pitchFamily="34" charset="0"/>
                <a:ea typeface="Tahoma" panose="020B0604030504040204" pitchFamily="34" charset="0"/>
                <a:cs typeface="Tahoma" panose="020B0604030504040204" pitchFamily="34" charset="0"/>
              </a:rPr>
              <a:t>The church simply recognizes what the sinner did and applies the consequences that God commands.</a:t>
            </a:r>
            <a:endParaRPr lang="en-US" sz="2800" b="1" dirty="0">
              <a:solidFill>
                <a:srgbClr val="66FFFF"/>
              </a:solidFill>
              <a:latin typeface="Trebuchet MS" panose="020B0603020202020204" pitchFamily="34" charset="0"/>
            </a:endParaRPr>
          </a:p>
        </p:txBody>
      </p:sp>
      <p:graphicFrame>
        <p:nvGraphicFramePr>
          <p:cNvPr id="6" name="Table 5">
            <a:extLst>
              <a:ext uri="{FF2B5EF4-FFF2-40B4-BE49-F238E27FC236}">
                <a16:creationId xmlns:a16="http://schemas.microsoft.com/office/drawing/2014/main" id="{C8D26489-D6E4-8A1E-893A-FE0C1F6ADF9F}"/>
              </a:ext>
            </a:extLst>
          </p:cNvPr>
          <p:cNvGraphicFramePr>
            <a:graphicFrameLocks noGrp="1"/>
          </p:cNvGraphicFramePr>
          <p:nvPr>
            <p:extLst>
              <p:ext uri="{D42A27DB-BD31-4B8C-83A1-F6EECF244321}">
                <p14:modId xmlns:p14="http://schemas.microsoft.com/office/powerpoint/2010/main" val="981177276"/>
              </p:ext>
            </p:extLst>
          </p:nvPr>
        </p:nvGraphicFramePr>
        <p:xfrm>
          <a:off x="990600" y="1082040"/>
          <a:ext cx="10134600" cy="4175760"/>
        </p:xfrm>
        <a:graphic>
          <a:graphicData uri="http://schemas.openxmlformats.org/drawingml/2006/table">
            <a:tbl>
              <a:tblPr firstRow="1" bandRow="1">
                <a:tableStyleId>{5C22544A-7EE6-4342-B048-85BDC9FD1C3A}</a:tableStyleId>
              </a:tblPr>
              <a:tblGrid>
                <a:gridCol w="4800600">
                  <a:extLst>
                    <a:ext uri="{9D8B030D-6E8A-4147-A177-3AD203B41FA5}">
                      <a16:colId xmlns:a16="http://schemas.microsoft.com/office/drawing/2014/main" val="2557975601"/>
                    </a:ext>
                  </a:extLst>
                </a:gridCol>
                <a:gridCol w="5334000">
                  <a:extLst>
                    <a:ext uri="{9D8B030D-6E8A-4147-A177-3AD203B41FA5}">
                      <a16:colId xmlns:a16="http://schemas.microsoft.com/office/drawing/2014/main" val="3313019551"/>
                    </a:ext>
                  </a:extLst>
                </a:gridCol>
              </a:tblGrid>
              <a:tr h="370840">
                <a:tc>
                  <a:txBody>
                    <a:bodyPr/>
                    <a:lstStyle/>
                    <a:p>
                      <a:pPr algn="ctr"/>
                      <a:r>
                        <a:rPr lang="en-US" sz="2800" b="1" i="0" dirty="0">
                          <a:solidFill>
                            <a:srgbClr val="FFFF00"/>
                          </a:solidFill>
                          <a:latin typeface="Trebuchet MS" panose="020B0603020202020204" pitchFamily="34" charset="0"/>
                        </a:rPr>
                        <a:t>What the Sinner Does</a:t>
                      </a:r>
                    </a:p>
                  </a:txBody>
                  <a:tcPr>
                    <a:solidFill>
                      <a:srgbClr val="002060"/>
                    </a:solidFill>
                  </a:tcPr>
                </a:tc>
                <a:tc>
                  <a:txBody>
                    <a:bodyPr/>
                    <a:lstStyle/>
                    <a:p>
                      <a:pPr algn="ctr"/>
                      <a:r>
                        <a:rPr lang="en-US" sz="2800" b="1" i="0" dirty="0">
                          <a:solidFill>
                            <a:srgbClr val="FFFF00"/>
                          </a:solidFill>
                          <a:latin typeface="Trebuchet MS" panose="020B0603020202020204" pitchFamily="34" charset="0"/>
                        </a:rPr>
                        <a:t>What the Church Does</a:t>
                      </a:r>
                    </a:p>
                  </a:txBody>
                  <a:tcPr>
                    <a:solidFill>
                      <a:srgbClr val="002060"/>
                    </a:solidFill>
                  </a:tcPr>
                </a:tc>
                <a:extLst>
                  <a:ext uri="{0D108BD9-81ED-4DB2-BD59-A6C34878D82A}">
                    <a16:rowId xmlns:a16="http://schemas.microsoft.com/office/drawing/2014/main" val="745209485"/>
                  </a:ext>
                </a:extLst>
              </a:tr>
              <a:tr h="370840">
                <a:tc>
                  <a:txBody>
                    <a:bodyPr/>
                    <a:lstStyle/>
                    <a:p>
                      <a:pPr algn="ctr">
                        <a:spcBef>
                          <a:spcPts val="1200"/>
                        </a:spcBef>
                      </a:pPr>
                      <a:r>
                        <a:rPr lang="en-US" sz="2800" b="0" i="0" dirty="0">
                          <a:solidFill>
                            <a:schemeClr val="accent2"/>
                          </a:solidFill>
                          <a:latin typeface="Trebuchet MS" panose="020B0603020202020204" pitchFamily="34" charset="0"/>
                        </a:rPr>
                        <a:t>Commits sin</a:t>
                      </a:r>
                    </a:p>
                    <a:p>
                      <a:pPr algn="ctr">
                        <a:spcBef>
                          <a:spcPts val="1200"/>
                        </a:spcBef>
                      </a:pPr>
                      <a:r>
                        <a:rPr lang="en-US" sz="2800" b="0" i="0" dirty="0">
                          <a:solidFill>
                            <a:schemeClr val="accent2"/>
                          </a:solidFill>
                          <a:latin typeface="Trebuchet MS" panose="020B0603020202020204" pitchFamily="34" charset="0"/>
                        </a:rPr>
                        <a:t>Refuses to repent</a:t>
                      </a:r>
                    </a:p>
                    <a:p>
                      <a:pPr algn="ctr">
                        <a:spcBef>
                          <a:spcPts val="1200"/>
                        </a:spcBef>
                      </a:pPr>
                      <a:r>
                        <a:rPr lang="en-US" sz="2800" b="0" i="0" dirty="0">
                          <a:solidFill>
                            <a:schemeClr val="accent2"/>
                          </a:solidFill>
                          <a:latin typeface="Trebuchet MS" panose="020B0603020202020204" pitchFamily="34" charset="0"/>
                        </a:rPr>
                        <a:t>(Breaks fellowship – 1 John 1:7)</a:t>
                      </a:r>
                    </a:p>
                  </a:txBody>
                  <a:tcPr>
                    <a:solidFill>
                      <a:srgbClr val="002060"/>
                    </a:solidFill>
                  </a:tcPr>
                </a:tc>
                <a:tc>
                  <a:txBody>
                    <a:bodyPr/>
                    <a:lstStyle/>
                    <a:p>
                      <a:pPr algn="ctr">
                        <a:spcBef>
                          <a:spcPts val="300"/>
                        </a:spcBef>
                      </a:pPr>
                      <a:r>
                        <a:rPr lang="en-US" sz="2800" b="0" i="0" dirty="0">
                          <a:solidFill>
                            <a:schemeClr val="accent2"/>
                          </a:solidFill>
                          <a:latin typeface="Trebuchet MS" panose="020B0603020202020204" pitchFamily="34" charset="0"/>
                        </a:rPr>
                        <a:t>Make judgment</a:t>
                      </a:r>
                    </a:p>
                    <a:p>
                      <a:pPr algn="ctr">
                        <a:spcBef>
                          <a:spcPts val="300"/>
                        </a:spcBef>
                      </a:pPr>
                      <a:r>
                        <a:rPr lang="en-US" sz="2800" b="0" i="0" dirty="0">
                          <a:solidFill>
                            <a:schemeClr val="accent2"/>
                          </a:solidFill>
                          <a:latin typeface="Trebuchet MS" panose="020B0603020202020204" pitchFamily="34" charset="0"/>
                        </a:rPr>
                        <a:t>Rebuke sinner</a:t>
                      </a:r>
                    </a:p>
                    <a:p>
                      <a:pPr algn="ctr">
                        <a:spcBef>
                          <a:spcPts val="300"/>
                        </a:spcBef>
                      </a:pPr>
                      <a:r>
                        <a:rPr lang="en-US" sz="2800" b="0" i="0" dirty="0">
                          <a:solidFill>
                            <a:schemeClr val="accent2"/>
                          </a:solidFill>
                          <a:latin typeface="Trebuchet MS" panose="020B0603020202020204" pitchFamily="34" charset="0"/>
                        </a:rPr>
                        <a:t>Mark/identify sinner</a:t>
                      </a:r>
                    </a:p>
                    <a:p>
                      <a:pPr algn="ctr">
                        <a:spcBef>
                          <a:spcPts val="300"/>
                        </a:spcBef>
                      </a:pPr>
                      <a:r>
                        <a:rPr lang="en-US" sz="2800" b="0" i="0" dirty="0">
                          <a:solidFill>
                            <a:schemeClr val="accent2"/>
                          </a:solidFill>
                          <a:latin typeface="Trebuchet MS" panose="020B0603020202020204" pitchFamily="34" charset="0"/>
                        </a:rPr>
                        <a:t>Keep no company / put away sinner / purge out leaven / punish / prove selves to be clear / shame / withdraw</a:t>
                      </a:r>
                    </a:p>
                    <a:p>
                      <a:pPr algn="ctr">
                        <a:spcBef>
                          <a:spcPts val="300"/>
                        </a:spcBef>
                      </a:pPr>
                      <a:r>
                        <a:rPr lang="en-US" sz="2800" b="0" i="0" dirty="0">
                          <a:solidFill>
                            <a:schemeClr val="accent2"/>
                          </a:solidFill>
                          <a:latin typeface="Trebuchet MS" panose="020B0603020202020204" pitchFamily="34" charset="0"/>
                        </a:rPr>
                        <a:t>Forgive sinner (if repents)</a:t>
                      </a:r>
                    </a:p>
                  </a:txBody>
                  <a:tcPr>
                    <a:solidFill>
                      <a:srgbClr val="002060"/>
                    </a:solidFill>
                  </a:tcPr>
                </a:tc>
                <a:extLst>
                  <a:ext uri="{0D108BD9-81ED-4DB2-BD59-A6C34878D82A}">
                    <a16:rowId xmlns:a16="http://schemas.microsoft.com/office/drawing/2014/main" val="596102133"/>
                  </a:ext>
                </a:extLst>
              </a:tr>
            </a:tbl>
          </a:graphicData>
        </a:graphic>
      </p:graphicFrame>
    </p:spTree>
    <p:extLst>
      <p:ext uri="{BB962C8B-B14F-4D97-AF65-F5344CB8AC3E}">
        <p14:creationId xmlns:p14="http://schemas.microsoft.com/office/powerpoint/2010/main" val="819808009"/>
      </p:ext>
    </p:extLst>
  </p:cSld>
  <p:clrMapOvr>
    <a:masterClrMapping/>
  </p:clrMapOvr>
  <p:transition spd="slow">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63BB2E38-F6E6-0D20-F020-DFED982A3F67}"/>
              </a:ext>
            </a:extLst>
          </p:cNvPr>
          <p:cNvSpPr>
            <a:spLocks noGrp="1" noChangeArrowheads="1"/>
          </p:cNvSpPr>
          <p:nvPr>
            <p:ph type="title"/>
          </p:nvPr>
        </p:nvSpPr>
        <p:spPr>
          <a:xfrm>
            <a:off x="2286000" y="685800"/>
            <a:ext cx="7772400" cy="585418"/>
          </a:xfrm>
        </p:spPr>
        <p:txBody>
          <a:bodyPr>
            <a:spAutoFit/>
          </a:bodyPr>
          <a:lstStyle/>
          <a:p>
            <a:pPr algn="ctr"/>
            <a:r>
              <a:rPr lang="en-US" altLang="en-US" sz="3200" b="1" dirty="0"/>
              <a:t>Church Discipline Passages</a:t>
            </a:r>
          </a:p>
        </p:txBody>
      </p:sp>
      <p:sp>
        <p:nvSpPr>
          <p:cNvPr id="5" name="TextBox 4">
            <a:extLst>
              <a:ext uri="{FF2B5EF4-FFF2-40B4-BE49-F238E27FC236}">
                <a16:creationId xmlns:a16="http://schemas.microsoft.com/office/drawing/2014/main" id="{62765BE1-3400-F5A0-E032-C5CAA5441D4F}"/>
              </a:ext>
            </a:extLst>
          </p:cNvPr>
          <p:cNvSpPr txBox="1"/>
          <p:nvPr/>
        </p:nvSpPr>
        <p:spPr>
          <a:xfrm>
            <a:off x="2590800" y="1752600"/>
            <a:ext cx="7239000" cy="3539430"/>
          </a:xfrm>
          <a:prstGeom prst="rect">
            <a:avLst/>
          </a:prstGeom>
          <a:noFill/>
        </p:spPr>
        <p:txBody>
          <a:bodyPr wrap="square" rtlCol="0">
            <a:spAutoFit/>
          </a:bodyPr>
          <a:lstStyle/>
          <a:p>
            <a:pPr marL="0" indent="0" algn="ctr">
              <a:buNone/>
            </a:pPr>
            <a:r>
              <a:rPr lang="en-US" altLang="en-US" sz="3200" b="1" dirty="0">
                <a:solidFill>
                  <a:srgbClr val="FFFF00"/>
                </a:solidFill>
                <a:latin typeface="Trebuchet MS" panose="020B0603020202020204" pitchFamily="34" charset="0"/>
                <a:cs typeface="Times New Roman" panose="02020603050405020304" pitchFamily="18" charset="0"/>
              </a:rPr>
              <a:t>Matthew 18:15-17</a:t>
            </a:r>
          </a:p>
          <a:p>
            <a:pPr marL="0" indent="0" algn="ctr">
              <a:buNone/>
            </a:pPr>
            <a:r>
              <a:rPr lang="en-US" altLang="en-US" sz="3200" b="1" dirty="0">
                <a:solidFill>
                  <a:srgbClr val="FFFF00"/>
                </a:solidFill>
                <a:latin typeface="Trebuchet MS" panose="020B0603020202020204" pitchFamily="34" charset="0"/>
                <a:cs typeface="Times New Roman" panose="02020603050405020304" pitchFamily="18" charset="0"/>
              </a:rPr>
              <a:t>Romans 16:17</a:t>
            </a:r>
          </a:p>
          <a:p>
            <a:pPr algn="ctr"/>
            <a:r>
              <a:rPr lang="en-US" sz="3200" b="1" dirty="0">
                <a:solidFill>
                  <a:srgbClr val="FFFF00"/>
                </a:solidFill>
                <a:latin typeface="Trebuchet MS" panose="020B0603020202020204" pitchFamily="34" charset="0"/>
              </a:rPr>
              <a:t>1 Corinthians 5</a:t>
            </a:r>
          </a:p>
          <a:p>
            <a:pPr algn="ctr"/>
            <a:r>
              <a:rPr lang="en-US" sz="3200" b="1" dirty="0">
                <a:solidFill>
                  <a:srgbClr val="FFFF00"/>
                </a:solidFill>
                <a:latin typeface="Trebuchet MS" panose="020B0603020202020204" pitchFamily="34" charset="0"/>
              </a:rPr>
              <a:t>2 Corinthians 2:4-11; 7:5-12</a:t>
            </a:r>
          </a:p>
          <a:p>
            <a:pPr algn="ctr"/>
            <a:r>
              <a:rPr lang="en-US" sz="3200" b="1" dirty="0">
                <a:solidFill>
                  <a:srgbClr val="FFFF00"/>
                </a:solidFill>
                <a:latin typeface="Trebuchet MS" panose="020B0603020202020204" pitchFamily="34" charset="0"/>
                <a:cs typeface="Times New Roman" panose="02020603050405020304" pitchFamily="18" charset="0"/>
              </a:rPr>
              <a:t>2 Thessalonians 3:6-15 </a:t>
            </a:r>
          </a:p>
          <a:p>
            <a:pPr algn="ctr"/>
            <a:r>
              <a:rPr lang="en-US" sz="3200" b="1" dirty="0">
                <a:solidFill>
                  <a:srgbClr val="FFFF00"/>
                </a:solidFill>
                <a:latin typeface="Trebuchet MS" panose="020B0603020202020204" pitchFamily="34" charset="0"/>
              </a:rPr>
              <a:t>1 Timothy 1:18-20,3-11 </a:t>
            </a:r>
          </a:p>
          <a:p>
            <a:pPr algn="ctr"/>
            <a:r>
              <a:rPr lang="en-US" sz="3200" b="1" dirty="0">
                <a:solidFill>
                  <a:srgbClr val="FFFF00"/>
                </a:solidFill>
                <a:latin typeface="Trebuchet MS" panose="020B0603020202020204" pitchFamily="34" charset="0"/>
              </a:rPr>
              <a:t>Titus 3:10,11 </a:t>
            </a:r>
          </a:p>
        </p:txBody>
      </p:sp>
      <p:sp>
        <p:nvSpPr>
          <p:cNvPr id="6" name="TextBox 5">
            <a:extLst>
              <a:ext uri="{FF2B5EF4-FFF2-40B4-BE49-F238E27FC236}">
                <a16:creationId xmlns:a16="http://schemas.microsoft.com/office/drawing/2014/main" id="{F85CAB6D-4A11-089B-BE18-7A954046E4C4}"/>
              </a:ext>
            </a:extLst>
          </p:cNvPr>
          <p:cNvSpPr txBox="1"/>
          <p:nvPr/>
        </p:nvSpPr>
        <p:spPr>
          <a:xfrm>
            <a:off x="1996440" y="5486400"/>
            <a:ext cx="8290560" cy="838200"/>
          </a:xfrm>
          <a:prstGeom prst="rect">
            <a:avLst/>
          </a:prstGeom>
          <a:noFill/>
        </p:spPr>
        <p:txBody>
          <a:bodyPr wrap="square" rtlCol="0">
            <a:spAutoFit/>
          </a:bodyPr>
          <a:lstStyle/>
          <a:p>
            <a:pPr algn="ctr"/>
            <a:r>
              <a:rPr lang="en-US" b="1" dirty="0">
                <a:solidFill>
                  <a:srgbClr val="66FFFF"/>
                </a:solidFill>
                <a:latin typeface="Trebuchet MS" panose="020B0603020202020204" pitchFamily="34" charset="0"/>
              </a:rPr>
              <a:t>God believes in discipline.</a:t>
            </a:r>
          </a:p>
          <a:p>
            <a:pPr algn="ctr"/>
            <a:r>
              <a:rPr lang="en-US" altLang="en-US" b="1" dirty="0">
                <a:solidFill>
                  <a:srgbClr val="66FFFF"/>
                </a:solidFill>
                <a:latin typeface="Trebuchet MS" panose="020B0603020202020204" pitchFamily="34" charset="0"/>
                <a:cs typeface="Times New Roman" panose="02020603050405020304" pitchFamily="18" charset="0"/>
              </a:rPr>
              <a:t>He ordains and commands it!</a:t>
            </a:r>
            <a:endParaRPr lang="en-US" altLang="en-US" b="1" dirty="0">
              <a:solidFill>
                <a:srgbClr val="FFFF00"/>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1673905780"/>
      </p:ext>
    </p:extLst>
  </p:cSld>
  <p:clrMapOvr>
    <a:masterClrMapping/>
  </p:clrMapOvr>
  <p:transition spd="slow">
    <p:wedg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754798ED-389D-D02D-B00C-F98D09C771D8}"/>
              </a:ext>
            </a:extLst>
          </p:cNvPr>
          <p:cNvGraphicFramePr>
            <a:graphicFrameLocks noGrp="1"/>
          </p:cNvGraphicFramePr>
          <p:nvPr/>
        </p:nvGraphicFramePr>
        <p:xfrm>
          <a:off x="1143000" y="1539240"/>
          <a:ext cx="9906000" cy="3840480"/>
        </p:xfrm>
        <a:graphic>
          <a:graphicData uri="http://schemas.openxmlformats.org/drawingml/2006/table">
            <a:tbl>
              <a:tblPr>
                <a:tableStyleId>{5C22544A-7EE6-4342-B048-85BDC9FD1C3A}</a:tableStyleId>
              </a:tblPr>
              <a:tblGrid>
                <a:gridCol w="4953000">
                  <a:extLst>
                    <a:ext uri="{9D8B030D-6E8A-4147-A177-3AD203B41FA5}">
                      <a16:colId xmlns:a16="http://schemas.microsoft.com/office/drawing/2014/main" val="3930808473"/>
                    </a:ext>
                  </a:extLst>
                </a:gridCol>
                <a:gridCol w="4953000">
                  <a:extLst>
                    <a:ext uri="{9D8B030D-6E8A-4147-A177-3AD203B41FA5}">
                      <a16:colId xmlns:a16="http://schemas.microsoft.com/office/drawing/2014/main" val="1935991233"/>
                    </a:ext>
                  </a:extLst>
                </a:gridCol>
              </a:tblGrid>
              <a:tr h="0">
                <a:tc>
                  <a:txBody>
                    <a:bodyPr/>
                    <a:lstStyle/>
                    <a:p>
                      <a:pPr marL="0" marR="0" algn="ctr">
                        <a:spcBef>
                          <a:spcPts val="0"/>
                        </a:spcBef>
                        <a:spcAft>
                          <a:spcPts val="0"/>
                        </a:spcAft>
                        <a:tabLst>
                          <a:tab pos="2057400" algn="ctr"/>
                          <a:tab pos="6172200" algn="ctr"/>
                        </a:tabLst>
                      </a:pPr>
                      <a:r>
                        <a:rPr lang="en-US" sz="2800" dirty="0">
                          <a:effectLst/>
                        </a:rPr>
                        <a:t>1. Make a judgment &amp; admonish</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Matt. 18:15-17; 1 Cor. 5:12; Titus 3:10; 2 Thess. 3:15; </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433938549"/>
                  </a:ext>
                </a:extLst>
              </a:tr>
              <a:tr h="0">
                <a:tc>
                  <a:txBody>
                    <a:bodyPr/>
                    <a:lstStyle/>
                    <a:p>
                      <a:pPr marL="0" marR="0" algn="ctr">
                        <a:spcBef>
                          <a:spcPts val="0"/>
                        </a:spcBef>
                        <a:spcAft>
                          <a:spcPts val="0"/>
                        </a:spcAft>
                        <a:tabLst>
                          <a:tab pos="2057400" algn="ctr"/>
                          <a:tab pos="6172200" algn="ctr"/>
                        </a:tabLst>
                      </a:pPr>
                      <a:r>
                        <a:rPr lang="en-US" sz="2800" dirty="0">
                          <a:effectLst/>
                        </a:rPr>
                        <a:t>2.  Mark &amp; note</a:t>
                      </a:r>
                    </a:p>
                    <a:p>
                      <a:pPr marL="0" marR="0" algn="ctr">
                        <a:spcBef>
                          <a:spcPts val="0"/>
                        </a:spcBef>
                        <a:spcAft>
                          <a:spcPts val="0"/>
                        </a:spcAft>
                        <a:tabLst>
                          <a:tab pos="2057400" algn="ctr"/>
                          <a:tab pos="6172200" algn="ctr"/>
                        </a:tabLst>
                      </a:pPr>
                      <a:r>
                        <a:rPr lang="en-US" sz="2800" dirty="0">
                          <a:effectLst/>
                        </a:rPr>
                        <a:t>(Identify)</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Rom. 16:17; 2 Thess. 3:14;</a:t>
                      </a:r>
                    </a:p>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1 Cor. 5:4,5; 1 Tim. 1:20</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4176243671"/>
                  </a:ext>
                </a:extLst>
              </a:tr>
              <a:tr h="0">
                <a:tc>
                  <a:txBody>
                    <a:bodyPr/>
                    <a:lstStyle/>
                    <a:p>
                      <a:pPr marL="0" marR="0" algn="ctr">
                        <a:spcBef>
                          <a:spcPts val="0"/>
                        </a:spcBef>
                        <a:spcAft>
                          <a:spcPts val="0"/>
                        </a:spcAft>
                        <a:tabLst>
                          <a:tab pos="2057400" algn="ctr"/>
                          <a:tab pos="6172200" algn="ctr"/>
                        </a:tabLst>
                      </a:pPr>
                      <a:r>
                        <a:rPr lang="en-US" sz="2800" dirty="0">
                          <a:effectLst/>
                        </a:rPr>
                        <a:t>3.  Refuse to keep company</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Matt. 18:17; Rom. 16:17</a:t>
                      </a:r>
                    </a:p>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1 Cor 5; 2 Thess. 3; Titus 3:10</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1936661325"/>
                  </a:ext>
                </a:extLst>
              </a:tr>
              <a:tr h="0">
                <a:tc>
                  <a:txBody>
                    <a:bodyPr/>
                    <a:lstStyle/>
                    <a:p>
                      <a:pPr marL="0" marR="0" algn="ctr">
                        <a:spcBef>
                          <a:spcPts val="0"/>
                        </a:spcBef>
                        <a:spcAft>
                          <a:spcPts val="0"/>
                        </a:spcAft>
                        <a:tabLst>
                          <a:tab pos="2057400" algn="ctr"/>
                          <a:tab pos="6172200" algn="ctr"/>
                        </a:tabLst>
                      </a:pPr>
                      <a:r>
                        <a:rPr lang="en-US" sz="2800" dirty="0">
                          <a:effectLst/>
                        </a:rPr>
                        <a:t>4.  Forgive</a:t>
                      </a:r>
                    </a:p>
                    <a:p>
                      <a:pPr marL="0" marR="0" algn="ctr">
                        <a:spcBef>
                          <a:spcPts val="0"/>
                        </a:spcBef>
                        <a:spcAft>
                          <a:spcPts val="0"/>
                        </a:spcAft>
                        <a:tabLst>
                          <a:tab pos="2057400" algn="ctr"/>
                          <a:tab pos="6172200" algn="ctr"/>
                        </a:tabLst>
                      </a:pPr>
                      <a:r>
                        <a:rPr lang="en-US" sz="2800" dirty="0">
                          <a:effectLst/>
                        </a:rPr>
                        <a:t>(If the sinner repents)</a:t>
                      </a:r>
                      <a:endParaRPr lang="en-US" sz="2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Matt. 18:21-35; 6:12,14,15</a:t>
                      </a:r>
                    </a:p>
                    <a:p>
                      <a:pPr marL="0" marR="0" algn="ctr">
                        <a:spcBef>
                          <a:spcPts val="0"/>
                        </a:spcBef>
                        <a:spcAft>
                          <a:spcPts val="0"/>
                        </a:spcAft>
                        <a:tabLst>
                          <a:tab pos="2057400" algn="ctr"/>
                          <a:tab pos="6172200" algn="ctr"/>
                        </a:tabLst>
                      </a:pPr>
                      <a:r>
                        <a:rPr lang="en-US" sz="2800" dirty="0">
                          <a:solidFill>
                            <a:schemeClr val="accent2"/>
                          </a:solidFill>
                          <a:effectLst/>
                          <a:latin typeface="Comic Sans MS" panose="030F0702030302020204" pitchFamily="66" charset="0"/>
                        </a:rPr>
                        <a:t>2 Cor. 2:6-11</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2762701971"/>
                  </a:ext>
                </a:extLst>
              </a:tr>
            </a:tbl>
          </a:graphicData>
        </a:graphic>
      </p:graphicFrame>
      <p:sp>
        <p:nvSpPr>
          <p:cNvPr id="14" name="Rectangle 2">
            <a:extLst>
              <a:ext uri="{FF2B5EF4-FFF2-40B4-BE49-F238E27FC236}">
                <a16:creationId xmlns:a16="http://schemas.microsoft.com/office/drawing/2014/main" id="{9EA9E46C-B992-AD87-5D76-C3998546C76A}"/>
              </a:ext>
            </a:extLst>
          </p:cNvPr>
          <p:cNvSpPr>
            <a:spLocks noGrp="1" noChangeArrowheads="1"/>
          </p:cNvSpPr>
          <p:nvPr>
            <p:ph type="title"/>
          </p:nvPr>
        </p:nvSpPr>
        <p:spPr bwMode="auto">
          <a:xfrm>
            <a:off x="2669421" y="599172"/>
            <a:ext cx="6853159" cy="646331"/>
          </a:xfrm>
          <a:prstGeom prst="rect">
            <a:avLst/>
          </a:prstGeom>
          <a:solidFill>
            <a:srgbClr val="0000CC"/>
          </a:solidFill>
          <a:ln>
            <a:noFill/>
          </a:ln>
          <a:effectLst/>
        </p:spPr>
        <p:txBody>
          <a:bodyPr vert="horz" wrap="none" lIns="91440" tIns="45720" rIns="91440" bIns="45720" numCol="1" anchor="ctr" anchorCtr="0" compatLnSpc="1">
            <a:prstTxWarp prst="textNoShape">
              <a:avLst/>
            </a:prstTxWarp>
            <a:spAutoFit/>
          </a:bodyPr>
          <a:lstStyle>
            <a:lvl1pPr algn="l" eaLnBrk="0" hangingPunct="0">
              <a:tabLst>
                <a:tab pos="2057400" algn="ctr"/>
                <a:tab pos="6172200" algn="ctr"/>
              </a:tabLst>
              <a:defRPr>
                <a:solidFill>
                  <a:schemeClr val="tx1"/>
                </a:solidFill>
                <a:latin typeface="Arial" panose="020B0604020202020204" pitchFamily="34" charset="0"/>
              </a:defRPr>
            </a:lvl1pPr>
            <a:lvl2pPr algn="l" eaLnBrk="0" hangingPunct="0">
              <a:tabLst>
                <a:tab pos="2057400" algn="ctr"/>
                <a:tab pos="6172200" algn="ctr"/>
              </a:tabLst>
              <a:defRPr>
                <a:solidFill>
                  <a:schemeClr val="tx1"/>
                </a:solidFill>
                <a:latin typeface="Arial" panose="020B0604020202020204" pitchFamily="34" charset="0"/>
              </a:defRPr>
            </a:lvl2pPr>
            <a:lvl3pPr algn="l" eaLnBrk="0" hangingPunct="0">
              <a:tabLst>
                <a:tab pos="2057400" algn="ctr"/>
                <a:tab pos="6172200" algn="ctr"/>
              </a:tabLst>
              <a:defRPr>
                <a:solidFill>
                  <a:schemeClr val="tx1"/>
                </a:solidFill>
                <a:latin typeface="Arial" panose="020B0604020202020204" pitchFamily="34" charset="0"/>
              </a:defRPr>
            </a:lvl3pPr>
            <a:lvl4pPr algn="l" eaLnBrk="0" hangingPunct="0">
              <a:tabLst>
                <a:tab pos="2057400" algn="ctr"/>
                <a:tab pos="6172200" algn="ctr"/>
              </a:tabLst>
              <a:defRPr>
                <a:solidFill>
                  <a:schemeClr val="tx1"/>
                </a:solidFill>
                <a:latin typeface="Arial" panose="020B0604020202020204" pitchFamily="34" charset="0"/>
              </a:defRPr>
            </a:lvl4pPr>
            <a:lvl5pPr algn="l" eaLnBrk="0" hangingPunct="0">
              <a:tabLst>
                <a:tab pos="2057400" algn="ctr"/>
                <a:tab pos="6172200" algn="ctr"/>
              </a:tabLst>
              <a:defRPr>
                <a:solidFill>
                  <a:schemeClr val="tx1"/>
                </a:solidFill>
                <a:latin typeface="Arial" panose="020B0604020202020204" pitchFamily="34" charset="0"/>
              </a:defRPr>
            </a:lvl5pPr>
            <a:lvl6pPr eaLnBrk="0" fontAlgn="base" hangingPunct="0">
              <a:spcBef>
                <a:spcPct val="0"/>
              </a:spcBef>
              <a:spcAft>
                <a:spcPct val="0"/>
              </a:spcAft>
              <a:tabLst>
                <a:tab pos="2057400" algn="ctr"/>
                <a:tab pos="6172200" algn="ctr"/>
              </a:tabLst>
              <a:defRPr>
                <a:solidFill>
                  <a:schemeClr val="tx1"/>
                </a:solidFill>
                <a:latin typeface="Arial" panose="020B0604020202020204" pitchFamily="34" charset="0"/>
              </a:defRPr>
            </a:lvl6pPr>
            <a:lvl7pPr eaLnBrk="0" fontAlgn="base" hangingPunct="0">
              <a:spcBef>
                <a:spcPct val="0"/>
              </a:spcBef>
              <a:spcAft>
                <a:spcPct val="0"/>
              </a:spcAft>
              <a:tabLst>
                <a:tab pos="2057400" algn="ctr"/>
                <a:tab pos="6172200" algn="ctr"/>
              </a:tabLst>
              <a:defRPr>
                <a:solidFill>
                  <a:schemeClr val="tx1"/>
                </a:solidFill>
                <a:latin typeface="Arial" panose="020B0604020202020204" pitchFamily="34" charset="0"/>
              </a:defRPr>
            </a:lvl7pPr>
            <a:lvl8pPr eaLnBrk="0" fontAlgn="base" hangingPunct="0">
              <a:spcBef>
                <a:spcPct val="0"/>
              </a:spcBef>
              <a:spcAft>
                <a:spcPct val="0"/>
              </a:spcAft>
              <a:tabLst>
                <a:tab pos="2057400" algn="ctr"/>
                <a:tab pos="6172200" algn="ctr"/>
              </a:tabLst>
              <a:defRPr>
                <a:solidFill>
                  <a:schemeClr val="tx1"/>
                </a:solidFill>
                <a:latin typeface="Arial" panose="020B0604020202020204" pitchFamily="34" charset="0"/>
              </a:defRPr>
            </a:lvl8pPr>
            <a:lvl9pPr eaLnBrk="0" fontAlgn="base" hangingPunct="0">
              <a:spcBef>
                <a:spcPct val="0"/>
              </a:spcBef>
              <a:spcAft>
                <a:spcPct val="0"/>
              </a:spcAft>
              <a:tabLst>
                <a:tab pos="2057400" algn="ctr"/>
                <a:tab pos="6172200" algn="ct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2057400" algn="ctr"/>
                <a:tab pos="6172200" algn="ctr"/>
              </a:tabLst>
            </a:pPr>
            <a:r>
              <a:rPr kumimoji="0" lang="en-US" altLang="en-US" sz="3600" b="1" i="0" u="none" strike="noStrike" cap="none" normalizeH="0" baseline="0" dirty="0">
                <a:ln>
                  <a:noFill/>
                </a:ln>
                <a:solidFill>
                  <a:srgbClr val="FFFF00"/>
                </a:solidFill>
                <a:effectLst/>
                <a:latin typeface="Bookman Old Style" panose="02050604050505020204" pitchFamily="18" charset="0"/>
                <a:ea typeface="Times New Roman" panose="02020603050405020304" pitchFamily="18" charset="0"/>
                <a:cs typeface="Arial" panose="020B0604020202020204" pitchFamily="34" charset="0"/>
              </a:rPr>
              <a:t>Action of Church Discipline</a:t>
            </a:r>
            <a:endParaRPr kumimoji="0" lang="en-US" altLang="en-US" sz="1800" b="0" i="0" u="none" strike="noStrike" cap="none" normalizeH="0" baseline="0" dirty="0">
              <a:ln>
                <a:noFill/>
              </a:ln>
              <a:solidFill>
                <a:srgbClr val="FFFF00"/>
              </a:solidFill>
              <a:effectLst/>
              <a:latin typeface="Arial" panose="020B0604020202020204" pitchFamily="34" charset="0"/>
            </a:endParaRPr>
          </a:p>
        </p:txBody>
      </p:sp>
    </p:spTree>
    <p:extLst>
      <p:ext uri="{BB962C8B-B14F-4D97-AF65-F5344CB8AC3E}">
        <p14:creationId xmlns:p14="http://schemas.microsoft.com/office/powerpoint/2010/main" val="685766384"/>
      </p:ext>
    </p:extLst>
  </p:cSld>
  <p:clrMapOvr>
    <a:masterClrMapping/>
  </p:clrMapOvr>
  <p:transition spd="slow">
    <p:wedg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B3B0DB-D019-DCB9-8BAE-49EC9AC651BE}"/>
              </a:ext>
            </a:extLst>
          </p:cNvPr>
          <p:cNvSpPr>
            <a:spLocks noGrp="1" noChangeArrowheads="1"/>
          </p:cNvSpPr>
          <p:nvPr>
            <p:ph type="title"/>
          </p:nvPr>
        </p:nvSpPr>
        <p:spPr>
          <a:xfrm>
            <a:off x="2743200" y="583913"/>
            <a:ext cx="6705600" cy="584775"/>
          </a:xfrm>
        </p:spPr>
        <p:txBody>
          <a:bodyPr wrap="square">
            <a:spAutoFit/>
          </a:bodyPr>
          <a:lstStyle/>
          <a:p>
            <a:pPr algn="ctr"/>
            <a:r>
              <a:rPr lang="en-US" altLang="en-US" sz="3200" b="1" dirty="0">
                <a:latin typeface="+mn-lt"/>
              </a:rPr>
              <a:t>Purposes of Discipline</a:t>
            </a:r>
          </a:p>
        </p:txBody>
      </p:sp>
      <p:sp>
        <p:nvSpPr>
          <p:cNvPr id="8" name="TextBox 7">
            <a:extLst>
              <a:ext uri="{FF2B5EF4-FFF2-40B4-BE49-F238E27FC236}">
                <a16:creationId xmlns:a16="http://schemas.microsoft.com/office/drawing/2014/main" id="{9233E81D-BABA-EF3C-7182-63AA41224F5D}"/>
              </a:ext>
            </a:extLst>
          </p:cNvPr>
          <p:cNvSpPr txBox="1"/>
          <p:nvPr/>
        </p:nvSpPr>
        <p:spPr>
          <a:xfrm>
            <a:off x="762000" y="1447800"/>
            <a:ext cx="10782300" cy="5262979"/>
          </a:xfrm>
          <a:prstGeom prst="rect">
            <a:avLst/>
          </a:prstGeom>
          <a:noFill/>
        </p:spPr>
        <p:txBody>
          <a:bodyPr wrap="square" rtlCol="0">
            <a:spAutoFit/>
          </a:bodyPr>
          <a:lstStyle/>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Encourage the Sinner to Repent</a:t>
            </a:r>
          </a:p>
          <a:p>
            <a:pPr algn="ctr"/>
            <a:r>
              <a:rPr lang="en-US" sz="2800" dirty="0">
                <a:latin typeface="Comic Sans MS" panose="030F0702030302020204" pitchFamily="66" charset="0"/>
                <a:ea typeface="Tahoma" panose="020B0604030504040204" pitchFamily="34" charset="0"/>
                <a:cs typeface="Tahoma" panose="020B0604030504040204" pitchFamily="34" charset="0"/>
              </a:rPr>
              <a:t>Matthew 18:15; 1 Corinthians 5:5; 2 Thessalonians 3:14; </a:t>
            </a:r>
            <a:br>
              <a:rPr lang="en-US" sz="2800" dirty="0">
                <a:latin typeface="Comic Sans MS" panose="030F0702030302020204" pitchFamily="66" charset="0"/>
                <a:ea typeface="Tahoma" panose="020B0604030504040204" pitchFamily="34" charset="0"/>
                <a:cs typeface="Tahoma" panose="020B0604030504040204" pitchFamily="34" charset="0"/>
              </a:rPr>
            </a:br>
            <a:r>
              <a:rPr lang="en-US" sz="2800" dirty="0">
                <a:latin typeface="Comic Sans MS" panose="030F0702030302020204" pitchFamily="66" charset="0"/>
                <a:ea typeface="Tahoma" panose="020B0604030504040204" pitchFamily="34" charset="0"/>
                <a:cs typeface="Tahoma" panose="020B0604030504040204" pitchFamily="34" charset="0"/>
              </a:rPr>
              <a:t>1 Timothy 1:20</a:t>
            </a:r>
          </a:p>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Warn Members &amp; Overcome Bad Influence</a:t>
            </a:r>
          </a:p>
          <a:p>
            <a:pPr algn="ctr"/>
            <a:r>
              <a:rPr lang="en-US" sz="2800" dirty="0">
                <a:latin typeface="Comic Sans MS" panose="030F0702030302020204" pitchFamily="66" charset="0"/>
                <a:ea typeface="Tahoma" panose="020B0604030504040204" pitchFamily="34" charset="0"/>
                <a:cs typeface="Tahoma" panose="020B0604030504040204" pitchFamily="34" charset="0"/>
              </a:rPr>
              <a:t>1 Corinthians 5:6-8 (Acts 5:11; 1 Timothy 5:20; Titus 1:10-14; </a:t>
            </a:r>
            <a:br>
              <a:rPr lang="en-US" sz="2800" dirty="0">
                <a:latin typeface="Comic Sans MS" panose="030F0702030302020204" pitchFamily="66" charset="0"/>
                <a:ea typeface="Tahoma" panose="020B0604030504040204" pitchFamily="34" charset="0"/>
                <a:cs typeface="Tahoma" panose="020B0604030504040204" pitchFamily="34" charset="0"/>
              </a:rPr>
            </a:br>
            <a:r>
              <a:rPr lang="en-US" sz="2800" dirty="0">
                <a:latin typeface="Comic Sans MS" panose="030F0702030302020204" pitchFamily="66" charset="0"/>
                <a:ea typeface="Tahoma" panose="020B0604030504040204" pitchFamily="34" charset="0"/>
                <a:cs typeface="Tahoma" panose="020B0604030504040204" pitchFamily="34" charset="0"/>
              </a:rPr>
              <a:t>1 Cor. 15:33; Hebrews 12:15; 2 Peter 3:17; 2 Timothy 2:16-18)</a:t>
            </a:r>
          </a:p>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Maintain Respect for God and His People</a:t>
            </a:r>
          </a:p>
          <a:p>
            <a:pPr algn="ctr"/>
            <a:r>
              <a:rPr lang="en-US" sz="2800" dirty="0">
                <a:latin typeface="Comic Sans MS" panose="030F0702030302020204" pitchFamily="66" charset="0"/>
                <a:ea typeface="Tahoma" panose="020B0604030504040204" pitchFamily="34" charset="0"/>
                <a:cs typeface="Tahoma" panose="020B0604030504040204" pitchFamily="34" charset="0"/>
              </a:rPr>
              <a:t>2 Corinthians 7:11 (Acts 5:11; 1 Peter 2:11,12; 3:16 </a:t>
            </a:r>
            <a:br>
              <a:rPr lang="en-US" sz="2800" dirty="0">
                <a:latin typeface="Comic Sans MS" panose="030F0702030302020204" pitchFamily="66" charset="0"/>
                <a:ea typeface="Tahoma" panose="020B0604030504040204" pitchFamily="34" charset="0"/>
                <a:cs typeface="Tahoma" panose="020B0604030504040204" pitchFamily="34" charset="0"/>
              </a:rPr>
            </a:br>
            <a:r>
              <a:rPr lang="en-US" sz="2800" dirty="0">
                <a:latin typeface="Comic Sans MS" panose="030F0702030302020204" pitchFamily="66" charset="0"/>
                <a:ea typeface="Tahoma" panose="020B0604030504040204" pitchFamily="34" charset="0"/>
                <a:cs typeface="Tahoma" panose="020B0604030504040204" pitchFamily="34" charset="0"/>
              </a:rPr>
              <a:t>Romans 2:17-24; 2 Corinthians 6:3) </a:t>
            </a:r>
          </a:p>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To Obey God’s Commands</a:t>
            </a:r>
          </a:p>
          <a:p>
            <a:pPr algn="ctr"/>
            <a:r>
              <a:rPr lang="en-US" sz="2800" dirty="0">
                <a:latin typeface="Comic Sans MS" panose="030F0702030302020204" pitchFamily="66" charset="0"/>
                <a:ea typeface="Tahoma" panose="020B0604030504040204" pitchFamily="34" charset="0"/>
                <a:cs typeface="Tahoma" panose="020B0604030504040204" pitchFamily="34" charset="0"/>
              </a:rPr>
              <a:t> 2 Corinthians 2:9 2 Thessalonians 3:6  (Matthew 18:15-17; Romans 16:17; Titus 3:10; etc.)</a:t>
            </a:r>
          </a:p>
        </p:txBody>
      </p:sp>
    </p:spTree>
    <p:extLst>
      <p:ext uri="{BB962C8B-B14F-4D97-AF65-F5344CB8AC3E}">
        <p14:creationId xmlns:p14="http://schemas.microsoft.com/office/powerpoint/2010/main" val="425036513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500"/>
                                        <p:tgtEl>
                                          <p:spTgt spid="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500"/>
                                        <p:tgtEl>
                                          <p:spTgt spid="8">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fade">
                                      <p:cBhvr>
                                        <p:cTn id="22" dur="500"/>
                                        <p:tgtEl>
                                          <p:spTgt spid="8">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fade">
                                      <p:cBhvr>
                                        <p:cTn id="25" dur="500"/>
                                        <p:tgtEl>
                                          <p:spTgt spid="8">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fade">
                                      <p:cBhvr>
                                        <p:cTn id="28"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281FD72-FABE-DDC4-9923-B7F8B0B32EBD}"/>
              </a:ext>
            </a:extLst>
          </p:cNvPr>
          <p:cNvSpPr>
            <a:spLocks noGrp="1" noChangeArrowheads="1"/>
          </p:cNvSpPr>
          <p:nvPr>
            <p:ph type="title"/>
          </p:nvPr>
        </p:nvSpPr>
        <p:spPr>
          <a:xfrm>
            <a:off x="2209800" y="685800"/>
            <a:ext cx="7772400" cy="585418"/>
          </a:xfrm>
        </p:spPr>
        <p:txBody>
          <a:bodyPr>
            <a:spAutoFit/>
          </a:bodyPr>
          <a:lstStyle/>
          <a:p>
            <a:pPr algn="ctr"/>
            <a:r>
              <a:rPr lang="en-US" altLang="en-US" sz="3200" b="1" dirty="0">
                <a:latin typeface="+mn-lt"/>
              </a:rPr>
              <a:t>Sins that Require Discipline</a:t>
            </a:r>
          </a:p>
        </p:txBody>
      </p:sp>
      <p:sp>
        <p:nvSpPr>
          <p:cNvPr id="5" name="TextBox 4">
            <a:extLst>
              <a:ext uri="{FF2B5EF4-FFF2-40B4-BE49-F238E27FC236}">
                <a16:creationId xmlns:a16="http://schemas.microsoft.com/office/drawing/2014/main" id="{E8DA1274-0323-737D-C33A-C35117E1BACE}"/>
              </a:ext>
            </a:extLst>
          </p:cNvPr>
          <p:cNvSpPr txBox="1"/>
          <p:nvPr/>
        </p:nvSpPr>
        <p:spPr>
          <a:xfrm>
            <a:off x="685800" y="1600200"/>
            <a:ext cx="10782300" cy="4832092"/>
          </a:xfrm>
          <a:prstGeom prst="rect">
            <a:avLst/>
          </a:prstGeom>
          <a:noFill/>
        </p:spPr>
        <p:txBody>
          <a:bodyPr wrap="square" rtlCol="0">
            <a:spAutoFit/>
          </a:bodyPr>
          <a:lstStyle/>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General</a:t>
            </a:r>
          </a:p>
          <a:p>
            <a:pPr algn="ctr"/>
            <a:r>
              <a:rPr 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Malice /wickedness; walk disorderly not according to inspired tradition; put away faith and a good conscience, suffer shipwreck of the faith; lawless and disobedient, ungodly and sinners; anything contrary to sound doctrine; Sin against a brother.; causing division or occasion of stumbling; heresy</a:t>
            </a:r>
          </a:p>
          <a:p>
            <a:pPr algn="ct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Specific</a:t>
            </a:r>
          </a:p>
          <a:p>
            <a:pPr algn="ctr"/>
            <a:r>
              <a:rPr 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Fornicators, covetous, idolaters, </a:t>
            </a:r>
            <a:r>
              <a:rPr lang="en-US" sz="2800" dirty="0" err="1">
                <a:solidFill>
                  <a:schemeClr val="tx2"/>
                </a:solidFill>
                <a:latin typeface="Tahoma" panose="020B0604030504040204" pitchFamily="34" charset="0"/>
                <a:ea typeface="Tahoma" panose="020B0604030504040204" pitchFamily="34" charset="0"/>
                <a:cs typeface="Tahoma" panose="020B0604030504040204" pitchFamily="34" charset="0"/>
              </a:rPr>
              <a:t>railers</a:t>
            </a:r>
            <a:r>
              <a:rPr 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 drunkards, extortioners; those who do not work, busybodies; </a:t>
            </a:r>
          </a:p>
          <a:p>
            <a:pPr algn="ctr"/>
            <a:r>
              <a:rPr lang="en-US" sz="2800" dirty="0">
                <a:solidFill>
                  <a:schemeClr val="tx2"/>
                </a:solidFill>
                <a:latin typeface="Tahoma" panose="020B0604030504040204" pitchFamily="34" charset="0"/>
                <a:ea typeface="Tahoma" panose="020B0604030504040204" pitchFamily="34" charset="0"/>
                <a:cs typeface="Tahoma" panose="020B0604030504040204" pitchFamily="34" charset="0"/>
              </a:rPr>
              <a:t>blasphemy, unholy and profane, murderers, fornicators, homosexuals, kidnappers, liars, teachers of different doctrines</a:t>
            </a:r>
          </a:p>
        </p:txBody>
      </p:sp>
    </p:spTree>
    <p:extLst>
      <p:ext uri="{BB962C8B-B14F-4D97-AF65-F5344CB8AC3E}">
        <p14:creationId xmlns:p14="http://schemas.microsoft.com/office/powerpoint/2010/main" val="365404218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7F4EE86D-5F19-E123-11CD-98F195FC9549}"/>
              </a:ext>
            </a:extLst>
          </p:cNvPr>
          <p:cNvSpPr>
            <a:spLocks noGrp="1" noChangeArrowheads="1"/>
          </p:cNvSpPr>
          <p:nvPr>
            <p:ph type="title"/>
          </p:nvPr>
        </p:nvSpPr>
        <p:spPr>
          <a:xfrm>
            <a:off x="2209800" y="685800"/>
            <a:ext cx="7772400" cy="585418"/>
          </a:xfrm>
        </p:spPr>
        <p:txBody>
          <a:bodyPr>
            <a:spAutoFit/>
          </a:bodyPr>
          <a:lstStyle/>
          <a:p>
            <a:pPr algn="ctr"/>
            <a:r>
              <a:rPr lang="en-US" sz="3200" b="1" dirty="0"/>
              <a:t>2 Corinthians 2:4-11; 7:8-12 </a:t>
            </a:r>
            <a:endParaRPr lang="en-US" altLang="en-US" sz="3200" b="1" dirty="0"/>
          </a:p>
        </p:txBody>
      </p:sp>
      <p:sp>
        <p:nvSpPr>
          <p:cNvPr id="5" name="TextBox 4">
            <a:extLst>
              <a:ext uri="{FF2B5EF4-FFF2-40B4-BE49-F238E27FC236}">
                <a16:creationId xmlns:a16="http://schemas.microsoft.com/office/drawing/2014/main" id="{391EF0B9-C6D8-6B76-0CA8-418AD2D61102}"/>
              </a:ext>
            </a:extLst>
          </p:cNvPr>
          <p:cNvSpPr txBox="1"/>
          <p:nvPr/>
        </p:nvSpPr>
        <p:spPr>
          <a:xfrm>
            <a:off x="1104900" y="2590800"/>
            <a:ext cx="10020300" cy="3539430"/>
          </a:xfrm>
          <a:prstGeom prst="rect">
            <a:avLst/>
          </a:prstGeom>
          <a:noFill/>
        </p:spPr>
        <p:txBody>
          <a:bodyPr wrap="square" rtlCol="0">
            <a:spAutoFit/>
          </a:bodyPr>
          <a:lstStyle/>
          <a:p>
            <a:pPr algn="ctr"/>
            <a:r>
              <a:rPr lang="en-US" sz="2800" dirty="0">
                <a:solidFill>
                  <a:srgbClr val="FFFF00"/>
                </a:solidFill>
                <a:latin typeface="Trebuchet MS" panose="020B0603020202020204" pitchFamily="34" charset="0"/>
              </a:rPr>
              <a:t>2:4,9 – Paul had written them about this</a:t>
            </a:r>
            <a:br>
              <a:rPr lang="en-US" sz="2800" dirty="0">
                <a:solidFill>
                  <a:srgbClr val="FFFF00"/>
                </a:solidFill>
                <a:latin typeface="Trebuchet MS" panose="020B0603020202020204" pitchFamily="34" charset="0"/>
              </a:rPr>
            </a:br>
            <a:r>
              <a:rPr lang="en-US" sz="2800" dirty="0">
                <a:solidFill>
                  <a:srgbClr val="FFFF00"/>
                </a:solidFill>
                <a:latin typeface="Trebuchet MS" panose="020B0603020202020204" pitchFamily="34" charset="0"/>
              </a:rPr>
              <a:t>2:5 – Some “one” caused grief to Paul and Corinth</a:t>
            </a:r>
            <a:br>
              <a:rPr lang="en-US" sz="2800" dirty="0">
                <a:solidFill>
                  <a:srgbClr val="FFFF00"/>
                </a:solidFill>
                <a:latin typeface="Trebuchet MS" panose="020B0603020202020204" pitchFamily="34" charset="0"/>
              </a:rPr>
            </a:br>
            <a:r>
              <a:rPr lang="en-US" sz="2800" dirty="0">
                <a:solidFill>
                  <a:srgbClr val="FFFF00"/>
                </a:solidFill>
                <a:latin typeface="Trebuchet MS" panose="020B0603020202020204" pitchFamily="34" charset="0"/>
              </a:rPr>
              <a:t>2:6 – The majority had inflicted a punishment</a:t>
            </a:r>
            <a:br>
              <a:rPr lang="en-US" sz="2800" dirty="0">
                <a:solidFill>
                  <a:srgbClr val="FFFF00"/>
                </a:solidFill>
                <a:latin typeface="Trebuchet MS" panose="020B0603020202020204" pitchFamily="34" charset="0"/>
              </a:rPr>
            </a:br>
            <a:r>
              <a:rPr lang="en-US" sz="2800" dirty="0">
                <a:solidFill>
                  <a:srgbClr val="FFFF00"/>
                </a:solidFill>
                <a:latin typeface="Trebuchet MS" panose="020B0603020202020204" pitchFamily="34" charset="0"/>
              </a:rPr>
              <a:t>2:7-11 – Now he should be forgiven and comforted</a:t>
            </a:r>
          </a:p>
          <a:p>
            <a:pPr algn="ctr"/>
            <a:r>
              <a:rPr lang="en-US" sz="2800" dirty="0">
                <a:solidFill>
                  <a:srgbClr val="FFFF00"/>
                </a:solidFill>
                <a:latin typeface="Trebuchet MS" panose="020B0603020202020204" pitchFamily="34" charset="0"/>
              </a:rPr>
              <a:t>7:11,12 – A man did wrong in a “matter”</a:t>
            </a:r>
            <a:br>
              <a:rPr lang="en-US" sz="2800" dirty="0">
                <a:solidFill>
                  <a:srgbClr val="FFFF00"/>
                </a:solidFill>
                <a:latin typeface="Trebuchet MS" panose="020B0603020202020204" pitchFamily="34" charset="0"/>
              </a:rPr>
            </a:br>
            <a:r>
              <a:rPr lang="en-US" sz="2800" dirty="0">
                <a:solidFill>
                  <a:srgbClr val="FFFF00"/>
                </a:solidFill>
                <a:latin typeface="Trebuchet MS" panose="020B0603020202020204" pitchFamily="34" charset="0"/>
              </a:rPr>
              <a:t>7:8-12 – Paul wrote a letter about this “matter” that caused them to be sorry. Corinth repented and corrected themselves with godly indignation.</a:t>
            </a:r>
          </a:p>
        </p:txBody>
      </p:sp>
      <p:sp>
        <p:nvSpPr>
          <p:cNvPr id="7" name="TextBox 6">
            <a:extLst>
              <a:ext uri="{FF2B5EF4-FFF2-40B4-BE49-F238E27FC236}">
                <a16:creationId xmlns:a16="http://schemas.microsoft.com/office/drawing/2014/main" id="{1782C844-7F0C-0A6F-410E-F1EF274CD644}"/>
              </a:ext>
            </a:extLst>
          </p:cNvPr>
          <p:cNvSpPr txBox="1"/>
          <p:nvPr/>
        </p:nvSpPr>
        <p:spPr>
          <a:xfrm>
            <a:off x="685800" y="1519535"/>
            <a:ext cx="1866900" cy="646331"/>
          </a:xfrm>
          <a:prstGeom prst="rect">
            <a:avLst/>
          </a:prstGeom>
          <a:noFill/>
        </p:spPr>
        <p:txBody>
          <a:bodyPr wrap="square" rtlCol="0">
            <a:spAutoFit/>
          </a:bodyPr>
          <a:lstStyle/>
          <a:p>
            <a:pPr algn="ctr"/>
            <a:r>
              <a:rPr lang="en-US" b="1" dirty="0">
                <a:solidFill>
                  <a:srgbClr val="66FFFF"/>
                </a:solidFill>
                <a:latin typeface="Trebuchet MS" panose="020B0603020202020204" pitchFamily="34" charset="0"/>
              </a:rPr>
              <a:t>1 Cor. 5</a:t>
            </a:r>
          </a:p>
        </p:txBody>
      </p:sp>
      <p:sp>
        <p:nvSpPr>
          <p:cNvPr id="9" name="TextBox 8">
            <a:extLst>
              <a:ext uri="{FF2B5EF4-FFF2-40B4-BE49-F238E27FC236}">
                <a16:creationId xmlns:a16="http://schemas.microsoft.com/office/drawing/2014/main" id="{3EB82A8E-18E3-9DC4-1E12-2A90BB989061}"/>
              </a:ext>
            </a:extLst>
          </p:cNvPr>
          <p:cNvSpPr txBox="1"/>
          <p:nvPr/>
        </p:nvSpPr>
        <p:spPr>
          <a:xfrm>
            <a:off x="3733800" y="1600200"/>
            <a:ext cx="3669792" cy="646331"/>
          </a:xfrm>
          <a:prstGeom prst="rect">
            <a:avLst/>
          </a:prstGeom>
          <a:noFill/>
        </p:spPr>
        <p:txBody>
          <a:bodyPr wrap="square" rtlCol="0">
            <a:spAutoFit/>
          </a:bodyPr>
          <a:lstStyle/>
          <a:p>
            <a:pPr algn="ctr"/>
            <a:r>
              <a:rPr lang="en-US" b="1" dirty="0">
                <a:solidFill>
                  <a:srgbClr val="99FF99"/>
                </a:solidFill>
                <a:latin typeface="Trebuchet MS" panose="020B0603020202020204" pitchFamily="34" charset="0"/>
              </a:rPr>
              <a:t>Same Situation</a:t>
            </a:r>
          </a:p>
        </p:txBody>
      </p:sp>
      <p:sp>
        <p:nvSpPr>
          <p:cNvPr id="10" name="TextBox 9">
            <a:extLst>
              <a:ext uri="{FF2B5EF4-FFF2-40B4-BE49-F238E27FC236}">
                <a16:creationId xmlns:a16="http://schemas.microsoft.com/office/drawing/2014/main" id="{BAE3DBB5-A01B-F4C8-7672-BE351F1AEE21}"/>
              </a:ext>
            </a:extLst>
          </p:cNvPr>
          <p:cNvSpPr txBox="1"/>
          <p:nvPr/>
        </p:nvSpPr>
        <p:spPr>
          <a:xfrm>
            <a:off x="8267700" y="1639669"/>
            <a:ext cx="2857500" cy="646331"/>
          </a:xfrm>
          <a:prstGeom prst="rect">
            <a:avLst/>
          </a:prstGeom>
          <a:noFill/>
        </p:spPr>
        <p:txBody>
          <a:bodyPr wrap="square" rtlCol="0">
            <a:spAutoFit/>
          </a:bodyPr>
          <a:lstStyle/>
          <a:p>
            <a:pPr algn="ctr"/>
            <a:r>
              <a:rPr lang="en-US" b="1" dirty="0">
                <a:solidFill>
                  <a:srgbClr val="66FFFF"/>
                </a:solidFill>
                <a:latin typeface="Trebuchet MS" panose="020B0603020202020204" pitchFamily="34" charset="0"/>
              </a:rPr>
              <a:t>2 Cor. 2 &amp; 7</a:t>
            </a:r>
          </a:p>
        </p:txBody>
      </p:sp>
      <p:sp>
        <p:nvSpPr>
          <p:cNvPr id="11" name="Arrow: Right 10">
            <a:extLst>
              <a:ext uri="{FF2B5EF4-FFF2-40B4-BE49-F238E27FC236}">
                <a16:creationId xmlns:a16="http://schemas.microsoft.com/office/drawing/2014/main" id="{14C1C543-D646-E676-9F7F-7B16E922B167}"/>
              </a:ext>
            </a:extLst>
          </p:cNvPr>
          <p:cNvSpPr/>
          <p:nvPr/>
        </p:nvSpPr>
        <p:spPr bwMode="auto">
          <a:xfrm>
            <a:off x="7632192" y="1724745"/>
            <a:ext cx="673608" cy="408855"/>
          </a:xfrm>
          <a:prstGeom prst="rightArrow">
            <a:avLst/>
          </a:prstGeom>
          <a:solidFill>
            <a:schemeClr val="accent2"/>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
        <p:nvSpPr>
          <p:cNvPr id="13" name="Arrow: Right 12">
            <a:extLst>
              <a:ext uri="{FF2B5EF4-FFF2-40B4-BE49-F238E27FC236}">
                <a16:creationId xmlns:a16="http://schemas.microsoft.com/office/drawing/2014/main" id="{C38ABDAB-274F-D834-6464-82C2D4302690}"/>
              </a:ext>
            </a:extLst>
          </p:cNvPr>
          <p:cNvSpPr/>
          <p:nvPr/>
        </p:nvSpPr>
        <p:spPr bwMode="auto">
          <a:xfrm flipH="1">
            <a:off x="2983992" y="1676400"/>
            <a:ext cx="673608" cy="408855"/>
          </a:xfrm>
          <a:prstGeom prst="rightArrow">
            <a:avLst/>
          </a:prstGeom>
          <a:solidFill>
            <a:schemeClr val="accent2"/>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30047543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2209800" y="861959"/>
            <a:ext cx="7772400" cy="585418"/>
          </a:xfrm>
        </p:spPr>
        <p:txBody>
          <a:bodyPr>
            <a:spAutoFit/>
          </a:bodyPr>
          <a:lstStyle/>
          <a:p>
            <a:pPr algn="ctr"/>
            <a:r>
              <a:rPr lang="en-US" sz="3200" b="1" dirty="0"/>
              <a:t>2 Corinthians 2:4-11; 7:8-13 </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952500" y="1752600"/>
            <a:ext cx="10401300" cy="4755148"/>
          </a:xfrm>
          <a:prstGeom prst="rect">
            <a:avLst/>
          </a:prstGeom>
          <a:noFill/>
        </p:spPr>
        <p:txBody>
          <a:bodyPr wrap="square" rtlCol="0">
            <a:spAutoFit/>
          </a:bodyPr>
          <a:lstStyle/>
          <a:p>
            <a:pPr algn="ctr">
              <a:spcBef>
                <a:spcPts val="600"/>
              </a:spcBef>
            </a:pPr>
            <a:r>
              <a:rPr lang="en-US" sz="3200" b="1" dirty="0">
                <a:solidFill>
                  <a:srgbClr val="66FFFF"/>
                </a:solidFill>
                <a:latin typeface="Trebuchet MS" panose="020B0603020202020204" pitchFamily="34" charset="0"/>
              </a:rPr>
              <a:t>Additional Lessons</a:t>
            </a:r>
            <a:br>
              <a:rPr lang="en-US" sz="3200" b="1" dirty="0">
                <a:solidFill>
                  <a:srgbClr val="66FFFF"/>
                </a:solidFill>
                <a:latin typeface="Trebuchet MS" panose="020B0603020202020204" pitchFamily="34" charset="0"/>
              </a:rPr>
            </a:br>
            <a:r>
              <a:rPr lang="en-US" sz="3200" dirty="0">
                <a:solidFill>
                  <a:srgbClr val="FFFF00"/>
                </a:solidFill>
                <a:latin typeface="Trebuchet MS" panose="020B0603020202020204" pitchFamily="34" charset="0"/>
              </a:rPr>
              <a:t>7:11 – The church acted to clear their own reputation. </a:t>
            </a:r>
            <a:r>
              <a:rPr lang="en-US" sz="3200" dirty="0">
                <a:solidFill>
                  <a:schemeClr val="tx2"/>
                </a:solidFill>
                <a:latin typeface="Trebuchet MS" panose="020B0603020202020204" pitchFamily="34" charset="0"/>
              </a:rPr>
              <a:t>(They “demonstrated [them]selves to be innocent” - NASB) </a:t>
            </a:r>
          </a:p>
          <a:p>
            <a:pPr algn="ctr">
              <a:spcBef>
                <a:spcPts val="600"/>
              </a:spcBef>
            </a:pPr>
            <a:r>
              <a:rPr lang="en-US" sz="3200" dirty="0">
                <a:solidFill>
                  <a:srgbClr val="FFFF00"/>
                </a:solidFill>
                <a:latin typeface="Trebuchet MS" panose="020B0603020202020204" pitchFamily="34" charset="0"/>
              </a:rPr>
              <a:t>2:6 – The church acted for the purpose of “punishment” (7:11)</a:t>
            </a:r>
          </a:p>
          <a:p>
            <a:pPr algn="ctr">
              <a:spcBef>
                <a:spcPts val="600"/>
              </a:spcBef>
            </a:pPr>
            <a:r>
              <a:rPr lang="en-US" sz="3200" dirty="0">
                <a:solidFill>
                  <a:srgbClr val="FFFF00"/>
                </a:solidFill>
                <a:latin typeface="Trebuchet MS" panose="020B0603020202020204" pitchFamily="34" charset="0"/>
              </a:rPr>
              <a:t>2:9 – The church acted also to obey God’s command (7:7-11) </a:t>
            </a:r>
          </a:p>
          <a:p>
            <a:pPr algn="ctr">
              <a:spcBef>
                <a:spcPts val="600"/>
              </a:spcBef>
            </a:pPr>
            <a:r>
              <a:rPr lang="en-US" sz="3200" dirty="0">
                <a:solidFill>
                  <a:srgbClr val="FFFF00"/>
                </a:solidFill>
                <a:latin typeface="Trebuchet MS" panose="020B0603020202020204" pitchFamily="34" charset="0"/>
              </a:rPr>
              <a:t>2:6-10 – The church must forgive a sinner who repents</a:t>
            </a:r>
          </a:p>
        </p:txBody>
      </p:sp>
    </p:spTree>
    <p:extLst>
      <p:ext uri="{BB962C8B-B14F-4D97-AF65-F5344CB8AC3E}">
        <p14:creationId xmlns:p14="http://schemas.microsoft.com/office/powerpoint/2010/main" val="343421415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000"/>
                                        <p:tgtEl>
                                          <p:spTgt spid="8">
                                            <p:txEl>
                                              <p:pRg st="3" end="3"/>
                                            </p:txEl>
                                          </p:spTgt>
                                        </p:tgtEl>
                                      </p:cBhvr>
                                    </p:animEffect>
                                    <p:anim calcmode="lin" valueType="num">
                                      <p:cBhvr>
                                        <p:cTn id="2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6477000" y="395645"/>
            <a:ext cx="4495800" cy="1200329"/>
          </a:xfrm>
          <a:solidFill>
            <a:srgbClr val="000099"/>
          </a:solidFill>
        </p:spPr>
        <p:txBody>
          <a:bodyPr wrap="square">
            <a:spAutoFit/>
          </a:bodyPr>
          <a:lstStyle/>
          <a:p>
            <a:pPr algn="ctr"/>
            <a:r>
              <a:rPr lang="en-US" sz="3600" b="1" dirty="0"/>
              <a:t>Suing Christians in Civil Courts</a:t>
            </a:r>
            <a:endParaRPr lang="en-US" altLang="en-US" sz="36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6096000" y="1971050"/>
            <a:ext cx="5676900" cy="4201150"/>
          </a:xfrm>
          <a:prstGeom prst="rect">
            <a:avLst/>
          </a:prstGeom>
          <a:solidFill>
            <a:srgbClr val="002060"/>
          </a:solidFill>
        </p:spPr>
        <p:txBody>
          <a:bodyPr wrap="square" rtlCol="0">
            <a:spAutoFit/>
          </a:bodyPr>
          <a:lstStyle/>
          <a:p>
            <a:pPr algn="ctr">
              <a:spcBef>
                <a:spcPts val="600"/>
              </a:spcBef>
            </a:pPr>
            <a:r>
              <a:rPr lang="en-US" sz="2800" b="1" dirty="0">
                <a:solidFill>
                  <a:srgbClr val="FFFF00"/>
                </a:solidFill>
                <a:latin typeface="Trebuchet MS" panose="020B0603020202020204" pitchFamily="34" charset="0"/>
              </a:rPr>
              <a:t>Saints will judge the world and angels.</a:t>
            </a:r>
          </a:p>
          <a:p>
            <a:pPr algn="ctr">
              <a:spcBef>
                <a:spcPts val="600"/>
              </a:spcBef>
            </a:pPr>
            <a:r>
              <a:rPr lang="en-US" sz="2800" b="1" dirty="0">
                <a:solidFill>
                  <a:srgbClr val="FFFF00"/>
                </a:solidFill>
                <a:latin typeface="Trebuchet MS" panose="020B0603020202020204" pitchFamily="34" charset="0"/>
              </a:rPr>
              <a:t>Wise men in the church should judge between brethren.</a:t>
            </a:r>
          </a:p>
          <a:p>
            <a:pPr algn="ctr">
              <a:spcBef>
                <a:spcPts val="600"/>
              </a:spcBef>
            </a:pPr>
            <a:r>
              <a:rPr lang="en-US" sz="2800" b="1" dirty="0">
                <a:solidFill>
                  <a:srgbClr val="FFFF00"/>
                </a:solidFill>
                <a:latin typeface="Trebuchet MS" panose="020B0603020202020204" pitchFamily="34" charset="0"/>
              </a:rPr>
              <a:t>(Consider the pattern of Matthew 18:15-17.)</a:t>
            </a:r>
          </a:p>
          <a:p>
            <a:pPr algn="ctr">
              <a:spcBef>
                <a:spcPts val="600"/>
              </a:spcBef>
            </a:pPr>
            <a:r>
              <a:rPr lang="en-US" sz="2800" b="1" dirty="0">
                <a:solidFill>
                  <a:srgbClr val="FFFF00"/>
                </a:solidFill>
                <a:latin typeface="Trebuchet MS" panose="020B0603020202020204" pitchFamily="34" charset="0"/>
              </a:rPr>
              <a:t>Better to accept wrong and be cheated than to take another Christian before a civil court.</a:t>
            </a:r>
          </a:p>
        </p:txBody>
      </p:sp>
    </p:spTree>
    <p:extLst>
      <p:ext uri="{BB962C8B-B14F-4D97-AF65-F5344CB8AC3E}">
        <p14:creationId xmlns:p14="http://schemas.microsoft.com/office/powerpoint/2010/main" val="4181590020"/>
      </p:ext>
    </p:extLst>
  </p:cSld>
  <p:clrMapOvr>
    <a:masterClrMapping/>
  </p:clrMapOvr>
  <p:transition spd="slow">
    <p:wedg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2209800" y="762000"/>
            <a:ext cx="7772400" cy="585418"/>
          </a:xfrm>
        </p:spPr>
        <p:txBody>
          <a:bodyPr>
            <a:spAutoFit/>
          </a:bodyPr>
          <a:lstStyle/>
          <a:p>
            <a:pPr algn="ctr"/>
            <a:r>
              <a:rPr lang="en-US" sz="3200" b="1" dirty="0"/>
              <a:t>Evil and the Kingdom of God</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952500" y="1752600"/>
            <a:ext cx="3390900" cy="2246769"/>
          </a:xfrm>
          <a:prstGeom prst="rect">
            <a:avLst/>
          </a:prstGeom>
          <a:noFill/>
        </p:spPr>
        <p:txBody>
          <a:bodyPr wrap="square" rtlCol="0">
            <a:spAutoFit/>
          </a:bodyPr>
          <a:lstStyle/>
          <a:p>
            <a:r>
              <a:rPr lang="en-US" sz="2800" b="1" dirty="0">
                <a:latin typeface="+mn-lt"/>
              </a:rPr>
              <a:t>Fornicators</a:t>
            </a:r>
          </a:p>
          <a:p>
            <a:r>
              <a:rPr lang="en-US" sz="2800" b="1" dirty="0">
                <a:latin typeface="+mn-lt"/>
              </a:rPr>
              <a:t>Idolaters</a:t>
            </a:r>
          </a:p>
          <a:p>
            <a:r>
              <a:rPr lang="en-US" sz="2800" b="1" dirty="0">
                <a:latin typeface="+mn-lt"/>
              </a:rPr>
              <a:t>Adulterers</a:t>
            </a:r>
          </a:p>
          <a:p>
            <a:r>
              <a:rPr lang="en-US" sz="2800" b="1" dirty="0">
                <a:latin typeface="+mn-lt"/>
              </a:rPr>
              <a:t>Homosexuals</a:t>
            </a:r>
          </a:p>
          <a:p>
            <a:r>
              <a:rPr lang="en-US" sz="2800" b="1" dirty="0">
                <a:latin typeface="+mn-lt"/>
              </a:rPr>
              <a:t>Sodomites</a:t>
            </a:r>
          </a:p>
        </p:txBody>
      </p:sp>
      <p:sp>
        <p:nvSpPr>
          <p:cNvPr id="2" name="TextBox 1">
            <a:extLst>
              <a:ext uri="{FF2B5EF4-FFF2-40B4-BE49-F238E27FC236}">
                <a16:creationId xmlns:a16="http://schemas.microsoft.com/office/drawing/2014/main" id="{BA6B59E2-C235-A651-250B-26FFAAABC8BD}"/>
              </a:ext>
            </a:extLst>
          </p:cNvPr>
          <p:cNvSpPr txBox="1"/>
          <p:nvPr/>
        </p:nvSpPr>
        <p:spPr>
          <a:xfrm>
            <a:off x="3962400" y="1791831"/>
            <a:ext cx="3390900" cy="2246769"/>
          </a:xfrm>
          <a:prstGeom prst="rect">
            <a:avLst/>
          </a:prstGeom>
          <a:noFill/>
        </p:spPr>
        <p:txBody>
          <a:bodyPr wrap="square" rtlCol="0">
            <a:spAutoFit/>
          </a:bodyPr>
          <a:lstStyle/>
          <a:p>
            <a:r>
              <a:rPr lang="en-US" sz="2800" b="1" dirty="0">
                <a:latin typeface="+mn-lt"/>
              </a:rPr>
              <a:t>Thieves</a:t>
            </a:r>
          </a:p>
          <a:p>
            <a:r>
              <a:rPr lang="en-US" sz="2800" b="1" dirty="0">
                <a:latin typeface="+mn-lt"/>
              </a:rPr>
              <a:t>Covetous</a:t>
            </a:r>
          </a:p>
          <a:p>
            <a:r>
              <a:rPr lang="en-US" sz="2800" b="1" dirty="0">
                <a:latin typeface="+mn-lt"/>
              </a:rPr>
              <a:t>Drunkards</a:t>
            </a:r>
          </a:p>
          <a:p>
            <a:r>
              <a:rPr lang="en-US" sz="2800" b="1" dirty="0">
                <a:latin typeface="+mn-lt"/>
              </a:rPr>
              <a:t>Revilers</a:t>
            </a:r>
          </a:p>
          <a:p>
            <a:r>
              <a:rPr lang="en-US" sz="2800" b="1" dirty="0">
                <a:latin typeface="+mn-lt"/>
              </a:rPr>
              <a:t>Extortioners </a:t>
            </a:r>
            <a:endParaRPr lang="en-US" sz="2800" b="1" dirty="0">
              <a:solidFill>
                <a:srgbClr val="FFFF00"/>
              </a:solidFill>
              <a:latin typeface="+mn-lt"/>
            </a:endParaRPr>
          </a:p>
        </p:txBody>
      </p:sp>
      <p:sp>
        <p:nvSpPr>
          <p:cNvPr id="3" name="TextBox 2">
            <a:extLst>
              <a:ext uri="{FF2B5EF4-FFF2-40B4-BE49-F238E27FC236}">
                <a16:creationId xmlns:a16="http://schemas.microsoft.com/office/drawing/2014/main" id="{BAA8F6A7-386B-226A-2015-19FAA23F1099}"/>
              </a:ext>
            </a:extLst>
          </p:cNvPr>
          <p:cNvSpPr txBox="1"/>
          <p:nvPr/>
        </p:nvSpPr>
        <p:spPr>
          <a:xfrm>
            <a:off x="459226" y="4648200"/>
            <a:ext cx="11273547" cy="1384995"/>
          </a:xfrm>
          <a:prstGeom prst="rect">
            <a:avLst/>
          </a:prstGeom>
          <a:noFill/>
        </p:spPr>
        <p:txBody>
          <a:bodyPr wrap="square" rtlCol="0">
            <a:spAutoFit/>
          </a:bodyPr>
          <a:lstStyle/>
          <a:p>
            <a:r>
              <a:rPr lang="en-US" sz="2800" b="1" dirty="0">
                <a:solidFill>
                  <a:schemeClr val="accent1"/>
                </a:solidFill>
                <a:latin typeface="+mn-lt"/>
              </a:rPr>
              <a:t>These will not inherit the Kingdom of God.</a:t>
            </a:r>
          </a:p>
          <a:p>
            <a:r>
              <a:rPr lang="en-US" sz="2800" b="1" dirty="0">
                <a:solidFill>
                  <a:schemeClr val="accent1"/>
                </a:solidFill>
                <a:latin typeface="+mn-lt"/>
              </a:rPr>
              <a:t>Such people can be washed, justified, and sanctified.</a:t>
            </a:r>
          </a:p>
          <a:p>
            <a:r>
              <a:rPr lang="en-US" sz="2800" b="1" dirty="0">
                <a:solidFill>
                  <a:schemeClr val="accent1"/>
                </a:solidFill>
                <a:latin typeface="+mn-lt"/>
              </a:rPr>
              <a:t>Sin is not inborn; people choose to sin and can choose to change.</a:t>
            </a:r>
          </a:p>
        </p:txBody>
      </p:sp>
      <p:sp>
        <p:nvSpPr>
          <p:cNvPr id="4" name="Rectangle 3">
            <a:extLst>
              <a:ext uri="{FF2B5EF4-FFF2-40B4-BE49-F238E27FC236}">
                <a16:creationId xmlns:a16="http://schemas.microsoft.com/office/drawing/2014/main" id="{E82E1E78-0C66-EF63-0B3F-70887289AFD1}"/>
              </a:ext>
            </a:extLst>
          </p:cNvPr>
          <p:cNvSpPr/>
          <p:nvPr/>
        </p:nvSpPr>
        <p:spPr>
          <a:xfrm>
            <a:off x="7832798" y="2141739"/>
            <a:ext cx="3406702" cy="1754326"/>
          </a:xfrm>
          <a:prstGeom prst="rect">
            <a:avLst/>
          </a:prstGeom>
          <a:noFill/>
          <a:ln w="57150">
            <a:solidFill>
              <a:schemeClr val="tx1"/>
            </a:solidFill>
          </a:ln>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latin typeface="+mj-lt"/>
              </a:rPr>
              <a:t>Kingdom</a:t>
            </a:r>
          </a:p>
          <a:p>
            <a:pPr algn="ctr"/>
            <a:r>
              <a:rPr lang="en-US" sz="5400" b="1" dirty="0">
                <a:ln/>
                <a:solidFill>
                  <a:schemeClr val="accent3"/>
                </a:solidFill>
                <a:latin typeface="+mj-lt"/>
              </a:rPr>
              <a:t>Of God</a:t>
            </a:r>
            <a:endParaRPr lang="en-US" sz="5400" b="1" cap="none" spc="0" dirty="0">
              <a:ln/>
              <a:solidFill>
                <a:schemeClr val="accent3"/>
              </a:solidFill>
              <a:effectLst/>
              <a:latin typeface="+mj-lt"/>
            </a:endParaRPr>
          </a:p>
        </p:txBody>
      </p:sp>
      <p:cxnSp>
        <p:nvCxnSpPr>
          <p:cNvPr id="7" name="Straight Connector 6">
            <a:extLst>
              <a:ext uri="{FF2B5EF4-FFF2-40B4-BE49-F238E27FC236}">
                <a16:creationId xmlns:a16="http://schemas.microsoft.com/office/drawing/2014/main" id="{12922C0D-BC7B-A64B-80E5-1E50BD20C466}"/>
              </a:ext>
            </a:extLst>
          </p:cNvPr>
          <p:cNvCxnSpPr/>
          <p:nvPr/>
        </p:nvCxnSpPr>
        <p:spPr bwMode="auto">
          <a:xfrm>
            <a:off x="7772400" y="2209800"/>
            <a:ext cx="3581400" cy="1676400"/>
          </a:xfrm>
          <a:prstGeom prst="line">
            <a:avLst/>
          </a:prstGeom>
          <a:noFill/>
          <a:ln w="76200" cap="flat" cmpd="sng" algn="ctr">
            <a:solidFill>
              <a:schemeClr val="accent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0BA59C2-4A6F-E4D3-3D40-B61A380311D7}"/>
              </a:ext>
            </a:extLst>
          </p:cNvPr>
          <p:cNvCxnSpPr>
            <a:cxnSpLocks/>
          </p:cNvCxnSpPr>
          <p:nvPr/>
        </p:nvCxnSpPr>
        <p:spPr bwMode="auto">
          <a:xfrm flipV="1">
            <a:off x="7696200" y="2209800"/>
            <a:ext cx="3581400" cy="1676400"/>
          </a:xfrm>
          <a:prstGeom prst="line">
            <a:avLst/>
          </a:prstGeom>
          <a:noFill/>
          <a:ln w="762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3508780546"/>
      </p:ext>
    </p:extLst>
  </p:cSld>
  <p:clrMapOvr>
    <a:masterClrMapping/>
  </p:clrMapOvr>
  <p:transition spd="slow">
    <p:wedg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pPr algn="ctr"/>
            <a:r>
              <a:rPr lang="en-US" sz="3200" b="1" dirty="0"/>
              <a:t>Proper Use of the Body </a:t>
            </a:r>
            <a:r>
              <a:rPr lang="en-US" sz="3200" b="1"/>
              <a:t>– 6:12-20</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304800" y="1371600"/>
            <a:ext cx="8305800" cy="5370701"/>
          </a:xfrm>
          <a:prstGeom prst="rect">
            <a:avLst/>
          </a:prstGeom>
          <a:noFill/>
        </p:spPr>
        <p:txBody>
          <a:bodyPr wrap="square" rtlCol="0">
            <a:spAutoFit/>
          </a:bodyPr>
          <a:lstStyle/>
          <a:p>
            <a:pPr>
              <a:spcBef>
                <a:spcPts val="600"/>
              </a:spcBef>
            </a:pPr>
            <a:r>
              <a:rPr lang="en-US" sz="2800" dirty="0">
                <a:latin typeface="+mn-lt"/>
              </a:rPr>
              <a:t>Not all things are helpful. </a:t>
            </a:r>
          </a:p>
          <a:p>
            <a:pPr>
              <a:spcBef>
                <a:spcPts val="600"/>
              </a:spcBef>
            </a:pPr>
            <a:r>
              <a:rPr lang="en-US" sz="2800" dirty="0">
                <a:latin typeface="+mn-lt"/>
              </a:rPr>
              <a:t>I will not be brought under the power of any.</a:t>
            </a:r>
          </a:p>
          <a:p>
            <a:pPr>
              <a:spcBef>
                <a:spcPts val="600"/>
              </a:spcBef>
            </a:pPr>
            <a:r>
              <a:rPr lang="en-US" sz="2800" dirty="0">
                <a:latin typeface="+mn-lt"/>
              </a:rPr>
              <a:t>God will destroy both the stomach and the foods. </a:t>
            </a:r>
          </a:p>
          <a:p>
            <a:pPr>
              <a:spcBef>
                <a:spcPts val="600"/>
              </a:spcBef>
            </a:pPr>
            <a:r>
              <a:rPr lang="en-US" sz="2800" dirty="0">
                <a:latin typeface="+mn-lt"/>
              </a:rPr>
              <a:t>The </a:t>
            </a:r>
            <a:r>
              <a:rPr lang="en-US" sz="2800" b="1" dirty="0">
                <a:latin typeface="+mn-lt"/>
              </a:rPr>
              <a:t>body</a:t>
            </a:r>
            <a:r>
              <a:rPr lang="en-US" sz="2800" dirty="0">
                <a:latin typeface="+mn-lt"/>
              </a:rPr>
              <a:t> is not for fornication but for the Lord, and the Lord for the </a:t>
            </a:r>
            <a:r>
              <a:rPr lang="en-US" sz="2800" b="1" dirty="0">
                <a:latin typeface="+mn-lt"/>
              </a:rPr>
              <a:t>body</a:t>
            </a:r>
            <a:r>
              <a:rPr lang="en-US" sz="2800" dirty="0">
                <a:latin typeface="+mn-lt"/>
              </a:rPr>
              <a:t>.</a:t>
            </a:r>
          </a:p>
          <a:p>
            <a:pPr>
              <a:spcBef>
                <a:spcPts val="600"/>
              </a:spcBef>
            </a:pPr>
            <a:r>
              <a:rPr lang="en-US" sz="2800" dirty="0">
                <a:latin typeface="+mn-lt"/>
              </a:rPr>
              <a:t>God will raise up the </a:t>
            </a:r>
            <a:r>
              <a:rPr lang="en-US" sz="2800" b="1" dirty="0">
                <a:latin typeface="+mn-lt"/>
              </a:rPr>
              <a:t>body</a:t>
            </a:r>
            <a:r>
              <a:rPr lang="en-US" sz="2800" dirty="0">
                <a:latin typeface="+mn-lt"/>
              </a:rPr>
              <a:t>.</a:t>
            </a:r>
          </a:p>
          <a:p>
            <a:pPr>
              <a:spcBef>
                <a:spcPts val="600"/>
              </a:spcBef>
            </a:pPr>
            <a:r>
              <a:rPr lang="en-US" sz="2800" b="1" dirty="0">
                <a:latin typeface="+mn-lt"/>
              </a:rPr>
              <a:t>Bodies</a:t>
            </a:r>
            <a:r>
              <a:rPr lang="en-US" sz="2800" dirty="0">
                <a:latin typeface="+mn-lt"/>
              </a:rPr>
              <a:t> are members of Christ not members of a harlot.</a:t>
            </a:r>
          </a:p>
          <a:p>
            <a:pPr>
              <a:spcBef>
                <a:spcPts val="600"/>
              </a:spcBef>
            </a:pPr>
            <a:r>
              <a:rPr lang="en-US" sz="2800" dirty="0">
                <a:latin typeface="+mn-lt"/>
              </a:rPr>
              <a:t>Fornication sins against the </a:t>
            </a:r>
            <a:r>
              <a:rPr lang="en-US" sz="2800" b="1" dirty="0">
                <a:latin typeface="+mn-lt"/>
              </a:rPr>
              <a:t>body</a:t>
            </a:r>
            <a:r>
              <a:rPr lang="en-US" sz="2800" dirty="0">
                <a:latin typeface="+mn-lt"/>
              </a:rPr>
              <a:t>.</a:t>
            </a:r>
          </a:p>
          <a:p>
            <a:pPr>
              <a:spcBef>
                <a:spcPts val="600"/>
              </a:spcBef>
            </a:pPr>
            <a:r>
              <a:rPr lang="en-US" sz="2800" dirty="0">
                <a:latin typeface="+mn-lt"/>
              </a:rPr>
              <a:t>Your </a:t>
            </a:r>
            <a:r>
              <a:rPr lang="en-US" sz="2800" b="1" dirty="0">
                <a:latin typeface="+mn-lt"/>
              </a:rPr>
              <a:t>body</a:t>
            </a:r>
            <a:r>
              <a:rPr lang="en-US" sz="2800" dirty="0">
                <a:latin typeface="+mn-lt"/>
              </a:rPr>
              <a:t> is a temple of the Holy Spirit. You are bought at a price. Glorify God in your </a:t>
            </a:r>
            <a:r>
              <a:rPr lang="en-US" sz="2800" b="1" dirty="0">
                <a:latin typeface="+mn-lt"/>
              </a:rPr>
              <a:t>body</a:t>
            </a:r>
            <a:r>
              <a:rPr lang="en-US" sz="2800" dirty="0">
                <a:latin typeface="+mn-lt"/>
              </a:rPr>
              <a:t>.</a:t>
            </a:r>
            <a:endParaRPr lang="en-US" sz="2800" dirty="0">
              <a:solidFill>
                <a:srgbClr val="FFFF00"/>
              </a:solidFill>
              <a:latin typeface="+mn-lt"/>
            </a:endParaRPr>
          </a:p>
        </p:txBody>
      </p:sp>
      <p:pic>
        <p:nvPicPr>
          <p:cNvPr id="3" name="Picture 2">
            <a:extLst>
              <a:ext uri="{FF2B5EF4-FFF2-40B4-BE49-F238E27FC236}">
                <a16:creationId xmlns:a16="http://schemas.microsoft.com/office/drawing/2014/main" id="{1BF3A1F1-4A1F-1B28-B183-494B662075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3455" y="2075795"/>
            <a:ext cx="2529008" cy="4185702"/>
          </a:xfrm>
          <a:prstGeom prst="rect">
            <a:avLst/>
          </a:prstGeom>
        </p:spPr>
      </p:pic>
    </p:spTree>
    <p:extLst>
      <p:ext uri="{BB962C8B-B14F-4D97-AF65-F5344CB8AC3E}">
        <p14:creationId xmlns:p14="http://schemas.microsoft.com/office/powerpoint/2010/main" val="147547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Effect transition="in" filter="fade">
                                      <p:cBhvr>
                                        <p:cTn id="7" dur="500"/>
                                        <p:tgtEl>
                                          <p:spTgt spid="8">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7" end="7"/>
                                            </p:txEl>
                                          </p:spTgt>
                                        </p:tgtEl>
                                        <p:attrNameLst>
                                          <p:attrName>style.visibility</p:attrName>
                                        </p:attrNameLst>
                                      </p:cBhvr>
                                      <p:to>
                                        <p:strVal val="visible"/>
                                      </p:to>
                                    </p:set>
                                    <p:animEffect transition="in" filter="fade">
                                      <p:cBhvr>
                                        <p:cTn id="1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pPr algn="ctr"/>
            <a:r>
              <a:rPr lang="en-US" sz="3200" b="1" dirty="0"/>
              <a:t>A Temple of the Holy Spirit – 6:19-20</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4648200" y="1740962"/>
            <a:ext cx="7010400" cy="4355038"/>
          </a:xfrm>
          <a:prstGeom prst="rect">
            <a:avLst/>
          </a:prstGeom>
          <a:noFill/>
        </p:spPr>
        <p:txBody>
          <a:bodyPr wrap="square" rtlCol="0">
            <a:spAutoFit/>
          </a:bodyPr>
          <a:lstStyle/>
          <a:p>
            <a:pPr>
              <a:spcBef>
                <a:spcPts val="600"/>
              </a:spcBef>
            </a:pPr>
            <a:r>
              <a:rPr lang="en-US" sz="2800" dirty="0">
                <a:latin typeface="+mn-lt"/>
              </a:rPr>
              <a:t>Your </a:t>
            </a:r>
            <a:r>
              <a:rPr lang="en-US" sz="2800" b="1" dirty="0">
                <a:latin typeface="+mn-lt"/>
              </a:rPr>
              <a:t>body</a:t>
            </a:r>
            <a:r>
              <a:rPr lang="en-US" sz="2800" dirty="0">
                <a:latin typeface="+mn-lt"/>
              </a:rPr>
              <a:t> is a member of Christ </a:t>
            </a:r>
            <a:br>
              <a:rPr lang="en-US" sz="2800" dirty="0">
                <a:latin typeface="+mn-lt"/>
              </a:rPr>
            </a:br>
            <a:r>
              <a:rPr lang="en-US" sz="2800" dirty="0">
                <a:latin typeface="+mn-lt"/>
              </a:rPr>
              <a:t>(verse 15).</a:t>
            </a:r>
          </a:p>
          <a:p>
            <a:pPr>
              <a:spcBef>
                <a:spcPts val="600"/>
              </a:spcBef>
            </a:pPr>
            <a:r>
              <a:rPr lang="en-US" sz="2800" dirty="0">
                <a:latin typeface="+mn-lt"/>
              </a:rPr>
              <a:t>God will raise the body from the dead (verse 14)</a:t>
            </a:r>
          </a:p>
          <a:p>
            <a:pPr>
              <a:spcBef>
                <a:spcPts val="600"/>
              </a:spcBef>
            </a:pPr>
            <a:r>
              <a:rPr lang="en-US" sz="2800" dirty="0">
                <a:latin typeface="+mn-lt"/>
              </a:rPr>
              <a:t>Your </a:t>
            </a:r>
            <a:r>
              <a:rPr lang="en-US" sz="2800" b="1" dirty="0">
                <a:latin typeface="+mn-lt"/>
              </a:rPr>
              <a:t>spirit</a:t>
            </a:r>
            <a:r>
              <a:rPr lang="en-US" sz="2800" dirty="0">
                <a:latin typeface="+mn-lt"/>
              </a:rPr>
              <a:t> is one with Christ (verse 17).</a:t>
            </a:r>
          </a:p>
          <a:p>
            <a:pPr>
              <a:spcBef>
                <a:spcPts val="600"/>
              </a:spcBef>
            </a:pPr>
            <a:r>
              <a:rPr lang="en-US" sz="2800" dirty="0">
                <a:latin typeface="+mn-lt"/>
              </a:rPr>
              <a:t>Your </a:t>
            </a:r>
            <a:r>
              <a:rPr lang="en-US" sz="2800" b="1" dirty="0">
                <a:latin typeface="+mn-lt"/>
              </a:rPr>
              <a:t>body</a:t>
            </a:r>
            <a:r>
              <a:rPr lang="en-US" sz="2800" dirty="0">
                <a:latin typeface="+mn-lt"/>
              </a:rPr>
              <a:t> is a temple of the Holy Spirit. </a:t>
            </a:r>
          </a:p>
          <a:p>
            <a:pPr>
              <a:spcBef>
                <a:spcPts val="600"/>
              </a:spcBef>
            </a:pPr>
            <a:r>
              <a:rPr lang="en-US" sz="2800" dirty="0">
                <a:latin typeface="+mn-lt"/>
              </a:rPr>
              <a:t>You are bought at a price. </a:t>
            </a:r>
          </a:p>
          <a:p>
            <a:pPr>
              <a:spcBef>
                <a:spcPts val="600"/>
              </a:spcBef>
            </a:pPr>
            <a:r>
              <a:rPr lang="en-US" sz="2800" dirty="0">
                <a:latin typeface="+mn-lt"/>
              </a:rPr>
              <a:t>So glorify God in your </a:t>
            </a:r>
            <a:r>
              <a:rPr lang="en-US" sz="2800" b="1" dirty="0">
                <a:latin typeface="+mn-lt"/>
              </a:rPr>
              <a:t>body</a:t>
            </a:r>
            <a:r>
              <a:rPr lang="en-US" sz="2800" dirty="0">
                <a:latin typeface="+mn-lt"/>
              </a:rPr>
              <a:t> and your </a:t>
            </a:r>
            <a:r>
              <a:rPr lang="en-US" sz="2800" b="1" dirty="0">
                <a:latin typeface="+mn-lt"/>
              </a:rPr>
              <a:t>spirit</a:t>
            </a:r>
            <a:r>
              <a:rPr lang="en-US" sz="2800" dirty="0">
                <a:latin typeface="+mn-lt"/>
              </a:rPr>
              <a:t>.</a:t>
            </a:r>
            <a:endParaRPr lang="en-US" sz="2800" dirty="0">
              <a:solidFill>
                <a:srgbClr val="FFFF00"/>
              </a:solidFill>
              <a:latin typeface="+mn-lt"/>
            </a:endParaRPr>
          </a:p>
        </p:txBody>
      </p:sp>
      <p:pic>
        <p:nvPicPr>
          <p:cNvPr id="4" name="Picture 3">
            <a:extLst>
              <a:ext uri="{FF2B5EF4-FFF2-40B4-BE49-F238E27FC236}">
                <a16:creationId xmlns:a16="http://schemas.microsoft.com/office/drawing/2014/main" id="{C8CA82A2-4CDE-FC11-7613-8AB319D7B768}"/>
              </a:ext>
            </a:extLst>
          </p:cNvPr>
          <p:cNvPicPr>
            <a:picLocks noChangeAspect="1"/>
          </p:cNvPicPr>
          <p:nvPr/>
        </p:nvPicPr>
        <p:blipFill rotWithShape="1">
          <a:blip r:embed="rId2">
            <a:extLst>
              <a:ext uri="{28A0092B-C50C-407E-A947-70E740481C1C}">
                <a14:useLocalDpi xmlns:a14="http://schemas.microsoft.com/office/drawing/2010/main" val="0"/>
              </a:ext>
            </a:extLst>
          </a:blip>
          <a:srcRect l="10170" r="6473"/>
          <a:stretch/>
        </p:blipFill>
        <p:spPr>
          <a:xfrm>
            <a:off x="457200" y="1981200"/>
            <a:ext cx="3924300" cy="3505200"/>
          </a:xfrm>
          <a:prstGeom prst="rect">
            <a:avLst/>
          </a:prstGeom>
        </p:spPr>
      </p:pic>
    </p:spTree>
    <p:extLst>
      <p:ext uri="{BB962C8B-B14F-4D97-AF65-F5344CB8AC3E}">
        <p14:creationId xmlns:p14="http://schemas.microsoft.com/office/powerpoint/2010/main" val="174696043"/>
      </p:ext>
    </p:extLst>
  </p:cSld>
  <p:clrMapOvr>
    <a:masterClrMapping/>
  </p:clrMapOvr>
  <p:transition spd="slow">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Chapter 7 - Instructions regarding Marriage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5105400" y="2353032"/>
            <a:ext cx="6553200" cy="2523768"/>
          </a:xfrm>
          <a:prstGeom prst="rect">
            <a:avLst/>
          </a:prstGeom>
          <a:noFill/>
        </p:spPr>
        <p:txBody>
          <a:bodyPr wrap="square" rtlCol="0">
            <a:spAutoFit/>
          </a:bodyPr>
          <a:lstStyle/>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Marriage, sexual purity, and divorce</a:t>
            </a:r>
          </a:p>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Abiding in one’s calling</a:t>
            </a:r>
          </a:p>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Virgins and widows</a:t>
            </a:r>
          </a:p>
        </p:txBody>
      </p:sp>
      <p:pic>
        <p:nvPicPr>
          <p:cNvPr id="3" name="Picture 2">
            <a:extLst>
              <a:ext uri="{FF2B5EF4-FFF2-40B4-BE49-F238E27FC236}">
                <a16:creationId xmlns:a16="http://schemas.microsoft.com/office/drawing/2014/main" id="{1384D1B2-79E3-DBA9-7E82-3ABF801939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86001"/>
            <a:ext cx="4661542" cy="2971800"/>
          </a:xfrm>
          <a:prstGeom prst="rect">
            <a:avLst/>
          </a:prstGeom>
        </p:spPr>
      </p:pic>
    </p:spTree>
    <p:extLst>
      <p:ext uri="{BB962C8B-B14F-4D97-AF65-F5344CB8AC3E}">
        <p14:creationId xmlns:p14="http://schemas.microsoft.com/office/powerpoint/2010/main" val="3359928250"/>
      </p:ext>
    </p:extLst>
  </p:cSld>
  <p:clrMapOvr>
    <a:masterClrMapping/>
  </p:clrMapOvr>
  <p:transition spd="slow">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What Is Marriage?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685800" y="1524000"/>
            <a:ext cx="10934700" cy="5262979"/>
          </a:xfrm>
          <a:prstGeom prst="rect">
            <a:avLst/>
          </a:prstGeom>
          <a:noFill/>
        </p:spPr>
        <p:txBody>
          <a:bodyPr wrap="square" rtlCol="0">
            <a:spAutoFit/>
          </a:bodyPr>
          <a:lstStyle/>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1) Marriage is a relationship defined and ordained by God;</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2) A mutual agreement or commitment between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one</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man and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one</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woman (a male and a female) to be husband and wife;</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3) A new relationship, separate from parents’ families:</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4) A lifetime commitment intended to be a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permanent</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relationship: the two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cleave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to one another;</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5) Begun with a ceremony (initiation ritual) in the presence of witnesses in harmony with </a:t>
            </a:r>
            <a:r>
              <a:rPr lang="en-US" sz="2800" kern="100">
                <a:effectLst/>
                <a:latin typeface="Tahoma" panose="020B0604030504040204" pitchFamily="34" charset="0"/>
                <a:ea typeface="Times New Roman" panose="02020603050405020304" pitchFamily="18" charset="0"/>
                <a:cs typeface="Times New Roman" panose="02020603050405020304" pitchFamily="18" charset="0"/>
              </a:rPr>
              <a:t>civil law;</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6) The sexual union is to occur only within this marriage relationship: the </a:t>
            </a:r>
            <a:r>
              <a:rPr lang="en-US" sz="2800" b="1" i="1" kern="100" dirty="0">
                <a:effectLst/>
                <a:latin typeface="Tahoma" panose="020B0604030504040204" pitchFamily="34" charset="0"/>
                <a:ea typeface="Times New Roman" panose="02020603050405020304" pitchFamily="18" charset="0"/>
                <a:cs typeface="Times New Roman" panose="02020603050405020304" pitchFamily="18" charset="0"/>
              </a:rPr>
              <a:t>two </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become one flesh.</a:t>
            </a:r>
          </a:p>
          <a:p>
            <a:pPr marL="274320" indent="-274320" algn="l"/>
            <a:r>
              <a:rPr lang="en-US" sz="2800" dirty="0">
                <a:effectLst/>
                <a:latin typeface="Tahoma" panose="020B0604030504040204" pitchFamily="34" charset="0"/>
                <a:ea typeface="Times New Roman" panose="02020603050405020304" pitchFamily="18" charset="0"/>
                <a:cs typeface="Times New Roman" panose="02020603050405020304" pitchFamily="18" charset="0"/>
              </a:rPr>
              <a:t>See Genesis 1:26-28; 2:24; Romans 7:2,3; 13:1-7; Matthew 19:3-6; Hebrews 13:4; Malachi 2:14; Genesis 29:21-23; Ruth 4:9-13; </a:t>
            </a:r>
            <a:endParaRPr lang="en-US" sz="2800" b="1" kern="100" dirty="0">
              <a:effectLst/>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154774808"/>
      </p:ext>
    </p:extLst>
  </p:cSld>
  <p:clrMapOvr>
    <a:masterClrMapping/>
  </p:clrMapOvr>
  <p:transition spd="slow">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7:1-16 – What Is Fornication?</a:t>
            </a:r>
            <a:endParaRPr lang="en-US" altLang="en-US" sz="3200" b="1" dirty="0"/>
          </a:p>
        </p:txBody>
      </p:sp>
      <p:sp>
        <p:nvSpPr>
          <p:cNvPr id="2" name="Rectangle 6">
            <a:extLst>
              <a:ext uri="{FF2B5EF4-FFF2-40B4-BE49-F238E27FC236}">
                <a16:creationId xmlns:a16="http://schemas.microsoft.com/office/drawing/2014/main" id="{87360D9B-B606-C756-C0E9-9593D62A8564}"/>
              </a:ext>
            </a:extLst>
          </p:cNvPr>
          <p:cNvSpPr txBox="1">
            <a:spLocks noChangeArrowheads="1"/>
          </p:cNvSpPr>
          <p:nvPr/>
        </p:nvSpPr>
        <p:spPr bwMode="auto">
          <a:xfrm>
            <a:off x="723900" y="685800"/>
            <a:ext cx="10744200" cy="58477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100">
                <a:latin typeface="Tahoma" panose="020B0604030504040204" pitchFamily="34" charset="0"/>
                <a:ea typeface="Times New Roman" panose="02020603050405020304" pitchFamily="18" charset="0"/>
                <a:cs typeface="Times New Roman" panose="02020603050405020304" pitchFamily="18" charset="0"/>
              </a:rPr>
              <a:t>7:1-16 – What Is Fornication?</a:t>
            </a:r>
            <a:endParaRPr lang="en-US" altLang="en-US" sz="3200" b="1" kern="0" dirty="0"/>
          </a:p>
        </p:txBody>
      </p:sp>
      <p:sp>
        <p:nvSpPr>
          <p:cNvPr id="3" name="TextBox 2">
            <a:extLst>
              <a:ext uri="{FF2B5EF4-FFF2-40B4-BE49-F238E27FC236}">
                <a16:creationId xmlns:a16="http://schemas.microsoft.com/office/drawing/2014/main" id="{1BE08E00-4525-408D-750F-FA2BE27B3A48}"/>
              </a:ext>
            </a:extLst>
          </p:cNvPr>
          <p:cNvSpPr txBox="1"/>
          <p:nvPr/>
        </p:nvSpPr>
        <p:spPr>
          <a:xfrm>
            <a:off x="609600" y="1447800"/>
            <a:ext cx="10972800" cy="4832092"/>
          </a:xfrm>
          <a:prstGeom prst="rect">
            <a:avLst/>
          </a:prstGeom>
          <a:noFill/>
        </p:spPr>
        <p:txBody>
          <a:bodyPr wrap="square" rtlCol="0">
            <a:spAutoFit/>
          </a:bodyPr>
          <a:lstStyle/>
          <a:p>
            <a:r>
              <a:rPr lang="en-US" sz="2800" dirty="0">
                <a:latin typeface="+mn-lt"/>
              </a:rPr>
              <a:t>To avoid fornication:</a:t>
            </a:r>
          </a:p>
          <a:p>
            <a:r>
              <a:rPr lang="en-US" sz="2800" dirty="0">
                <a:latin typeface="+mn-lt"/>
              </a:rPr>
              <a:t>* “Husband” and “wife” excludes sexual relationships with a person to whom one is </a:t>
            </a:r>
            <a:r>
              <a:rPr lang="en-US" sz="2800" b="1" dirty="0">
                <a:solidFill>
                  <a:schemeClr val="accent1"/>
                </a:solidFill>
                <a:latin typeface="+mn-lt"/>
              </a:rPr>
              <a:t>not married at all (premarital relations</a:t>
            </a:r>
            <a:r>
              <a:rPr lang="en-US" sz="2800" dirty="0">
                <a:latin typeface="+mn-lt"/>
              </a:rPr>
              <a:t>). </a:t>
            </a:r>
          </a:p>
          <a:p>
            <a:r>
              <a:rPr lang="en-US" sz="2800" dirty="0">
                <a:latin typeface="+mn-lt"/>
              </a:rPr>
              <a:t>* “His own wife” … “her own husband” exclude sexual relationships with </a:t>
            </a:r>
            <a:r>
              <a:rPr lang="en-US" sz="2800" b="1" dirty="0">
                <a:solidFill>
                  <a:schemeClr val="accent1"/>
                </a:solidFill>
                <a:latin typeface="+mn-lt"/>
              </a:rPr>
              <a:t>someone else’s spouse (extramarital relations</a:t>
            </a:r>
            <a:r>
              <a:rPr lang="en-US" sz="2800" dirty="0">
                <a:latin typeface="+mn-lt"/>
              </a:rPr>
              <a:t>). </a:t>
            </a:r>
          </a:p>
          <a:p>
            <a:r>
              <a:rPr lang="en-US" sz="2800" dirty="0">
                <a:latin typeface="+mn-lt"/>
              </a:rPr>
              <a:t>* “Husband” and “wife” literally “man” and “woman,” so exclude all </a:t>
            </a:r>
            <a:r>
              <a:rPr lang="en-US" sz="2800" b="1" dirty="0">
                <a:solidFill>
                  <a:schemeClr val="accent1"/>
                </a:solidFill>
                <a:latin typeface="+mn-lt"/>
              </a:rPr>
              <a:t>homosexual relationships </a:t>
            </a:r>
            <a:r>
              <a:rPr lang="en-US" sz="2800" dirty="0">
                <a:latin typeface="+mn-lt"/>
              </a:rPr>
              <a:t>(6:9-11; Genesis 2:18-24; Jude 7). </a:t>
            </a:r>
          </a:p>
          <a:p>
            <a:pPr lvl="1"/>
            <a:r>
              <a:rPr lang="en-US" sz="2800" dirty="0">
                <a:latin typeface="+mn-lt"/>
              </a:rPr>
              <a:t>* “Husband” and “wife” (singular) excludes polygamy.</a:t>
            </a:r>
          </a:p>
          <a:p>
            <a:r>
              <a:rPr lang="en-US" sz="2800" dirty="0">
                <a:latin typeface="+mn-lt"/>
              </a:rPr>
              <a:t>* So, </a:t>
            </a:r>
            <a:r>
              <a:rPr lang="en-US" sz="2800" b="1" dirty="0">
                <a:solidFill>
                  <a:schemeClr val="accent1"/>
                </a:solidFill>
                <a:latin typeface="+mn-lt"/>
              </a:rPr>
              <a:t>fornication is any sexual union with someone other than the person to whom one is married in harmony with God’s law </a:t>
            </a:r>
            <a:r>
              <a:rPr lang="en-US" sz="2800" dirty="0">
                <a:latin typeface="+mn-lt"/>
              </a:rPr>
              <a:t>(“husband” or “wife”) – Hebrews 13:4.</a:t>
            </a:r>
          </a:p>
        </p:txBody>
      </p:sp>
    </p:spTree>
    <p:extLst>
      <p:ext uri="{BB962C8B-B14F-4D97-AF65-F5344CB8AC3E}">
        <p14:creationId xmlns:p14="http://schemas.microsoft.com/office/powerpoint/2010/main" val="413641763"/>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4AC47BB-396A-EBEF-3B02-3DE79C74E45E}"/>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7:1-16 - Marriage, Sexual Conduct, Divorce</a:t>
            </a:r>
            <a:endParaRPr lang="en-US" altLang="en-US" sz="3200" b="1" dirty="0"/>
          </a:p>
        </p:txBody>
      </p:sp>
      <p:sp>
        <p:nvSpPr>
          <p:cNvPr id="7" name="TextBox 6">
            <a:extLst>
              <a:ext uri="{FF2B5EF4-FFF2-40B4-BE49-F238E27FC236}">
                <a16:creationId xmlns:a16="http://schemas.microsoft.com/office/drawing/2014/main" id="{9A6B4E4E-1312-7C00-2663-778AA30F6EB9}"/>
              </a:ext>
            </a:extLst>
          </p:cNvPr>
          <p:cNvSpPr txBox="1"/>
          <p:nvPr/>
        </p:nvSpPr>
        <p:spPr>
          <a:xfrm>
            <a:off x="5334000" y="1447800"/>
            <a:ext cx="6553200" cy="3370153"/>
          </a:xfrm>
          <a:prstGeom prst="rect">
            <a:avLst/>
          </a:prstGeom>
          <a:noFill/>
        </p:spPr>
        <p:txBody>
          <a:bodyPr wrap="square" rtlCol="0">
            <a:spAutoFit/>
          </a:bodyPr>
          <a:lstStyle/>
          <a:p>
            <a:pPr marR="0">
              <a:spcBef>
                <a:spcPts val="1800"/>
              </a:spcBef>
              <a:spcAft>
                <a:spcPts val="0"/>
              </a:spcAft>
              <a:tabLst>
                <a:tab pos="457200" algn="l"/>
                <a:tab pos="914400" algn="l"/>
                <a:tab pos="1371600" algn="l"/>
                <a:tab pos="3246120" algn="ctr"/>
              </a:tabLst>
            </a:pPr>
            <a:r>
              <a:rPr lang="en-US" sz="2800" b="1" kern="100" dirty="0">
                <a:latin typeface="Tahoma" panose="020B0604030504040204" pitchFamily="34" charset="0"/>
                <a:cs typeface="Times New Roman" panose="02020603050405020304" pitchFamily="18" charset="0"/>
              </a:rPr>
              <a:t>To avoid fornication, a person should marry and give proper affection to his/her spouse.</a:t>
            </a:r>
          </a:p>
          <a:p>
            <a:pPr marR="0">
              <a:spcBef>
                <a:spcPts val="1800"/>
              </a:spcBef>
              <a:spcAft>
                <a:spcPts val="0"/>
              </a:spcAft>
              <a:tabLst>
                <a:tab pos="457200" algn="l"/>
                <a:tab pos="914400" algn="l"/>
                <a:tab pos="1371600" algn="l"/>
                <a:tab pos="3246120" algn="ctr"/>
              </a:tabLst>
            </a:pPr>
            <a:r>
              <a:rPr lang="en-US" sz="2800" b="1" kern="100" dirty="0">
                <a:solidFill>
                  <a:schemeClr val="accent1"/>
                </a:solidFill>
                <a:latin typeface="Tahoma" panose="020B0604030504040204" pitchFamily="34" charset="0"/>
                <a:cs typeface="Times New Roman" panose="02020603050405020304" pitchFamily="18" charset="0"/>
              </a:rPr>
              <a:t>Marriage avoids fornication</a:t>
            </a:r>
          </a:p>
          <a:p>
            <a:pPr marR="0">
              <a:spcBef>
                <a:spcPts val="180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Render due affection</a:t>
            </a:r>
          </a:p>
          <a:p>
            <a:pPr marR="0">
              <a:spcBef>
                <a:spcPts val="1800"/>
              </a:spcBef>
              <a:spcAft>
                <a:spcPts val="0"/>
              </a:spcAft>
              <a:tabLst>
                <a:tab pos="457200" algn="l"/>
                <a:tab pos="914400" algn="l"/>
                <a:tab pos="1371600" algn="l"/>
                <a:tab pos="3246120" algn="ctr"/>
              </a:tabLst>
            </a:pPr>
            <a:r>
              <a:rPr lang="en-US" sz="2800" b="1" kern="100" dirty="0">
                <a:solidFill>
                  <a:schemeClr val="accent1"/>
                </a:solidFill>
                <a:latin typeface="Tahoma" panose="020B0604030504040204" pitchFamily="34" charset="0"/>
                <a:cs typeface="Times New Roman" panose="02020603050405020304" pitchFamily="18" charset="0"/>
              </a:rPr>
              <a:t>Do not deprive one another</a:t>
            </a:r>
            <a:endParaRPr lang="en-US" sz="2800" b="1" kern="100" dirty="0">
              <a:solidFill>
                <a:schemeClr val="accent1"/>
              </a:solidFill>
              <a:effectLst/>
              <a:latin typeface="Tahoma" panose="020B060403050404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99E55377-09C2-9317-2482-118A114EA6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2362200"/>
            <a:ext cx="4343400" cy="2895600"/>
          </a:xfrm>
          <a:prstGeom prst="rect">
            <a:avLst/>
          </a:prstGeom>
        </p:spPr>
      </p:pic>
    </p:spTree>
    <p:extLst>
      <p:ext uri="{BB962C8B-B14F-4D97-AF65-F5344CB8AC3E}">
        <p14:creationId xmlns:p14="http://schemas.microsoft.com/office/powerpoint/2010/main" val="3713418899"/>
      </p:ext>
    </p:extLst>
  </p:cSld>
  <p:clrMapOvr>
    <a:masterClrMapping/>
  </p:clrMapOvr>
  <p:transition spd="slow">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7:1-16 - Marriage, Sexual Conduct, Divorce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5334000" y="1447800"/>
            <a:ext cx="6553200" cy="3108543"/>
          </a:xfrm>
          <a:prstGeom prst="rect">
            <a:avLst/>
          </a:prstGeom>
          <a:noFill/>
        </p:spPr>
        <p:txBody>
          <a:bodyPr wrap="square" rtlCol="0">
            <a:spAutoFit/>
          </a:bodyPr>
          <a:lstStyle/>
          <a:p>
            <a:pPr marR="0">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To avoid fornication, a person should marry and give proper affection to his/her spouse.</a:t>
            </a:r>
          </a:p>
          <a:p>
            <a:pPr marR="0">
              <a:spcBef>
                <a:spcPts val="0"/>
              </a:spcBef>
              <a:spcAft>
                <a:spcPts val="0"/>
              </a:spcAft>
              <a:tabLst>
                <a:tab pos="457200" algn="l"/>
                <a:tab pos="914400" algn="l"/>
                <a:tab pos="1371600" algn="l"/>
                <a:tab pos="3246120" algn="ctr"/>
              </a:tabLst>
            </a:pPr>
            <a:endParaRPr lang="en-US" sz="2800" b="1" kern="100" dirty="0">
              <a:effectLst/>
              <a:latin typeface="Tahoma" panose="020B0604030504040204" pitchFamily="34" charset="0"/>
              <a:cs typeface="Times New Roman" panose="02020603050405020304" pitchFamily="18" charset="0"/>
            </a:endParaRPr>
          </a:p>
          <a:p>
            <a:pPr marR="0">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Married people should not divorce; but if they have, they should remain unmarried or else reconcile.</a:t>
            </a:r>
          </a:p>
        </p:txBody>
      </p:sp>
      <p:pic>
        <p:nvPicPr>
          <p:cNvPr id="4" name="Picture 3">
            <a:extLst>
              <a:ext uri="{FF2B5EF4-FFF2-40B4-BE49-F238E27FC236}">
                <a16:creationId xmlns:a16="http://schemas.microsoft.com/office/drawing/2014/main" id="{1C95AD0C-1A64-B442-0400-478C134EC7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2362200"/>
            <a:ext cx="4343400" cy="2895600"/>
          </a:xfrm>
          <a:prstGeom prst="rect">
            <a:avLst/>
          </a:prstGeom>
        </p:spPr>
      </p:pic>
    </p:spTree>
    <p:extLst>
      <p:ext uri="{BB962C8B-B14F-4D97-AF65-F5344CB8AC3E}">
        <p14:creationId xmlns:p14="http://schemas.microsoft.com/office/powerpoint/2010/main" val="3221295077"/>
      </p:ext>
    </p:extLst>
  </p:cSld>
  <p:clrMapOvr>
    <a:masterClrMapping/>
  </p:clrMapOvr>
  <p:transition spd="slow">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4E0D141-0319-2C4A-D49E-270DDEB6003C}"/>
              </a:ext>
            </a:extLst>
          </p:cNvPr>
          <p:cNvSpPr>
            <a:spLocks noGrp="1" noChangeArrowheads="1"/>
          </p:cNvSpPr>
          <p:nvPr>
            <p:ph type="title"/>
          </p:nvPr>
        </p:nvSpPr>
        <p:spPr>
          <a:xfrm>
            <a:off x="2286000" y="609600"/>
            <a:ext cx="7772400" cy="533400"/>
          </a:xfrm>
        </p:spPr>
        <p:txBody>
          <a:bodyPr/>
          <a:lstStyle/>
          <a:p>
            <a:r>
              <a:rPr lang="en-US" altLang="en-US" sz="3600" b="1" dirty="0">
                <a:solidFill>
                  <a:srgbClr val="FFFF66"/>
                </a:solidFill>
                <a:latin typeface="Bookman Old Style" panose="02050604050505020204" pitchFamily="18" charset="0"/>
              </a:rPr>
              <a:t>Divorce and Remarriage</a:t>
            </a:r>
          </a:p>
        </p:txBody>
      </p:sp>
      <p:sp>
        <p:nvSpPr>
          <p:cNvPr id="7" name="Rectangle 3">
            <a:extLst>
              <a:ext uri="{FF2B5EF4-FFF2-40B4-BE49-F238E27FC236}">
                <a16:creationId xmlns:a16="http://schemas.microsoft.com/office/drawing/2014/main" id="{3BA42EF3-7AEF-FE87-7452-920439FEDF37}"/>
              </a:ext>
            </a:extLst>
          </p:cNvPr>
          <p:cNvSpPr txBox="1">
            <a:spLocks noChangeArrowheads="1"/>
          </p:cNvSpPr>
          <p:nvPr/>
        </p:nvSpPr>
        <p:spPr bwMode="auto">
          <a:xfrm>
            <a:off x="914400" y="1447800"/>
            <a:ext cx="10363200" cy="418576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sz="3200" kern="0" dirty="0">
                <a:solidFill>
                  <a:srgbClr val="00FFCC"/>
                </a:solidFill>
              </a:rPr>
              <a:t>General teaching: Divorce is forbidden; Remarriage is adultery</a:t>
            </a:r>
          </a:p>
          <a:p>
            <a:pPr lvl="1"/>
            <a:r>
              <a:rPr lang="en-US" altLang="en-US" sz="2800" kern="0" dirty="0">
                <a:solidFill>
                  <a:srgbClr val="FFFFFF"/>
                </a:solidFill>
                <a:latin typeface="Comic Sans MS" panose="030F0702030302020204" pitchFamily="66" charset="0"/>
              </a:rPr>
              <a:t>Matthew 19:3-9; 5:31,32; Romans 7:2,3; 1 Corinthians 7:10,11</a:t>
            </a:r>
          </a:p>
          <a:p>
            <a:r>
              <a:rPr lang="en-US" altLang="en-US" sz="3200" kern="0" dirty="0">
                <a:solidFill>
                  <a:srgbClr val="00FFCC"/>
                </a:solidFill>
              </a:rPr>
              <a:t>Remarriage is adultery because it is sexual union outside the marriage bond.</a:t>
            </a:r>
          </a:p>
          <a:p>
            <a:pPr lvl="1"/>
            <a:r>
              <a:rPr lang="en-US" altLang="en-US" sz="2800" kern="0" dirty="0">
                <a:solidFill>
                  <a:srgbClr val="FFFFFF"/>
                </a:solidFill>
                <a:latin typeface="Comic Sans MS" panose="030F0702030302020204" pitchFamily="66" charset="0"/>
              </a:rPr>
              <a:t>Malachi 2:14-16; Hebrews 13:4; Romans 7:2,3; </a:t>
            </a:r>
          </a:p>
          <a:p>
            <a:pPr lvl="1"/>
            <a:r>
              <a:rPr lang="en-US" altLang="en-US" sz="2800" kern="0" dirty="0">
                <a:solidFill>
                  <a:srgbClr val="FFFFFF"/>
                </a:solidFill>
                <a:latin typeface="Comic Sans MS" panose="030F0702030302020204" pitchFamily="66" charset="0"/>
              </a:rPr>
              <a:t>Matthew 19:3-9; 1 Corinthians 7:10,11</a:t>
            </a:r>
          </a:p>
          <a:p>
            <a:r>
              <a:rPr lang="en-US" altLang="en-US" sz="3200" kern="0" dirty="0">
                <a:solidFill>
                  <a:srgbClr val="00FFCC"/>
                </a:solidFill>
              </a:rPr>
              <a:t>One exception: For the cause of fornication</a:t>
            </a:r>
          </a:p>
          <a:p>
            <a:pPr lvl="1"/>
            <a:r>
              <a:rPr lang="en-US" altLang="en-US" sz="2800" kern="0" dirty="0">
                <a:solidFill>
                  <a:srgbClr val="FFFFFF"/>
                </a:solidFill>
                <a:latin typeface="Comic Sans MS" panose="030F0702030302020204" pitchFamily="66" charset="0"/>
              </a:rPr>
              <a:t>Matthew 19:9; 5:32</a:t>
            </a:r>
          </a:p>
        </p:txBody>
      </p:sp>
    </p:spTree>
    <p:extLst>
      <p:ext uri="{BB962C8B-B14F-4D97-AF65-F5344CB8AC3E}">
        <p14:creationId xmlns:p14="http://schemas.microsoft.com/office/powerpoint/2010/main" val="1715762567"/>
      </p:ext>
    </p:extLst>
  </p:cSld>
  <p:clrMapOvr>
    <a:masterClrMapping/>
  </p:clrMapOvr>
  <p:transition spd="slow">
    <p:wedg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2">
            <a:extLst>
              <a:ext uri="{FF2B5EF4-FFF2-40B4-BE49-F238E27FC236}">
                <a16:creationId xmlns:a16="http://schemas.microsoft.com/office/drawing/2014/main" id="{6C1AC84E-E661-114E-C885-4E2FB0A3C24C}"/>
              </a:ext>
            </a:extLst>
          </p:cNvPr>
          <p:cNvSpPr>
            <a:spLocks noGrp="1" noChangeArrowheads="1"/>
          </p:cNvSpPr>
          <p:nvPr>
            <p:ph type="title"/>
          </p:nvPr>
        </p:nvSpPr>
        <p:spPr>
          <a:xfrm>
            <a:off x="2209800" y="609600"/>
            <a:ext cx="7772400" cy="533400"/>
          </a:xfrm>
        </p:spPr>
        <p:txBody>
          <a:bodyPr/>
          <a:lstStyle/>
          <a:p>
            <a:r>
              <a:rPr lang="en-US" altLang="en-US" sz="3600" b="1">
                <a:solidFill>
                  <a:srgbClr val="FFFF66"/>
                </a:solidFill>
                <a:latin typeface="Bookman Old Style" panose="02050604050505020204" pitchFamily="18" charset="0"/>
              </a:rPr>
              <a:t>Divorce NOT for Fornication</a:t>
            </a:r>
          </a:p>
        </p:txBody>
      </p:sp>
      <p:sp>
        <p:nvSpPr>
          <p:cNvPr id="47" name="Rectangle 3">
            <a:extLst>
              <a:ext uri="{FF2B5EF4-FFF2-40B4-BE49-F238E27FC236}">
                <a16:creationId xmlns:a16="http://schemas.microsoft.com/office/drawing/2014/main" id="{30E574A1-A276-459E-685A-2AF2B2872B1D}"/>
              </a:ext>
            </a:extLst>
          </p:cNvPr>
          <p:cNvSpPr txBox="1">
            <a:spLocks noChangeArrowheads="1"/>
          </p:cNvSpPr>
          <p:nvPr/>
        </p:nvSpPr>
        <p:spPr bwMode="auto">
          <a:xfrm>
            <a:off x="1752600" y="1524000"/>
            <a:ext cx="2743200" cy="472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sz="3200" kern="0" dirty="0">
                <a:solidFill>
                  <a:srgbClr val="00FFCC"/>
                </a:solidFill>
              </a:rPr>
              <a:t>What Happens</a:t>
            </a:r>
          </a:p>
          <a:p>
            <a:endParaRPr lang="en-US" altLang="en-US" sz="1200" kern="0" dirty="0">
              <a:solidFill>
                <a:srgbClr val="00FFCC"/>
              </a:solidFill>
              <a:latin typeface="Impact" panose="020B0806030902050204" pitchFamily="34" charset="0"/>
            </a:endParaRPr>
          </a:p>
          <a:p>
            <a:endParaRPr lang="en-US" altLang="en-US" sz="1600" kern="0" dirty="0">
              <a:solidFill>
                <a:srgbClr val="00FFCC"/>
              </a:solidFill>
              <a:latin typeface="Impact" panose="020B0806030902050204" pitchFamily="34" charset="0"/>
            </a:endParaRPr>
          </a:p>
          <a:p>
            <a:r>
              <a:rPr lang="en-US" altLang="en-US" kern="0" dirty="0">
                <a:solidFill>
                  <a:srgbClr val="66FFFF"/>
                </a:solidFill>
                <a:latin typeface="VAG Round" panose="040B7200000000000000" pitchFamily="82" charset="0"/>
              </a:rPr>
              <a:t>Married</a:t>
            </a:r>
          </a:p>
          <a:p>
            <a:endParaRPr lang="en-US" altLang="en-US" sz="3600" kern="0" dirty="0">
              <a:solidFill>
                <a:srgbClr val="66FFFF"/>
              </a:solidFill>
              <a:latin typeface="VAG Round" panose="040B7200000000000000" pitchFamily="82" charset="0"/>
            </a:endParaRPr>
          </a:p>
          <a:p>
            <a:endParaRPr lang="en-US" altLang="en-US" sz="2000" kern="0" dirty="0">
              <a:solidFill>
                <a:srgbClr val="66FFFF"/>
              </a:solidFill>
              <a:latin typeface="VAG Round" panose="040B7200000000000000" pitchFamily="82" charset="0"/>
            </a:endParaRPr>
          </a:p>
          <a:p>
            <a:r>
              <a:rPr lang="en-US" altLang="en-US" kern="0" dirty="0">
                <a:solidFill>
                  <a:srgbClr val="66FFFF"/>
                </a:solidFill>
                <a:latin typeface="VAG Round" panose="040B7200000000000000" pitchFamily="82" charset="0"/>
              </a:rPr>
              <a:t>Divorced</a:t>
            </a:r>
            <a:br>
              <a:rPr lang="en-US" altLang="en-US" kern="0" dirty="0">
                <a:solidFill>
                  <a:srgbClr val="66FFFF"/>
                </a:solidFill>
                <a:latin typeface="VAG Round" panose="040B7200000000000000" pitchFamily="82" charset="0"/>
              </a:rPr>
            </a:br>
            <a:r>
              <a:rPr lang="en-US" altLang="en-US" kern="0" dirty="0">
                <a:solidFill>
                  <a:srgbClr val="66FFFF"/>
                </a:solidFill>
                <a:latin typeface="VAG Round" panose="040B7200000000000000" pitchFamily="82" charset="0"/>
              </a:rPr>
              <a:t>(unmarried)</a:t>
            </a:r>
          </a:p>
          <a:p>
            <a:endParaRPr lang="en-US" altLang="en-US" sz="1000" kern="0" dirty="0">
              <a:solidFill>
                <a:srgbClr val="66FFFF"/>
              </a:solidFill>
              <a:latin typeface="VAG Round" panose="040B7200000000000000" pitchFamily="82" charset="0"/>
            </a:endParaRPr>
          </a:p>
          <a:p>
            <a:endParaRPr lang="en-US" altLang="en-US" kern="0" dirty="0">
              <a:solidFill>
                <a:srgbClr val="66FFFF"/>
              </a:solidFill>
              <a:latin typeface="VAG Round" panose="040B7200000000000000" pitchFamily="82" charset="0"/>
            </a:endParaRPr>
          </a:p>
          <a:p>
            <a:endParaRPr lang="en-US" altLang="en-US" sz="1600" kern="0" dirty="0">
              <a:solidFill>
                <a:srgbClr val="66FFFF"/>
              </a:solidFill>
              <a:latin typeface="VAG Round" panose="040B7200000000000000" pitchFamily="82" charset="0"/>
            </a:endParaRPr>
          </a:p>
          <a:p>
            <a:r>
              <a:rPr lang="en-US" altLang="en-US" kern="0" dirty="0">
                <a:solidFill>
                  <a:srgbClr val="66FFFF"/>
                </a:solidFill>
                <a:latin typeface="VAG Round" panose="040B7200000000000000" pitchFamily="82" charset="0"/>
              </a:rPr>
              <a:t>Remarried</a:t>
            </a:r>
          </a:p>
        </p:txBody>
      </p:sp>
      <p:sp>
        <p:nvSpPr>
          <p:cNvPr id="48" name="Rectangle 4">
            <a:extLst>
              <a:ext uri="{FF2B5EF4-FFF2-40B4-BE49-F238E27FC236}">
                <a16:creationId xmlns:a16="http://schemas.microsoft.com/office/drawing/2014/main" id="{A024E7A0-ECEE-3F5E-BA24-DDD4A2485C01}"/>
              </a:ext>
            </a:extLst>
          </p:cNvPr>
          <p:cNvSpPr txBox="1">
            <a:spLocks noChangeArrowheads="1"/>
          </p:cNvSpPr>
          <p:nvPr/>
        </p:nvSpPr>
        <p:spPr>
          <a:xfrm>
            <a:off x="7696200" y="1524000"/>
            <a:ext cx="2590800" cy="4724400"/>
          </a:xfrm>
          <a:prstGeom prst="rect">
            <a:avLst/>
          </a:prstGeom>
        </p:spPr>
        <p:txBody>
          <a:bodyPr lIns="0" rIns="0"/>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altLang="en-US" sz="3200" kern="0" dirty="0">
                <a:solidFill>
                  <a:srgbClr val="00FFCC"/>
                </a:solidFill>
              </a:rPr>
              <a:t>God’s View</a:t>
            </a:r>
          </a:p>
          <a:p>
            <a:endParaRPr lang="en-US" altLang="en-US" sz="1200" kern="0" dirty="0">
              <a:solidFill>
                <a:srgbClr val="66FFFF"/>
              </a:solidFill>
              <a:latin typeface="VAG Round" panose="040B7200000000000000" pitchFamily="82" charset="0"/>
            </a:endParaRPr>
          </a:p>
          <a:p>
            <a:r>
              <a:rPr lang="en-US" altLang="en-US" kern="0" dirty="0">
                <a:solidFill>
                  <a:srgbClr val="66FFFF"/>
                </a:solidFill>
                <a:latin typeface="VAG Round" panose="040B7200000000000000" pitchFamily="82" charset="0"/>
              </a:rPr>
              <a:t>Bound/Joined in covenant</a:t>
            </a:r>
          </a:p>
          <a:p>
            <a:endParaRPr lang="en-US" altLang="en-US" sz="2400" kern="0" dirty="0">
              <a:solidFill>
                <a:srgbClr val="66FFFF"/>
              </a:solidFill>
              <a:latin typeface="VAG Round" panose="040B7200000000000000" pitchFamily="82" charset="0"/>
            </a:endParaRPr>
          </a:p>
          <a:p>
            <a:endParaRPr lang="en-US" altLang="en-US" sz="2000" kern="0" dirty="0">
              <a:solidFill>
                <a:srgbClr val="66FFFF"/>
              </a:solidFill>
              <a:latin typeface="VAG Round" panose="040B7200000000000000" pitchFamily="82" charset="0"/>
            </a:endParaRPr>
          </a:p>
          <a:p>
            <a:r>
              <a:rPr lang="en-US" altLang="en-US" kern="0" dirty="0">
                <a:solidFill>
                  <a:srgbClr val="66FFFF"/>
                </a:solidFill>
                <a:latin typeface="VAG Round" panose="040B7200000000000000" pitchFamily="82" charset="0"/>
              </a:rPr>
              <a:t>Sin</a:t>
            </a:r>
            <a:br>
              <a:rPr lang="en-US" altLang="en-US" kern="0" dirty="0">
                <a:solidFill>
                  <a:srgbClr val="66FFFF"/>
                </a:solidFill>
                <a:latin typeface="VAG Round" panose="040B7200000000000000" pitchFamily="82" charset="0"/>
              </a:rPr>
            </a:br>
            <a:r>
              <a:rPr lang="en-US" altLang="en-US" kern="0" dirty="0">
                <a:solidFill>
                  <a:srgbClr val="66FFFF"/>
                </a:solidFill>
                <a:latin typeface="VAG Round" panose="040B7200000000000000" pitchFamily="82" charset="0"/>
              </a:rPr>
              <a:t>(still bound)</a:t>
            </a:r>
          </a:p>
          <a:p>
            <a:endParaRPr lang="en-US" altLang="en-US" kern="0" dirty="0">
              <a:solidFill>
                <a:srgbClr val="66FFFF"/>
              </a:solidFill>
              <a:latin typeface="VAG Round" panose="040B7200000000000000" pitchFamily="82" charset="0"/>
            </a:endParaRPr>
          </a:p>
          <a:p>
            <a:endParaRPr lang="en-US" altLang="en-US" sz="1600" kern="0" dirty="0">
              <a:solidFill>
                <a:srgbClr val="66FFFF"/>
              </a:solidFill>
              <a:latin typeface="VAG Round" panose="040B7200000000000000" pitchFamily="82" charset="0"/>
            </a:endParaRPr>
          </a:p>
          <a:p>
            <a:r>
              <a:rPr lang="en-US" altLang="en-US" kern="0" dirty="0">
                <a:solidFill>
                  <a:srgbClr val="66FFFF"/>
                </a:solidFill>
                <a:latin typeface="VAG Round" panose="040B7200000000000000" pitchFamily="82" charset="0"/>
              </a:rPr>
              <a:t>Adultery</a:t>
            </a:r>
          </a:p>
        </p:txBody>
      </p:sp>
      <p:grpSp>
        <p:nvGrpSpPr>
          <p:cNvPr id="49" name="Group 5">
            <a:extLst>
              <a:ext uri="{FF2B5EF4-FFF2-40B4-BE49-F238E27FC236}">
                <a16:creationId xmlns:a16="http://schemas.microsoft.com/office/drawing/2014/main" id="{2C847BC3-FB5F-A5E6-151E-B5101E55B6F9}"/>
              </a:ext>
            </a:extLst>
          </p:cNvPr>
          <p:cNvGrpSpPr>
            <a:grpSpLocks/>
          </p:cNvGrpSpPr>
          <p:nvPr/>
        </p:nvGrpSpPr>
        <p:grpSpPr bwMode="auto">
          <a:xfrm>
            <a:off x="5410200" y="1905000"/>
            <a:ext cx="717550" cy="1371600"/>
            <a:chOff x="2116" y="1558"/>
            <a:chExt cx="784" cy="1190"/>
          </a:xfrm>
        </p:grpSpPr>
        <p:sp>
          <p:nvSpPr>
            <p:cNvPr id="50" name="Oval 6">
              <a:extLst>
                <a:ext uri="{FF2B5EF4-FFF2-40B4-BE49-F238E27FC236}">
                  <a16:creationId xmlns:a16="http://schemas.microsoft.com/office/drawing/2014/main" id="{E58038D0-C322-1550-4807-807905E2ABB0}"/>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51" name="Freeform 7">
              <a:extLst>
                <a:ext uri="{FF2B5EF4-FFF2-40B4-BE49-F238E27FC236}">
                  <a16:creationId xmlns:a16="http://schemas.microsoft.com/office/drawing/2014/main" id="{889D97DA-E6DD-4151-C6A5-8E7CB8D7D238}"/>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52" name="Group 8">
            <a:extLst>
              <a:ext uri="{FF2B5EF4-FFF2-40B4-BE49-F238E27FC236}">
                <a16:creationId xmlns:a16="http://schemas.microsoft.com/office/drawing/2014/main" id="{116E6355-933C-BC25-4024-E8C969E18B7B}"/>
              </a:ext>
            </a:extLst>
          </p:cNvPr>
          <p:cNvGrpSpPr>
            <a:grpSpLocks/>
          </p:cNvGrpSpPr>
          <p:nvPr/>
        </p:nvGrpSpPr>
        <p:grpSpPr bwMode="auto">
          <a:xfrm>
            <a:off x="6019800" y="1981200"/>
            <a:ext cx="762000" cy="1295400"/>
            <a:chOff x="3555" y="1540"/>
            <a:chExt cx="715" cy="1201"/>
          </a:xfrm>
        </p:grpSpPr>
        <p:sp>
          <p:nvSpPr>
            <p:cNvPr id="53" name="Freeform 9">
              <a:extLst>
                <a:ext uri="{FF2B5EF4-FFF2-40B4-BE49-F238E27FC236}">
                  <a16:creationId xmlns:a16="http://schemas.microsoft.com/office/drawing/2014/main" id="{90DE776A-A264-BCBC-FE88-DE30B0D40459}"/>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54" name="Oval 10">
              <a:extLst>
                <a:ext uri="{FF2B5EF4-FFF2-40B4-BE49-F238E27FC236}">
                  <a16:creationId xmlns:a16="http://schemas.microsoft.com/office/drawing/2014/main" id="{AD03B5A7-9DA7-0E52-3E93-15908497C818}"/>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Freeform 11">
              <a:extLst>
                <a:ext uri="{FF2B5EF4-FFF2-40B4-BE49-F238E27FC236}">
                  <a16:creationId xmlns:a16="http://schemas.microsoft.com/office/drawing/2014/main" id="{6987F39B-04B4-621A-34B4-9696FFD935F2}"/>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56" name="Freeform 12">
              <a:extLst>
                <a:ext uri="{FF2B5EF4-FFF2-40B4-BE49-F238E27FC236}">
                  <a16:creationId xmlns:a16="http://schemas.microsoft.com/office/drawing/2014/main" id="{C5FF7709-6FED-EACF-87BA-8FCBB695EF3C}"/>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grpSp>
        <p:nvGrpSpPr>
          <p:cNvPr id="57" name="Group 13">
            <a:extLst>
              <a:ext uri="{FF2B5EF4-FFF2-40B4-BE49-F238E27FC236}">
                <a16:creationId xmlns:a16="http://schemas.microsoft.com/office/drawing/2014/main" id="{989EF5AB-348E-35F0-E5E0-1DA67A2E0AC0}"/>
              </a:ext>
            </a:extLst>
          </p:cNvPr>
          <p:cNvGrpSpPr>
            <a:grpSpLocks/>
          </p:cNvGrpSpPr>
          <p:nvPr/>
        </p:nvGrpSpPr>
        <p:grpSpPr bwMode="auto">
          <a:xfrm>
            <a:off x="7131050" y="5029200"/>
            <a:ext cx="717550" cy="1371600"/>
            <a:chOff x="2116" y="1558"/>
            <a:chExt cx="784" cy="1190"/>
          </a:xfrm>
        </p:grpSpPr>
        <p:sp>
          <p:nvSpPr>
            <p:cNvPr id="58" name="Oval 14">
              <a:extLst>
                <a:ext uri="{FF2B5EF4-FFF2-40B4-BE49-F238E27FC236}">
                  <a16:creationId xmlns:a16="http://schemas.microsoft.com/office/drawing/2014/main" id="{D523BA1A-6413-1B23-9D2B-08194D17E2F5}"/>
                </a:ext>
              </a:extLst>
            </p:cNvPr>
            <p:cNvSpPr>
              <a:spLocks noChangeArrowheads="1"/>
            </p:cNvSpPr>
            <p:nvPr/>
          </p:nvSpPr>
          <p:spPr bwMode="auto">
            <a:xfrm>
              <a:off x="2388" y="1558"/>
              <a:ext cx="232" cy="249"/>
            </a:xfrm>
            <a:prstGeom prst="ellipse">
              <a:avLst/>
            </a:prstGeom>
            <a:solidFill>
              <a:srgbClr val="CC99FF"/>
            </a:solidFill>
            <a:ln w="0">
              <a:solidFill>
                <a:srgbClr val="000000"/>
              </a:solidFill>
              <a:round/>
              <a:headEnd/>
              <a:tailEnd/>
            </a:ln>
          </p:spPr>
          <p:txBody>
            <a:bodyPr/>
            <a:lstStyle/>
            <a:p>
              <a:endParaRPr lang="en-US"/>
            </a:p>
          </p:txBody>
        </p:sp>
        <p:sp>
          <p:nvSpPr>
            <p:cNvPr id="59" name="Freeform 15">
              <a:extLst>
                <a:ext uri="{FF2B5EF4-FFF2-40B4-BE49-F238E27FC236}">
                  <a16:creationId xmlns:a16="http://schemas.microsoft.com/office/drawing/2014/main" id="{C9F1B973-276C-A10E-1F45-2C0ADFF58047}"/>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CC99FF"/>
            </a:solidFill>
            <a:ln w="0">
              <a:solidFill>
                <a:srgbClr val="000000"/>
              </a:solidFill>
              <a:prstDash val="solid"/>
              <a:round/>
              <a:headEnd/>
              <a:tailEnd/>
            </a:ln>
          </p:spPr>
          <p:txBody>
            <a:bodyPr/>
            <a:lstStyle/>
            <a:p>
              <a:endParaRPr lang="en-US"/>
            </a:p>
          </p:txBody>
        </p:sp>
      </p:grpSp>
      <p:grpSp>
        <p:nvGrpSpPr>
          <p:cNvPr id="60" name="Group 16">
            <a:extLst>
              <a:ext uri="{FF2B5EF4-FFF2-40B4-BE49-F238E27FC236}">
                <a16:creationId xmlns:a16="http://schemas.microsoft.com/office/drawing/2014/main" id="{1345BAE2-5D77-E244-EB52-D8F3FCB6CA6D}"/>
              </a:ext>
            </a:extLst>
          </p:cNvPr>
          <p:cNvGrpSpPr>
            <a:grpSpLocks/>
          </p:cNvGrpSpPr>
          <p:nvPr/>
        </p:nvGrpSpPr>
        <p:grpSpPr bwMode="auto">
          <a:xfrm>
            <a:off x="4343400" y="5029200"/>
            <a:ext cx="717550" cy="1371600"/>
            <a:chOff x="2116" y="1558"/>
            <a:chExt cx="784" cy="1190"/>
          </a:xfrm>
        </p:grpSpPr>
        <p:sp>
          <p:nvSpPr>
            <p:cNvPr id="61" name="Oval 17">
              <a:extLst>
                <a:ext uri="{FF2B5EF4-FFF2-40B4-BE49-F238E27FC236}">
                  <a16:creationId xmlns:a16="http://schemas.microsoft.com/office/drawing/2014/main" id="{1EF0ADA1-7158-749D-087D-ADB6345622B3}"/>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62" name="Freeform 18">
              <a:extLst>
                <a:ext uri="{FF2B5EF4-FFF2-40B4-BE49-F238E27FC236}">
                  <a16:creationId xmlns:a16="http://schemas.microsoft.com/office/drawing/2014/main" id="{845CC487-69DA-3DD5-8C65-587E5E896B27}"/>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63" name="Group 19">
            <a:extLst>
              <a:ext uri="{FF2B5EF4-FFF2-40B4-BE49-F238E27FC236}">
                <a16:creationId xmlns:a16="http://schemas.microsoft.com/office/drawing/2014/main" id="{AA282A94-15C1-2611-39FA-4A81C644EEDB}"/>
              </a:ext>
            </a:extLst>
          </p:cNvPr>
          <p:cNvGrpSpPr>
            <a:grpSpLocks/>
          </p:cNvGrpSpPr>
          <p:nvPr/>
        </p:nvGrpSpPr>
        <p:grpSpPr bwMode="auto">
          <a:xfrm>
            <a:off x="4648200" y="3429000"/>
            <a:ext cx="717550" cy="1371600"/>
            <a:chOff x="2116" y="1558"/>
            <a:chExt cx="784" cy="1190"/>
          </a:xfrm>
        </p:grpSpPr>
        <p:sp>
          <p:nvSpPr>
            <p:cNvPr id="64" name="Oval 20">
              <a:extLst>
                <a:ext uri="{FF2B5EF4-FFF2-40B4-BE49-F238E27FC236}">
                  <a16:creationId xmlns:a16="http://schemas.microsoft.com/office/drawing/2014/main" id="{549EDFA6-33C1-80B3-414C-4265EFAB8748}"/>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65" name="Freeform 21">
              <a:extLst>
                <a:ext uri="{FF2B5EF4-FFF2-40B4-BE49-F238E27FC236}">
                  <a16:creationId xmlns:a16="http://schemas.microsoft.com/office/drawing/2014/main" id="{E96024DD-8BCB-3560-03E0-A2104722C7CD}"/>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66" name="Group 22">
            <a:extLst>
              <a:ext uri="{FF2B5EF4-FFF2-40B4-BE49-F238E27FC236}">
                <a16:creationId xmlns:a16="http://schemas.microsoft.com/office/drawing/2014/main" id="{7CC769F8-0206-45C4-553E-4C9CBA1695ED}"/>
              </a:ext>
            </a:extLst>
          </p:cNvPr>
          <p:cNvGrpSpPr>
            <a:grpSpLocks/>
          </p:cNvGrpSpPr>
          <p:nvPr/>
        </p:nvGrpSpPr>
        <p:grpSpPr bwMode="auto">
          <a:xfrm>
            <a:off x="6629400" y="3505200"/>
            <a:ext cx="762000" cy="1295400"/>
            <a:chOff x="3555" y="1540"/>
            <a:chExt cx="715" cy="1201"/>
          </a:xfrm>
        </p:grpSpPr>
        <p:sp>
          <p:nvSpPr>
            <p:cNvPr id="67" name="Freeform 23">
              <a:extLst>
                <a:ext uri="{FF2B5EF4-FFF2-40B4-BE49-F238E27FC236}">
                  <a16:creationId xmlns:a16="http://schemas.microsoft.com/office/drawing/2014/main" id="{0C073241-39CF-797C-A843-E4EF5562D8B2}"/>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68" name="Oval 24">
              <a:extLst>
                <a:ext uri="{FF2B5EF4-FFF2-40B4-BE49-F238E27FC236}">
                  <a16:creationId xmlns:a16="http://schemas.microsoft.com/office/drawing/2014/main" id="{EF98C2A2-3B01-C8E7-57A2-69B573BBAB20}"/>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 name="Freeform 25">
              <a:extLst>
                <a:ext uri="{FF2B5EF4-FFF2-40B4-BE49-F238E27FC236}">
                  <a16:creationId xmlns:a16="http://schemas.microsoft.com/office/drawing/2014/main" id="{741A42FC-4432-CFB7-A47C-F587046685A5}"/>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70" name="Freeform 26">
              <a:extLst>
                <a:ext uri="{FF2B5EF4-FFF2-40B4-BE49-F238E27FC236}">
                  <a16:creationId xmlns:a16="http://schemas.microsoft.com/office/drawing/2014/main" id="{D47A7A69-BA52-4849-7BE0-34E2FD9A2B6A}"/>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grpSp>
        <p:nvGrpSpPr>
          <p:cNvPr id="71" name="Group 27">
            <a:extLst>
              <a:ext uri="{FF2B5EF4-FFF2-40B4-BE49-F238E27FC236}">
                <a16:creationId xmlns:a16="http://schemas.microsoft.com/office/drawing/2014/main" id="{DDD16B07-2285-8106-CA40-CCCEFB146F1E}"/>
              </a:ext>
            </a:extLst>
          </p:cNvPr>
          <p:cNvGrpSpPr>
            <a:grpSpLocks/>
          </p:cNvGrpSpPr>
          <p:nvPr/>
        </p:nvGrpSpPr>
        <p:grpSpPr bwMode="auto">
          <a:xfrm>
            <a:off x="6477000" y="5105400"/>
            <a:ext cx="762000" cy="1295400"/>
            <a:chOff x="3555" y="1540"/>
            <a:chExt cx="715" cy="1201"/>
          </a:xfrm>
        </p:grpSpPr>
        <p:sp>
          <p:nvSpPr>
            <p:cNvPr id="72" name="Freeform 28">
              <a:extLst>
                <a:ext uri="{FF2B5EF4-FFF2-40B4-BE49-F238E27FC236}">
                  <a16:creationId xmlns:a16="http://schemas.microsoft.com/office/drawing/2014/main" id="{D81A2877-1086-F31D-54E8-9B07160F11D1}"/>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73" name="Oval 29">
              <a:extLst>
                <a:ext uri="{FF2B5EF4-FFF2-40B4-BE49-F238E27FC236}">
                  <a16:creationId xmlns:a16="http://schemas.microsoft.com/office/drawing/2014/main" id="{BFC9A54F-526A-8442-7DAB-51211ED259B0}"/>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 name="Freeform 30">
              <a:extLst>
                <a:ext uri="{FF2B5EF4-FFF2-40B4-BE49-F238E27FC236}">
                  <a16:creationId xmlns:a16="http://schemas.microsoft.com/office/drawing/2014/main" id="{25952F9C-6B55-13FB-495A-E20EBC04AB67}"/>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75" name="Freeform 31">
              <a:extLst>
                <a:ext uri="{FF2B5EF4-FFF2-40B4-BE49-F238E27FC236}">
                  <a16:creationId xmlns:a16="http://schemas.microsoft.com/office/drawing/2014/main" id="{2A09C88D-F1BC-22FE-50D1-7F23D3164055}"/>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grpSp>
        <p:nvGrpSpPr>
          <p:cNvPr id="76" name="Group 32">
            <a:extLst>
              <a:ext uri="{FF2B5EF4-FFF2-40B4-BE49-F238E27FC236}">
                <a16:creationId xmlns:a16="http://schemas.microsoft.com/office/drawing/2014/main" id="{5A3B60B9-C3DA-F609-3B5C-F901F7AF9E85}"/>
              </a:ext>
            </a:extLst>
          </p:cNvPr>
          <p:cNvGrpSpPr>
            <a:grpSpLocks/>
          </p:cNvGrpSpPr>
          <p:nvPr/>
        </p:nvGrpSpPr>
        <p:grpSpPr bwMode="auto">
          <a:xfrm>
            <a:off x="4953000" y="5105400"/>
            <a:ext cx="762000" cy="1295400"/>
            <a:chOff x="3555" y="1540"/>
            <a:chExt cx="715" cy="1201"/>
          </a:xfrm>
        </p:grpSpPr>
        <p:sp>
          <p:nvSpPr>
            <p:cNvPr id="77" name="Freeform 33">
              <a:extLst>
                <a:ext uri="{FF2B5EF4-FFF2-40B4-BE49-F238E27FC236}">
                  <a16:creationId xmlns:a16="http://schemas.microsoft.com/office/drawing/2014/main" id="{6402B4FF-95A5-833C-75FC-5E7701A09D35}"/>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CC99"/>
            </a:solidFill>
            <a:ln w="0">
              <a:solidFill>
                <a:srgbClr val="000000"/>
              </a:solidFill>
              <a:prstDash val="solid"/>
              <a:round/>
              <a:headEnd/>
              <a:tailEnd/>
            </a:ln>
          </p:spPr>
          <p:txBody>
            <a:bodyPr/>
            <a:lstStyle/>
            <a:p>
              <a:endParaRPr lang="en-US"/>
            </a:p>
          </p:txBody>
        </p:sp>
        <p:sp>
          <p:nvSpPr>
            <p:cNvPr id="78" name="Oval 34">
              <a:extLst>
                <a:ext uri="{FF2B5EF4-FFF2-40B4-BE49-F238E27FC236}">
                  <a16:creationId xmlns:a16="http://schemas.microsoft.com/office/drawing/2014/main" id="{1EEBEA8C-2126-A41E-158C-A2BF6F7A22D4}"/>
                </a:ext>
              </a:extLst>
            </p:cNvPr>
            <p:cNvSpPr>
              <a:spLocks noChangeArrowheads="1"/>
            </p:cNvSpPr>
            <p:nvPr/>
          </p:nvSpPr>
          <p:spPr bwMode="auto">
            <a:xfrm>
              <a:off x="3791" y="1540"/>
              <a:ext cx="240" cy="248"/>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35">
              <a:extLst>
                <a:ext uri="{FF2B5EF4-FFF2-40B4-BE49-F238E27FC236}">
                  <a16:creationId xmlns:a16="http://schemas.microsoft.com/office/drawing/2014/main" id="{356FA86C-A0C6-55EE-4CBE-3FA8BDCC7747}"/>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CC99"/>
            </a:solidFill>
            <a:ln w="0">
              <a:solidFill>
                <a:srgbClr val="000000"/>
              </a:solidFill>
              <a:prstDash val="solid"/>
              <a:round/>
              <a:headEnd/>
              <a:tailEnd/>
            </a:ln>
          </p:spPr>
          <p:txBody>
            <a:bodyPr/>
            <a:lstStyle/>
            <a:p>
              <a:endParaRPr lang="en-US"/>
            </a:p>
          </p:txBody>
        </p:sp>
        <p:sp>
          <p:nvSpPr>
            <p:cNvPr id="80" name="Freeform 36">
              <a:extLst>
                <a:ext uri="{FF2B5EF4-FFF2-40B4-BE49-F238E27FC236}">
                  <a16:creationId xmlns:a16="http://schemas.microsoft.com/office/drawing/2014/main" id="{FD45FB19-13D7-CA04-3BE5-4FB3DBAE2D59}"/>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CC99"/>
            </a:solidFill>
            <a:ln w="0">
              <a:solidFill>
                <a:srgbClr val="000000"/>
              </a:solidFill>
              <a:prstDash val="solid"/>
              <a:round/>
              <a:headEnd/>
              <a:tailEnd/>
            </a:ln>
          </p:spPr>
          <p:txBody>
            <a:bodyPr/>
            <a:lstStyle/>
            <a:p>
              <a:endParaRPr lang="en-US"/>
            </a:p>
          </p:txBody>
        </p:sp>
      </p:grpSp>
      <p:cxnSp>
        <p:nvCxnSpPr>
          <p:cNvPr id="81" name="AutoShape 37">
            <a:extLst>
              <a:ext uri="{FF2B5EF4-FFF2-40B4-BE49-F238E27FC236}">
                <a16:creationId xmlns:a16="http://schemas.microsoft.com/office/drawing/2014/main" id="{1DAC5CEC-1961-4DB7-AF8F-1722F0B8F948}"/>
              </a:ext>
            </a:extLst>
          </p:cNvPr>
          <p:cNvCxnSpPr>
            <a:cxnSpLocks noChangeShapeType="1"/>
            <a:stCxn id="48" idx="2"/>
            <a:endCxn id="80" idx="6"/>
          </p:cNvCxnSpPr>
          <p:nvPr/>
        </p:nvCxnSpPr>
        <p:spPr bwMode="auto">
          <a:xfrm rot="5400000" flipH="1">
            <a:off x="7253323" y="4510124"/>
            <a:ext cx="81657" cy="3394897"/>
          </a:xfrm>
          <a:prstGeom prst="curvedConnector4">
            <a:avLst>
              <a:gd name="adj1" fmla="val -279952"/>
              <a:gd name="adj2" fmla="val 67336"/>
            </a:avLst>
          </a:prstGeom>
          <a:noFill/>
          <a:ln w="57150">
            <a:solidFill>
              <a:srgbClr val="FFFF66"/>
            </a:solidFill>
            <a:round/>
            <a:headEnd type="diamond"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AutoShape 38">
            <a:extLst>
              <a:ext uri="{FF2B5EF4-FFF2-40B4-BE49-F238E27FC236}">
                <a16:creationId xmlns:a16="http://schemas.microsoft.com/office/drawing/2014/main" id="{F9B225F0-1D8F-E0A4-FEEC-42E07E7DA2CC}"/>
              </a:ext>
            </a:extLst>
          </p:cNvPr>
          <p:cNvCxnSpPr>
            <a:cxnSpLocks noChangeShapeType="1"/>
            <a:stCxn id="48" idx="2"/>
            <a:endCxn id="59" idx="4"/>
          </p:cNvCxnSpPr>
          <p:nvPr/>
        </p:nvCxnSpPr>
        <p:spPr bwMode="auto">
          <a:xfrm flipH="1" flipV="1">
            <a:off x="7764398" y="5808361"/>
            <a:ext cx="1227202" cy="440039"/>
          </a:xfrm>
          <a:prstGeom prst="straightConnector1">
            <a:avLst/>
          </a:prstGeom>
          <a:noFill/>
          <a:ln w="57150">
            <a:solidFill>
              <a:srgbClr val="FFFF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3" name="Line 39">
            <a:extLst>
              <a:ext uri="{FF2B5EF4-FFF2-40B4-BE49-F238E27FC236}">
                <a16:creationId xmlns:a16="http://schemas.microsoft.com/office/drawing/2014/main" id="{AA612981-8D2B-A941-5164-BDF2043AFE56}"/>
              </a:ext>
            </a:extLst>
          </p:cNvPr>
          <p:cNvSpPr>
            <a:spLocks noChangeShapeType="1"/>
          </p:cNvSpPr>
          <p:nvPr/>
        </p:nvSpPr>
        <p:spPr bwMode="auto">
          <a:xfrm>
            <a:off x="1981200" y="3352800"/>
            <a:ext cx="8229600" cy="0"/>
          </a:xfrm>
          <a:prstGeom prst="line">
            <a:avLst/>
          </a:prstGeom>
          <a:noFill/>
          <a:ln w="28575">
            <a:solidFill>
              <a:srgbClr val="66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 name="Line 40">
            <a:extLst>
              <a:ext uri="{FF2B5EF4-FFF2-40B4-BE49-F238E27FC236}">
                <a16:creationId xmlns:a16="http://schemas.microsoft.com/office/drawing/2014/main" id="{19B8304A-72C1-A183-4DBE-421ABD2789C2}"/>
              </a:ext>
            </a:extLst>
          </p:cNvPr>
          <p:cNvSpPr>
            <a:spLocks noChangeShapeType="1"/>
          </p:cNvSpPr>
          <p:nvPr/>
        </p:nvSpPr>
        <p:spPr bwMode="auto">
          <a:xfrm>
            <a:off x="1981200" y="4953000"/>
            <a:ext cx="8229600" cy="0"/>
          </a:xfrm>
          <a:prstGeom prst="line">
            <a:avLst/>
          </a:prstGeom>
          <a:noFill/>
          <a:ln w="28575">
            <a:solidFill>
              <a:srgbClr val="66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 name="Line 41">
            <a:extLst>
              <a:ext uri="{FF2B5EF4-FFF2-40B4-BE49-F238E27FC236}">
                <a16:creationId xmlns:a16="http://schemas.microsoft.com/office/drawing/2014/main" id="{D96A3411-75D5-F020-5521-E1D32E143C03}"/>
              </a:ext>
            </a:extLst>
          </p:cNvPr>
          <p:cNvSpPr>
            <a:spLocks noChangeShapeType="1"/>
          </p:cNvSpPr>
          <p:nvPr/>
        </p:nvSpPr>
        <p:spPr bwMode="auto">
          <a:xfrm>
            <a:off x="5562600" y="4114800"/>
            <a:ext cx="990600" cy="0"/>
          </a:xfrm>
          <a:prstGeom prst="line">
            <a:avLst/>
          </a:prstGeom>
          <a:noFill/>
          <a:ln w="101600">
            <a:solidFill>
              <a:srgbClr val="00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768531801"/>
      </p:ext>
    </p:extLst>
  </p:cSld>
  <p:clrMapOvr>
    <a:masterClrMapping/>
  </p:clrMapOvr>
  <p:transition spd="slow">
    <p:wedg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1828800" y="577655"/>
            <a:ext cx="8534400" cy="954107"/>
          </a:xfrm>
        </p:spPr>
        <p:txBody>
          <a:bodyPr wrap="square">
            <a:spAutoFit/>
          </a:bodyPr>
          <a:lstStyle/>
          <a:p>
            <a:pPr algn="ctr"/>
            <a:r>
              <a:rPr lang="en-US" sz="3200" b="1" dirty="0"/>
              <a:t>Command to Those Who Are Married – </a:t>
            </a:r>
            <a:r>
              <a:rPr lang="en-US" sz="2400" b="1" dirty="0"/>
              <a:t>1 Corinthians 7:10,11</a:t>
            </a:r>
            <a:endParaRPr lang="en-US" altLang="en-US" sz="24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495300" y="1752600"/>
            <a:ext cx="4533900" cy="523220"/>
          </a:xfrm>
          <a:prstGeom prst="rect">
            <a:avLst/>
          </a:prstGeom>
          <a:noFill/>
        </p:spPr>
        <p:txBody>
          <a:bodyPr wrap="square" rtlCol="0">
            <a:spAutoFit/>
          </a:bodyPr>
          <a:lstStyle/>
          <a:p>
            <a:r>
              <a:rPr lang="en-US" sz="2800" b="1" dirty="0">
                <a:latin typeface="+mn-lt"/>
              </a:rPr>
              <a:t>Do Not Depart (Divorce)</a:t>
            </a:r>
          </a:p>
        </p:txBody>
      </p:sp>
      <p:sp>
        <p:nvSpPr>
          <p:cNvPr id="2" name="TextBox 1">
            <a:extLst>
              <a:ext uri="{FF2B5EF4-FFF2-40B4-BE49-F238E27FC236}">
                <a16:creationId xmlns:a16="http://schemas.microsoft.com/office/drawing/2014/main" id="{BA6B59E2-C235-A651-250B-26FFAAABC8BD}"/>
              </a:ext>
            </a:extLst>
          </p:cNvPr>
          <p:cNvSpPr txBox="1"/>
          <p:nvPr/>
        </p:nvSpPr>
        <p:spPr>
          <a:xfrm>
            <a:off x="6667500" y="1838980"/>
            <a:ext cx="3924300" cy="523220"/>
          </a:xfrm>
          <a:prstGeom prst="rect">
            <a:avLst/>
          </a:prstGeom>
          <a:noFill/>
        </p:spPr>
        <p:txBody>
          <a:bodyPr wrap="square" rtlCol="0">
            <a:spAutoFit/>
          </a:bodyPr>
          <a:lstStyle/>
          <a:p>
            <a:r>
              <a:rPr lang="en-US" sz="2800" b="1" dirty="0">
                <a:latin typeface="+mn-lt"/>
              </a:rPr>
              <a:t>But if You Do Depart</a:t>
            </a:r>
          </a:p>
        </p:txBody>
      </p:sp>
      <p:sp>
        <p:nvSpPr>
          <p:cNvPr id="5" name="TextBox 4">
            <a:extLst>
              <a:ext uri="{FF2B5EF4-FFF2-40B4-BE49-F238E27FC236}">
                <a16:creationId xmlns:a16="http://schemas.microsoft.com/office/drawing/2014/main" id="{B464D75B-A115-EA24-8A4F-954B543CCDDE}"/>
              </a:ext>
            </a:extLst>
          </p:cNvPr>
          <p:cNvSpPr txBox="1"/>
          <p:nvPr/>
        </p:nvSpPr>
        <p:spPr>
          <a:xfrm>
            <a:off x="5295900" y="2600980"/>
            <a:ext cx="3390900" cy="523220"/>
          </a:xfrm>
          <a:prstGeom prst="rect">
            <a:avLst/>
          </a:prstGeom>
          <a:noFill/>
        </p:spPr>
        <p:txBody>
          <a:bodyPr wrap="square" rtlCol="0">
            <a:spAutoFit/>
          </a:bodyPr>
          <a:lstStyle/>
          <a:p>
            <a:r>
              <a:rPr lang="en-US" sz="2800" b="1" dirty="0">
                <a:solidFill>
                  <a:schemeClr val="accent1"/>
                </a:solidFill>
                <a:latin typeface="+mn-lt"/>
              </a:rPr>
              <a:t>Be reconciled</a:t>
            </a:r>
          </a:p>
        </p:txBody>
      </p:sp>
      <p:sp>
        <p:nvSpPr>
          <p:cNvPr id="10" name="TextBox 9">
            <a:extLst>
              <a:ext uri="{FF2B5EF4-FFF2-40B4-BE49-F238E27FC236}">
                <a16:creationId xmlns:a16="http://schemas.microsoft.com/office/drawing/2014/main" id="{5D1B73D5-15D9-E756-3E82-284D89E0135B}"/>
              </a:ext>
            </a:extLst>
          </p:cNvPr>
          <p:cNvSpPr txBox="1"/>
          <p:nvPr/>
        </p:nvSpPr>
        <p:spPr>
          <a:xfrm>
            <a:off x="8763002" y="2514600"/>
            <a:ext cx="3124198" cy="954107"/>
          </a:xfrm>
          <a:prstGeom prst="rect">
            <a:avLst/>
          </a:prstGeom>
          <a:noFill/>
        </p:spPr>
        <p:txBody>
          <a:bodyPr wrap="square" rtlCol="0">
            <a:spAutoFit/>
          </a:bodyPr>
          <a:lstStyle/>
          <a:p>
            <a:r>
              <a:rPr lang="en-US" sz="2800" b="1" dirty="0">
                <a:solidFill>
                  <a:schemeClr val="accent1"/>
                </a:solidFill>
                <a:latin typeface="+mn-lt"/>
              </a:rPr>
              <a:t>Remain Unmarried</a:t>
            </a:r>
          </a:p>
        </p:txBody>
      </p:sp>
      <p:cxnSp>
        <p:nvCxnSpPr>
          <p:cNvPr id="12" name="Straight Connector 11">
            <a:extLst>
              <a:ext uri="{FF2B5EF4-FFF2-40B4-BE49-F238E27FC236}">
                <a16:creationId xmlns:a16="http://schemas.microsoft.com/office/drawing/2014/main" id="{AF3A1579-5B8C-456C-D3A9-88B4449724E7}"/>
              </a:ext>
            </a:extLst>
          </p:cNvPr>
          <p:cNvCxnSpPr>
            <a:cxnSpLocks/>
          </p:cNvCxnSpPr>
          <p:nvPr/>
        </p:nvCxnSpPr>
        <p:spPr bwMode="auto">
          <a:xfrm>
            <a:off x="5486400" y="2014210"/>
            <a:ext cx="22713" cy="3686619"/>
          </a:xfrm>
          <a:prstGeom prst="line">
            <a:avLst/>
          </a:prstGeom>
          <a:noFill/>
          <a:ln w="104775" cap="flat" cmpd="sng" algn="ctr">
            <a:solidFill>
              <a:schemeClr val="accent1"/>
            </a:solidFill>
            <a:prstDash val="solid"/>
            <a:round/>
            <a:headEnd type="none" w="med" len="med"/>
            <a:tailEnd type="none" w="med" len="med"/>
          </a:ln>
          <a:effectLst/>
        </p:spPr>
      </p:cxnSp>
      <p:grpSp>
        <p:nvGrpSpPr>
          <p:cNvPr id="16" name="Group 5">
            <a:extLst>
              <a:ext uri="{FF2B5EF4-FFF2-40B4-BE49-F238E27FC236}">
                <a16:creationId xmlns:a16="http://schemas.microsoft.com/office/drawing/2014/main" id="{DB4287A4-2813-8A7F-7339-8772B15E4787}"/>
              </a:ext>
            </a:extLst>
          </p:cNvPr>
          <p:cNvGrpSpPr>
            <a:grpSpLocks/>
          </p:cNvGrpSpPr>
          <p:nvPr/>
        </p:nvGrpSpPr>
        <p:grpSpPr bwMode="auto">
          <a:xfrm>
            <a:off x="3016250" y="2667000"/>
            <a:ext cx="1098550" cy="1888567"/>
            <a:chOff x="2116" y="1558"/>
            <a:chExt cx="784" cy="1190"/>
          </a:xfrm>
        </p:grpSpPr>
        <p:sp>
          <p:nvSpPr>
            <p:cNvPr id="17" name="Oval 6">
              <a:extLst>
                <a:ext uri="{FF2B5EF4-FFF2-40B4-BE49-F238E27FC236}">
                  <a16:creationId xmlns:a16="http://schemas.microsoft.com/office/drawing/2014/main" id="{DCCAC5AE-6B2D-271D-0880-A92D8B8D5D67}"/>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18" name="Freeform 7">
              <a:extLst>
                <a:ext uri="{FF2B5EF4-FFF2-40B4-BE49-F238E27FC236}">
                  <a16:creationId xmlns:a16="http://schemas.microsoft.com/office/drawing/2014/main" id="{F9A74BFD-4A51-F40E-E64A-0A34BB7C701C}"/>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19" name="Group 8">
            <a:extLst>
              <a:ext uri="{FF2B5EF4-FFF2-40B4-BE49-F238E27FC236}">
                <a16:creationId xmlns:a16="http://schemas.microsoft.com/office/drawing/2014/main" id="{8874BB45-DAB7-5C2C-F853-4501ED11B24A}"/>
              </a:ext>
            </a:extLst>
          </p:cNvPr>
          <p:cNvGrpSpPr>
            <a:grpSpLocks/>
          </p:cNvGrpSpPr>
          <p:nvPr/>
        </p:nvGrpSpPr>
        <p:grpSpPr bwMode="auto">
          <a:xfrm>
            <a:off x="966998" y="2788353"/>
            <a:ext cx="1166602" cy="1783647"/>
            <a:chOff x="3555" y="1540"/>
            <a:chExt cx="715" cy="1201"/>
          </a:xfrm>
        </p:grpSpPr>
        <p:sp>
          <p:nvSpPr>
            <p:cNvPr id="20" name="Freeform 9">
              <a:extLst>
                <a:ext uri="{FF2B5EF4-FFF2-40B4-BE49-F238E27FC236}">
                  <a16:creationId xmlns:a16="http://schemas.microsoft.com/office/drawing/2014/main" id="{4377ED6D-898D-A0A5-E156-6756C422273B}"/>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21" name="Oval 10">
              <a:extLst>
                <a:ext uri="{FF2B5EF4-FFF2-40B4-BE49-F238E27FC236}">
                  <a16:creationId xmlns:a16="http://schemas.microsoft.com/office/drawing/2014/main" id="{B757C03F-6505-0CF9-18D9-82729CB88EF6}"/>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
              <a:extLst>
                <a:ext uri="{FF2B5EF4-FFF2-40B4-BE49-F238E27FC236}">
                  <a16:creationId xmlns:a16="http://schemas.microsoft.com/office/drawing/2014/main" id="{2D600E87-37F1-0496-4B0D-FCC68770257F}"/>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23" name="Freeform 12">
              <a:extLst>
                <a:ext uri="{FF2B5EF4-FFF2-40B4-BE49-F238E27FC236}">
                  <a16:creationId xmlns:a16="http://schemas.microsoft.com/office/drawing/2014/main" id="{E1A815D5-6CCC-D8AB-5CFD-4640F6EB0914}"/>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grpSp>
        <p:nvGrpSpPr>
          <p:cNvPr id="24" name="Group 8">
            <a:extLst>
              <a:ext uri="{FF2B5EF4-FFF2-40B4-BE49-F238E27FC236}">
                <a16:creationId xmlns:a16="http://schemas.microsoft.com/office/drawing/2014/main" id="{DCF33E75-06D3-51C1-80F3-05DB24DFBEE6}"/>
              </a:ext>
            </a:extLst>
          </p:cNvPr>
          <p:cNvGrpSpPr>
            <a:grpSpLocks/>
          </p:cNvGrpSpPr>
          <p:nvPr/>
        </p:nvGrpSpPr>
        <p:grpSpPr bwMode="auto">
          <a:xfrm>
            <a:off x="9829800" y="3429000"/>
            <a:ext cx="1166602" cy="1783647"/>
            <a:chOff x="3555" y="1540"/>
            <a:chExt cx="715" cy="1201"/>
          </a:xfrm>
        </p:grpSpPr>
        <p:sp>
          <p:nvSpPr>
            <p:cNvPr id="25" name="Freeform 9">
              <a:extLst>
                <a:ext uri="{FF2B5EF4-FFF2-40B4-BE49-F238E27FC236}">
                  <a16:creationId xmlns:a16="http://schemas.microsoft.com/office/drawing/2014/main" id="{2E1E1134-DDB5-D732-58BC-161C36632B90}"/>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26" name="Oval 10">
              <a:extLst>
                <a:ext uri="{FF2B5EF4-FFF2-40B4-BE49-F238E27FC236}">
                  <a16:creationId xmlns:a16="http://schemas.microsoft.com/office/drawing/2014/main" id="{D084DA50-BA52-3AFF-AB55-28B2CAE1919D}"/>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1">
              <a:extLst>
                <a:ext uri="{FF2B5EF4-FFF2-40B4-BE49-F238E27FC236}">
                  <a16:creationId xmlns:a16="http://schemas.microsoft.com/office/drawing/2014/main" id="{58E9E2F9-1F69-D9A1-03E8-0FBD3833EB14}"/>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28" name="Freeform 12">
              <a:extLst>
                <a:ext uri="{FF2B5EF4-FFF2-40B4-BE49-F238E27FC236}">
                  <a16:creationId xmlns:a16="http://schemas.microsoft.com/office/drawing/2014/main" id="{0AD73F1E-9B07-8DDD-6FF9-7ACBC1AC24F0}"/>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sp>
        <p:nvSpPr>
          <p:cNvPr id="29" name="Line 41">
            <a:extLst>
              <a:ext uri="{FF2B5EF4-FFF2-40B4-BE49-F238E27FC236}">
                <a16:creationId xmlns:a16="http://schemas.microsoft.com/office/drawing/2014/main" id="{9516ACE0-F327-4EAE-44D9-1935A4DCA7DF}"/>
              </a:ext>
            </a:extLst>
          </p:cNvPr>
          <p:cNvSpPr>
            <a:spLocks noChangeShapeType="1"/>
          </p:cNvSpPr>
          <p:nvPr/>
        </p:nvSpPr>
        <p:spPr bwMode="auto">
          <a:xfrm>
            <a:off x="2057400" y="3505200"/>
            <a:ext cx="990600" cy="0"/>
          </a:xfrm>
          <a:prstGeom prst="line">
            <a:avLst/>
          </a:prstGeom>
          <a:noFill/>
          <a:ln w="101600">
            <a:solidFill>
              <a:srgbClr val="00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0" name="Group 5">
            <a:extLst>
              <a:ext uri="{FF2B5EF4-FFF2-40B4-BE49-F238E27FC236}">
                <a16:creationId xmlns:a16="http://schemas.microsoft.com/office/drawing/2014/main" id="{3221A758-D6DE-F689-ED37-A20F54575F1E}"/>
              </a:ext>
            </a:extLst>
          </p:cNvPr>
          <p:cNvGrpSpPr>
            <a:grpSpLocks/>
          </p:cNvGrpSpPr>
          <p:nvPr/>
        </p:nvGrpSpPr>
        <p:grpSpPr bwMode="auto">
          <a:xfrm>
            <a:off x="7054850" y="3293033"/>
            <a:ext cx="1098550" cy="1888567"/>
            <a:chOff x="2116" y="1558"/>
            <a:chExt cx="784" cy="1190"/>
          </a:xfrm>
        </p:grpSpPr>
        <p:sp>
          <p:nvSpPr>
            <p:cNvPr id="31" name="Oval 6">
              <a:extLst>
                <a:ext uri="{FF2B5EF4-FFF2-40B4-BE49-F238E27FC236}">
                  <a16:creationId xmlns:a16="http://schemas.microsoft.com/office/drawing/2014/main" id="{D32F7AC7-788E-77B9-C6A9-30611A0B1579}"/>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32" name="Freeform 7">
              <a:extLst>
                <a:ext uri="{FF2B5EF4-FFF2-40B4-BE49-F238E27FC236}">
                  <a16:creationId xmlns:a16="http://schemas.microsoft.com/office/drawing/2014/main" id="{0B044B34-B40C-E7E1-9C69-74445456F130}"/>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33" name="Group 8">
            <a:extLst>
              <a:ext uri="{FF2B5EF4-FFF2-40B4-BE49-F238E27FC236}">
                <a16:creationId xmlns:a16="http://schemas.microsoft.com/office/drawing/2014/main" id="{0314A46B-77C4-4777-FE61-2F51E9EA41A0}"/>
              </a:ext>
            </a:extLst>
          </p:cNvPr>
          <p:cNvGrpSpPr>
            <a:grpSpLocks/>
          </p:cNvGrpSpPr>
          <p:nvPr/>
        </p:nvGrpSpPr>
        <p:grpSpPr bwMode="auto">
          <a:xfrm>
            <a:off x="5964448" y="3321753"/>
            <a:ext cx="1166602" cy="1783647"/>
            <a:chOff x="3555" y="1540"/>
            <a:chExt cx="715" cy="1201"/>
          </a:xfrm>
        </p:grpSpPr>
        <p:sp>
          <p:nvSpPr>
            <p:cNvPr id="34" name="Freeform 9">
              <a:extLst>
                <a:ext uri="{FF2B5EF4-FFF2-40B4-BE49-F238E27FC236}">
                  <a16:creationId xmlns:a16="http://schemas.microsoft.com/office/drawing/2014/main" id="{5057AF75-4FA8-5237-C2A9-F7EB2D26BD25}"/>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35" name="Oval 10">
              <a:extLst>
                <a:ext uri="{FF2B5EF4-FFF2-40B4-BE49-F238E27FC236}">
                  <a16:creationId xmlns:a16="http://schemas.microsoft.com/office/drawing/2014/main" id="{A56E330B-589B-DD2F-976F-15C22CA17544}"/>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1">
              <a:extLst>
                <a:ext uri="{FF2B5EF4-FFF2-40B4-BE49-F238E27FC236}">
                  <a16:creationId xmlns:a16="http://schemas.microsoft.com/office/drawing/2014/main" id="{13DA4FD8-F994-8271-D94B-7A17C9DD4974}"/>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37" name="Freeform 12">
              <a:extLst>
                <a:ext uri="{FF2B5EF4-FFF2-40B4-BE49-F238E27FC236}">
                  <a16:creationId xmlns:a16="http://schemas.microsoft.com/office/drawing/2014/main" id="{FE4FC571-2BC2-0F27-78FB-DF93463EC103}"/>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sp>
        <p:nvSpPr>
          <p:cNvPr id="39" name="TextBox 38">
            <a:extLst>
              <a:ext uri="{FF2B5EF4-FFF2-40B4-BE49-F238E27FC236}">
                <a16:creationId xmlns:a16="http://schemas.microsoft.com/office/drawing/2014/main" id="{1CA3A870-F894-AB57-000A-AB07DAF53B61}"/>
              </a:ext>
            </a:extLst>
          </p:cNvPr>
          <p:cNvSpPr txBox="1"/>
          <p:nvPr/>
        </p:nvSpPr>
        <p:spPr>
          <a:xfrm>
            <a:off x="8131496" y="3591580"/>
            <a:ext cx="1469704" cy="707886"/>
          </a:xfrm>
          <a:prstGeom prst="rect">
            <a:avLst/>
          </a:prstGeom>
          <a:noFill/>
        </p:spPr>
        <p:txBody>
          <a:bodyPr wrap="square" rtlCol="0">
            <a:spAutoFit/>
          </a:bodyPr>
          <a:lstStyle/>
          <a:p>
            <a:r>
              <a:rPr lang="en-US" sz="4000" b="1" dirty="0">
                <a:solidFill>
                  <a:srgbClr val="FFFF00"/>
                </a:solidFill>
                <a:latin typeface="+mn-lt"/>
              </a:rPr>
              <a:t>OR</a:t>
            </a:r>
          </a:p>
        </p:txBody>
      </p:sp>
      <p:cxnSp>
        <p:nvCxnSpPr>
          <p:cNvPr id="40" name="Straight Connector 39">
            <a:extLst>
              <a:ext uri="{FF2B5EF4-FFF2-40B4-BE49-F238E27FC236}">
                <a16:creationId xmlns:a16="http://schemas.microsoft.com/office/drawing/2014/main" id="{AE7B341E-65C3-2749-E5AC-5050F7E82601}"/>
              </a:ext>
            </a:extLst>
          </p:cNvPr>
          <p:cNvCxnSpPr>
            <a:cxnSpLocks/>
          </p:cNvCxnSpPr>
          <p:nvPr/>
        </p:nvCxnSpPr>
        <p:spPr bwMode="auto">
          <a:xfrm>
            <a:off x="1393466" y="2514600"/>
            <a:ext cx="2152493" cy="2375773"/>
          </a:xfrm>
          <a:prstGeom prst="line">
            <a:avLst/>
          </a:prstGeom>
          <a:noFill/>
          <a:ln w="104775" cap="flat" cmpd="sng" algn="ctr">
            <a:solidFill>
              <a:srgbClr val="FFFF00"/>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5D7FC49-4EB7-8362-0C35-7551E1728B32}"/>
              </a:ext>
            </a:extLst>
          </p:cNvPr>
          <p:cNvCxnSpPr>
            <a:cxnSpLocks/>
          </p:cNvCxnSpPr>
          <p:nvPr/>
        </p:nvCxnSpPr>
        <p:spPr bwMode="auto">
          <a:xfrm rot="16200000">
            <a:off x="1545866" y="2514600"/>
            <a:ext cx="2152493" cy="2375773"/>
          </a:xfrm>
          <a:prstGeom prst="line">
            <a:avLst/>
          </a:prstGeom>
          <a:noFill/>
          <a:ln w="104775" cap="flat" cmpd="sng" algn="ctr">
            <a:solidFill>
              <a:srgbClr val="FFFF00"/>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6BF809AC-3160-035A-9DAF-96A56F5EFF70}"/>
              </a:ext>
            </a:extLst>
          </p:cNvPr>
          <p:cNvSpPr txBox="1"/>
          <p:nvPr/>
        </p:nvSpPr>
        <p:spPr>
          <a:xfrm>
            <a:off x="1905000" y="5867400"/>
            <a:ext cx="8458200" cy="523220"/>
          </a:xfrm>
          <a:prstGeom prst="rect">
            <a:avLst/>
          </a:prstGeom>
          <a:noFill/>
        </p:spPr>
        <p:txBody>
          <a:bodyPr wrap="square" rtlCol="0">
            <a:spAutoFit/>
          </a:bodyPr>
          <a:lstStyle/>
          <a:p>
            <a:r>
              <a:rPr lang="en-US" altLang="en-US" sz="2800" b="1" kern="0" dirty="0">
                <a:solidFill>
                  <a:srgbClr val="00FFCC"/>
                </a:solidFill>
                <a:latin typeface="+mn-lt"/>
              </a:rPr>
              <a:t>One exception: For the cause of fornication</a:t>
            </a:r>
          </a:p>
        </p:txBody>
      </p:sp>
    </p:spTree>
    <p:extLst>
      <p:ext uri="{BB962C8B-B14F-4D97-AF65-F5344CB8AC3E}">
        <p14:creationId xmlns:p14="http://schemas.microsoft.com/office/powerpoint/2010/main" val="3672147514"/>
      </p:ext>
    </p:extLst>
  </p:cSld>
  <p:clrMapOvr>
    <a:masterClrMapping/>
  </p:clrMapOvr>
  <p:transition spd="slow">
    <p:wedg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1C556B9-7BAA-818A-78E3-8A9BB1E8BC5D}"/>
              </a:ext>
            </a:extLst>
          </p:cNvPr>
          <p:cNvSpPr>
            <a:spLocks noGrp="1" noChangeArrowheads="1"/>
          </p:cNvSpPr>
          <p:nvPr>
            <p:ph type="title"/>
          </p:nvPr>
        </p:nvSpPr>
        <p:spPr>
          <a:xfrm>
            <a:off x="685800" y="609600"/>
            <a:ext cx="10896600" cy="533400"/>
          </a:xfrm>
        </p:spPr>
        <p:txBody>
          <a:bodyPr/>
          <a:lstStyle/>
          <a:p>
            <a:r>
              <a:rPr lang="en-US" altLang="en-US" sz="3600" b="1" dirty="0">
                <a:solidFill>
                  <a:srgbClr val="FFFF66"/>
                </a:solidFill>
                <a:latin typeface="Bookman Old Style" panose="02050604050505020204" pitchFamily="18" charset="0"/>
              </a:rPr>
              <a:t>What to Do about Unscriptural Remarriage?</a:t>
            </a:r>
          </a:p>
        </p:txBody>
      </p:sp>
      <p:sp>
        <p:nvSpPr>
          <p:cNvPr id="6" name="Rectangle 3">
            <a:extLst>
              <a:ext uri="{FF2B5EF4-FFF2-40B4-BE49-F238E27FC236}">
                <a16:creationId xmlns:a16="http://schemas.microsoft.com/office/drawing/2014/main" id="{7F449E2F-0C03-5E6D-9A62-9EBE5093BBF9}"/>
              </a:ext>
            </a:extLst>
          </p:cNvPr>
          <p:cNvSpPr txBox="1">
            <a:spLocks noChangeArrowheads="1"/>
          </p:cNvSpPr>
          <p:nvPr/>
        </p:nvSpPr>
        <p:spPr bwMode="auto">
          <a:xfrm>
            <a:off x="685800" y="1828800"/>
            <a:ext cx="10896600" cy="450892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800"/>
              </a:spcBef>
            </a:pPr>
            <a:r>
              <a:rPr lang="en-US" altLang="en-US" sz="3200" kern="0" dirty="0">
                <a:solidFill>
                  <a:srgbClr val="00FFCC"/>
                </a:solidFill>
              </a:rPr>
              <a:t>To continue in the relationship is to continue in adultery.</a:t>
            </a:r>
            <a:br>
              <a:rPr lang="en-US" altLang="en-US" sz="3200" kern="0" dirty="0">
                <a:solidFill>
                  <a:srgbClr val="00FFCC"/>
                </a:solidFill>
              </a:rPr>
            </a:br>
            <a:r>
              <a:rPr lang="en-US" altLang="en-US" b="0" kern="0" dirty="0">
                <a:solidFill>
                  <a:srgbClr val="FFFFFF"/>
                </a:solidFill>
                <a:latin typeface="Comic Sans MS" panose="030F0702030302020204" pitchFamily="66" charset="0"/>
              </a:rPr>
              <a:t>Malachi 2:14-16; Romans 7:2,3; Matthew 19:3-9; </a:t>
            </a:r>
            <a:br>
              <a:rPr lang="en-US" altLang="en-US" b="0" kern="0" dirty="0">
                <a:solidFill>
                  <a:srgbClr val="FFFFFF"/>
                </a:solidFill>
                <a:latin typeface="Comic Sans MS" panose="030F0702030302020204" pitchFamily="66" charset="0"/>
              </a:rPr>
            </a:br>
            <a:r>
              <a:rPr lang="en-US" altLang="en-US" b="0" kern="0" dirty="0">
                <a:solidFill>
                  <a:srgbClr val="FFFFFF"/>
                </a:solidFill>
                <a:latin typeface="Comic Sans MS" panose="030F0702030302020204" pitchFamily="66" charset="0"/>
              </a:rPr>
              <a:t>1 Corinthians 7:10,11</a:t>
            </a:r>
          </a:p>
          <a:p>
            <a:pPr>
              <a:spcBef>
                <a:spcPts val="1800"/>
              </a:spcBef>
            </a:pPr>
            <a:r>
              <a:rPr lang="en-US" altLang="en-US" sz="3200" kern="0" dirty="0">
                <a:solidFill>
                  <a:srgbClr val="00FFCC"/>
                </a:solidFill>
              </a:rPr>
              <a:t>Repentance requires ceasing sin.</a:t>
            </a:r>
          </a:p>
          <a:p>
            <a:pPr>
              <a:spcBef>
                <a:spcPts val="1800"/>
              </a:spcBef>
            </a:pPr>
            <a:r>
              <a:rPr lang="en-US" altLang="en-US" sz="3200" kern="0" dirty="0">
                <a:solidFill>
                  <a:srgbClr val="00FFCC"/>
                </a:solidFill>
              </a:rPr>
              <a:t>Repentance requires fruits of repentance.</a:t>
            </a:r>
          </a:p>
          <a:p>
            <a:pPr>
              <a:spcBef>
                <a:spcPts val="1800"/>
              </a:spcBef>
            </a:pPr>
            <a:r>
              <a:rPr lang="en-US" altLang="en-US" sz="3200" kern="0" dirty="0">
                <a:solidFill>
                  <a:srgbClr val="00FFCC"/>
                </a:solidFill>
              </a:rPr>
              <a:t>Forgiveness does not release lawful obligations and covenants.</a:t>
            </a:r>
          </a:p>
        </p:txBody>
      </p:sp>
    </p:spTree>
    <p:extLst>
      <p:ext uri="{BB962C8B-B14F-4D97-AF65-F5344CB8AC3E}">
        <p14:creationId xmlns:p14="http://schemas.microsoft.com/office/powerpoint/2010/main" val="2557928781"/>
      </p:ext>
    </p:extLst>
  </p:cSld>
  <p:clrMapOvr>
    <a:masterClrMapping/>
  </p:clrMapOvr>
  <p:transition spd="slow">
    <p:wedg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7:1-16 - Marriage, Sexual Conduct, Divorce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5334000" y="1447800"/>
            <a:ext cx="6553200" cy="4832092"/>
          </a:xfrm>
          <a:prstGeom prst="rect">
            <a:avLst/>
          </a:prstGeom>
          <a:noFill/>
        </p:spPr>
        <p:txBody>
          <a:bodyPr wrap="square" rtlCol="0">
            <a:spAutoFit/>
          </a:bodyPr>
          <a:lstStyle/>
          <a:p>
            <a:pPr marR="0">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To avoid fornication, a person should marry and give proper affection to his/her spouse.</a:t>
            </a:r>
          </a:p>
          <a:p>
            <a:pPr marR="0">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Married people should not divorce; but if they have, they should remain unmarried or else reconcile.</a:t>
            </a:r>
          </a:p>
          <a:p>
            <a:pPr marR="0">
              <a:spcBef>
                <a:spcPts val="0"/>
              </a:spcBef>
              <a:spcAft>
                <a:spcPts val="0"/>
              </a:spcAft>
              <a:tabLst>
                <a:tab pos="457200" algn="l"/>
                <a:tab pos="914400" algn="l"/>
                <a:tab pos="1371600" algn="l"/>
                <a:tab pos="3246120" algn="ctr"/>
              </a:tabLst>
            </a:pPr>
            <a:endParaRPr lang="en-US" sz="2800" b="1" kern="100" dirty="0">
              <a:effectLst/>
              <a:latin typeface="Tahoma" panose="020B0604030504040204" pitchFamily="34" charset="0"/>
              <a:cs typeface="Times New Roman" panose="02020603050405020304" pitchFamily="18" charset="0"/>
            </a:endParaRPr>
          </a:p>
          <a:p>
            <a:pPr marR="0">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If an unbelieving spouse is content to be married, the believer should not divorce. But if the unbeliever departs, let him/her depart.</a:t>
            </a:r>
          </a:p>
        </p:txBody>
      </p:sp>
      <p:pic>
        <p:nvPicPr>
          <p:cNvPr id="4" name="Picture 3">
            <a:extLst>
              <a:ext uri="{FF2B5EF4-FFF2-40B4-BE49-F238E27FC236}">
                <a16:creationId xmlns:a16="http://schemas.microsoft.com/office/drawing/2014/main" id="{1C95AD0C-1A64-B442-0400-478C134EC7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2362200"/>
            <a:ext cx="4343400" cy="2895600"/>
          </a:xfrm>
          <a:prstGeom prst="rect">
            <a:avLst/>
          </a:prstGeom>
        </p:spPr>
      </p:pic>
    </p:spTree>
    <p:extLst>
      <p:ext uri="{BB962C8B-B14F-4D97-AF65-F5344CB8AC3E}">
        <p14:creationId xmlns:p14="http://schemas.microsoft.com/office/powerpoint/2010/main" val="505903088"/>
      </p:ext>
    </p:extLst>
  </p:cSld>
  <p:clrMapOvr>
    <a:masterClrMapping/>
  </p:clrMapOvr>
  <p:transition spd="slow">
    <p:wedg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1828800" y="577655"/>
            <a:ext cx="8534400" cy="954107"/>
          </a:xfrm>
        </p:spPr>
        <p:txBody>
          <a:bodyPr wrap="square">
            <a:spAutoFit/>
          </a:bodyPr>
          <a:lstStyle/>
          <a:p>
            <a:pPr algn="ctr"/>
            <a:r>
              <a:rPr lang="en-US" sz="2800" b="1" dirty="0">
                <a:latin typeface="Tahoma" panose="020B0604030504040204" pitchFamily="34" charset="0"/>
                <a:ea typeface="Times New Roman" panose="02020603050405020304" pitchFamily="18" charset="0"/>
                <a:cs typeface="Times New Roman" panose="02020603050405020304" pitchFamily="18" charset="0"/>
              </a:rPr>
              <a:t>T</a:t>
            </a:r>
            <a:r>
              <a:rPr lang="en-US" sz="2800" b="1" dirty="0">
                <a:effectLst/>
                <a:latin typeface="Tahoma" panose="020B0604030504040204" pitchFamily="34" charset="0"/>
                <a:ea typeface="Times New Roman" panose="02020603050405020304" pitchFamily="18" charset="0"/>
                <a:cs typeface="Times New Roman" panose="02020603050405020304" pitchFamily="18" charset="0"/>
              </a:rPr>
              <a:t>he Unbeliever Is Sanctified by the Believer, Otherwise Your Children Would Be Unclean.</a:t>
            </a:r>
            <a:endParaRPr lang="en-US" altLang="en-US" sz="28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914400" y="1795789"/>
            <a:ext cx="3444387" cy="523220"/>
          </a:xfrm>
          <a:prstGeom prst="rect">
            <a:avLst/>
          </a:prstGeom>
          <a:noFill/>
        </p:spPr>
        <p:txBody>
          <a:bodyPr wrap="square" rtlCol="0">
            <a:spAutoFit/>
          </a:bodyPr>
          <a:lstStyle/>
          <a:p>
            <a:r>
              <a:rPr lang="en-US" sz="2800" b="1" dirty="0">
                <a:latin typeface="+mn-lt"/>
              </a:rPr>
              <a:t>Not This</a:t>
            </a:r>
          </a:p>
        </p:txBody>
      </p:sp>
      <p:sp>
        <p:nvSpPr>
          <p:cNvPr id="2" name="TextBox 1">
            <a:extLst>
              <a:ext uri="{FF2B5EF4-FFF2-40B4-BE49-F238E27FC236}">
                <a16:creationId xmlns:a16="http://schemas.microsoft.com/office/drawing/2014/main" id="{BA6B59E2-C235-A651-250B-26FFAAABC8BD}"/>
              </a:ext>
            </a:extLst>
          </p:cNvPr>
          <p:cNvSpPr txBox="1"/>
          <p:nvPr/>
        </p:nvSpPr>
        <p:spPr>
          <a:xfrm>
            <a:off x="7255477" y="1795789"/>
            <a:ext cx="2100646" cy="523220"/>
          </a:xfrm>
          <a:prstGeom prst="rect">
            <a:avLst/>
          </a:prstGeom>
          <a:noFill/>
        </p:spPr>
        <p:txBody>
          <a:bodyPr wrap="square" rtlCol="0">
            <a:spAutoFit/>
          </a:bodyPr>
          <a:lstStyle/>
          <a:p>
            <a:r>
              <a:rPr lang="en-US" sz="2800" b="1" dirty="0">
                <a:latin typeface="+mn-lt"/>
              </a:rPr>
              <a:t>But This</a:t>
            </a:r>
          </a:p>
        </p:txBody>
      </p:sp>
      <p:sp>
        <p:nvSpPr>
          <p:cNvPr id="5" name="TextBox 4">
            <a:extLst>
              <a:ext uri="{FF2B5EF4-FFF2-40B4-BE49-F238E27FC236}">
                <a16:creationId xmlns:a16="http://schemas.microsoft.com/office/drawing/2014/main" id="{B464D75B-A115-EA24-8A4F-954B543CCDDE}"/>
              </a:ext>
            </a:extLst>
          </p:cNvPr>
          <p:cNvSpPr txBox="1"/>
          <p:nvPr/>
        </p:nvSpPr>
        <p:spPr>
          <a:xfrm>
            <a:off x="6430837" y="2286000"/>
            <a:ext cx="2027363" cy="523220"/>
          </a:xfrm>
          <a:prstGeom prst="rect">
            <a:avLst/>
          </a:prstGeom>
          <a:noFill/>
        </p:spPr>
        <p:txBody>
          <a:bodyPr wrap="square" rtlCol="0">
            <a:spAutoFit/>
          </a:bodyPr>
          <a:lstStyle/>
          <a:p>
            <a:r>
              <a:rPr lang="en-US" sz="2800" b="1" dirty="0">
                <a:solidFill>
                  <a:schemeClr val="accent1"/>
                </a:solidFill>
                <a:latin typeface="+mn-lt"/>
              </a:rPr>
              <a:t>Believer</a:t>
            </a:r>
          </a:p>
        </p:txBody>
      </p:sp>
      <p:sp>
        <p:nvSpPr>
          <p:cNvPr id="10" name="TextBox 9">
            <a:extLst>
              <a:ext uri="{FF2B5EF4-FFF2-40B4-BE49-F238E27FC236}">
                <a16:creationId xmlns:a16="http://schemas.microsoft.com/office/drawing/2014/main" id="{5D1B73D5-15D9-E756-3E82-284D89E0135B}"/>
              </a:ext>
            </a:extLst>
          </p:cNvPr>
          <p:cNvSpPr txBox="1"/>
          <p:nvPr/>
        </p:nvSpPr>
        <p:spPr>
          <a:xfrm>
            <a:off x="8253202" y="2286000"/>
            <a:ext cx="2621572" cy="523220"/>
          </a:xfrm>
          <a:prstGeom prst="rect">
            <a:avLst/>
          </a:prstGeom>
          <a:noFill/>
        </p:spPr>
        <p:txBody>
          <a:bodyPr wrap="square" rtlCol="0">
            <a:spAutoFit/>
          </a:bodyPr>
          <a:lstStyle/>
          <a:p>
            <a:r>
              <a:rPr lang="en-US" sz="2800" b="1" dirty="0">
                <a:solidFill>
                  <a:schemeClr val="accent1"/>
                </a:solidFill>
                <a:latin typeface="+mn-lt"/>
              </a:rPr>
              <a:t>Unbeliever</a:t>
            </a:r>
          </a:p>
        </p:txBody>
      </p:sp>
      <p:cxnSp>
        <p:nvCxnSpPr>
          <p:cNvPr id="12" name="Straight Connector 11">
            <a:extLst>
              <a:ext uri="{FF2B5EF4-FFF2-40B4-BE49-F238E27FC236}">
                <a16:creationId xmlns:a16="http://schemas.microsoft.com/office/drawing/2014/main" id="{AF3A1579-5B8C-456C-D3A9-88B4449724E7}"/>
              </a:ext>
            </a:extLst>
          </p:cNvPr>
          <p:cNvCxnSpPr>
            <a:cxnSpLocks/>
          </p:cNvCxnSpPr>
          <p:nvPr/>
        </p:nvCxnSpPr>
        <p:spPr bwMode="auto">
          <a:xfrm>
            <a:off x="6096000" y="2014210"/>
            <a:ext cx="22713" cy="3686619"/>
          </a:xfrm>
          <a:prstGeom prst="line">
            <a:avLst/>
          </a:prstGeom>
          <a:noFill/>
          <a:ln w="104775" cap="flat" cmpd="sng" algn="ctr">
            <a:solidFill>
              <a:schemeClr val="accent1"/>
            </a:solidFill>
            <a:prstDash val="solid"/>
            <a:round/>
            <a:headEnd type="none" w="med" len="med"/>
            <a:tailEnd type="none" w="med" len="med"/>
          </a:ln>
          <a:effectLst/>
        </p:spPr>
      </p:cxnSp>
      <p:sp>
        <p:nvSpPr>
          <p:cNvPr id="29" name="Line 41">
            <a:extLst>
              <a:ext uri="{FF2B5EF4-FFF2-40B4-BE49-F238E27FC236}">
                <a16:creationId xmlns:a16="http://schemas.microsoft.com/office/drawing/2014/main" id="{9516ACE0-F327-4EAE-44D9-1935A4DCA7DF}"/>
              </a:ext>
            </a:extLst>
          </p:cNvPr>
          <p:cNvSpPr>
            <a:spLocks noChangeShapeType="1"/>
          </p:cNvSpPr>
          <p:nvPr/>
        </p:nvSpPr>
        <p:spPr bwMode="auto">
          <a:xfrm flipH="1">
            <a:off x="2209800" y="3505200"/>
            <a:ext cx="990600" cy="0"/>
          </a:xfrm>
          <a:prstGeom prst="line">
            <a:avLst/>
          </a:prstGeom>
          <a:noFill/>
          <a:ln w="101600">
            <a:solidFill>
              <a:srgbClr val="00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0" name="Group 5">
            <a:extLst>
              <a:ext uri="{FF2B5EF4-FFF2-40B4-BE49-F238E27FC236}">
                <a16:creationId xmlns:a16="http://schemas.microsoft.com/office/drawing/2014/main" id="{3221A758-D6DE-F689-ED37-A20F54575F1E}"/>
              </a:ext>
            </a:extLst>
          </p:cNvPr>
          <p:cNvGrpSpPr>
            <a:grpSpLocks/>
          </p:cNvGrpSpPr>
          <p:nvPr/>
        </p:nvGrpSpPr>
        <p:grpSpPr bwMode="auto">
          <a:xfrm>
            <a:off x="8907252" y="3016153"/>
            <a:ext cx="1098550" cy="1888567"/>
            <a:chOff x="2116" y="1558"/>
            <a:chExt cx="784" cy="1190"/>
          </a:xfrm>
        </p:grpSpPr>
        <p:sp>
          <p:nvSpPr>
            <p:cNvPr id="31" name="Oval 6">
              <a:extLst>
                <a:ext uri="{FF2B5EF4-FFF2-40B4-BE49-F238E27FC236}">
                  <a16:creationId xmlns:a16="http://schemas.microsoft.com/office/drawing/2014/main" id="{D32F7AC7-788E-77B9-C6A9-30611A0B1579}"/>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32" name="Freeform 7">
              <a:extLst>
                <a:ext uri="{FF2B5EF4-FFF2-40B4-BE49-F238E27FC236}">
                  <a16:creationId xmlns:a16="http://schemas.microsoft.com/office/drawing/2014/main" id="{0B044B34-B40C-E7E1-9C69-74445456F130}"/>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33" name="Group 8">
            <a:extLst>
              <a:ext uri="{FF2B5EF4-FFF2-40B4-BE49-F238E27FC236}">
                <a16:creationId xmlns:a16="http://schemas.microsoft.com/office/drawing/2014/main" id="{0314A46B-77C4-4777-FE61-2F51E9EA41A0}"/>
              </a:ext>
            </a:extLst>
          </p:cNvPr>
          <p:cNvGrpSpPr>
            <a:grpSpLocks/>
          </p:cNvGrpSpPr>
          <p:nvPr/>
        </p:nvGrpSpPr>
        <p:grpSpPr bwMode="auto">
          <a:xfrm>
            <a:off x="7010400" y="3044873"/>
            <a:ext cx="1166602" cy="1783647"/>
            <a:chOff x="3555" y="1540"/>
            <a:chExt cx="715" cy="1201"/>
          </a:xfrm>
        </p:grpSpPr>
        <p:sp>
          <p:nvSpPr>
            <p:cNvPr id="34" name="Freeform 9">
              <a:extLst>
                <a:ext uri="{FF2B5EF4-FFF2-40B4-BE49-F238E27FC236}">
                  <a16:creationId xmlns:a16="http://schemas.microsoft.com/office/drawing/2014/main" id="{5057AF75-4FA8-5237-C2A9-F7EB2D26BD25}"/>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35" name="Oval 10">
              <a:extLst>
                <a:ext uri="{FF2B5EF4-FFF2-40B4-BE49-F238E27FC236}">
                  <a16:creationId xmlns:a16="http://schemas.microsoft.com/office/drawing/2014/main" id="{A56E330B-589B-DD2F-976F-15C22CA17544}"/>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1">
              <a:extLst>
                <a:ext uri="{FF2B5EF4-FFF2-40B4-BE49-F238E27FC236}">
                  <a16:creationId xmlns:a16="http://schemas.microsoft.com/office/drawing/2014/main" id="{13DA4FD8-F994-8271-D94B-7A17C9DD4974}"/>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37" name="Freeform 12">
              <a:extLst>
                <a:ext uri="{FF2B5EF4-FFF2-40B4-BE49-F238E27FC236}">
                  <a16:creationId xmlns:a16="http://schemas.microsoft.com/office/drawing/2014/main" id="{FE4FC571-2BC2-0F27-78FB-DF93463EC103}"/>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sp>
        <p:nvSpPr>
          <p:cNvPr id="3" name="TextBox 2">
            <a:extLst>
              <a:ext uri="{FF2B5EF4-FFF2-40B4-BE49-F238E27FC236}">
                <a16:creationId xmlns:a16="http://schemas.microsoft.com/office/drawing/2014/main" id="{6BF809AC-3160-035A-9DAF-96A56F5EFF70}"/>
              </a:ext>
            </a:extLst>
          </p:cNvPr>
          <p:cNvSpPr txBox="1"/>
          <p:nvPr/>
        </p:nvSpPr>
        <p:spPr>
          <a:xfrm>
            <a:off x="1828800" y="5003626"/>
            <a:ext cx="1752600" cy="523220"/>
          </a:xfrm>
          <a:prstGeom prst="rect">
            <a:avLst/>
          </a:prstGeom>
          <a:noFill/>
        </p:spPr>
        <p:txBody>
          <a:bodyPr wrap="square" rtlCol="0">
            <a:spAutoFit/>
          </a:bodyPr>
          <a:lstStyle/>
          <a:p>
            <a:r>
              <a:rPr lang="en-US" altLang="en-US" sz="2800" b="1" kern="0" dirty="0">
                <a:solidFill>
                  <a:srgbClr val="00FFCC"/>
                </a:solidFill>
                <a:latin typeface="+mn-lt"/>
              </a:rPr>
              <a:t>Unclean</a:t>
            </a:r>
          </a:p>
        </p:txBody>
      </p:sp>
      <p:sp>
        <p:nvSpPr>
          <p:cNvPr id="43" name="TextBox 42">
            <a:extLst>
              <a:ext uri="{FF2B5EF4-FFF2-40B4-BE49-F238E27FC236}">
                <a16:creationId xmlns:a16="http://schemas.microsoft.com/office/drawing/2014/main" id="{A203A852-B2A0-967D-E7B3-16E0E404AD56}"/>
              </a:ext>
            </a:extLst>
          </p:cNvPr>
          <p:cNvSpPr txBox="1"/>
          <p:nvPr/>
        </p:nvSpPr>
        <p:spPr>
          <a:xfrm>
            <a:off x="532665" y="2334280"/>
            <a:ext cx="2027363" cy="523220"/>
          </a:xfrm>
          <a:prstGeom prst="rect">
            <a:avLst/>
          </a:prstGeom>
          <a:noFill/>
        </p:spPr>
        <p:txBody>
          <a:bodyPr wrap="square" rtlCol="0">
            <a:spAutoFit/>
          </a:bodyPr>
          <a:lstStyle/>
          <a:p>
            <a:r>
              <a:rPr lang="en-US" sz="2800" b="1" dirty="0">
                <a:solidFill>
                  <a:schemeClr val="accent1"/>
                </a:solidFill>
                <a:latin typeface="+mn-lt"/>
              </a:rPr>
              <a:t>Believer</a:t>
            </a:r>
          </a:p>
        </p:txBody>
      </p:sp>
      <p:sp>
        <p:nvSpPr>
          <p:cNvPr id="45" name="TextBox 44">
            <a:extLst>
              <a:ext uri="{FF2B5EF4-FFF2-40B4-BE49-F238E27FC236}">
                <a16:creationId xmlns:a16="http://schemas.microsoft.com/office/drawing/2014/main" id="{E481AD71-D9E3-A536-1C19-7AAC59AC13C4}"/>
              </a:ext>
            </a:extLst>
          </p:cNvPr>
          <p:cNvSpPr txBox="1"/>
          <p:nvPr/>
        </p:nvSpPr>
        <p:spPr>
          <a:xfrm>
            <a:off x="2483828" y="2334280"/>
            <a:ext cx="2621572" cy="523220"/>
          </a:xfrm>
          <a:prstGeom prst="rect">
            <a:avLst/>
          </a:prstGeom>
          <a:noFill/>
        </p:spPr>
        <p:txBody>
          <a:bodyPr wrap="square" rtlCol="0">
            <a:spAutoFit/>
          </a:bodyPr>
          <a:lstStyle/>
          <a:p>
            <a:r>
              <a:rPr lang="en-US" sz="2800" b="1" dirty="0">
                <a:solidFill>
                  <a:schemeClr val="accent1"/>
                </a:solidFill>
                <a:latin typeface="+mn-lt"/>
              </a:rPr>
              <a:t>Unbeliever</a:t>
            </a:r>
          </a:p>
        </p:txBody>
      </p:sp>
      <p:grpSp>
        <p:nvGrpSpPr>
          <p:cNvPr id="46" name="Group 5">
            <a:extLst>
              <a:ext uri="{FF2B5EF4-FFF2-40B4-BE49-F238E27FC236}">
                <a16:creationId xmlns:a16="http://schemas.microsoft.com/office/drawing/2014/main" id="{E1AC2BB4-735F-DF96-C57B-D4455156FCD7}"/>
              </a:ext>
            </a:extLst>
          </p:cNvPr>
          <p:cNvGrpSpPr>
            <a:grpSpLocks/>
          </p:cNvGrpSpPr>
          <p:nvPr/>
        </p:nvGrpSpPr>
        <p:grpSpPr bwMode="auto">
          <a:xfrm>
            <a:off x="3137878" y="2988233"/>
            <a:ext cx="1098550" cy="1888567"/>
            <a:chOff x="2116" y="1558"/>
            <a:chExt cx="784" cy="1190"/>
          </a:xfrm>
        </p:grpSpPr>
        <p:sp>
          <p:nvSpPr>
            <p:cNvPr id="47" name="Oval 6">
              <a:extLst>
                <a:ext uri="{FF2B5EF4-FFF2-40B4-BE49-F238E27FC236}">
                  <a16:creationId xmlns:a16="http://schemas.microsoft.com/office/drawing/2014/main" id="{DE905A9E-BEFC-05BC-7D60-BBFFF4B66697}"/>
                </a:ext>
              </a:extLst>
            </p:cNvPr>
            <p:cNvSpPr>
              <a:spLocks noChangeArrowheads="1"/>
            </p:cNvSpPr>
            <p:nvPr/>
          </p:nvSpPr>
          <p:spPr bwMode="auto">
            <a:xfrm>
              <a:off x="2388" y="1558"/>
              <a:ext cx="232" cy="249"/>
            </a:xfrm>
            <a:prstGeom prst="ellipse">
              <a:avLst/>
            </a:prstGeom>
            <a:solidFill>
              <a:srgbClr val="00CCFF"/>
            </a:solidFill>
            <a:ln w="0">
              <a:solidFill>
                <a:srgbClr val="000000"/>
              </a:solidFill>
              <a:round/>
              <a:headEnd/>
              <a:tailEnd/>
            </a:ln>
          </p:spPr>
          <p:txBody>
            <a:bodyPr/>
            <a:lstStyle/>
            <a:p>
              <a:endParaRPr lang="en-US"/>
            </a:p>
          </p:txBody>
        </p:sp>
        <p:sp>
          <p:nvSpPr>
            <p:cNvPr id="48" name="Freeform 7">
              <a:extLst>
                <a:ext uri="{FF2B5EF4-FFF2-40B4-BE49-F238E27FC236}">
                  <a16:creationId xmlns:a16="http://schemas.microsoft.com/office/drawing/2014/main" id="{523918C6-C8B3-48E3-8B6E-5B48460E4789}"/>
                </a:ext>
              </a:extLst>
            </p:cNvPr>
            <p:cNvSpPr>
              <a:spLocks/>
            </p:cNvSpPr>
            <p:nvPr/>
          </p:nvSpPr>
          <p:spPr bwMode="auto">
            <a:xfrm>
              <a:off x="2116" y="1788"/>
              <a:ext cx="784" cy="960"/>
            </a:xfrm>
            <a:custGeom>
              <a:avLst/>
              <a:gdLst>
                <a:gd name="T0" fmla="*/ 388 w 784"/>
                <a:gd name="T1" fmla="*/ 144 h 960"/>
                <a:gd name="T2" fmla="*/ 500 w 784"/>
                <a:gd name="T3" fmla="*/ 0 h 960"/>
                <a:gd name="T4" fmla="*/ 668 w 784"/>
                <a:gd name="T5" fmla="*/ 43 h 960"/>
                <a:gd name="T6" fmla="*/ 784 w 784"/>
                <a:gd name="T7" fmla="*/ 446 h 960"/>
                <a:gd name="T8" fmla="*/ 692 w 784"/>
                <a:gd name="T9" fmla="*/ 446 h 960"/>
                <a:gd name="T10" fmla="*/ 604 w 784"/>
                <a:gd name="T11" fmla="*/ 254 h 960"/>
                <a:gd name="T12" fmla="*/ 556 w 784"/>
                <a:gd name="T13" fmla="*/ 960 h 960"/>
                <a:gd name="T14" fmla="*/ 416 w 784"/>
                <a:gd name="T15" fmla="*/ 960 h 960"/>
                <a:gd name="T16" fmla="*/ 416 w 784"/>
                <a:gd name="T17" fmla="*/ 662 h 960"/>
                <a:gd name="T18" fmla="*/ 364 w 784"/>
                <a:gd name="T19" fmla="*/ 662 h 960"/>
                <a:gd name="T20" fmla="*/ 364 w 784"/>
                <a:gd name="T21" fmla="*/ 960 h 960"/>
                <a:gd name="T22" fmla="*/ 220 w 784"/>
                <a:gd name="T23" fmla="*/ 960 h 960"/>
                <a:gd name="T24" fmla="*/ 168 w 784"/>
                <a:gd name="T25" fmla="*/ 254 h 960"/>
                <a:gd name="T26" fmla="*/ 84 w 784"/>
                <a:gd name="T27" fmla="*/ 446 h 960"/>
                <a:gd name="T28" fmla="*/ 0 w 784"/>
                <a:gd name="T29" fmla="*/ 446 h 960"/>
                <a:gd name="T30" fmla="*/ 104 w 784"/>
                <a:gd name="T31" fmla="*/ 48 h 960"/>
                <a:gd name="T32" fmla="*/ 276 w 784"/>
                <a:gd name="T33" fmla="*/ 0 h 960"/>
                <a:gd name="T34" fmla="*/ 388 w 784"/>
                <a:gd name="T35" fmla="*/ 144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4" h="960">
                  <a:moveTo>
                    <a:pt x="388" y="144"/>
                  </a:moveTo>
                  <a:lnTo>
                    <a:pt x="500" y="0"/>
                  </a:lnTo>
                  <a:lnTo>
                    <a:pt x="668" y="43"/>
                  </a:lnTo>
                  <a:lnTo>
                    <a:pt x="784" y="446"/>
                  </a:lnTo>
                  <a:lnTo>
                    <a:pt x="692" y="446"/>
                  </a:lnTo>
                  <a:lnTo>
                    <a:pt x="604" y="254"/>
                  </a:lnTo>
                  <a:lnTo>
                    <a:pt x="556" y="960"/>
                  </a:lnTo>
                  <a:lnTo>
                    <a:pt x="416" y="960"/>
                  </a:lnTo>
                  <a:lnTo>
                    <a:pt x="416" y="662"/>
                  </a:lnTo>
                  <a:lnTo>
                    <a:pt x="364" y="662"/>
                  </a:lnTo>
                  <a:lnTo>
                    <a:pt x="364" y="960"/>
                  </a:lnTo>
                  <a:lnTo>
                    <a:pt x="220" y="960"/>
                  </a:lnTo>
                  <a:lnTo>
                    <a:pt x="168" y="254"/>
                  </a:lnTo>
                  <a:lnTo>
                    <a:pt x="84" y="446"/>
                  </a:lnTo>
                  <a:lnTo>
                    <a:pt x="0" y="446"/>
                  </a:lnTo>
                  <a:lnTo>
                    <a:pt x="104" y="48"/>
                  </a:lnTo>
                  <a:lnTo>
                    <a:pt x="276" y="0"/>
                  </a:lnTo>
                  <a:lnTo>
                    <a:pt x="388" y="144"/>
                  </a:lnTo>
                  <a:close/>
                </a:path>
              </a:pathLst>
            </a:custGeom>
            <a:solidFill>
              <a:srgbClr val="00CCFF"/>
            </a:solidFill>
            <a:ln w="0">
              <a:solidFill>
                <a:srgbClr val="000000"/>
              </a:solidFill>
              <a:prstDash val="solid"/>
              <a:round/>
              <a:headEnd/>
              <a:tailEnd/>
            </a:ln>
          </p:spPr>
          <p:txBody>
            <a:bodyPr/>
            <a:lstStyle/>
            <a:p>
              <a:endParaRPr lang="en-US"/>
            </a:p>
          </p:txBody>
        </p:sp>
      </p:grpSp>
      <p:grpSp>
        <p:nvGrpSpPr>
          <p:cNvPr id="49" name="Group 8">
            <a:extLst>
              <a:ext uri="{FF2B5EF4-FFF2-40B4-BE49-F238E27FC236}">
                <a16:creationId xmlns:a16="http://schemas.microsoft.com/office/drawing/2014/main" id="{6FAAD3F5-FA03-2572-87CF-C75E0094BEC2}"/>
              </a:ext>
            </a:extLst>
          </p:cNvPr>
          <p:cNvGrpSpPr>
            <a:grpSpLocks/>
          </p:cNvGrpSpPr>
          <p:nvPr/>
        </p:nvGrpSpPr>
        <p:grpSpPr bwMode="auto">
          <a:xfrm>
            <a:off x="1241026" y="3016953"/>
            <a:ext cx="1166602" cy="1783647"/>
            <a:chOff x="3555" y="1540"/>
            <a:chExt cx="715" cy="1201"/>
          </a:xfrm>
        </p:grpSpPr>
        <p:sp>
          <p:nvSpPr>
            <p:cNvPr id="50" name="Freeform 9">
              <a:extLst>
                <a:ext uri="{FF2B5EF4-FFF2-40B4-BE49-F238E27FC236}">
                  <a16:creationId xmlns:a16="http://schemas.microsoft.com/office/drawing/2014/main" id="{07E21A7A-61DE-0E3B-54EB-4A58EAA1AE60}"/>
                </a:ext>
              </a:extLst>
            </p:cNvPr>
            <p:cNvSpPr>
              <a:spLocks/>
            </p:cNvSpPr>
            <p:nvPr/>
          </p:nvSpPr>
          <p:spPr bwMode="auto">
            <a:xfrm>
              <a:off x="3797" y="2373"/>
              <a:ext cx="231" cy="368"/>
            </a:xfrm>
            <a:custGeom>
              <a:avLst/>
              <a:gdLst>
                <a:gd name="T0" fmla="*/ 117 w 231"/>
                <a:gd name="T1" fmla="*/ 368 h 368"/>
                <a:gd name="T2" fmla="*/ 59 w 231"/>
                <a:gd name="T3" fmla="*/ 368 h 368"/>
                <a:gd name="T4" fmla="*/ 0 w 231"/>
                <a:gd name="T5" fmla="*/ 0 h 368"/>
                <a:gd name="T6" fmla="*/ 231 w 231"/>
                <a:gd name="T7" fmla="*/ 0 h 368"/>
                <a:gd name="T8" fmla="*/ 173 w 231"/>
                <a:gd name="T9" fmla="*/ 368 h 368"/>
                <a:gd name="T10" fmla="*/ 117 w 231"/>
                <a:gd name="T11" fmla="*/ 368 h 368"/>
              </a:gdLst>
              <a:ahLst/>
              <a:cxnLst>
                <a:cxn ang="0">
                  <a:pos x="T0" y="T1"/>
                </a:cxn>
                <a:cxn ang="0">
                  <a:pos x="T2" y="T3"/>
                </a:cxn>
                <a:cxn ang="0">
                  <a:pos x="T4" y="T5"/>
                </a:cxn>
                <a:cxn ang="0">
                  <a:pos x="T6" y="T7"/>
                </a:cxn>
                <a:cxn ang="0">
                  <a:pos x="T8" y="T9"/>
                </a:cxn>
                <a:cxn ang="0">
                  <a:pos x="T10" y="T11"/>
                </a:cxn>
              </a:cxnLst>
              <a:rect l="0" t="0" r="r" b="b"/>
              <a:pathLst>
                <a:path w="231" h="368">
                  <a:moveTo>
                    <a:pt x="117" y="368"/>
                  </a:moveTo>
                  <a:lnTo>
                    <a:pt x="59" y="368"/>
                  </a:lnTo>
                  <a:lnTo>
                    <a:pt x="0" y="0"/>
                  </a:lnTo>
                  <a:lnTo>
                    <a:pt x="231" y="0"/>
                  </a:lnTo>
                  <a:lnTo>
                    <a:pt x="173" y="368"/>
                  </a:lnTo>
                  <a:lnTo>
                    <a:pt x="117" y="368"/>
                  </a:lnTo>
                  <a:close/>
                </a:path>
              </a:pathLst>
            </a:custGeom>
            <a:solidFill>
              <a:srgbClr val="FF99CC"/>
            </a:solidFill>
            <a:ln w="0">
              <a:solidFill>
                <a:srgbClr val="000000"/>
              </a:solidFill>
              <a:prstDash val="solid"/>
              <a:round/>
              <a:headEnd/>
              <a:tailEnd/>
            </a:ln>
          </p:spPr>
          <p:txBody>
            <a:bodyPr/>
            <a:lstStyle/>
            <a:p>
              <a:endParaRPr lang="en-US"/>
            </a:p>
          </p:txBody>
        </p:sp>
        <p:sp>
          <p:nvSpPr>
            <p:cNvPr id="51" name="Oval 10">
              <a:extLst>
                <a:ext uri="{FF2B5EF4-FFF2-40B4-BE49-F238E27FC236}">
                  <a16:creationId xmlns:a16="http://schemas.microsoft.com/office/drawing/2014/main" id="{2E8A38B8-877E-4339-29E8-5C6111996BF4}"/>
                </a:ext>
              </a:extLst>
            </p:cNvPr>
            <p:cNvSpPr>
              <a:spLocks noChangeArrowheads="1"/>
            </p:cNvSpPr>
            <p:nvPr/>
          </p:nvSpPr>
          <p:spPr bwMode="auto">
            <a:xfrm>
              <a:off x="3791" y="1540"/>
              <a:ext cx="240" cy="248"/>
            </a:xfrm>
            <a:prstGeom prst="ellipse">
              <a:avLst/>
            </a:prstGeom>
            <a:solidFill>
              <a:srgbClr val="FF99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1">
              <a:extLst>
                <a:ext uri="{FF2B5EF4-FFF2-40B4-BE49-F238E27FC236}">
                  <a16:creationId xmlns:a16="http://schemas.microsoft.com/office/drawing/2014/main" id="{9FDAD751-4D91-34AD-6B85-AF58375BF79E}"/>
                </a:ext>
              </a:extLst>
            </p:cNvPr>
            <p:cNvSpPr>
              <a:spLocks/>
            </p:cNvSpPr>
            <p:nvPr/>
          </p:nvSpPr>
          <p:spPr bwMode="auto">
            <a:xfrm>
              <a:off x="3791" y="1540"/>
              <a:ext cx="240" cy="248"/>
            </a:xfrm>
            <a:custGeom>
              <a:avLst/>
              <a:gdLst>
                <a:gd name="T0" fmla="*/ 100 w 240"/>
                <a:gd name="T1" fmla="*/ 0 h 248"/>
                <a:gd name="T2" fmla="*/ 85 w 240"/>
                <a:gd name="T3" fmla="*/ 3 h 248"/>
                <a:gd name="T4" fmla="*/ 76 w 240"/>
                <a:gd name="T5" fmla="*/ 7 h 248"/>
                <a:gd name="T6" fmla="*/ 68 w 240"/>
                <a:gd name="T7" fmla="*/ 10 h 248"/>
                <a:gd name="T8" fmla="*/ 62 w 240"/>
                <a:gd name="T9" fmla="*/ 14 h 248"/>
                <a:gd name="T10" fmla="*/ 35 w 240"/>
                <a:gd name="T11" fmla="*/ 35 h 248"/>
                <a:gd name="T12" fmla="*/ 30 w 240"/>
                <a:gd name="T13" fmla="*/ 42 h 248"/>
                <a:gd name="T14" fmla="*/ 24 w 240"/>
                <a:gd name="T15" fmla="*/ 52 h 248"/>
                <a:gd name="T16" fmla="*/ 21 w 240"/>
                <a:gd name="T17" fmla="*/ 56 h 248"/>
                <a:gd name="T18" fmla="*/ 18 w 240"/>
                <a:gd name="T19" fmla="*/ 63 h 248"/>
                <a:gd name="T20" fmla="*/ 15 w 240"/>
                <a:gd name="T21" fmla="*/ 66 h 248"/>
                <a:gd name="T22" fmla="*/ 12 w 240"/>
                <a:gd name="T23" fmla="*/ 73 h 248"/>
                <a:gd name="T24" fmla="*/ 9 w 240"/>
                <a:gd name="T25" fmla="*/ 84 h 248"/>
                <a:gd name="T26" fmla="*/ 6 w 240"/>
                <a:gd name="T27" fmla="*/ 94 h 248"/>
                <a:gd name="T28" fmla="*/ 3 w 240"/>
                <a:gd name="T29" fmla="*/ 108 h 248"/>
                <a:gd name="T30" fmla="*/ 0 w 240"/>
                <a:gd name="T31" fmla="*/ 136 h 248"/>
                <a:gd name="T32" fmla="*/ 3 w 240"/>
                <a:gd name="T33" fmla="*/ 154 h 248"/>
                <a:gd name="T34" fmla="*/ 6 w 240"/>
                <a:gd name="T35" fmla="*/ 164 h 248"/>
                <a:gd name="T36" fmla="*/ 9 w 240"/>
                <a:gd name="T37" fmla="*/ 171 h 248"/>
                <a:gd name="T38" fmla="*/ 12 w 240"/>
                <a:gd name="T39" fmla="*/ 178 h 248"/>
                <a:gd name="T40" fmla="*/ 15 w 240"/>
                <a:gd name="T41" fmla="*/ 185 h 248"/>
                <a:gd name="T42" fmla="*/ 18 w 240"/>
                <a:gd name="T43" fmla="*/ 189 h 248"/>
                <a:gd name="T44" fmla="*/ 24 w 240"/>
                <a:gd name="T45" fmla="*/ 199 h 248"/>
                <a:gd name="T46" fmla="*/ 35 w 240"/>
                <a:gd name="T47" fmla="*/ 210 h 248"/>
                <a:gd name="T48" fmla="*/ 53 w 240"/>
                <a:gd name="T49" fmla="*/ 227 h 248"/>
                <a:gd name="T50" fmla="*/ 65 w 240"/>
                <a:gd name="T51" fmla="*/ 234 h 248"/>
                <a:gd name="T52" fmla="*/ 73 w 240"/>
                <a:gd name="T53" fmla="*/ 238 h 248"/>
                <a:gd name="T54" fmla="*/ 82 w 240"/>
                <a:gd name="T55" fmla="*/ 241 h 248"/>
                <a:gd name="T56" fmla="*/ 100 w 240"/>
                <a:gd name="T57" fmla="*/ 245 h 248"/>
                <a:gd name="T58" fmla="*/ 141 w 240"/>
                <a:gd name="T59" fmla="*/ 248 h 248"/>
                <a:gd name="T60" fmla="*/ 155 w 240"/>
                <a:gd name="T61" fmla="*/ 245 h 248"/>
                <a:gd name="T62" fmla="*/ 164 w 240"/>
                <a:gd name="T63" fmla="*/ 241 h 248"/>
                <a:gd name="T64" fmla="*/ 173 w 240"/>
                <a:gd name="T65" fmla="*/ 238 h 248"/>
                <a:gd name="T66" fmla="*/ 179 w 240"/>
                <a:gd name="T67" fmla="*/ 234 h 248"/>
                <a:gd name="T68" fmla="*/ 205 w 240"/>
                <a:gd name="T69" fmla="*/ 213 h 248"/>
                <a:gd name="T70" fmla="*/ 211 w 240"/>
                <a:gd name="T71" fmla="*/ 206 h 248"/>
                <a:gd name="T72" fmla="*/ 217 w 240"/>
                <a:gd name="T73" fmla="*/ 196 h 248"/>
                <a:gd name="T74" fmla="*/ 222 w 240"/>
                <a:gd name="T75" fmla="*/ 185 h 248"/>
                <a:gd name="T76" fmla="*/ 225 w 240"/>
                <a:gd name="T77" fmla="*/ 182 h 248"/>
                <a:gd name="T78" fmla="*/ 228 w 240"/>
                <a:gd name="T79" fmla="*/ 175 h 248"/>
                <a:gd name="T80" fmla="*/ 231 w 240"/>
                <a:gd name="T81" fmla="*/ 164 h 248"/>
                <a:gd name="T82" fmla="*/ 234 w 240"/>
                <a:gd name="T83" fmla="*/ 154 h 248"/>
                <a:gd name="T84" fmla="*/ 237 w 240"/>
                <a:gd name="T85" fmla="*/ 140 h 248"/>
                <a:gd name="T86" fmla="*/ 240 w 240"/>
                <a:gd name="T87" fmla="*/ 112 h 248"/>
                <a:gd name="T88" fmla="*/ 237 w 240"/>
                <a:gd name="T89" fmla="*/ 94 h 248"/>
                <a:gd name="T90" fmla="*/ 234 w 240"/>
                <a:gd name="T91" fmla="*/ 84 h 248"/>
                <a:gd name="T92" fmla="*/ 231 w 240"/>
                <a:gd name="T93" fmla="*/ 77 h 248"/>
                <a:gd name="T94" fmla="*/ 228 w 240"/>
                <a:gd name="T95" fmla="*/ 70 h 248"/>
                <a:gd name="T96" fmla="*/ 225 w 240"/>
                <a:gd name="T97" fmla="*/ 63 h 248"/>
                <a:gd name="T98" fmla="*/ 222 w 240"/>
                <a:gd name="T99" fmla="*/ 56 h 248"/>
                <a:gd name="T100" fmla="*/ 219 w 240"/>
                <a:gd name="T101" fmla="*/ 52 h 248"/>
                <a:gd name="T102" fmla="*/ 217 w 240"/>
                <a:gd name="T103" fmla="*/ 49 h 248"/>
                <a:gd name="T104" fmla="*/ 205 w 240"/>
                <a:gd name="T105" fmla="*/ 38 h 248"/>
                <a:gd name="T106" fmla="*/ 187 w 240"/>
                <a:gd name="T107" fmla="*/ 21 h 248"/>
                <a:gd name="T108" fmla="*/ 176 w 240"/>
                <a:gd name="T109" fmla="*/ 14 h 248"/>
                <a:gd name="T110" fmla="*/ 167 w 240"/>
                <a:gd name="T111" fmla="*/ 10 h 248"/>
                <a:gd name="T112" fmla="*/ 158 w 240"/>
                <a:gd name="T113" fmla="*/ 7 h 248"/>
                <a:gd name="T114" fmla="*/ 141 w 240"/>
                <a:gd name="T115" fmla="*/ 3 h 248"/>
                <a:gd name="T116" fmla="*/ 120 w 240"/>
                <a:gd name="T1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 h="248">
                  <a:moveTo>
                    <a:pt x="120" y="0"/>
                  </a:moveTo>
                  <a:lnTo>
                    <a:pt x="100" y="0"/>
                  </a:lnTo>
                  <a:lnTo>
                    <a:pt x="100" y="3"/>
                  </a:lnTo>
                  <a:lnTo>
                    <a:pt x="85" y="3"/>
                  </a:lnTo>
                  <a:lnTo>
                    <a:pt x="82" y="7"/>
                  </a:lnTo>
                  <a:lnTo>
                    <a:pt x="76" y="7"/>
                  </a:lnTo>
                  <a:lnTo>
                    <a:pt x="73" y="10"/>
                  </a:lnTo>
                  <a:lnTo>
                    <a:pt x="68" y="10"/>
                  </a:lnTo>
                  <a:lnTo>
                    <a:pt x="65" y="14"/>
                  </a:lnTo>
                  <a:lnTo>
                    <a:pt x="62" y="14"/>
                  </a:lnTo>
                  <a:lnTo>
                    <a:pt x="53" y="21"/>
                  </a:lnTo>
                  <a:lnTo>
                    <a:pt x="35" y="35"/>
                  </a:lnTo>
                  <a:lnTo>
                    <a:pt x="35" y="38"/>
                  </a:lnTo>
                  <a:lnTo>
                    <a:pt x="30" y="42"/>
                  </a:lnTo>
                  <a:lnTo>
                    <a:pt x="24" y="49"/>
                  </a:lnTo>
                  <a:lnTo>
                    <a:pt x="24" y="52"/>
                  </a:lnTo>
                  <a:lnTo>
                    <a:pt x="21" y="52"/>
                  </a:lnTo>
                  <a:lnTo>
                    <a:pt x="21" y="56"/>
                  </a:lnTo>
                  <a:lnTo>
                    <a:pt x="18" y="56"/>
                  </a:lnTo>
                  <a:lnTo>
                    <a:pt x="18" y="63"/>
                  </a:lnTo>
                  <a:lnTo>
                    <a:pt x="15" y="63"/>
                  </a:lnTo>
                  <a:lnTo>
                    <a:pt x="15" y="66"/>
                  </a:lnTo>
                  <a:lnTo>
                    <a:pt x="12" y="70"/>
                  </a:lnTo>
                  <a:lnTo>
                    <a:pt x="12" y="73"/>
                  </a:lnTo>
                  <a:lnTo>
                    <a:pt x="9" y="77"/>
                  </a:lnTo>
                  <a:lnTo>
                    <a:pt x="9" y="84"/>
                  </a:lnTo>
                  <a:lnTo>
                    <a:pt x="6" y="84"/>
                  </a:lnTo>
                  <a:lnTo>
                    <a:pt x="6" y="94"/>
                  </a:lnTo>
                  <a:lnTo>
                    <a:pt x="3" y="94"/>
                  </a:lnTo>
                  <a:lnTo>
                    <a:pt x="3" y="108"/>
                  </a:lnTo>
                  <a:lnTo>
                    <a:pt x="0" y="112"/>
                  </a:lnTo>
                  <a:lnTo>
                    <a:pt x="0" y="136"/>
                  </a:lnTo>
                  <a:lnTo>
                    <a:pt x="3" y="140"/>
                  </a:lnTo>
                  <a:lnTo>
                    <a:pt x="3" y="154"/>
                  </a:lnTo>
                  <a:lnTo>
                    <a:pt x="6" y="154"/>
                  </a:lnTo>
                  <a:lnTo>
                    <a:pt x="6" y="164"/>
                  </a:lnTo>
                  <a:lnTo>
                    <a:pt x="9" y="164"/>
                  </a:lnTo>
                  <a:lnTo>
                    <a:pt x="9" y="171"/>
                  </a:lnTo>
                  <a:lnTo>
                    <a:pt x="12" y="175"/>
                  </a:lnTo>
                  <a:lnTo>
                    <a:pt x="12" y="178"/>
                  </a:lnTo>
                  <a:lnTo>
                    <a:pt x="15" y="182"/>
                  </a:lnTo>
                  <a:lnTo>
                    <a:pt x="15" y="185"/>
                  </a:lnTo>
                  <a:lnTo>
                    <a:pt x="18" y="185"/>
                  </a:lnTo>
                  <a:lnTo>
                    <a:pt x="18" y="189"/>
                  </a:lnTo>
                  <a:lnTo>
                    <a:pt x="24" y="196"/>
                  </a:lnTo>
                  <a:lnTo>
                    <a:pt x="24" y="199"/>
                  </a:lnTo>
                  <a:lnTo>
                    <a:pt x="30" y="206"/>
                  </a:lnTo>
                  <a:lnTo>
                    <a:pt x="35" y="210"/>
                  </a:lnTo>
                  <a:lnTo>
                    <a:pt x="35" y="213"/>
                  </a:lnTo>
                  <a:lnTo>
                    <a:pt x="53" y="227"/>
                  </a:lnTo>
                  <a:lnTo>
                    <a:pt x="62" y="234"/>
                  </a:lnTo>
                  <a:lnTo>
                    <a:pt x="65" y="234"/>
                  </a:lnTo>
                  <a:lnTo>
                    <a:pt x="68" y="238"/>
                  </a:lnTo>
                  <a:lnTo>
                    <a:pt x="73" y="238"/>
                  </a:lnTo>
                  <a:lnTo>
                    <a:pt x="76" y="241"/>
                  </a:lnTo>
                  <a:lnTo>
                    <a:pt x="82" y="241"/>
                  </a:lnTo>
                  <a:lnTo>
                    <a:pt x="85" y="245"/>
                  </a:lnTo>
                  <a:lnTo>
                    <a:pt x="100" y="245"/>
                  </a:lnTo>
                  <a:lnTo>
                    <a:pt x="100" y="248"/>
                  </a:lnTo>
                  <a:lnTo>
                    <a:pt x="141" y="248"/>
                  </a:lnTo>
                  <a:lnTo>
                    <a:pt x="141" y="245"/>
                  </a:lnTo>
                  <a:lnTo>
                    <a:pt x="155" y="245"/>
                  </a:lnTo>
                  <a:lnTo>
                    <a:pt x="158" y="241"/>
                  </a:lnTo>
                  <a:lnTo>
                    <a:pt x="164" y="241"/>
                  </a:lnTo>
                  <a:lnTo>
                    <a:pt x="167" y="238"/>
                  </a:lnTo>
                  <a:lnTo>
                    <a:pt x="173" y="238"/>
                  </a:lnTo>
                  <a:lnTo>
                    <a:pt x="176" y="234"/>
                  </a:lnTo>
                  <a:lnTo>
                    <a:pt x="179" y="234"/>
                  </a:lnTo>
                  <a:lnTo>
                    <a:pt x="187" y="227"/>
                  </a:lnTo>
                  <a:lnTo>
                    <a:pt x="205" y="213"/>
                  </a:lnTo>
                  <a:lnTo>
                    <a:pt x="205" y="210"/>
                  </a:lnTo>
                  <a:lnTo>
                    <a:pt x="211" y="206"/>
                  </a:lnTo>
                  <a:lnTo>
                    <a:pt x="217" y="199"/>
                  </a:lnTo>
                  <a:lnTo>
                    <a:pt x="217" y="196"/>
                  </a:lnTo>
                  <a:lnTo>
                    <a:pt x="222" y="189"/>
                  </a:lnTo>
                  <a:lnTo>
                    <a:pt x="222" y="185"/>
                  </a:lnTo>
                  <a:lnTo>
                    <a:pt x="225" y="185"/>
                  </a:lnTo>
                  <a:lnTo>
                    <a:pt x="225" y="182"/>
                  </a:lnTo>
                  <a:lnTo>
                    <a:pt x="228" y="178"/>
                  </a:lnTo>
                  <a:lnTo>
                    <a:pt x="228" y="175"/>
                  </a:lnTo>
                  <a:lnTo>
                    <a:pt x="231" y="171"/>
                  </a:lnTo>
                  <a:lnTo>
                    <a:pt x="231" y="164"/>
                  </a:lnTo>
                  <a:lnTo>
                    <a:pt x="234" y="164"/>
                  </a:lnTo>
                  <a:lnTo>
                    <a:pt x="234" y="154"/>
                  </a:lnTo>
                  <a:lnTo>
                    <a:pt x="237" y="154"/>
                  </a:lnTo>
                  <a:lnTo>
                    <a:pt x="237" y="140"/>
                  </a:lnTo>
                  <a:lnTo>
                    <a:pt x="240" y="136"/>
                  </a:lnTo>
                  <a:lnTo>
                    <a:pt x="240" y="112"/>
                  </a:lnTo>
                  <a:lnTo>
                    <a:pt x="237" y="108"/>
                  </a:lnTo>
                  <a:lnTo>
                    <a:pt x="237" y="94"/>
                  </a:lnTo>
                  <a:lnTo>
                    <a:pt x="234" y="94"/>
                  </a:lnTo>
                  <a:lnTo>
                    <a:pt x="234" y="84"/>
                  </a:lnTo>
                  <a:lnTo>
                    <a:pt x="231" y="84"/>
                  </a:lnTo>
                  <a:lnTo>
                    <a:pt x="231" y="77"/>
                  </a:lnTo>
                  <a:lnTo>
                    <a:pt x="228" y="73"/>
                  </a:lnTo>
                  <a:lnTo>
                    <a:pt x="228" y="70"/>
                  </a:lnTo>
                  <a:lnTo>
                    <a:pt x="225" y="66"/>
                  </a:lnTo>
                  <a:lnTo>
                    <a:pt x="225" y="63"/>
                  </a:lnTo>
                  <a:lnTo>
                    <a:pt x="222" y="63"/>
                  </a:lnTo>
                  <a:lnTo>
                    <a:pt x="222" y="56"/>
                  </a:lnTo>
                  <a:lnTo>
                    <a:pt x="219" y="56"/>
                  </a:lnTo>
                  <a:lnTo>
                    <a:pt x="219" y="52"/>
                  </a:lnTo>
                  <a:lnTo>
                    <a:pt x="217" y="52"/>
                  </a:lnTo>
                  <a:lnTo>
                    <a:pt x="217" y="49"/>
                  </a:lnTo>
                  <a:lnTo>
                    <a:pt x="211" y="42"/>
                  </a:lnTo>
                  <a:lnTo>
                    <a:pt x="205" y="38"/>
                  </a:lnTo>
                  <a:lnTo>
                    <a:pt x="205" y="35"/>
                  </a:lnTo>
                  <a:lnTo>
                    <a:pt x="187" y="21"/>
                  </a:lnTo>
                  <a:lnTo>
                    <a:pt x="179" y="14"/>
                  </a:lnTo>
                  <a:lnTo>
                    <a:pt x="176" y="14"/>
                  </a:lnTo>
                  <a:lnTo>
                    <a:pt x="173" y="10"/>
                  </a:lnTo>
                  <a:lnTo>
                    <a:pt x="167" y="10"/>
                  </a:lnTo>
                  <a:lnTo>
                    <a:pt x="164" y="7"/>
                  </a:lnTo>
                  <a:lnTo>
                    <a:pt x="158" y="7"/>
                  </a:lnTo>
                  <a:lnTo>
                    <a:pt x="155" y="3"/>
                  </a:lnTo>
                  <a:lnTo>
                    <a:pt x="141" y="3"/>
                  </a:lnTo>
                  <a:lnTo>
                    <a:pt x="141" y="0"/>
                  </a:lnTo>
                  <a:lnTo>
                    <a:pt x="120" y="0"/>
                  </a:lnTo>
                  <a:close/>
                </a:path>
              </a:pathLst>
            </a:custGeom>
            <a:solidFill>
              <a:srgbClr val="FF99CC"/>
            </a:solidFill>
            <a:ln w="0">
              <a:solidFill>
                <a:srgbClr val="000000"/>
              </a:solidFill>
              <a:prstDash val="solid"/>
              <a:round/>
              <a:headEnd/>
              <a:tailEnd/>
            </a:ln>
          </p:spPr>
          <p:txBody>
            <a:bodyPr/>
            <a:lstStyle/>
            <a:p>
              <a:endParaRPr lang="en-US"/>
            </a:p>
          </p:txBody>
        </p:sp>
        <p:sp>
          <p:nvSpPr>
            <p:cNvPr id="53" name="Freeform 12">
              <a:extLst>
                <a:ext uri="{FF2B5EF4-FFF2-40B4-BE49-F238E27FC236}">
                  <a16:creationId xmlns:a16="http://schemas.microsoft.com/office/drawing/2014/main" id="{8C68C47B-1402-0DD0-4104-08578156DE38}"/>
                </a:ext>
              </a:extLst>
            </p:cNvPr>
            <p:cNvSpPr>
              <a:spLocks/>
            </p:cNvSpPr>
            <p:nvPr/>
          </p:nvSpPr>
          <p:spPr bwMode="auto">
            <a:xfrm>
              <a:off x="3555" y="1820"/>
              <a:ext cx="715" cy="704"/>
            </a:xfrm>
            <a:custGeom>
              <a:avLst/>
              <a:gdLst>
                <a:gd name="T0" fmla="*/ 228 w 715"/>
                <a:gd name="T1" fmla="*/ 0 h 704"/>
                <a:gd name="T2" fmla="*/ 488 w 715"/>
                <a:gd name="T3" fmla="*/ 0 h 704"/>
                <a:gd name="T4" fmla="*/ 715 w 715"/>
                <a:gd name="T5" fmla="*/ 389 h 704"/>
                <a:gd name="T6" fmla="*/ 651 w 715"/>
                <a:gd name="T7" fmla="*/ 420 h 704"/>
                <a:gd name="T8" fmla="*/ 488 w 715"/>
                <a:gd name="T9" fmla="*/ 161 h 704"/>
                <a:gd name="T10" fmla="*/ 455 w 715"/>
                <a:gd name="T11" fmla="*/ 322 h 704"/>
                <a:gd name="T12" fmla="*/ 604 w 715"/>
                <a:gd name="T13" fmla="*/ 704 h 704"/>
                <a:gd name="T14" fmla="*/ 96 w 715"/>
                <a:gd name="T15" fmla="*/ 704 h 704"/>
                <a:gd name="T16" fmla="*/ 260 w 715"/>
                <a:gd name="T17" fmla="*/ 322 h 704"/>
                <a:gd name="T18" fmla="*/ 228 w 715"/>
                <a:gd name="T19" fmla="*/ 161 h 704"/>
                <a:gd name="T20" fmla="*/ 64 w 715"/>
                <a:gd name="T21" fmla="*/ 420 h 704"/>
                <a:gd name="T22" fmla="*/ 0 w 715"/>
                <a:gd name="T23" fmla="*/ 389 h 704"/>
                <a:gd name="T24" fmla="*/ 228 w 715"/>
                <a:gd name="T2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5" h="704">
                  <a:moveTo>
                    <a:pt x="228" y="0"/>
                  </a:moveTo>
                  <a:lnTo>
                    <a:pt x="488" y="0"/>
                  </a:lnTo>
                  <a:lnTo>
                    <a:pt x="715" y="389"/>
                  </a:lnTo>
                  <a:lnTo>
                    <a:pt x="651" y="420"/>
                  </a:lnTo>
                  <a:lnTo>
                    <a:pt x="488" y="161"/>
                  </a:lnTo>
                  <a:lnTo>
                    <a:pt x="455" y="322"/>
                  </a:lnTo>
                  <a:lnTo>
                    <a:pt x="604" y="704"/>
                  </a:lnTo>
                  <a:lnTo>
                    <a:pt x="96" y="704"/>
                  </a:lnTo>
                  <a:lnTo>
                    <a:pt x="260" y="322"/>
                  </a:lnTo>
                  <a:lnTo>
                    <a:pt x="228" y="161"/>
                  </a:lnTo>
                  <a:lnTo>
                    <a:pt x="64" y="420"/>
                  </a:lnTo>
                  <a:lnTo>
                    <a:pt x="0" y="389"/>
                  </a:lnTo>
                  <a:lnTo>
                    <a:pt x="228" y="0"/>
                  </a:lnTo>
                  <a:close/>
                </a:path>
              </a:pathLst>
            </a:custGeom>
            <a:solidFill>
              <a:srgbClr val="FF99CC"/>
            </a:solidFill>
            <a:ln w="0">
              <a:solidFill>
                <a:srgbClr val="000000"/>
              </a:solidFill>
              <a:prstDash val="solid"/>
              <a:round/>
              <a:headEnd/>
              <a:tailEnd/>
            </a:ln>
          </p:spPr>
          <p:txBody>
            <a:bodyPr/>
            <a:lstStyle/>
            <a:p>
              <a:endParaRPr lang="en-US"/>
            </a:p>
          </p:txBody>
        </p:sp>
      </p:grpSp>
      <p:sp>
        <p:nvSpPr>
          <p:cNvPr id="54" name="Line 41">
            <a:extLst>
              <a:ext uri="{FF2B5EF4-FFF2-40B4-BE49-F238E27FC236}">
                <a16:creationId xmlns:a16="http://schemas.microsoft.com/office/drawing/2014/main" id="{858DD57E-61E6-6CAE-483A-9D7422FFEAAC}"/>
              </a:ext>
            </a:extLst>
          </p:cNvPr>
          <p:cNvSpPr>
            <a:spLocks noChangeShapeType="1"/>
          </p:cNvSpPr>
          <p:nvPr/>
        </p:nvSpPr>
        <p:spPr bwMode="auto">
          <a:xfrm>
            <a:off x="8024602" y="3533120"/>
            <a:ext cx="990600" cy="0"/>
          </a:xfrm>
          <a:prstGeom prst="line">
            <a:avLst/>
          </a:prstGeom>
          <a:noFill/>
          <a:ln w="101600">
            <a:solidFill>
              <a:srgbClr val="00FF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TextBox 54">
            <a:extLst>
              <a:ext uri="{FF2B5EF4-FFF2-40B4-BE49-F238E27FC236}">
                <a16:creationId xmlns:a16="http://schemas.microsoft.com/office/drawing/2014/main" id="{5EC9D099-783F-A5DA-3B85-BFCA377D081A}"/>
              </a:ext>
            </a:extLst>
          </p:cNvPr>
          <p:cNvSpPr txBox="1"/>
          <p:nvPr/>
        </p:nvSpPr>
        <p:spPr>
          <a:xfrm>
            <a:off x="7620000" y="5257800"/>
            <a:ext cx="1958485" cy="523220"/>
          </a:xfrm>
          <a:prstGeom prst="rect">
            <a:avLst/>
          </a:prstGeom>
          <a:noFill/>
        </p:spPr>
        <p:txBody>
          <a:bodyPr wrap="square" rtlCol="0">
            <a:spAutoFit/>
          </a:bodyPr>
          <a:lstStyle/>
          <a:p>
            <a:r>
              <a:rPr lang="en-US" altLang="en-US" sz="2800" b="1" kern="0" dirty="0">
                <a:solidFill>
                  <a:srgbClr val="00FFCC"/>
                </a:solidFill>
                <a:latin typeface="+mn-lt"/>
              </a:rPr>
              <a:t>Sanctified</a:t>
            </a:r>
          </a:p>
        </p:txBody>
      </p:sp>
    </p:spTree>
    <p:extLst>
      <p:ext uri="{BB962C8B-B14F-4D97-AF65-F5344CB8AC3E}">
        <p14:creationId xmlns:p14="http://schemas.microsoft.com/office/powerpoint/2010/main" val="387902272"/>
      </p:ext>
    </p:extLst>
  </p:cSld>
  <p:clrMapOvr>
    <a:masterClrMapping/>
  </p:clrMapOvr>
  <p:transition spd="slow">
    <p:wedg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1C6F92A-E688-11A6-5650-F1DB160C004A}"/>
              </a:ext>
            </a:extLst>
          </p:cNvPr>
          <p:cNvSpPr>
            <a:spLocks noGrp="1" noChangeArrowheads="1"/>
          </p:cNvSpPr>
          <p:nvPr>
            <p:ph type="title"/>
          </p:nvPr>
        </p:nvSpPr>
        <p:spPr>
          <a:xfrm>
            <a:off x="1143000" y="609600"/>
            <a:ext cx="9906000" cy="533400"/>
          </a:xfrm>
        </p:spPr>
        <p:txBody>
          <a:bodyPr/>
          <a:lstStyle/>
          <a:p>
            <a:r>
              <a:rPr lang="en-US" altLang="en-US" sz="3600" b="1">
                <a:solidFill>
                  <a:srgbClr val="FFFF66"/>
                </a:solidFill>
                <a:latin typeface="Bookman Old Style" panose="02050604050505020204" pitchFamily="18" charset="0"/>
              </a:rPr>
              <a:t>Does 1 Cor. 7:15 Allow Remarriage?</a:t>
            </a:r>
          </a:p>
        </p:txBody>
      </p:sp>
      <p:sp>
        <p:nvSpPr>
          <p:cNvPr id="9" name="Rectangle 3">
            <a:extLst>
              <a:ext uri="{FF2B5EF4-FFF2-40B4-BE49-F238E27FC236}">
                <a16:creationId xmlns:a16="http://schemas.microsoft.com/office/drawing/2014/main" id="{F1FCBA2E-7917-1D7E-CC8E-BC09AB8FF35F}"/>
              </a:ext>
            </a:extLst>
          </p:cNvPr>
          <p:cNvSpPr txBox="1">
            <a:spLocks noChangeArrowheads="1"/>
          </p:cNvSpPr>
          <p:nvPr/>
        </p:nvSpPr>
        <p:spPr bwMode="auto">
          <a:xfrm>
            <a:off x="4495800" y="1676400"/>
            <a:ext cx="6553200" cy="477053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altLang="en-US" kern="0" dirty="0">
                <a:solidFill>
                  <a:srgbClr val="00FFCC"/>
                </a:solidFill>
              </a:rPr>
              <a:t>The Bible allows remarriage only for one who divorces a spouse for fornication.</a:t>
            </a:r>
          </a:p>
          <a:p>
            <a:pPr>
              <a:spcBef>
                <a:spcPts val="1200"/>
              </a:spcBef>
            </a:pPr>
            <a:r>
              <a:rPr lang="en-US" altLang="en-US" kern="0" dirty="0">
                <a:solidFill>
                  <a:srgbClr val="00FFCC"/>
                </a:solidFill>
              </a:rPr>
              <a:t>1 Cor. 7:15 applies only to non-Christians leaving Christians.</a:t>
            </a:r>
          </a:p>
          <a:p>
            <a:pPr>
              <a:spcBef>
                <a:spcPts val="1200"/>
              </a:spcBef>
            </a:pPr>
            <a:r>
              <a:rPr lang="en-US" altLang="en-US" kern="0" dirty="0">
                <a:solidFill>
                  <a:srgbClr val="00FFCC"/>
                </a:solidFill>
              </a:rPr>
              <a:t>“Under bondage” (</a:t>
            </a:r>
            <a:r>
              <a:rPr lang="en-US" altLang="en-US" kern="0" dirty="0" err="1">
                <a:solidFill>
                  <a:srgbClr val="00FFCC"/>
                </a:solidFill>
                <a:latin typeface="Symbol" panose="05050102010706020507" pitchFamily="18" charset="2"/>
              </a:rPr>
              <a:t>doulow</a:t>
            </a:r>
            <a:r>
              <a:rPr lang="en-US" altLang="en-US" kern="0" dirty="0">
                <a:solidFill>
                  <a:srgbClr val="00FFCC"/>
                </a:solidFill>
              </a:rPr>
              <a:t>) means </a:t>
            </a:r>
            <a:r>
              <a:rPr lang="en-US" altLang="en-US" kern="0" dirty="0">
                <a:solidFill>
                  <a:srgbClr val="FFFF00"/>
                </a:solidFill>
              </a:rPr>
              <a:t>slavery</a:t>
            </a:r>
            <a:r>
              <a:rPr lang="en-US" altLang="en-US" kern="0" dirty="0">
                <a:solidFill>
                  <a:srgbClr val="00FFCC"/>
                </a:solidFill>
              </a:rPr>
              <a:t> and is </a:t>
            </a:r>
            <a:r>
              <a:rPr lang="en-US" altLang="en-US" kern="0" dirty="0">
                <a:solidFill>
                  <a:srgbClr val="FFFF00"/>
                </a:solidFill>
              </a:rPr>
              <a:t>never used for the marriage bond</a:t>
            </a:r>
            <a:r>
              <a:rPr lang="en-US" altLang="en-US" kern="0" dirty="0">
                <a:solidFill>
                  <a:srgbClr val="00FFCC"/>
                </a:solidFill>
              </a:rPr>
              <a:t> (</a:t>
            </a:r>
            <a:r>
              <a:rPr lang="en-US" altLang="en-US" kern="0" dirty="0">
                <a:solidFill>
                  <a:srgbClr val="00FFCC"/>
                </a:solidFill>
                <a:latin typeface="Symbol" panose="05050102010706020507" pitchFamily="18" charset="2"/>
              </a:rPr>
              <a:t>dew</a:t>
            </a:r>
            <a:r>
              <a:rPr lang="en-US" altLang="en-US" kern="0" dirty="0">
                <a:solidFill>
                  <a:srgbClr val="00FFCC"/>
                </a:solidFill>
              </a:rPr>
              <a:t>).</a:t>
            </a:r>
          </a:p>
          <a:p>
            <a:pPr>
              <a:spcBef>
                <a:spcPts val="1200"/>
              </a:spcBef>
            </a:pPr>
            <a:r>
              <a:rPr lang="en-US" altLang="en-US" kern="0" dirty="0">
                <a:solidFill>
                  <a:srgbClr val="00FFCC"/>
                </a:solidFill>
              </a:rPr>
              <a:t>“Not under bondage” does not allow remarriage in case of desertion.</a:t>
            </a:r>
            <a:endParaRPr lang="en-US" altLang="en-US" kern="0" dirty="0">
              <a:solidFill>
                <a:srgbClr val="FFFFFF"/>
              </a:solidFill>
            </a:endParaRPr>
          </a:p>
        </p:txBody>
      </p:sp>
      <p:pic>
        <p:nvPicPr>
          <p:cNvPr id="13" name="Picture 12">
            <a:extLst>
              <a:ext uri="{FF2B5EF4-FFF2-40B4-BE49-F238E27FC236}">
                <a16:creationId xmlns:a16="http://schemas.microsoft.com/office/drawing/2014/main" id="{0CF8DBC2-9879-12E3-A9A3-1CEEA9E259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122" y="2690068"/>
            <a:ext cx="4140678" cy="2743200"/>
          </a:xfrm>
          <a:prstGeom prst="rect">
            <a:avLst/>
          </a:prstGeom>
        </p:spPr>
      </p:pic>
    </p:spTree>
    <p:extLst>
      <p:ext uri="{BB962C8B-B14F-4D97-AF65-F5344CB8AC3E}">
        <p14:creationId xmlns:p14="http://schemas.microsoft.com/office/powerpoint/2010/main" val="220246044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barn(inVertic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Chapter 7 - Instructions regarding Marriage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5105400" y="2353032"/>
            <a:ext cx="6553200" cy="2523768"/>
          </a:xfrm>
          <a:prstGeom prst="rect">
            <a:avLst/>
          </a:prstGeom>
          <a:noFill/>
        </p:spPr>
        <p:txBody>
          <a:bodyPr wrap="square" rtlCol="0">
            <a:spAutoFit/>
          </a:bodyPr>
          <a:lstStyle/>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Marriage, sexual purity, and divorce</a:t>
            </a:r>
          </a:p>
          <a:p>
            <a:pPr marR="0">
              <a:spcBef>
                <a:spcPts val="1800"/>
              </a:spcBef>
              <a:spcAft>
                <a:spcPts val="0"/>
              </a:spcAft>
              <a:tabLst>
                <a:tab pos="457200" algn="l"/>
                <a:tab pos="914400" algn="l"/>
                <a:tab pos="1371600" algn="l"/>
                <a:tab pos="3246120" algn="ctr"/>
              </a:tabLst>
            </a:pPr>
            <a:r>
              <a:rPr lang="en-US" sz="3200" b="1" kern="100" dirty="0">
                <a:solidFill>
                  <a:schemeClr val="accent1"/>
                </a:solidFill>
                <a:effectLst/>
                <a:latin typeface="Tahoma" panose="020B0604030504040204" pitchFamily="34" charset="0"/>
                <a:cs typeface="Times New Roman" panose="02020603050405020304" pitchFamily="18" charset="0"/>
              </a:rPr>
              <a:t>Abiding in one’s calling</a:t>
            </a:r>
          </a:p>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Virgins and widows</a:t>
            </a:r>
          </a:p>
        </p:txBody>
      </p:sp>
      <p:pic>
        <p:nvPicPr>
          <p:cNvPr id="3" name="Picture 2">
            <a:extLst>
              <a:ext uri="{FF2B5EF4-FFF2-40B4-BE49-F238E27FC236}">
                <a16:creationId xmlns:a16="http://schemas.microsoft.com/office/drawing/2014/main" id="{1384D1B2-79E3-DBA9-7E82-3ABF801939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86001"/>
            <a:ext cx="4661542" cy="2971800"/>
          </a:xfrm>
          <a:prstGeom prst="rect">
            <a:avLst/>
          </a:prstGeom>
        </p:spPr>
      </p:pic>
    </p:spTree>
    <p:extLst>
      <p:ext uri="{BB962C8B-B14F-4D97-AF65-F5344CB8AC3E}">
        <p14:creationId xmlns:p14="http://schemas.microsoft.com/office/powerpoint/2010/main" val="3989995714"/>
      </p:ext>
    </p:extLst>
  </p:cSld>
  <p:clrMapOvr>
    <a:masterClrMapping/>
  </p:clrMapOvr>
  <p:transition spd="slow">
    <p:wedg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2209800" y="516100"/>
            <a:ext cx="7772400" cy="1077218"/>
          </a:xfrm>
        </p:spPr>
        <p:txBody>
          <a:bodyPr>
            <a:spAutoFit/>
          </a:bodyPr>
          <a:lstStyle/>
          <a:p>
            <a:pPr algn="ct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As the Lord Has Called Each One, </a:t>
            </a:r>
            <a:br>
              <a:rPr lang="en-US" sz="3200" b="1" dirty="0">
                <a:effectLst/>
                <a:latin typeface="Tahoma" panose="020B0604030504040204" pitchFamily="34" charset="0"/>
                <a:ea typeface="Times New Roman" panose="02020603050405020304" pitchFamily="18" charset="0"/>
                <a:cs typeface="Times New Roman" panose="02020603050405020304" pitchFamily="18" charset="0"/>
              </a:rPr>
            </a:b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So Let Him Walk</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952500" y="1894344"/>
            <a:ext cx="3771900" cy="4001095"/>
          </a:xfrm>
          <a:prstGeom prst="rect">
            <a:avLst/>
          </a:prstGeom>
          <a:noFill/>
        </p:spPr>
        <p:txBody>
          <a:bodyPr wrap="square" rtlCol="0">
            <a:spAutoFit/>
          </a:bodyPr>
          <a:lstStyle/>
          <a:p>
            <a:pPr>
              <a:spcBef>
                <a:spcPts val="1200"/>
              </a:spcBef>
            </a:pPr>
            <a:r>
              <a:rPr lang="en-US" sz="3200" b="1" dirty="0">
                <a:solidFill>
                  <a:schemeClr val="accent1"/>
                </a:solidFill>
                <a:latin typeface="+mn-lt"/>
              </a:rPr>
              <a:t>Callings that Do Not Matter:</a:t>
            </a:r>
          </a:p>
          <a:p>
            <a:pPr>
              <a:spcBef>
                <a:spcPts val="1200"/>
              </a:spcBef>
            </a:pPr>
            <a:r>
              <a:rPr lang="en-US" sz="3200" b="1" dirty="0">
                <a:latin typeface="+mn-lt"/>
              </a:rPr>
              <a:t>Circumcision / uncircumcision</a:t>
            </a:r>
          </a:p>
          <a:p>
            <a:pPr>
              <a:spcBef>
                <a:spcPts val="1200"/>
              </a:spcBef>
            </a:pPr>
            <a:r>
              <a:rPr lang="en-US" sz="3200" b="1" dirty="0">
                <a:latin typeface="+mn-lt"/>
              </a:rPr>
              <a:t>Slave / free</a:t>
            </a:r>
          </a:p>
          <a:p>
            <a:pPr>
              <a:spcBef>
                <a:spcPts val="1200"/>
              </a:spcBef>
            </a:pPr>
            <a:r>
              <a:rPr lang="en-US" sz="3200" b="1" dirty="0">
                <a:latin typeface="+mn-lt"/>
              </a:rPr>
              <a:t>Married / unmarried</a:t>
            </a:r>
          </a:p>
        </p:txBody>
      </p:sp>
      <p:sp>
        <p:nvSpPr>
          <p:cNvPr id="2" name="TextBox 1">
            <a:extLst>
              <a:ext uri="{FF2B5EF4-FFF2-40B4-BE49-F238E27FC236}">
                <a16:creationId xmlns:a16="http://schemas.microsoft.com/office/drawing/2014/main" id="{BA6B59E2-C235-A651-250B-26FFAAABC8BD}"/>
              </a:ext>
            </a:extLst>
          </p:cNvPr>
          <p:cNvSpPr txBox="1"/>
          <p:nvPr/>
        </p:nvSpPr>
        <p:spPr>
          <a:xfrm>
            <a:off x="7086600" y="1906012"/>
            <a:ext cx="3390900" cy="3046988"/>
          </a:xfrm>
          <a:prstGeom prst="rect">
            <a:avLst/>
          </a:prstGeom>
          <a:noFill/>
        </p:spPr>
        <p:txBody>
          <a:bodyPr wrap="square" rtlCol="0">
            <a:spAutoFit/>
          </a:bodyPr>
          <a:lstStyle/>
          <a:p>
            <a:r>
              <a:rPr lang="en-US" sz="3200" b="1" dirty="0">
                <a:solidFill>
                  <a:schemeClr val="accent1"/>
                </a:solidFill>
                <a:latin typeface="+mn-lt"/>
              </a:rPr>
              <a:t>What DOES Matter</a:t>
            </a:r>
          </a:p>
          <a:p>
            <a:endParaRPr lang="en-US" sz="3200" b="1" dirty="0">
              <a:solidFill>
                <a:srgbClr val="FFFF00"/>
              </a:solidFill>
              <a:latin typeface="+mn-lt"/>
            </a:endParaRPr>
          </a:p>
          <a:p>
            <a:r>
              <a:rPr lang="en-US" sz="3200" b="1" dirty="0">
                <a:solidFill>
                  <a:srgbClr val="FFFF00"/>
                </a:solidFill>
                <a:latin typeface="+mn-lt"/>
              </a:rPr>
              <a:t>Keeping the Commands of God</a:t>
            </a:r>
          </a:p>
        </p:txBody>
      </p:sp>
    </p:spTree>
    <p:extLst>
      <p:ext uri="{BB962C8B-B14F-4D97-AF65-F5344CB8AC3E}">
        <p14:creationId xmlns:p14="http://schemas.microsoft.com/office/powerpoint/2010/main" val="324491855"/>
      </p:ext>
    </p:extLst>
  </p:cSld>
  <p:clrMapOvr>
    <a:masterClrMapping/>
  </p:clrMapOvr>
  <p:transition spd="slow">
    <p:wedg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2209800" y="762321"/>
            <a:ext cx="7772400" cy="584775"/>
          </a:xfrm>
        </p:spPr>
        <p:txBody>
          <a:bodyPr>
            <a:spAutoFit/>
          </a:bodyPr>
          <a:lstStyle/>
          <a:p>
            <a:pPr algn="ct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What Callings Matter?</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6400800" y="1676400"/>
            <a:ext cx="5486400" cy="3539430"/>
          </a:xfrm>
          <a:prstGeom prst="rect">
            <a:avLst/>
          </a:prstGeom>
          <a:noFill/>
        </p:spPr>
        <p:txBody>
          <a:bodyPr wrap="square" rtlCol="0">
            <a:spAutoFit/>
          </a:bodyPr>
          <a:lstStyle/>
          <a:p>
            <a:pPr>
              <a:spcBef>
                <a:spcPts val="0"/>
              </a:spcBef>
            </a:pPr>
            <a:r>
              <a:rPr lang="en-US" sz="2800" b="1" dirty="0">
                <a:solidFill>
                  <a:schemeClr val="accent1"/>
                </a:solidFill>
                <a:latin typeface="+mn-lt"/>
              </a:rPr>
              <a:t>Callings that Are “Nothing” (May Continue)</a:t>
            </a:r>
          </a:p>
          <a:p>
            <a:pPr>
              <a:spcBef>
                <a:spcPts val="0"/>
              </a:spcBef>
            </a:pPr>
            <a:r>
              <a:rPr lang="en-US" sz="2800" b="1" dirty="0">
                <a:latin typeface="+mn-lt"/>
              </a:rPr>
              <a:t>Circumcision / uncircumcision</a:t>
            </a:r>
          </a:p>
          <a:p>
            <a:pPr>
              <a:spcBef>
                <a:spcPts val="0"/>
              </a:spcBef>
            </a:pPr>
            <a:r>
              <a:rPr lang="en-US" sz="2800" b="1" dirty="0">
                <a:latin typeface="+mn-lt"/>
              </a:rPr>
              <a:t>Slave / free</a:t>
            </a:r>
          </a:p>
          <a:p>
            <a:pPr>
              <a:spcBef>
                <a:spcPts val="0"/>
              </a:spcBef>
            </a:pPr>
            <a:r>
              <a:rPr lang="en-US" sz="2800" b="1" dirty="0">
                <a:latin typeface="+mn-lt"/>
              </a:rPr>
              <a:t>Legitimate occupation</a:t>
            </a:r>
          </a:p>
          <a:p>
            <a:pPr>
              <a:spcBef>
                <a:spcPts val="0"/>
              </a:spcBef>
            </a:pPr>
            <a:r>
              <a:rPr lang="en-US" sz="2800" b="1" dirty="0">
                <a:latin typeface="+mn-lt"/>
              </a:rPr>
              <a:t>Home owner / renter</a:t>
            </a:r>
          </a:p>
          <a:p>
            <a:pPr>
              <a:spcBef>
                <a:spcPts val="0"/>
              </a:spcBef>
            </a:pPr>
            <a:r>
              <a:rPr lang="en-US" sz="2800" b="1" dirty="0">
                <a:latin typeface="+mn-lt"/>
              </a:rPr>
              <a:t>Cell phone / land line</a:t>
            </a:r>
          </a:p>
          <a:p>
            <a:pPr>
              <a:spcBef>
                <a:spcPts val="0"/>
              </a:spcBef>
            </a:pPr>
            <a:r>
              <a:rPr lang="en-US" sz="2800" b="1" dirty="0">
                <a:latin typeface="+mn-lt"/>
              </a:rPr>
              <a:t>Married / unmarried</a:t>
            </a:r>
          </a:p>
        </p:txBody>
      </p:sp>
      <p:sp>
        <p:nvSpPr>
          <p:cNvPr id="2" name="TextBox 1">
            <a:extLst>
              <a:ext uri="{FF2B5EF4-FFF2-40B4-BE49-F238E27FC236}">
                <a16:creationId xmlns:a16="http://schemas.microsoft.com/office/drawing/2014/main" id="{BA6B59E2-C235-A651-250B-26FFAAABC8BD}"/>
              </a:ext>
            </a:extLst>
          </p:cNvPr>
          <p:cNvSpPr txBox="1"/>
          <p:nvPr/>
        </p:nvSpPr>
        <p:spPr>
          <a:xfrm>
            <a:off x="381000" y="1715631"/>
            <a:ext cx="5410200" cy="2677656"/>
          </a:xfrm>
          <a:prstGeom prst="rect">
            <a:avLst/>
          </a:prstGeom>
          <a:noFill/>
        </p:spPr>
        <p:txBody>
          <a:bodyPr wrap="square" rtlCol="0">
            <a:spAutoFit/>
          </a:bodyPr>
          <a:lstStyle/>
          <a:p>
            <a:r>
              <a:rPr lang="en-US" sz="2800" b="1" dirty="0">
                <a:solidFill>
                  <a:schemeClr val="accent1"/>
                </a:solidFill>
                <a:latin typeface="+mn-lt"/>
              </a:rPr>
              <a:t>Callings that Matter</a:t>
            </a:r>
            <a:br>
              <a:rPr lang="en-US" sz="2800" b="1" dirty="0">
                <a:solidFill>
                  <a:schemeClr val="accent1"/>
                </a:solidFill>
                <a:latin typeface="+mn-lt"/>
              </a:rPr>
            </a:br>
            <a:r>
              <a:rPr lang="en-US" sz="2800" b="1" dirty="0">
                <a:solidFill>
                  <a:schemeClr val="accent1"/>
                </a:solidFill>
                <a:latin typeface="+mn-lt"/>
              </a:rPr>
              <a:t>(May Not Continue)</a:t>
            </a:r>
          </a:p>
          <a:p>
            <a:r>
              <a:rPr lang="en-US" sz="2800" b="1" dirty="0">
                <a:effectLst/>
                <a:latin typeface="+mn-lt"/>
                <a:ea typeface="Tahoma" panose="020B0604030504040204" pitchFamily="34" charset="0"/>
                <a:cs typeface="Tahoma" panose="020B0604030504040204" pitchFamily="34" charset="0"/>
              </a:rPr>
              <a:t>prostitute, alcoholic, </a:t>
            </a:r>
          </a:p>
          <a:p>
            <a:r>
              <a:rPr lang="en-US" sz="2800" b="1" dirty="0">
                <a:effectLst/>
                <a:latin typeface="+mn-lt"/>
                <a:ea typeface="Tahoma" panose="020B0604030504040204" pitchFamily="34" charset="0"/>
                <a:cs typeface="Tahoma" panose="020B0604030504040204" pitchFamily="34" charset="0"/>
              </a:rPr>
              <a:t>drug addict, thief, </a:t>
            </a:r>
          </a:p>
          <a:p>
            <a:r>
              <a:rPr lang="en-US" sz="2800" b="1" dirty="0">
                <a:effectLst/>
                <a:latin typeface="+mn-lt"/>
                <a:ea typeface="Tahoma" panose="020B0604030504040204" pitchFamily="34" charset="0"/>
                <a:cs typeface="Tahoma" panose="020B0604030504040204" pitchFamily="34" charset="0"/>
              </a:rPr>
              <a:t>hired killer, polygamist, </a:t>
            </a:r>
            <a:br>
              <a:rPr lang="en-US" sz="2800" b="1" dirty="0">
                <a:effectLst/>
                <a:latin typeface="+mn-lt"/>
                <a:ea typeface="Tahoma" panose="020B0604030504040204" pitchFamily="34" charset="0"/>
                <a:cs typeface="Tahoma" panose="020B0604030504040204" pitchFamily="34" charset="0"/>
              </a:rPr>
            </a:br>
            <a:r>
              <a:rPr lang="en-US" sz="2800" b="1" dirty="0">
                <a:effectLst/>
                <a:latin typeface="+mn-lt"/>
                <a:ea typeface="Tahoma" panose="020B0604030504040204" pitchFamily="34" charset="0"/>
                <a:cs typeface="Tahoma" panose="020B0604030504040204" pitchFamily="34" charset="0"/>
              </a:rPr>
              <a:t>bar tender, homosexual</a:t>
            </a:r>
            <a:endParaRPr lang="en-US" sz="2800" b="1" dirty="0">
              <a:solidFill>
                <a:srgbClr val="FFFF00"/>
              </a:solidFill>
              <a:latin typeface="+mn-lt"/>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56799802-8B0D-C91D-66BA-6330E5508AEE}"/>
              </a:ext>
            </a:extLst>
          </p:cNvPr>
          <p:cNvSpPr txBox="1"/>
          <p:nvPr/>
        </p:nvSpPr>
        <p:spPr>
          <a:xfrm>
            <a:off x="1600200" y="5247382"/>
            <a:ext cx="9029700" cy="1077218"/>
          </a:xfrm>
          <a:prstGeom prst="rect">
            <a:avLst/>
          </a:prstGeom>
          <a:noFill/>
        </p:spPr>
        <p:txBody>
          <a:bodyPr wrap="square" rtlCol="0">
            <a:spAutoFit/>
          </a:bodyPr>
          <a:lstStyle/>
          <a:p>
            <a:r>
              <a:rPr lang="en-US" sz="3200" b="1" dirty="0">
                <a:solidFill>
                  <a:schemeClr val="accent1"/>
                </a:solidFill>
                <a:latin typeface="+mn-lt"/>
              </a:rPr>
              <a:t>What Matters Is </a:t>
            </a:r>
            <a:endParaRPr lang="en-US" sz="3200" b="1" dirty="0">
              <a:solidFill>
                <a:srgbClr val="FFFF00"/>
              </a:solidFill>
              <a:latin typeface="+mn-lt"/>
            </a:endParaRPr>
          </a:p>
          <a:p>
            <a:r>
              <a:rPr lang="en-US" sz="3200" b="1" dirty="0">
                <a:solidFill>
                  <a:srgbClr val="FFFF00"/>
                </a:solidFill>
                <a:latin typeface="+mn-lt"/>
              </a:rPr>
              <a:t>Keeping the Commands of God</a:t>
            </a:r>
          </a:p>
        </p:txBody>
      </p:sp>
    </p:spTree>
    <p:extLst>
      <p:ext uri="{BB962C8B-B14F-4D97-AF65-F5344CB8AC3E}">
        <p14:creationId xmlns:p14="http://schemas.microsoft.com/office/powerpoint/2010/main" val="257001151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500"/>
                                        <p:tgtEl>
                                          <p:spTgt spid="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fade">
                                      <p:cBhvr>
                                        <p:cTn id="16" dur="500"/>
                                        <p:tgtEl>
                                          <p:spTgt spid="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500"/>
                                        <p:tgtEl>
                                          <p:spTgt spid="8">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Chapter 7 - Instructions regarding Marriage</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5105400" y="2353032"/>
            <a:ext cx="6553200" cy="2523768"/>
          </a:xfrm>
          <a:prstGeom prst="rect">
            <a:avLst/>
          </a:prstGeom>
          <a:noFill/>
        </p:spPr>
        <p:txBody>
          <a:bodyPr wrap="square" rtlCol="0">
            <a:spAutoFit/>
          </a:bodyPr>
          <a:lstStyle/>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Marriage, sexual purity, and divorce</a:t>
            </a:r>
          </a:p>
          <a:p>
            <a:pPr marR="0">
              <a:spcBef>
                <a:spcPts val="18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Abiding in one’s calling</a:t>
            </a:r>
          </a:p>
          <a:p>
            <a:pPr marR="0">
              <a:spcBef>
                <a:spcPts val="1800"/>
              </a:spcBef>
              <a:spcAft>
                <a:spcPts val="0"/>
              </a:spcAft>
              <a:tabLst>
                <a:tab pos="457200" algn="l"/>
                <a:tab pos="914400" algn="l"/>
                <a:tab pos="1371600" algn="l"/>
                <a:tab pos="3246120" algn="ctr"/>
              </a:tabLst>
            </a:pPr>
            <a:r>
              <a:rPr lang="en-US" sz="3200" b="1" kern="100" dirty="0">
                <a:solidFill>
                  <a:schemeClr val="accent1"/>
                </a:solidFill>
                <a:effectLst/>
                <a:latin typeface="Tahoma" panose="020B0604030504040204" pitchFamily="34" charset="0"/>
                <a:cs typeface="Times New Roman" panose="02020603050405020304" pitchFamily="18" charset="0"/>
              </a:rPr>
              <a:t>Virgins and widows</a:t>
            </a:r>
          </a:p>
        </p:txBody>
      </p:sp>
      <p:pic>
        <p:nvPicPr>
          <p:cNvPr id="3" name="Picture 2">
            <a:extLst>
              <a:ext uri="{FF2B5EF4-FFF2-40B4-BE49-F238E27FC236}">
                <a16:creationId xmlns:a16="http://schemas.microsoft.com/office/drawing/2014/main" id="{1384D1B2-79E3-DBA9-7E82-3ABF801939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86001"/>
            <a:ext cx="4661542" cy="2971800"/>
          </a:xfrm>
          <a:prstGeom prst="rect">
            <a:avLst/>
          </a:prstGeom>
        </p:spPr>
      </p:pic>
    </p:spTree>
    <p:extLst>
      <p:ext uri="{BB962C8B-B14F-4D97-AF65-F5344CB8AC3E}">
        <p14:creationId xmlns:p14="http://schemas.microsoft.com/office/powerpoint/2010/main" val="2865307789"/>
      </p:ext>
    </p:extLst>
  </p:cSld>
  <p:clrMapOvr>
    <a:masterClrMapping/>
  </p:clrMapOvr>
  <p:transition spd="slow">
    <p:wedg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2209800" y="516100"/>
            <a:ext cx="7772400" cy="1077218"/>
          </a:xfrm>
        </p:spPr>
        <p:txBody>
          <a:bodyPr>
            <a:spAutoFit/>
          </a:bodyPr>
          <a:lstStyle/>
          <a:p>
            <a:pPr algn="ct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Those That Do Are Like Those Who Do Not – 7:29-31</a:t>
            </a:r>
            <a:endParaRPr lang="en-US" altLang="en-US" sz="3200" b="1" dirty="0"/>
          </a:p>
        </p:txBody>
      </p:sp>
      <p:graphicFrame>
        <p:nvGraphicFramePr>
          <p:cNvPr id="3" name="Table 2">
            <a:extLst>
              <a:ext uri="{FF2B5EF4-FFF2-40B4-BE49-F238E27FC236}">
                <a16:creationId xmlns:a16="http://schemas.microsoft.com/office/drawing/2014/main" id="{A41DD615-46B8-8634-A70E-F3068BD5E284}"/>
              </a:ext>
            </a:extLst>
          </p:cNvPr>
          <p:cNvGraphicFramePr>
            <a:graphicFrameLocks noGrp="1"/>
          </p:cNvGraphicFramePr>
          <p:nvPr>
            <p:extLst>
              <p:ext uri="{D42A27DB-BD31-4B8C-83A1-F6EECF244321}">
                <p14:modId xmlns:p14="http://schemas.microsoft.com/office/powerpoint/2010/main" val="2952246557"/>
              </p:ext>
            </p:extLst>
          </p:nvPr>
        </p:nvGraphicFramePr>
        <p:xfrm>
          <a:off x="1143000" y="1874520"/>
          <a:ext cx="9906000" cy="2438400"/>
        </p:xfrm>
        <a:graphic>
          <a:graphicData uri="http://schemas.openxmlformats.org/drawingml/2006/table">
            <a:tbl>
              <a:tblPr>
                <a:tableStyleId>{5C22544A-7EE6-4342-B048-85BDC9FD1C3A}</a:tableStyleId>
              </a:tblPr>
              <a:tblGrid>
                <a:gridCol w="4953000">
                  <a:extLst>
                    <a:ext uri="{9D8B030D-6E8A-4147-A177-3AD203B41FA5}">
                      <a16:colId xmlns:a16="http://schemas.microsoft.com/office/drawing/2014/main" val="3930808473"/>
                    </a:ext>
                  </a:extLst>
                </a:gridCol>
                <a:gridCol w="4953000">
                  <a:extLst>
                    <a:ext uri="{9D8B030D-6E8A-4147-A177-3AD203B41FA5}">
                      <a16:colId xmlns:a16="http://schemas.microsoft.com/office/drawing/2014/main" val="1935991233"/>
                    </a:ext>
                  </a:extLst>
                </a:gridCol>
              </a:tblGrid>
              <a:tr h="0">
                <a:tc>
                  <a:txBody>
                    <a:bodyPr/>
                    <a:lstStyle/>
                    <a:p>
                      <a:pPr marL="0" marR="0" algn="ctr">
                        <a:spcBef>
                          <a:spcPts val="0"/>
                        </a:spcBef>
                        <a:spcAft>
                          <a:spcPts val="0"/>
                        </a:spcAft>
                        <a:tabLst>
                          <a:tab pos="2057400" algn="ctr"/>
                          <a:tab pos="6172200" algn="ctr"/>
                        </a:tabLst>
                      </a:pPr>
                      <a:r>
                        <a:rPr lang="en-US" sz="3200" b="1" dirty="0">
                          <a:solidFill>
                            <a:schemeClr val="accent1"/>
                          </a:solidFill>
                          <a:effectLst/>
                          <a:latin typeface="+mn-lt"/>
                          <a:ea typeface="Times New Roman" panose="02020603050405020304" pitchFamily="18" charset="0"/>
                          <a:cs typeface="Times New Roman" panose="02020603050405020304" pitchFamily="18" charset="0"/>
                        </a:rPr>
                        <a:t>Those Who Do</a:t>
                      </a: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3200" b="1" dirty="0">
                          <a:solidFill>
                            <a:schemeClr val="accent1"/>
                          </a:solidFill>
                          <a:effectLst/>
                          <a:latin typeface="+mn-lt"/>
                          <a:ea typeface="Times New Roman" panose="02020603050405020304" pitchFamily="18" charset="0"/>
                          <a:cs typeface="Times New Roman" panose="02020603050405020304" pitchFamily="18" charset="0"/>
                        </a:rPr>
                        <a:t>Those Who Do Not</a:t>
                      </a:r>
                    </a:p>
                  </a:txBody>
                  <a:tcPr marL="0" marR="0" marT="0" marB="0">
                    <a:solidFill>
                      <a:srgbClr val="0000CC"/>
                    </a:solidFill>
                  </a:tcPr>
                </a:tc>
                <a:extLst>
                  <a:ext uri="{0D108BD9-81ED-4DB2-BD59-A6C34878D82A}">
                    <a16:rowId xmlns:a16="http://schemas.microsoft.com/office/drawing/2014/main" val="433938549"/>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Marry</a:t>
                      </a: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Do not marry</a:t>
                      </a:r>
                    </a:p>
                  </a:txBody>
                  <a:tcPr marL="0" marR="0" marT="0" marB="0">
                    <a:solidFill>
                      <a:srgbClr val="0000CC"/>
                    </a:solidFill>
                  </a:tcPr>
                </a:tc>
                <a:extLst>
                  <a:ext uri="{0D108BD9-81ED-4DB2-BD59-A6C34878D82A}">
                    <a16:rowId xmlns:a16="http://schemas.microsoft.com/office/drawing/2014/main" val="4176243671"/>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Weep</a:t>
                      </a: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Do not weep</a:t>
                      </a:r>
                    </a:p>
                  </a:txBody>
                  <a:tcPr marL="0" marR="0" marT="0" marB="0">
                    <a:solidFill>
                      <a:srgbClr val="0000CC"/>
                    </a:solidFill>
                  </a:tcPr>
                </a:tc>
                <a:extLst>
                  <a:ext uri="{0D108BD9-81ED-4DB2-BD59-A6C34878D82A}">
                    <a16:rowId xmlns:a16="http://schemas.microsoft.com/office/drawing/2014/main" val="1936661325"/>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Rejoice</a:t>
                      </a: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Do not rejoice</a:t>
                      </a:r>
                    </a:p>
                  </a:txBody>
                  <a:tcPr marL="0" marR="0" marT="0" marB="0">
                    <a:solidFill>
                      <a:srgbClr val="0000CC"/>
                    </a:solidFill>
                  </a:tcPr>
                </a:tc>
                <a:extLst>
                  <a:ext uri="{0D108BD9-81ED-4DB2-BD59-A6C34878D82A}">
                    <a16:rowId xmlns:a16="http://schemas.microsoft.com/office/drawing/2014/main" val="2762701971"/>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Buy</a:t>
                      </a:r>
                    </a:p>
                  </a:txBody>
                  <a:tcPr marL="0" marR="0" marT="0" marB="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Do not possess</a:t>
                      </a:r>
                    </a:p>
                  </a:txBody>
                  <a:tcPr marL="0" marR="0" marT="0" marB="0">
                    <a:solidFill>
                      <a:srgbClr val="0000CC"/>
                    </a:solidFill>
                  </a:tcPr>
                </a:tc>
                <a:extLst>
                  <a:ext uri="{0D108BD9-81ED-4DB2-BD59-A6C34878D82A}">
                    <a16:rowId xmlns:a16="http://schemas.microsoft.com/office/drawing/2014/main" val="2798394738"/>
                  </a:ext>
                </a:extLst>
              </a:tr>
            </a:tbl>
          </a:graphicData>
        </a:graphic>
      </p:graphicFrame>
      <p:sp>
        <p:nvSpPr>
          <p:cNvPr id="4" name="TextBox 3">
            <a:extLst>
              <a:ext uri="{FF2B5EF4-FFF2-40B4-BE49-F238E27FC236}">
                <a16:creationId xmlns:a16="http://schemas.microsoft.com/office/drawing/2014/main" id="{0521E0D8-4D0E-02E0-AF8B-5720D19AD77A}"/>
              </a:ext>
            </a:extLst>
          </p:cNvPr>
          <p:cNvSpPr txBox="1"/>
          <p:nvPr/>
        </p:nvSpPr>
        <p:spPr>
          <a:xfrm>
            <a:off x="1600200" y="5029200"/>
            <a:ext cx="9029700" cy="1077218"/>
          </a:xfrm>
          <a:prstGeom prst="rect">
            <a:avLst/>
          </a:prstGeom>
          <a:noFill/>
        </p:spPr>
        <p:txBody>
          <a:bodyPr wrap="square" rtlCol="0">
            <a:spAutoFit/>
          </a:bodyPr>
          <a:lstStyle/>
          <a:p>
            <a:r>
              <a:rPr lang="en-US" sz="3200" b="1" dirty="0">
                <a:solidFill>
                  <a:schemeClr val="accent1"/>
                </a:solidFill>
                <a:latin typeface="+mn-lt"/>
              </a:rPr>
              <a:t>Even in times of distress our choices must not become excuses for unfaithfulness.</a:t>
            </a:r>
            <a:endParaRPr lang="en-US" sz="3200" b="1" dirty="0">
              <a:solidFill>
                <a:srgbClr val="FFFF00"/>
              </a:solidFill>
              <a:latin typeface="+mn-lt"/>
            </a:endParaRPr>
          </a:p>
        </p:txBody>
      </p:sp>
    </p:spTree>
    <p:extLst>
      <p:ext uri="{BB962C8B-B14F-4D97-AF65-F5344CB8AC3E}">
        <p14:creationId xmlns:p14="http://schemas.microsoft.com/office/powerpoint/2010/main" val="2526123621"/>
      </p:ext>
    </p:extLst>
  </p:cSld>
  <p:clrMapOvr>
    <a:masterClrMapping/>
  </p:clrMapOvr>
  <p:transition spd="slow">
    <p:wedg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Virgins and Widows</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1066800" y="1447800"/>
            <a:ext cx="9982200" cy="4955203"/>
          </a:xfrm>
          <a:prstGeom prst="rect">
            <a:avLst/>
          </a:prstGeom>
          <a:noFill/>
        </p:spPr>
        <p:txBody>
          <a:bodyPr wrap="square" rtlCol="0">
            <a:spAutoFit/>
          </a:bodyPr>
          <a:lstStyle/>
          <a:p>
            <a:pPr marR="0" algn="l">
              <a:spcBef>
                <a:spcPts val="1800"/>
              </a:spcBef>
              <a:spcAft>
                <a:spcPts val="0"/>
              </a:spcAft>
              <a:tabLst>
                <a:tab pos="457200" algn="l"/>
                <a:tab pos="914400" algn="l"/>
                <a:tab pos="1371600" algn="l"/>
                <a:tab pos="3246120" algn="ctr"/>
              </a:tabLst>
            </a:pPr>
            <a:r>
              <a:rPr lang="en-US" sz="3200" b="1"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In the present distress…</a:t>
            </a:r>
          </a:p>
          <a:p>
            <a:pPr marR="0">
              <a:spcBef>
                <a:spcPts val="1800"/>
              </a:spcBef>
              <a:spcAft>
                <a:spcPts val="0"/>
              </a:spcAft>
              <a:tabLst>
                <a:tab pos="457200" algn="l"/>
                <a:tab pos="914400" algn="l"/>
                <a:tab pos="1371600" algn="l"/>
                <a:tab pos="3246120" algn="ctr"/>
              </a:tabLst>
            </a:pP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Those That Do Are Like Those Who Do Not </a:t>
            </a:r>
          </a:p>
          <a:p>
            <a:pPr marR="0">
              <a:spcBef>
                <a:spcPts val="1800"/>
              </a:spcBef>
              <a:spcAft>
                <a:spcPts val="0"/>
              </a:spcAft>
              <a:tabLst>
                <a:tab pos="457200" algn="l"/>
                <a:tab pos="914400" algn="l"/>
                <a:tab pos="1371600" algn="l"/>
                <a:tab pos="3246120" algn="ctr"/>
              </a:tabLst>
            </a:pP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One who is unmarried cares about pleasing the Lord, but one who is married cares about pleasing the wife or husband. </a:t>
            </a:r>
          </a:p>
          <a:p>
            <a:pPr marR="0">
              <a:spcBef>
                <a:spcPts val="1800"/>
              </a:spcBef>
              <a:spcAft>
                <a:spcPts val="0"/>
              </a:spcAft>
              <a:tabLst>
                <a:tab pos="457200" algn="l"/>
                <a:tab pos="914400" algn="l"/>
                <a:tab pos="1371600" algn="l"/>
                <a:tab pos="3246120" algn="ctr"/>
              </a:tabLst>
            </a:pP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One who gives a virgin in marriage does well, but one who keeps her a virgin does better.</a:t>
            </a:r>
          </a:p>
          <a:p>
            <a:pPr marR="0">
              <a:spcBef>
                <a:spcPts val="1800"/>
              </a:spcBef>
              <a:spcAft>
                <a:spcPts val="0"/>
              </a:spcAft>
              <a:tabLst>
                <a:tab pos="457200" algn="l"/>
                <a:tab pos="914400" algn="l"/>
                <a:tab pos="1371600" algn="l"/>
                <a:tab pos="3246120" algn="ctr"/>
              </a:tabLst>
            </a:pP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A widow is happier if she remains as she is.</a:t>
            </a:r>
            <a:endParaRPr lang="en-US" sz="3200" b="1" kern="100" dirty="0">
              <a:solidFill>
                <a:schemeClr val="accent1"/>
              </a:solidFill>
              <a:effectLst/>
              <a:latin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15666618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439579"/>
            <a:ext cx="10744200" cy="1077218"/>
          </a:xfrm>
        </p:spPr>
        <p:txBody>
          <a:bodyPr wrap="square">
            <a:spAutoFit/>
          </a:bodyPr>
          <a:lstStyle/>
          <a:p>
            <a:r>
              <a:rPr lang="en-US" sz="3200" b="1" dirty="0">
                <a:latin typeface="+mn-lt"/>
              </a:rPr>
              <a:t>An Overview of 1 Corinthians 8-10:</a:t>
            </a:r>
            <a:br>
              <a:rPr lang="en-US" sz="3200" b="1" dirty="0">
                <a:latin typeface="+mn-lt"/>
              </a:rPr>
            </a:br>
            <a:r>
              <a:rPr lang="en-US" sz="3200" b="1" dirty="0">
                <a:solidFill>
                  <a:schemeClr val="accent1"/>
                </a:solidFill>
                <a:latin typeface="+mn-lt"/>
              </a:rPr>
              <a:t>Meat Offered to Idols and Matters of Liberty</a:t>
            </a:r>
            <a:endParaRPr lang="en-US" sz="3200" dirty="0">
              <a:solidFill>
                <a:schemeClr val="accent1"/>
              </a:solidFill>
              <a:latin typeface="+mn-lt"/>
            </a:endParaRPr>
          </a:p>
        </p:txBody>
      </p:sp>
      <p:sp>
        <p:nvSpPr>
          <p:cNvPr id="8" name="TextBox 7">
            <a:extLst>
              <a:ext uri="{FF2B5EF4-FFF2-40B4-BE49-F238E27FC236}">
                <a16:creationId xmlns:a16="http://schemas.microsoft.com/office/drawing/2014/main" id="{B6C1F8F0-1D11-099D-7F26-90FA36018E6B}"/>
              </a:ext>
            </a:extLst>
          </p:cNvPr>
          <p:cNvSpPr txBox="1"/>
          <p:nvPr/>
        </p:nvSpPr>
        <p:spPr>
          <a:xfrm>
            <a:off x="4876800" y="1615619"/>
            <a:ext cx="6019800" cy="4431983"/>
          </a:xfrm>
          <a:prstGeom prst="rect">
            <a:avLst/>
          </a:prstGeom>
          <a:noFill/>
        </p:spPr>
        <p:txBody>
          <a:bodyPr wrap="square" rtlCol="0">
            <a:spAutoFit/>
          </a:bodyPr>
          <a:lstStyle/>
          <a:p>
            <a:pPr>
              <a:spcBef>
                <a:spcPts val="1200"/>
              </a:spcBef>
            </a:pPr>
            <a:r>
              <a:rPr lang="en-US" sz="2800" b="1" dirty="0">
                <a:latin typeface="+mn-lt"/>
              </a:rPr>
              <a:t>Chapter 8 – Eating meat in an idol’s temple</a:t>
            </a:r>
          </a:p>
          <a:p>
            <a:pPr>
              <a:spcBef>
                <a:spcPts val="1200"/>
              </a:spcBef>
            </a:pPr>
            <a:r>
              <a:rPr lang="en-US" sz="2800" b="1" dirty="0">
                <a:latin typeface="+mn-lt"/>
              </a:rPr>
              <a:t>9:1-23 – Financial support of preachers (and Paul’s liberty)</a:t>
            </a:r>
          </a:p>
          <a:p>
            <a:pPr>
              <a:spcBef>
                <a:spcPts val="1200"/>
              </a:spcBef>
            </a:pPr>
            <a:r>
              <a:rPr lang="en-US" sz="2800" b="1" kern="100" dirty="0">
                <a:effectLst/>
                <a:latin typeface="+mn-lt"/>
              </a:rPr>
              <a:t>9:24-10:13 – Self-Control and the Danger of Falling into Sin</a:t>
            </a:r>
          </a:p>
          <a:p>
            <a:pPr>
              <a:spcBef>
                <a:spcPts val="1200"/>
              </a:spcBef>
            </a:pPr>
            <a:r>
              <a:rPr lang="en-US" sz="2800" b="1" kern="100" dirty="0">
                <a:effectLst/>
                <a:latin typeface="+mn-lt"/>
              </a:rPr>
              <a:t>10:14-33 – Further Warnings Against Idolatry and Eating Meat Offered to Idols</a:t>
            </a:r>
          </a:p>
        </p:txBody>
      </p:sp>
      <p:pic>
        <p:nvPicPr>
          <p:cNvPr id="2" name="Picture 1">
            <a:extLst>
              <a:ext uri="{FF2B5EF4-FFF2-40B4-BE49-F238E27FC236}">
                <a16:creationId xmlns:a16="http://schemas.microsoft.com/office/drawing/2014/main" id="{7A0D0B76-A459-DBA9-940E-DA5E8770B0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08" y="1676400"/>
            <a:ext cx="3604592" cy="4876800"/>
          </a:xfrm>
          <a:prstGeom prst="rect">
            <a:avLst/>
          </a:prstGeom>
        </p:spPr>
      </p:pic>
    </p:spTree>
    <p:extLst>
      <p:ext uri="{BB962C8B-B14F-4D97-AF65-F5344CB8AC3E}">
        <p14:creationId xmlns:p14="http://schemas.microsoft.com/office/powerpoint/2010/main" val="3693552554"/>
      </p:ext>
    </p:extLst>
  </p:cSld>
  <p:clrMapOvr>
    <a:masterClrMapping/>
  </p:clrMapOvr>
  <p:transition spd="slow">
    <p:wedg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62000" y="734199"/>
            <a:ext cx="10591800" cy="523220"/>
          </a:xfrm>
        </p:spPr>
        <p:txBody>
          <a:bodyPr wrap="square">
            <a:spAutoFit/>
          </a:bodyPr>
          <a:lstStyle/>
          <a:p>
            <a:pPr>
              <a:spcBef>
                <a:spcPts val="0"/>
              </a:spcBef>
              <a:spcAft>
                <a:spcPts val="0"/>
              </a:spcAft>
              <a:tabLst>
                <a:tab pos="457200" algn="l"/>
                <a:tab pos="914400" algn="l"/>
                <a:tab pos="1371600" algn="l"/>
                <a:tab pos="3246120" algn="ctr"/>
              </a:tabLst>
            </a:pPr>
            <a:r>
              <a:rPr lang="en-US" sz="2800" b="1" kern="100" dirty="0">
                <a:latin typeface="Tahoma" panose="020B0604030504040204" pitchFamily="34" charset="0"/>
                <a:ea typeface="Times New Roman" panose="02020603050405020304" pitchFamily="18" charset="0"/>
                <a:cs typeface="Times New Roman" panose="02020603050405020304" pitchFamily="18" charset="0"/>
              </a:rPr>
              <a:t>Eating Meat Offered to an Idol: Different Circumstances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41DD615-46B8-8634-A70E-F3068BD5E284}"/>
              </a:ext>
            </a:extLst>
          </p:cNvPr>
          <p:cNvGraphicFramePr>
            <a:graphicFrameLocks noGrp="1"/>
          </p:cNvGraphicFramePr>
          <p:nvPr>
            <p:extLst>
              <p:ext uri="{D42A27DB-BD31-4B8C-83A1-F6EECF244321}">
                <p14:modId xmlns:p14="http://schemas.microsoft.com/office/powerpoint/2010/main" val="3048220175"/>
              </p:ext>
            </p:extLst>
          </p:nvPr>
        </p:nvGraphicFramePr>
        <p:xfrm>
          <a:off x="1143000" y="1874520"/>
          <a:ext cx="3200400" cy="3840480"/>
        </p:xfrm>
        <a:graphic>
          <a:graphicData uri="http://schemas.openxmlformats.org/drawingml/2006/table">
            <a:tbl>
              <a:tblPr>
                <a:tableStyleId>{5C22544A-7EE6-4342-B048-85BDC9FD1C3A}</a:tableStyleId>
              </a:tblPr>
              <a:tblGrid>
                <a:gridCol w="3200400">
                  <a:extLst>
                    <a:ext uri="{9D8B030D-6E8A-4147-A177-3AD203B41FA5}">
                      <a16:colId xmlns:a16="http://schemas.microsoft.com/office/drawing/2014/main" val="3930808473"/>
                    </a:ext>
                  </a:extLst>
                </a:gridCol>
              </a:tblGrid>
              <a:tr h="0">
                <a:tc>
                  <a:txBody>
                    <a:bodyPr/>
                    <a:lstStyle/>
                    <a:p>
                      <a:pPr marL="0" marR="0" indent="0" algn="ctr">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In an idol’s temple as act of worship</a:t>
                      </a:r>
                    </a:p>
                  </a:txBody>
                  <a:tcPr marL="0" marR="0" marT="0" marB="0">
                    <a:solidFill>
                      <a:srgbClr val="0000CC"/>
                    </a:solidFill>
                  </a:tcPr>
                </a:tc>
                <a:extLst>
                  <a:ext uri="{0D108BD9-81ED-4DB2-BD59-A6C34878D82A}">
                    <a16:rowId xmlns:a16="http://schemas.microsoft.com/office/drawing/2014/main" val="433938549"/>
                  </a:ext>
                </a:extLst>
              </a:tr>
              <a:tr h="0">
                <a:tc>
                  <a:txBody>
                    <a:bodyPr/>
                    <a:lstStyle/>
                    <a:p>
                      <a:pPr marL="0" marR="0" algn="ctr">
                        <a:spcBef>
                          <a:spcPts val="0"/>
                        </a:spcBef>
                        <a:spcAft>
                          <a:spcPts val="0"/>
                        </a:spcAft>
                        <a:tabLst>
                          <a:tab pos="2057400" algn="ctr"/>
                          <a:tab pos="6172200" algn="ctr"/>
                        </a:tabLst>
                      </a:pPr>
                      <a:r>
                        <a:rPr lang="en-US" sz="2800" kern="100" dirty="0">
                          <a:solidFill>
                            <a:srgbClr val="FFFF00"/>
                          </a:solidFill>
                          <a:effectLst/>
                          <a:latin typeface="+mn-lt"/>
                          <a:ea typeface="Times New Roman" panose="02020603050405020304" pitchFamily="18" charset="0"/>
                          <a:cs typeface="Times New Roman" panose="02020603050405020304" pitchFamily="18" charset="0"/>
                        </a:rPr>
                        <a:t>In an idol’s temple for nourishment </a:t>
                      </a:r>
                      <a:endParaRPr lang="en-US" sz="2800" dirty="0">
                        <a:solidFill>
                          <a:srgbClr val="FFFF00"/>
                        </a:solidFill>
                        <a:effectLst/>
                        <a:latin typeface="+mn-lt"/>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4176243671"/>
                  </a:ext>
                </a:extLst>
              </a:tr>
              <a:tr h="0">
                <a:tc>
                  <a:txBody>
                    <a:bodyPr/>
                    <a:lstStyle/>
                    <a:p>
                      <a:pPr marL="0" marR="0" algn="ctr">
                        <a:spcBef>
                          <a:spcPts val="0"/>
                        </a:spcBef>
                        <a:spcAft>
                          <a:spcPts val="0"/>
                        </a:spcAft>
                        <a:tabLst>
                          <a:tab pos="2057400" algn="ctr"/>
                          <a:tab pos="6172200" algn="ctr"/>
                        </a:tabLst>
                      </a:pPr>
                      <a:r>
                        <a:rPr lang="en-US" sz="2800" kern="100" dirty="0">
                          <a:effectLst/>
                          <a:latin typeface="+mn-lt"/>
                          <a:ea typeface="Times New Roman" panose="02020603050405020304" pitchFamily="18" charset="0"/>
                          <a:cs typeface="Times New Roman" panose="02020603050405020304" pitchFamily="18" charset="0"/>
                        </a:rPr>
                        <a:t>At a private meal for nourishment</a:t>
                      </a:r>
                      <a:endParaRPr lang="en-US" sz="2800" dirty="0">
                        <a:solidFill>
                          <a:schemeClr val="tx2"/>
                        </a:solidFill>
                        <a:effectLst/>
                        <a:latin typeface="+mn-lt"/>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1936661325"/>
                  </a:ext>
                </a:extLst>
              </a:tr>
              <a:tr h="0">
                <a:tc>
                  <a:txBody>
                    <a:bodyPr/>
                    <a:lstStyle/>
                    <a:p>
                      <a:pPr marL="0" marR="0" algn="ctr">
                        <a:spcBef>
                          <a:spcPts val="0"/>
                        </a:spcBef>
                        <a:spcAft>
                          <a:spcPts val="0"/>
                        </a:spcAft>
                        <a:tabLst>
                          <a:tab pos="2057400" algn="ctr"/>
                          <a:tab pos="6172200" algn="ctr"/>
                        </a:tabLst>
                      </a:pPr>
                      <a:r>
                        <a:rPr lang="en-US" sz="2800" kern="1200" dirty="0">
                          <a:solidFill>
                            <a:schemeClr val="dk1"/>
                          </a:solidFill>
                          <a:effectLst/>
                          <a:latin typeface="+mn-lt"/>
                          <a:ea typeface="+mn-ea"/>
                          <a:cs typeface="+mn-cs"/>
                        </a:rPr>
                        <a:t>Bought at a market, eaten for nourishment </a:t>
                      </a:r>
                      <a:endParaRPr lang="en-US" sz="2800" dirty="0">
                        <a:solidFill>
                          <a:schemeClr val="tx2"/>
                        </a:solidFill>
                        <a:effectLst/>
                        <a:latin typeface="+mn-lt"/>
                        <a:ea typeface="Times New Roman" panose="02020603050405020304" pitchFamily="18" charset="0"/>
                        <a:cs typeface="Times New Roman" panose="02020603050405020304" pitchFamily="18" charset="0"/>
                      </a:endParaRPr>
                    </a:p>
                  </a:txBody>
                  <a:tcPr marL="0" marR="0" marT="0" marB="0">
                    <a:solidFill>
                      <a:srgbClr val="0000CC"/>
                    </a:solidFill>
                  </a:tcPr>
                </a:tc>
                <a:extLst>
                  <a:ext uri="{0D108BD9-81ED-4DB2-BD59-A6C34878D82A}">
                    <a16:rowId xmlns:a16="http://schemas.microsoft.com/office/drawing/2014/main" val="2762701971"/>
                  </a:ext>
                </a:extLst>
              </a:tr>
            </a:tbl>
          </a:graphicData>
        </a:graphic>
      </p:graphicFrame>
      <p:sp>
        <p:nvSpPr>
          <p:cNvPr id="4" name="TextBox 3">
            <a:extLst>
              <a:ext uri="{FF2B5EF4-FFF2-40B4-BE49-F238E27FC236}">
                <a16:creationId xmlns:a16="http://schemas.microsoft.com/office/drawing/2014/main" id="{0521E0D8-4D0E-02E0-AF8B-5720D19AD77A}"/>
              </a:ext>
            </a:extLst>
          </p:cNvPr>
          <p:cNvSpPr txBox="1"/>
          <p:nvPr/>
        </p:nvSpPr>
        <p:spPr>
          <a:xfrm>
            <a:off x="1600200" y="6019800"/>
            <a:ext cx="9029700" cy="523220"/>
          </a:xfrm>
          <a:prstGeom prst="rect">
            <a:avLst/>
          </a:prstGeom>
          <a:noFill/>
        </p:spPr>
        <p:txBody>
          <a:bodyPr wrap="square" rtlCol="0">
            <a:spAutoFit/>
          </a:bodyPr>
          <a:lstStyle/>
          <a:p>
            <a:pPr marL="0" marR="0" indent="274320">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Chapter 8 discusses the second case.</a:t>
            </a:r>
          </a:p>
        </p:txBody>
      </p:sp>
      <p:pic>
        <p:nvPicPr>
          <p:cNvPr id="2" name="Picture 1">
            <a:extLst>
              <a:ext uri="{FF2B5EF4-FFF2-40B4-BE49-F238E27FC236}">
                <a16:creationId xmlns:a16="http://schemas.microsoft.com/office/drawing/2014/main" id="{1ECA2D1B-6C6E-A40B-9611-9A40B19BF1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8000" y="1828800"/>
            <a:ext cx="5384800" cy="4038600"/>
          </a:xfrm>
          <a:prstGeom prst="rect">
            <a:avLst/>
          </a:prstGeom>
        </p:spPr>
      </p:pic>
    </p:spTree>
    <p:extLst>
      <p:ext uri="{BB962C8B-B14F-4D97-AF65-F5344CB8AC3E}">
        <p14:creationId xmlns:p14="http://schemas.microsoft.com/office/powerpoint/2010/main" val="510230330"/>
      </p:ext>
    </p:extLst>
  </p:cSld>
  <p:clrMapOvr>
    <a:masterClrMapping/>
  </p:clrMapOvr>
  <p:transition spd="slow">
    <p:wedg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439579"/>
            <a:ext cx="10744200" cy="1077218"/>
          </a:xfrm>
          <a:ln w="19050"/>
        </p:spPr>
        <p:txBody>
          <a:bodyPr wrap="square">
            <a:spAutoFit/>
          </a:body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Why Banquets in an Idol’s Temple </a:t>
            </a:r>
            <a:b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Tempted Christians</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6C1F8F0-1D11-099D-7F26-90FA36018E6B}"/>
              </a:ext>
            </a:extLst>
          </p:cNvPr>
          <p:cNvSpPr txBox="1"/>
          <p:nvPr/>
        </p:nvSpPr>
        <p:spPr>
          <a:xfrm>
            <a:off x="1066800" y="1524000"/>
            <a:ext cx="9982200" cy="4401205"/>
          </a:xfrm>
          <a:prstGeom prst="rect">
            <a:avLst/>
          </a:prstGeom>
          <a:noFill/>
        </p:spPr>
        <p:txBody>
          <a:bodyPr wrap="square" rtlCol="0">
            <a:spAutoFit/>
          </a:bodyPr>
          <a:lstStyle/>
          <a:p>
            <a:pPr marL="0" marR="0">
              <a:spcBef>
                <a:spcPts val="0"/>
              </a:spcBef>
              <a:spcAft>
                <a:spcPts val="0"/>
              </a:spcAft>
              <a:tabLst>
                <a:tab pos="457200" algn="l"/>
                <a:tab pos="914400" algn="l"/>
                <a:tab pos="1371600" algn="l"/>
                <a:tab pos="3246120" algn="ctr"/>
              </a:tabLst>
            </a:pPr>
            <a:r>
              <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Why might a Christian be tempted to eat meat in an idol’s temple even though he did not believe in the idol?</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Good food: Nourishment</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Fun and good times</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Visiting with friends</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Business associations</a:t>
            </a:r>
          </a:p>
          <a:p>
            <a:pPr marL="0" marR="0" indent="274320" algn="just">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Family expectations </a:t>
            </a:r>
          </a:p>
          <a:p>
            <a:pPr marL="0" marR="0">
              <a:spcBef>
                <a:spcPts val="0"/>
              </a:spcBef>
              <a:spcAft>
                <a:spcPts val="0"/>
              </a:spcAft>
              <a:tabLst>
                <a:tab pos="457200" algn="l"/>
                <a:tab pos="914400" algn="l"/>
                <a:tab pos="1371600" algn="l"/>
                <a:tab pos="3246120" algn="ctr"/>
              </a:tabLst>
            </a:pPr>
            <a:r>
              <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For all the same reasons some people attend denominations or other group meetings even when they do not agree with the group’s purposes.</a:t>
            </a:r>
          </a:p>
        </p:txBody>
      </p:sp>
    </p:spTree>
    <p:extLst>
      <p:ext uri="{BB962C8B-B14F-4D97-AF65-F5344CB8AC3E}">
        <p14:creationId xmlns:p14="http://schemas.microsoft.com/office/powerpoint/2010/main" val="53071365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500"/>
                                        <p:tgtEl>
                                          <p:spTgt spid="8">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fade">
                                      <p:cBhvr>
                                        <p:cTn id="16" dur="500"/>
                                        <p:tgtEl>
                                          <p:spTgt spid="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500"/>
                                        <p:tgtEl>
                                          <p:spTgt spid="8">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Some Characteristics of Matters of Liberty</a:t>
            </a:r>
            <a:endParaRPr lang="en-US" altLang="en-US" sz="3200" b="1" dirty="0"/>
          </a:p>
        </p:txBody>
      </p:sp>
      <p:sp>
        <p:nvSpPr>
          <p:cNvPr id="8" name="TextBox 7">
            <a:extLst>
              <a:ext uri="{FF2B5EF4-FFF2-40B4-BE49-F238E27FC236}">
                <a16:creationId xmlns:a16="http://schemas.microsoft.com/office/drawing/2014/main" id="{B6C1F8F0-1D11-099D-7F26-90FA36018E6B}"/>
              </a:ext>
            </a:extLst>
          </p:cNvPr>
          <p:cNvSpPr txBox="1"/>
          <p:nvPr/>
        </p:nvSpPr>
        <p:spPr>
          <a:xfrm>
            <a:off x="1066800" y="1524000"/>
            <a:ext cx="9982200" cy="4832092"/>
          </a:xfrm>
          <a:prstGeom prst="rect">
            <a:avLst/>
          </a:prstGeom>
          <a:noFill/>
        </p:spPr>
        <p:txBody>
          <a:bodyPr wrap="square" rtlCol="0">
            <a:spAutoFit/>
          </a:bodyPr>
          <a:lstStyle/>
          <a:p>
            <a:pPr>
              <a:spcBef>
                <a:spcPts val="1200"/>
              </a:spcBef>
            </a:pPr>
            <a:r>
              <a:rPr lang="en-US" sz="3200" dirty="0">
                <a:latin typeface="+mn-lt"/>
              </a:rPr>
              <a:t>* A matter of liberty is a practice which, whether we participate or not, does not make us better or worse spiritually. </a:t>
            </a:r>
          </a:p>
          <a:p>
            <a:pPr>
              <a:spcBef>
                <a:spcPts val="1200"/>
              </a:spcBef>
            </a:pPr>
            <a:r>
              <a:rPr lang="en-US" sz="3200" dirty="0">
                <a:latin typeface="+mn-lt"/>
              </a:rPr>
              <a:t>* There are such things as matters of liberty (verses 8,9; see 7:17-24). </a:t>
            </a:r>
          </a:p>
          <a:p>
            <a:pPr>
              <a:spcBef>
                <a:spcPts val="1200"/>
              </a:spcBef>
            </a:pPr>
            <a:r>
              <a:rPr lang="en-US" sz="3200" dirty="0">
                <a:latin typeface="+mn-lt"/>
              </a:rPr>
              <a:t>* There are practices to which some people attach significance as religious worship or service, but those acts may be practiced for other purposes without attaching religious significance to them.</a:t>
            </a:r>
          </a:p>
        </p:txBody>
      </p:sp>
    </p:spTree>
    <p:extLst>
      <p:ext uri="{BB962C8B-B14F-4D97-AF65-F5344CB8AC3E}">
        <p14:creationId xmlns:p14="http://schemas.microsoft.com/office/powerpoint/2010/main" val="282729039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0"/>
            <a:ext cx="10744200" cy="584775"/>
          </a:xfrm>
        </p:spPr>
        <p:txBody>
          <a:bodyPr wrap="square">
            <a:spAutoFit/>
          </a:bodyPr>
          <a:lstStyle/>
          <a:p>
            <a:r>
              <a:rPr lang="en-US" sz="3200" b="1" dirty="0">
                <a:latin typeface="+mn-lt"/>
              </a:rPr>
              <a:t>Things Offered to Idols; Matters of Liberty</a:t>
            </a:r>
            <a:endParaRPr lang="en-US" sz="3200" dirty="0">
              <a:latin typeface="+mn-lt"/>
            </a:endParaRPr>
          </a:p>
        </p:txBody>
      </p:sp>
      <p:sp>
        <p:nvSpPr>
          <p:cNvPr id="8" name="TextBox 7">
            <a:extLst>
              <a:ext uri="{FF2B5EF4-FFF2-40B4-BE49-F238E27FC236}">
                <a16:creationId xmlns:a16="http://schemas.microsoft.com/office/drawing/2014/main" id="{B6C1F8F0-1D11-099D-7F26-90FA36018E6B}"/>
              </a:ext>
            </a:extLst>
          </p:cNvPr>
          <p:cNvSpPr txBox="1"/>
          <p:nvPr/>
        </p:nvSpPr>
        <p:spPr>
          <a:xfrm>
            <a:off x="5791200" y="1615619"/>
            <a:ext cx="5715000" cy="4708981"/>
          </a:xfrm>
          <a:prstGeom prst="rect">
            <a:avLst/>
          </a:prstGeom>
          <a:noFill/>
        </p:spPr>
        <p:txBody>
          <a:bodyPr wrap="square" rtlCol="0">
            <a:spAutoFit/>
          </a:bodyPr>
          <a:lstStyle/>
          <a:p>
            <a:pPr>
              <a:spcBef>
                <a:spcPts val="1200"/>
              </a:spcBef>
            </a:pPr>
            <a:r>
              <a:rPr lang="en-US" sz="2800" b="1" dirty="0">
                <a:latin typeface="+mn-lt"/>
              </a:rPr>
              <a:t>If one knows there is only one true God, he could eat meat offered to an idol simply as food.</a:t>
            </a:r>
          </a:p>
          <a:p>
            <a:pPr>
              <a:spcBef>
                <a:spcPts val="1200"/>
              </a:spcBef>
            </a:pPr>
            <a:r>
              <a:rPr lang="en-US" sz="2800" b="1" dirty="0">
                <a:latin typeface="+mn-lt"/>
              </a:rPr>
              <a:t>But some defile their conscience by eating meat offered to an idol as an act of worship.</a:t>
            </a:r>
          </a:p>
          <a:p>
            <a:pPr>
              <a:spcBef>
                <a:spcPts val="1200"/>
              </a:spcBef>
            </a:pPr>
            <a:r>
              <a:rPr lang="en-US" sz="2800" b="1" dirty="0">
                <a:latin typeface="+mn-lt"/>
              </a:rPr>
              <a:t>So, a Christian should not eat meat in an idol’s temple lest he lead others to violate their conscience.</a:t>
            </a:r>
          </a:p>
        </p:txBody>
      </p:sp>
      <p:pic>
        <p:nvPicPr>
          <p:cNvPr id="4" name="Picture 3">
            <a:extLst>
              <a:ext uri="{FF2B5EF4-FFF2-40B4-BE49-F238E27FC236}">
                <a16:creationId xmlns:a16="http://schemas.microsoft.com/office/drawing/2014/main" id="{7CF9A798-4565-BD44-B092-EC07B09F18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09800"/>
            <a:ext cx="5105400" cy="3829050"/>
          </a:xfrm>
          <a:prstGeom prst="rect">
            <a:avLst/>
          </a:prstGeom>
        </p:spPr>
      </p:pic>
    </p:spTree>
    <p:extLst>
      <p:ext uri="{BB962C8B-B14F-4D97-AF65-F5344CB8AC3E}">
        <p14:creationId xmlns:p14="http://schemas.microsoft.com/office/powerpoint/2010/main" val="351242917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685801"/>
            <a:ext cx="10744200" cy="584775"/>
          </a:xfrm>
        </p:spPr>
        <p:txBody>
          <a:bodyPr wrap="square">
            <a:spAutoFit/>
          </a:bodyPr>
          <a:lstStyle/>
          <a:p>
            <a:pPr marR="0">
              <a:spcBef>
                <a:spcPts val="1200"/>
              </a:spcBef>
              <a:spcAft>
                <a:spcPts val="0"/>
              </a:spcAft>
              <a:tabLst>
                <a:tab pos="457200" algn="l"/>
                <a:tab pos="914400" algn="l"/>
                <a:tab pos="1371600" algn="l"/>
                <a:tab pos="3246120" algn="ctr"/>
              </a:tabLst>
            </a:pPr>
            <a:r>
              <a:rPr lang="en-US" sz="3200" b="1" kern="100" dirty="0">
                <a:effectLst/>
                <a:latin typeface="Tahoma" panose="020B0604030504040204" pitchFamily="34" charset="0"/>
                <a:cs typeface="Times New Roman" panose="02020603050405020304" pitchFamily="18" charset="0"/>
              </a:rPr>
              <a:t>The Laborer Is Worthy of His Hire</a:t>
            </a:r>
            <a:r>
              <a:rPr lang="en-US" sz="3200" b="1" kern="100" dirty="0">
                <a:latin typeface="Tahoma" panose="020B0604030504040204" pitchFamily="34" charset="0"/>
                <a:cs typeface="Times New Roman" panose="02020603050405020304" pitchFamily="18" charset="0"/>
              </a:rPr>
              <a:t>.</a:t>
            </a:r>
          </a:p>
        </p:txBody>
      </p:sp>
      <p:pic>
        <p:nvPicPr>
          <p:cNvPr id="15" name="Picture 14">
            <a:extLst>
              <a:ext uri="{FF2B5EF4-FFF2-40B4-BE49-F238E27FC236}">
                <a16:creationId xmlns:a16="http://schemas.microsoft.com/office/drawing/2014/main" id="{E02AD31E-408A-F3A9-10F2-41E309F0B4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85800" y="1436423"/>
            <a:ext cx="1869948" cy="3048000"/>
          </a:xfrm>
          <a:prstGeom prst="rect">
            <a:avLst/>
          </a:prstGeom>
        </p:spPr>
      </p:pic>
      <p:pic>
        <p:nvPicPr>
          <p:cNvPr id="16" name="Picture 15">
            <a:extLst>
              <a:ext uri="{FF2B5EF4-FFF2-40B4-BE49-F238E27FC236}">
                <a16:creationId xmlns:a16="http://schemas.microsoft.com/office/drawing/2014/main" id="{99FDB5DD-D28C-2857-F11E-86040818E8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00" y="1447801"/>
            <a:ext cx="2727928" cy="2802068"/>
          </a:xfrm>
          <a:prstGeom prst="rect">
            <a:avLst/>
          </a:prstGeom>
        </p:spPr>
      </p:pic>
      <p:pic>
        <p:nvPicPr>
          <p:cNvPr id="17" name="Picture 16">
            <a:extLst>
              <a:ext uri="{FF2B5EF4-FFF2-40B4-BE49-F238E27FC236}">
                <a16:creationId xmlns:a16="http://schemas.microsoft.com/office/drawing/2014/main" id="{F7BAA31B-521C-C2BC-FBA4-5326985DCA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4927" y="1369925"/>
            <a:ext cx="3857473" cy="2295416"/>
          </a:xfrm>
          <a:prstGeom prst="rect">
            <a:avLst/>
          </a:prstGeom>
        </p:spPr>
      </p:pic>
      <p:pic>
        <p:nvPicPr>
          <p:cNvPr id="18" name="Picture 17">
            <a:extLst>
              <a:ext uri="{FF2B5EF4-FFF2-40B4-BE49-F238E27FC236}">
                <a16:creationId xmlns:a16="http://schemas.microsoft.com/office/drawing/2014/main" id="{B6331A9B-2911-7019-EC29-0EFA2B1C6C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6400" y="4283916"/>
            <a:ext cx="3771900" cy="2514600"/>
          </a:xfrm>
          <a:prstGeom prst="rect">
            <a:avLst/>
          </a:prstGeom>
        </p:spPr>
      </p:pic>
      <p:pic>
        <p:nvPicPr>
          <p:cNvPr id="19" name="Picture 18">
            <a:extLst>
              <a:ext uri="{FF2B5EF4-FFF2-40B4-BE49-F238E27FC236}">
                <a16:creationId xmlns:a16="http://schemas.microsoft.com/office/drawing/2014/main" id="{ED3A1E0C-B437-E302-A618-27DC0B7CBB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29500" y="3750376"/>
            <a:ext cx="4457700" cy="2953226"/>
          </a:xfrm>
          <a:prstGeom prst="rect">
            <a:avLst/>
          </a:prstGeom>
        </p:spPr>
      </p:pic>
      <p:pic>
        <p:nvPicPr>
          <p:cNvPr id="3" name="Picture 2">
            <a:extLst>
              <a:ext uri="{FF2B5EF4-FFF2-40B4-BE49-F238E27FC236}">
                <a16:creationId xmlns:a16="http://schemas.microsoft.com/office/drawing/2014/main" id="{FE3DABA2-B68E-124C-7CF4-BCBD48D604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38800" y="2971800"/>
            <a:ext cx="1742135" cy="3581400"/>
          </a:xfrm>
          <a:prstGeom prst="rect">
            <a:avLst/>
          </a:prstGeom>
        </p:spPr>
      </p:pic>
    </p:spTree>
    <p:extLst>
      <p:ext uri="{BB962C8B-B14F-4D97-AF65-F5344CB8AC3E}">
        <p14:creationId xmlns:p14="http://schemas.microsoft.com/office/powerpoint/2010/main" val="261155379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716578"/>
            <a:ext cx="10744200" cy="523220"/>
          </a:xfrm>
        </p:spPr>
        <p:txBody>
          <a:bodyPr wrap="square">
            <a:spAutoFit/>
          </a:bodyPr>
          <a:lstStyle/>
          <a:p>
            <a:pPr marL="0" marR="0" algn="ctr">
              <a:spcBef>
                <a:spcPts val="300"/>
              </a:spcBef>
              <a:spcAft>
                <a:spcPts val="300"/>
              </a:spcAft>
              <a:tabLst>
                <a:tab pos="457200" algn="l"/>
                <a:tab pos="914400" algn="l"/>
                <a:tab pos="1371600" algn="l"/>
                <a:tab pos="3246120" algn="ctr"/>
              </a:tabLst>
            </a:pPr>
            <a:r>
              <a:rPr lang="en-US" sz="2800" b="1" kern="100" dirty="0">
                <a:effectLst/>
                <a:latin typeface="+mn-lt"/>
              </a:rPr>
              <a:t>9:1-23 – Financial Support of Preachers and Paul’s Liberty</a:t>
            </a:r>
          </a:p>
        </p:txBody>
      </p:sp>
      <p:sp>
        <p:nvSpPr>
          <p:cNvPr id="8" name="TextBox 7">
            <a:extLst>
              <a:ext uri="{FF2B5EF4-FFF2-40B4-BE49-F238E27FC236}">
                <a16:creationId xmlns:a16="http://schemas.microsoft.com/office/drawing/2014/main" id="{B6C1F8F0-1D11-099D-7F26-90FA36018E6B}"/>
              </a:ext>
            </a:extLst>
          </p:cNvPr>
          <p:cNvSpPr txBox="1"/>
          <p:nvPr/>
        </p:nvSpPr>
        <p:spPr>
          <a:xfrm>
            <a:off x="609600" y="1515894"/>
            <a:ext cx="7086600" cy="5016758"/>
          </a:xfrm>
          <a:prstGeom prst="rect">
            <a:avLst/>
          </a:prstGeom>
          <a:noFill/>
        </p:spPr>
        <p:txBody>
          <a:bodyPr wrap="square" rtlCol="0">
            <a:spAutoFit/>
          </a:bodyPr>
          <a:lstStyle/>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Paul had a right to eat, drink, marry, and refrain from working.</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 laborer is worthy of his hire</a:t>
            </a:r>
            <a:r>
              <a:rPr lang="en-US" sz="2800" b="1" kern="100" dirty="0">
                <a:latin typeface="Tahoma" panose="020B0604030504040204" pitchFamily="34" charset="0"/>
                <a:cs typeface="Times New Roman" panose="02020603050405020304" pitchFamily="18" charset="0"/>
              </a:rPr>
              <a:t>.</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So the Lord commanded that those who preach the gospel should live of the gospel </a:t>
            </a:r>
          </a:p>
          <a:p>
            <a:pPr marR="0">
              <a:spcBef>
                <a:spcPts val="1200"/>
              </a:spcBef>
              <a:spcAft>
                <a:spcPts val="0"/>
              </a:spcAft>
              <a:tabLst>
                <a:tab pos="457200" algn="l"/>
                <a:tab pos="914400" algn="l"/>
                <a:tab pos="1371600" algn="l"/>
                <a:tab pos="3246120" algn="ctr"/>
              </a:tabLst>
            </a:pPr>
            <a:r>
              <a:rPr lang="en-US" sz="2800" b="1" kern="100" dirty="0">
                <a:latin typeface="Tahoma" panose="020B0604030504040204" pitchFamily="34" charset="0"/>
                <a:cs typeface="Times New Roman" panose="02020603050405020304" pitchFamily="18" charset="0"/>
              </a:rPr>
              <a:t>B</a:t>
            </a:r>
            <a:r>
              <a:rPr lang="en-US" sz="2800" b="1" kern="100" dirty="0">
                <a:effectLst/>
                <a:latin typeface="Tahoma" panose="020B0604030504040204" pitchFamily="34" charset="0"/>
                <a:cs typeface="Times New Roman" panose="02020603050405020304" pitchFamily="18" charset="0"/>
              </a:rPr>
              <a:t>ut Paul had chosen to forego this liberty.</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We should sacrifice liberties or adapt to customs to save others.</a:t>
            </a:r>
          </a:p>
        </p:txBody>
      </p:sp>
      <p:pic>
        <p:nvPicPr>
          <p:cNvPr id="4" name="Picture 3">
            <a:extLst>
              <a:ext uri="{FF2B5EF4-FFF2-40B4-BE49-F238E27FC236}">
                <a16:creationId xmlns:a16="http://schemas.microsoft.com/office/drawing/2014/main" id="{BFFEBEDD-F0A8-7A88-AA33-7422404C51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7491" y="1852573"/>
            <a:ext cx="3619500" cy="4343400"/>
          </a:xfrm>
          <a:prstGeom prst="rect">
            <a:avLst/>
          </a:prstGeom>
        </p:spPr>
      </p:pic>
    </p:spTree>
    <p:extLst>
      <p:ext uri="{BB962C8B-B14F-4D97-AF65-F5344CB8AC3E}">
        <p14:creationId xmlns:p14="http://schemas.microsoft.com/office/powerpoint/2010/main" val="2743255305"/>
      </p:ext>
    </p:extLst>
  </p:cSld>
  <p:clrMapOvr>
    <a:masterClrMapping/>
  </p:clrMapOvr>
  <p:transition spd="slow">
    <p:wedg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3BFC69C-B632-E3F3-4ADE-A66BE9746A30}"/>
              </a:ext>
            </a:extLst>
          </p:cNvPr>
          <p:cNvSpPr>
            <a:spLocks noGrp="1" noChangeArrowheads="1"/>
          </p:cNvSpPr>
          <p:nvPr>
            <p:ph type="title"/>
          </p:nvPr>
        </p:nvSpPr>
        <p:spPr>
          <a:xfrm>
            <a:off x="1981200" y="533400"/>
            <a:ext cx="8382000" cy="595514"/>
          </a:xfrm>
        </p:spPr>
        <p:txBody>
          <a:bodyPr wrap="square">
            <a:spAutoFit/>
          </a:bodyPr>
          <a:lstStyle/>
          <a:p>
            <a:pPr algn="ctr"/>
            <a:r>
              <a:rPr lang="en-US" sz="3200" b="1" dirty="0">
                <a:effectLst/>
                <a:latin typeface="Tahoma" panose="020B0604030504040204" pitchFamily="34" charset="0"/>
                <a:ea typeface="Times New Roman" panose="02020603050405020304" pitchFamily="18" charset="0"/>
                <a:cs typeface="Times New Roman" panose="02020603050405020304" pitchFamily="18" charset="0"/>
              </a:rPr>
              <a:t>All Things to All Men to Save Some</a:t>
            </a:r>
            <a:endParaRPr lang="en-US" altLang="en-US" sz="3200" b="1" dirty="0"/>
          </a:p>
        </p:txBody>
      </p:sp>
      <p:graphicFrame>
        <p:nvGraphicFramePr>
          <p:cNvPr id="7" name="Table 6">
            <a:extLst>
              <a:ext uri="{FF2B5EF4-FFF2-40B4-BE49-F238E27FC236}">
                <a16:creationId xmlns:a16="http://schemas.microsoft.com/office/drawing/2014/main" id="{8AF4B61F-84F1-984F-0200-FE39D4418E4C}"/>
              </a:ext>
            </a:extLst>
          </p:cNvPr>
          <p:cNvGraphicFramePr>
            <a:graphicFrameLocks noGrp="1"/>
          </p:cNvGraphicFramePr>
          <p:nvPr/>
        </p:nvGraphicFramePr>
        <p:xfrm>
          <a:off x="685800" y="1447800"/>
          <a:ext cx="10896600" cy="4267200"/>
        </p:xfrm>
        <a:graphic>
          <a:graphicData uri="http://schemas.openxmlformats.org/drawingml/2006/table">
            <a:tbl>
              <a:tblPr>
                <a:tableStyleId>{5C22544A-7EE6-4342-B048-85BDC9FD1C3A}</a:tableStyleId>
              </a:tblPr>
              <a:tblGrid>
                <a:gridCol w="3352800">
                  <a:extLst>
                    <a:ext uri="{9D8B030D-6E8A-4147-A177-3AD203B41FA5}">
                      <a16:colId xmlns:a16="http://schemas.microsoft.com/office/drawing/2014/main" val="3930808473"/>
                    </a:ext>
                  </a:extLst>
                </a:gridCol>
                <a:gridCol w="2095500">
                  <a:extLst>
                    <a:ext uri="{9D8B030D-6E8A-4147-A177-3AD203B41FA5}">
                      <a16:colId xmlns:a16="http://schemas.microsoft.com/office/drawing/2014/main" val="1935991233"/>
                    </a:ext>
                  </a:extLst>
                </a:gridCol>
                <a:gridCol w="2724150">
                  <a:extLst>
                    <a:ext uri="{9D8B030D-6E8A-4147-A177-3AD203B41FA5}">
                      <a16:colId xmlns:a16="http://schemas.microsoft.com/office/drawing/2014/main" val="1917719586"/>
                    </a:ext>
                  </a:extLst>
                </a:gridCol>
                <a:gridCol w="2724150">
                  <a:extLst>
                    <a:ext uri="{9D8B030D-6E8A-4147-A177-3AD203B41FA5}">
                      <a16:colId xmlns:a16="http://schemas.microsoft.com/office/drawing/2014/main" val="2988227246"/>
                    </a:ext>
                  </a:extLst>
                </a:gridCol>
              </a:tblGrid>
              <a:tr h="0">
                <a:tc>
                  <a:txBody>
                    <a:bodyPr/>
                    <a:lstStyle/>
                    <a:p>
                      <a:pPr marL="0" marR="0" algn="ctr">
                        <a:spcBef>
                          <a:spcPts val="0"/>
                        </a:spcBef>
                        <a:spcAft>
                          <a:spcPts val="0"/>
                        </a:spcAft>
                        <a:tabLst>
                          <a:tab pos="2057400" algn="ctr"/>
                          <a:tab pos="6172200" algn="ctr"/>
                        </a:tabLst>
                      </a:pPr>
                      <a:r>
                        <a:rPr lang="en-US" sz="3200" b="0" dirty="0">
                          <a:solidFill>
                            <a:schemeClr val="tx2"/>
                          </a:solidFill>
                          <a:effectLst/>
                          <a:latin typeface="+mn-lt"/>
                          <a:ea typeface="Times New Roman" panose="02020603050405020304" pitchFamily="18" charset="0"/>
                          <a:cs typeface="Times New Roman" panose="02020603050405020304" pitchFamily="18" charset="0"/>
                        </a:rPr>
                        <a:t>To Jews </a:t>
                      </a:r>
                      <a:br>
                        <a:rPr lang="en-US" sz="3200" b="0" dirty="0">
                          <a:solidFill>
                            <a:schemeClr val="tx2"/>
                          </a:solidFill>
                          <a:effectLst/>
                          <a:latin typeface="+mn-lt"/>
                          <a:ea typeface="Times New Roman" panose="02020603050405020304" pitchFamily="18" charset="0"/>
                          <a:cs typeface="Times New Roman" panose="02020603050405020304" pitchFamily="18" charset="0"/>
                        </a:rPr>
                      </a:br>
                      <a:r>
                        <a:rPr lang="en-US" sz="3200" b="0" dirty="0">
                          <a:solidFill>
                            <a:schemeClr val="tx2"/>
                          </a:solidFill>
                          <a:effectLst/>
                          <a:latin typeface="+mn-lt"/>
                          <a:ea typeface="Times New Roman" panose="02020603050405020304" pitchFamily="18" charset="0"/>
                          <a:cs typeface="Times New Roman" panose="02020603050405020304" pitchFamily="18" charset="0"/>
                        </a:rPr>
                        <a:t>under the law</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b="0" dirty="0">
                          <a:solidFill>
                            <a:schemeClr val="tx2"/>
                          </a:solidFill>
                          <a:effectLst/>
                          <a:latin typeface="+mn-lt"/>
                          <a:ea typeface="Times New Roman" panose="02020603050405020304" pitchFamily="18" charset="0"/>
                          <a:cs typeface="Times New Roman" panose="02020603050405020304" pitchFamily="18" charset="0"/>
                        </a:rPr>
                        <a:t>As a Jew</a:t>
                      </a:r>
                      <a:br>
                        <a:rPr lang="en-US" sz="3200" b="0" dirty="0">
                          <a:solidFill>
                            <a:schemeClr val="tx2"/>
                          </a:solidFill>
                          <a:effectLst/>
                          <a:latin typeface="+mn-lt"/>
                          <a:ea typeface="Times New Roman" panose="02020603050405020304" pitchFamily="18" charset="0"/>
                          <a:cs typeface="Times New Roman" panose="02020603050405020304" pitchFamily="18" charset="0"/>
                        </a:rPr>
                      </a:br>
                      <a:r>
                        <a:rPr lang="en-US" sz="3200" b="0" dirty="0">
                          <a:solidFill>
                            <a:schemeClr val="tx2"/>
                          </a:solidFill>
                          <a:effectLst/>
                          <a:latin typeface="+mn-lt"/>
                          <a:ea typeface="Times New Roman" panose="02020603050405020304" pitchFamily="18" charset="0"/>
                          <a:cs typeface="Times New Roman" panose="02020603050405020304" pitchFamily="18" charset="0"/>
                        </a:rPr>
                        <a:t>under the law</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b="0" dirty="0">
                          <a:solidFill>
                            <a:schemeClr val="tx2"/>
                          </a:solidFill>
                          <a:effectLst/>
                          <a:latin typeface="+mn-lt"/>
                          <a:ea typeface="Times New Roman" panose="02020603050405020304" pitchFamily="18" charset="0"/>
                          <a:cs typeface="Times New Roman" panose="02020603050405020304" pitchFamily="18" charset="0"/>
                        </a:rPr>
                        <a:t>To win Jews under the law</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b="0" dirty="0">
                          <a:solidFill>
                            <a:schemeClr val="tx2"/>
                          </a:solidFill>
                          <a:effectLst/>
                          <a:latin typeface="+mn-lt"/>
                          <a:ea typeface="Times New Roman" panose="02020603050405020304" pitchFamily="18" charset="0"/>
                          <a:cs typeface="Times New Roman" panose="02020603050405020304" pitchFamily="18" charset="0"/>
                        </a:rPr>
                        <a:t>Yet not subject to the law</a:t>
                      </a:r>
                    </a:p>
                  </a:txBody>
                  <a:tcPr marL="45720" marR="45720">
                    <a:solidFill>
                      <a:srgbClr val="0000CC"/>
                    </a:solidFill>
                  </a:tcPr>
                </a:tc>
                <a:extLst>
                  <a:ext uri="{0D108BD9-81ED-4DB2-BD59-A6C34878D82A}">
                    <a16:rowId xmlns:a16="http://schemas.microsoft.com/office/drawing/2014/main" val="433938549"/>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those without law (Gentiles)</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As without </a:t>
                      </a:r>
                      <a:br>
                        <a:rPr lang="en-US" sz="3200" dirty="0">
                          <a:solidFill>
                            <a:schemeClr val="tx2"/>
                          </a:solidFill>
                          <a:effectLst/>
                          <a:latin typeface="+mn-lt"/>
                          <a:ea typeface="Times New Roman" panose="02020603050405020304" pitchFamily="18" charset="0"/>
                          <a:cs typeface="Times New Roman" panose="02020603050405020304" pitchFamily="18" charset="0"/>
                        </a:rPr>
                      </a:br>
                      <a:r>
                        <a:rPr lang="en-US" sz="3200" dirty="0">
                          <a:solidFill>
                            <a:schemeClr val="tx2"/>
                          </a:solidFill>
                          <a:effectLst/>
                          <a:latin typeface="+mn-lt"/>
                          <a:ea typeface="Times New Roman" panose="02020603050405020304" pitchFamily="18" charset="0"/>
                          <a:cs typeface="Times New Roman" panose="02020603050405020304" pitchFamily="18" charset="0"/>
                        </a:rPr>
                        <a:t>law</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win those without law</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Yet under law to Christ</a:t>
                      </a:r>
                    </a:p>
                  </a:txBody>
                  <a:tcPr marL="45720" marR="45720">
                    <a:solidFill>
                      <a:srgbClr val="0000CC"/>
                    </a:solidFill>
                  </a:tcPr>
                </a:tc>
                <a:extLst>
                  <a:ext uri="{0D108BD9-81ED-4DB2-BD59-A6C34878D82A}">
                    <a16:rowId xmlns:a16="http://schemas.microsoft.com/office/drawing/2014/main" val="4176243671"/>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the weak</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As weak</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win the weak</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(Though not really weak)</a:t>
                      </a:r>
                    </a:p>
                  </a:txBody>
                  <a:tcPr marL="45720" marR="45720">
                    <a:solidFill>
                      <a:srgbClr val="0000CC"/>
                    </a:solidFill>
                  </a:tcPr>
                </a:tc>
                <a:extLst>
                  <a:ext uri="{0D108BD9-81ED-4DB2-BD59-A6C34878D82A}">
                    <a16:rowId xmlns:a16="http://schemas.microsoft.com/office/drawing/2014/main" val="1936661325"/>
                  </a:ext>
                </a:extLst>
              </a:tr>
              <a:tr h="0">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all men</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All things</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r>
                        <a:rPr lang="en-US" sz="3200" dirty="0">
                          <a:solidFill>
                            <a:schemeClr val="tx2"/>
                          </a:solidFill>
                          <a:effectLst/>
                          <a:latin typeface="+mn-lt"/>
                          <a:ea typeface="Times New Roman" panose="02020603050405020304" pitchFamily="18" charset="0"/>
                          <a:cs typeface="Times New Roman" panose="02020603050405020304" pitchFamily="18" charset="0"/>
                        </a:rPr>
                        <a:t>To save some</a:t>
                      </a:r>
                    </a:p>
                  </a:txBody>
                  <a:tcPr marL="45720" marR="45720">
                    <a:solidFill>
                      <a:srgbClr val="0000CC"/>
                    </a:solidFill>
                  </a:tcPr>
                </a:tc>
                <a:tc>
                  <a:txBody>
                    <a:bodyPr/>
                    <a:lstStyle/>
                    <a:p>
                      <a:pPr marL="0" marR="0" algn="ctr">
                        <a:spcBef>
                          <a:spcPts val="0"/>
                        </a:spcBef>
                        <a:spcAft>
                          <a:spcPts val="0"/>
                        </a:spcAft>
                        <a:tabLst>
                          <a:tab pos="2057400" algn="ctr"/>
                          <a:tab pos="6172200" algn="ctr"/>
                        </a:tabLst>
                      </a:pPr>
                      <a:endParaRPr lang="en-US" sz="3200" dirty="0">
                        <a:solidFill>
                          <a:schemeClr val="tx2"/>
                        </a:solidFill>
                        <a:effectLst/>
                        <a:latin typeface="+mn-lt"/>
                        <a:ea typeface="Times New Roman" panose="02020603050405020304" pitchFamily="18" charset="0"/>
                        <a:cs typeface="Times New Roman" panose="02020603050405020304" pitchFamily="18" charset="0"/>
                      </a:endParaRPr>
                    </a:p>
                  </a:txBody>
                  <a:tcPr marL="45720" marR="45720">
                    <a:solidFill>
                      <a:srgbClr val="0000CC"/>
                    </a:solidFill>
                  </a:tcPr>
                </a:tc>
                <a:extLst>
                  <a:ext uri="{0D108BD9-81ED-4DB2-BD59-A6C34878D82A}">
                    <a16:rowId xmlns:a16="http://schemas.microsoft.com/office/drawing/2014/main" val="1823528153"/>
                  </a:ext>
                </a:extLst>
              </a:tr>
            </a:tbl>
          </a:graphicData>
        </a:graphic>
      </p:graphicFrame>
      <p:sp>
        <p:nvSpPr>
          <p:cNvPr id="9" name="TextBox 8">
            <a:extLst>
              <a:ext uri="{FF2B5EF4-FFF2-40B4-BE49-F238E27FC236}">
                <a16:creationId xmlns:a16="http://schemas.microsoft.com/office/drawing/2014/main" id="{042E5815-32B0-9D6B-22D0-6C168C3F37AA}"/>
              </a:ext>
            </a:extLst>
          </p:cNvPr>
          <p:cNvSpPr txBox="1"/>
          <p:nvPr/>
        </p:nvSpPr>
        <p:spPr>
          <a:xfrm>
            <a:off x="609600" y="5953780"/>
            <a:ext cx="11049000" cy="523220"/>
          </a:xfrm>
          <a:prstGeom prst="rect">
            <a:avLst/>
          </a:prstGeom>
          <a:noFill/>
        </p:spPr>
        <p:txBody>
          <a:bodyPr wrap="square" rtlCol="0">
            <a:spAutoFit/>
          </a:bodyPr>
          <a:lstStyle/>
          <a:p>
            <a:r>
              <a:rPr lang="en-US" sz="2800" b="1"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Free from all men but a servant to all in order to win more</a:t>
            </a:r>
            <a:endParaRPr lang="en-US" sz="2800" b="1" dirty="0">
              <a:solidFill>
                <a:schemeClr val="accent1"/>
              </a:solidFill>
              <a:latin typeface="+mn-lt"/>
            </a:endParaRPr>
          </a:p>
        </p:txBody>
      </p:sp>
    </p:spTree>
    <p:extLst>
      <p:ext uri="{BB962C8B-B14F-4D97-AF65-F5344CB8AC3E}">
        <p14:creationId xmlns:p14="http://schemas.microsoft.com/office/powerpoint/2010/main" val="1806529879"/>
      </p:ext>
    </p:extLst>
  </p:cSld>
  <p:clrMapOvr>
    <a:masterClrMapping/>
  </p:clrMapOvr>
  <p:transition spd="slow">
    <p:wedg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F76EAE20-21C1-60E5-2FA9-CA296F05A079}"/>
              </a:ext>
            </a:extLst>
          </p:cNvPr>
          <p:cNvSpPr>
            <a:spLocks noGrp="1" noChangeArrowheads="1"/>
          </p:cNvSpPr>
          <p:nvPr>
            <p:ph type="title"/>
          </p:nvPr>
        </p:nvSpPr>
        <p:spPr>
          <a:xfrm>
            <a:off x="723900" y="501135"/>
            <a:ext cx="10744200" cy="954107"/>
          </a:xfrm>
        </p:spPr>
        <p:txBody>
          <a:bodyPr wrap="square">
            <a:spAutoFit/>
          </a:bodyPr>
          <a:lstStyle/>
          <a:p>
            <a:pPr marL="0" marR="0" algn="ctr">
              <a:spcBef>
                <a:spcPts val="300"/>
              </a:spcBef>
              <a:spcAft>
                <a:spcPts val="300"/>
              </a:spcAft>
              <a:tabLst>
                <a:tab pos="457200" algn="l"/>
                <a:tab pos="914400" algn="l"/>
                <a:tab pos="1371600" algn="l"/>
                <a:tab pos="3246120" algn="ctr"/>
              </a:tabLst>
            </a:pPr>
            <a:r>
              <a:rPr lang="en-US" sz="2800" b="1" kern="100" dirty="0">
                <a:effectLst/>
                <a:latin typeface="+mn-lt"/>
              </a:rPr>
              <a:t>9:24-10:13 – </a:t>
            </a:r>
            <a:r>
              <a:rPr lang="en-US" sz="2800" b="1" kern="100" dirty="0">
                <a:effectLst/>
                <a:latin typeface="+mn-lt"/>
                <a:ea typeface="Times New Roman" panose="02020603050405020304" pitchFamily="18" charset="0"/>
                <a:cs typeface="Times New Roman" panose="02020603050405020304" pitchFamily="18" charset="0"/>
              </a:rPr>
              <a:t>The Need for Sacrifice and Self-Control to Be Victorious over Sin</a:t>
            </a:r>
            <a:endParaRPr lang="en-US" sz="2800" kern="100" dirty="0">
              <a:effectLst/>
              <a:latin typeface="+mn-lt"/>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6C1F8F0-1D11-099D-7F26-90FA36018E6B}"/>
              </a:ext>
            </a:extLst>
          </p:cNvPr>
          <p:cNvSpPr txBox="1"/>
          <p:nvPr/>
        </p:nvSpPr>
        <p:spPr>
          <a:xfrm>
            <a:off x="4724400" y="2068592"/>
            <a:ext cx="7239000" cy="3570208"/>
          </a:xfrm>
          <a:prstGeom prst="rect">
            <a:avLst/>
          </a:prstGeom>
          <a:noFill/>
        </p:spPr>
        <p:txBody>
          <a:bodyPr wrap="square" rtlCol="0">
            <a:spAutoFit/>
          </a:bodyPr>
          <a:lstStyle/>
          <a:p>
            <a:pPr marL="274320" marR="0" indent="-274320" algn="l">
              <a:spcBef>
                <a:spcPts val="180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Athletes must practice self-discipline and sacrifice to win a temporary victory. </a:t>
            </a:r>
          </a:p>
          <a:p>
            <a:pPr marL="274320" marR="0" indent="-274320" algn="l">
              <a:spcBef>
                <a:spcPts val="180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So Christians must exercise self-control and sacrifice to receive the crown of life.</a:t>
            </a:r>
          </a:p>
          <a:p>
            <a:pPr marL="274320" marR="0" indent="-274320" algn="l">
              <a:spcBef>
                <a:spcPts val="180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Old Testament Israel illustrates the need </a:t>
            </a:r>
            <a:r>
              <a:rPr lang="en-US" sz="2800" kern="100">
                <a:effectLst/>
                <a:latin typeface="+mn-lt"/>
                <a:ea typeface="Times New Roman" panose="02020603050405020304" pitchFamily="18" charset="0"/>
                <a:cs typeface="Times New Roman" panose="02020603050405020304" pitchFamily="18" charset="0"/>
              </a:rPr>
              <a:t>for self-contro</a:t>
            </a:r>
            <a:r>
              <a:rPr lang="en-US" sz="2800" kern="100">
                <a:latin typeface="+mn-lt"/>
                <a:ea typeface="Times New Roman" panose="02020603050405020304" pitchFamily="18" charset="0"/>
                <a:cs typeface="Times New Roman" panose="02020603050405020304" pitchFamily="18" charset="0"/>
              </a:rPr>
              <a:t>l</a:t>
            </a:r>
            <a:r>
              <a:rPr lang="en-US" sz="2800" kern="100">
                <a:effectLst/>
                <a:latin typeface="+mn-lt"/>
                <a:ea typeface="Times New Roman" panose="02020603050405020304" pitchFamily="18" charset="0"/>
                <a:cs typeface="Times New Roman" panose="02020603050405020304" pitchFamily="18" charset="0"/>
              </a:rPr>
              <a:t> </a:t>
            </a:r>
            <a:r>
              <a:rPr lang="en-US" sz="2800" kern="100" dirty="0">
                <a:effectLst/>
                <a:latin typeface="+mn-lt"/>
                <a:ea typeface="Times New Roman" panose="02020603050405020304" pitchFamily="18" charset="0"/>
                <a:cs typeface="Times New Roman" panose="02020603050405020304" pitchFamily="18" charset="0"/>
              </a:rPr>
              <a:t>to avoid the danger of falling.</a:t>
            </a:r>
          </a:p>
        </p:txBody>
      </p:sp>
      <p:pic>
        <p:nvPicPr>
          <p:cNvPr id="4" name="Picture 3">
            <a:extLst>
              <a:ext uri="{FF2B5EF4-FFF2-40B4-BE49-F238E27FC236}">
                <a16:creationId xmlns:a16="http://schemas.microsoft.com/office/drawing/2014/main" id="{1E11B6B5-850E-0F26-F4F3-E19B094F47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133600"/>
            <a:ext cx="4030576" cy="3847207"/>
          </a:xfrm>
          <a:prstGeom prst="rect">
            <a:avLst/>
          </a:prstGeom>
        </p:spPr>
      </p:pic>
    </p:spTree>
    <p:extLst>
      <p:ext uri="{BB962C8B-B14F-4D97-AF65-F5344CB8AC3E}">
        <p14:creationId xmlns:p14="http://schemas.microsoft.com/office/powerpoint/2010/main" val="995541194"/>
      </p:ext>
    </p:extLst>
  </p:cSld>
  <p:clrMapOvr>
    <a:masterClrMapping/>
  </p:clrMapOvr>
  <p:transition spd="slow">
    <p:wedg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0CF6C-A958-0CE1-0D59-D4D0E4D5792D}"/>
            </a:ext>
          </a:extLst>
        </p:cNvPr>
        <p:cNvGrpSpPr/>
        <p:nvPr/>
      </p:nvGrpSpPr>
      <p:grpSpPr>
        <a:xfrm>
          <a:off x="0" y="0"/>
          <a:ext cx="0" cy="0"/>
          <a:chOff x="0" y="0"/>
          <a:chExt cx="0" cy="0"/>
        </a:xfrm>
      </p:grpSpPr>
      <p:sp>
        <p:nvSpPr>
          <p:cNvPr id="6" name="Rectangle 6">
            <a:extLst>
              <a:ext uri="{FF2B5EF4-FFF2-40B4-BE49-F238E27FC236}">
                <a16:creationId xmlns:a16="http://schemas.microsoft.com/office/drawing/2014/main" id="{A178A480-4DA5-CCF9-548F-03AD7E199183}"/>
              </a:ext>
            </a:extLst>
          </p:cNvPr>
          <p:cNvSpPr>
            <a:spLocks noGrp="1" noChangeArrowheads="1"/>
          </p:cNvSpPr>
          <p:nvPr>
            <p:ph type="title"/>
          </p:nvPr>
        </p:nvSpPr>
        <p:spPr>
          <a:xfrm>
            <a:off x="723900" y="716578"/>
            <a:ext cx="10744200" cy="523220"/>
          </a:xfrm>
        </p:spPr>
        <p:txBody>
          <a:bodyPr wrap="square">
            <a:spAutoFit/>
          </a:bodyPr>
          <a:lstStyle/>
          <a:p>
            <a:pPr marL="0" marR="0" algn="ctr">
              <a:spcBef>
                <a:spcPts val="300"/>
              </a:spcBef>
              <a:spcAft>
                <a:spcPts val="300"/>
              </a:spcAft>
              <a:tabLst>
                <a:tab pos="457200" algn="l"/>
                <a:tab pos="914400" algn="l"/>
                <a:tab pos="1371600" algn="l"/>
                <a:tab pos="3246120" algn="ctr"/>
              </a:tabLst>
            </a:pPr>
            <a:r>
              <a:rPr lang="en-US" sz="2800" b="1" kern="100" dirty="0">
                <a:effectLst/>
                <a:latin typeface="+mn-lt"/>
              </a:rPr>
              <a:t>Warnings of Apostasy from Israel’s History – 10:1-13</a:t>
            </a:r>
            <a:endParaRPr lang="en-US" sz="2800" kern="100" dirty="0">
              <a:effectLst/>
              <a:latin typeface="+mn-lt"/>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F8B67CA-0994-5984-70F2-DE7E14919D73}"/>
              </a:ext>
            </a:extLst>
          </p:cNvPr>
          <p:cNvSpPr txBox="1"/>
          <p:nvPr/>
        </p:nvSpPr>
        <p:spPr>
          <a:xfrm>
            <a:off x="1752600" y="1905000"/>
            <a:ext cx="4572000" cy="3170099"/>
          </a:xfrm>
          <a:prstGeom prst="rect">
            <a:avLst/>
          </a:prstGeom>
          <a:noFill/>
        </p:spPr>
        <p:txBody>
          <a:bodyPr wrap="square" rtlCol="0">
            <a:spAutoFit/>
          </a:bodyPr>
          <a:lstStyle/>
          <a:p>
            <a:pPr marL="274320" marR="0" indent="-274320" algn="l">
              <a:spcBef>
                <a:spcPts val="180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Evil lust </a:t>
            </a:r>
            <a:r>
              <a:rPr lang="en-US" sz="2800" b="1" kern="100" dirty="0">
                <a:latin typeface="+mn-lt"/>
                <a:ea typeface="Times New Roman" panose="02020603050405020304" pitchFamily="18" charset="0"/>
                <a:cs typeface="Times New Roman" panose="02020603050405020304" pitchFamily="18" charset="0"/>
              </a:rPr>
              <a:t>(verse 6)</a:t>
            </a:r>
          </a:p>
          <a:p>
            <a:pPr marL="274320" marR="0" indent="-274320" algn="l">
              <a:spcBef>
                <a:spcPts val="180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Idolatry (verse 7)</a:t>
            </a:r>
          </a:p>
          <a:p>
            <a:pPr marL="274320" marR="0" indent="-274320" algn="l">
              <a:spcBef>
                <a:spcPts val="1800"/>
              </a:spcBef>
              <a:spcAft>
                <a:spcPts val="0"/>
              </a:spcAft>
              <a:tabLst>
                <a:tab pos="457200" algn="l"/>
                <a:tab pos="914400" algn="l"/>
                <a:tab pos="1371600" algn="l"/>
                <a:tab pos="3246120" algn="ctr"/>
              </a:tabLst>
            </a:pPr>
            <a:r>
              <a:rPr lang="en-US" sz="2800" b="1" kern="100" dirty="0">
                <a:latin typeface="+mn-lt"/>
                <a:ea typeface="Times New Roman" panose="02020603050405020304" pitchFamily="18" charset="0"/>
                <a:cs typeface="Times New Roman" panose="02020603050405020304" pitchFamily="18" charset="0"/>
              </a:rPr>
              <a:t>Fornication (verse 8)</a:t>
            </a:r>
          </a:p>
          <a:p>
            <a:pPr marL="274320" marR="0" indent="-274320" algn="l">
              <a:spcBef>
                <a:spcPts val="180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Temptin</a:t>
            </a:r>
            <a:r>
              <a:rPr lang="en-US" sz="2800" b="1" kern="100" dirty="0">
                <a:latin typeface="+mn-lt"/>
                <a:ea typeface="Times New Roman" panose="02020603050405020304" pitchFamily="18" charset="0"/>
                <a:cs typeface="Times New Roman" panose="02020603050405020304" pitchFamily="18" charset="0"/>
              </a:rPr>
              <a:t>g Christ (verse 9)</a:t>
            </a:r>
          </a:p>
          <a:p>
            <a:pPr marL="274320" marR="0" indent="-274320" algn="l">
              <a:spcBef>
                <a:spcPts val="180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Murmuring (verse 10)</a:t>
            </a:r>
          </a:p>
        </p:txBody>
      </p:sp>
      <p:sp>
        <p:nvSpPr>
          <p:cNvPr id="2" name="TextBox 1">
            <a:extLst>
              <a:ext uri="{FF2B5EF4-FFF2-40B4-BE49-F238E27FC236}">
                <a16:creationId xmlns:a16="http://schemas.microsoft.com/office/drawing/2014/main" id="{D78AF064-C6C9-39DC-7F55-9318810713C2}"/>
              </a:ext>
            </a:extLst>
          </p:cNvPr>
          <p:cNvSpPr txBox="1"/>
          <p:nvPr/>
        </p:nvSpPr>
        <p:spPr>
          <a:xfrm>
            <a:off x="609600" y="5715000"/>
            <a:ext cx="11049000" cy="954107"/>
          </a:xfrm>
          <a:prstGeom prst="rect">
            <a:avLst/>
          </a:prstGeom>
          <a:noFill/>
        </p:spPr>
        <p:txBody>
          <a:bodyPr wrap="square" rtlCol="0">
            <a:spAutoFit/>
          </a:bodyPr>
          <a:lstStyle/>
          <a:p>
            <a:pPr marL="0" marR="0" indent="274320">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1 Cor 10:12 - Therefore let him who thinks he stands take heed lest he fall.</a:t>
            </a:r>
          </a:p>
        </p:txBody>
      </p:sp>
      <p:pic>
        <p:nvPicPr>
          <p:cNvPr id="5" name="Picture 4">
            <a:extLst>
              <a:ext uri="{FF2B5EF4-FFF2-40B4-BE49-F238E27FC236}">
                <a16:creationId xmlns:a16="http://schemas.microsoft.com/office/drawing/2014/main" id="{14DA4283-E4CF-1CD0-2439-27D3A4F39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051" y="1476375"/>
            <a:ext cx="3075749" cy="4086225"/>
          </a:xfrm>
          <a:prstGeom prst="rect">
            <a:avLst/>
          </a:prstGeom>
        </p:spPr>
      </p:pic>
    </p:spTree>
    <p:extLst>
      <p:ext uri="{BB962C8B-B14F-4D97-AF65-F5344CB8AC3E}">
        <p14:creationId xmlns:p14="http://schemas.microsoft.com/office/powerpoint/2010/main" val="4192596398"/>
      </p:ext>
    </p:extLst>
  </p:cSld>
  <p:clrMapOvr>
    <a:masterClrMapping/>
  </p:clrMapOvr>
  <p:transition spd="slow">
    <p:wedg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B8CE8-8F8F-D2F2-377F-2CB427263C75}"/>
            </a:ext>
          </a:extLst>
        </p:cNvPr>
        <p:cNvGrpSpPr/>
        <p:nvPr/>
      </p:nvGrpSpPr>
      <p:grpSpPr>
        <a:xfrm>
          <a:off x="0" y="0"/>
          <a:ext cx="0" cy="0"/>
          <a:chOff x="0" y="0"/>
          <a:chExt cx="0" cy="0"/>
        </a:xfrm>
      </p:grpSpPr>
      <p:sp>
        <p:nvSpPr>
          <p:cNvPr id="6" name="Rectangle 6">
            <a:extLst>
              <a:ext uri="{FF2B5EF4-FFF2-40B4-BE49-F238E27FC236}">
                <a16:creationId xmlns:a16="http://schemas.microsoft.com/office/drawing/2014/main" id="{10A2EDB2-B351-8090-4038-E827A0BABCA8}"/>
              </a:ext>
            </a:extLst>
          </p:cNvPr>
          <p:cNvSpPr>
            <a:spLocks noGrp="1" noChangeArrowheads="1"/>
          </p:cNvSpPr>
          <p:nvPr>
            <p:ph type="title"/>
          </p:nvPr>
        </p:nvSpPr>
        <p:spPr>
          <a:xfrm>
            <a:off x="723900" y="685801"/>
            <a:ext cx="10744200" cy="584775"/>
          </a:xfrm>
        </p:spPr>
        <p:txBody>
          <a:bodyPr wrap="square">
            <a:spAutoFit/>
          </a:bodyPr>
          <a:lstStyle/>
          <a:p>
            <a:pPr marL="0" marR="0" algn="ctr">
              <a:spcBef>
                <a:spcPts val="300"/>
              </a:spcBef>
              <a:spcAft>
                <a:spcPts val="300"/>
              </a:spcAft>
              <a:tabLst>
                <a:tab pos="457200" algn="l"/>
                <a:tab pos="914400" algn="l"/>
                <a:tab pos="1371600" algn="l"/>
                <a:tab pos="3246120" algn="ctr"/>
              </a:tabLst>
            </a:pPr>
            <a:r>
              <a:rPr lang="en-US" sz="3200" b="1" kern="100" dirty="0">
                <a:effectLst/>
                <a:latin typeface="+mn-lt"/>
              </a:rPr>
              <a:t>No Temptation Beyond </a:t>
            </a:r>
            <a:r>
              <a:rPr lang="en-US" sz="3200" b="1" kern="100">
                <a:effectLst/>
                <a:latin typeface="+mn-lt"/>
              </a:rPr>
              <a:t>Our Ability – 10:13</a:t>
            </a:r>
            <a:endParaRPr lang="en-US" sz="3200" b="1" kern="100" dirty="0">
              <a:effectLst/>
              <a:latin typeface="+mn-lt"/>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689E1BE-2D7D-475C-B73D-7AF154B7ED04}"/>
              </a:ext>
            </a:extLst>
          </p:cNvPr>
          <p:cNvSpPr txBox="1"/>
          <p:nvPr/>
        </p:nvSpPr>
        <p:spPr>
          <a:xfrm>
            <a:off x="7086600" y="1981200"/>
            <a:ext cx="4572000" cy="2908489"/>
          </a:xfrm>
          <a:prstGeom prst="rect">
            <a:avLst/>
          </a:prstGeom>
          <a:noFill/>
        </p:spPr>
        <p:txBody>
          <a:bodyPr wrap="square" rtlCol="0">
            <a:spAutoFit/>
          </a:bodyPr>
          <a:lstStyle/>
          <a:p>
            <a:pPr marL="274320" marR="0" indent="-274320" algn="l">
              <a:spcBef>
                <a:spcPts val="1800"/>
              </a:spcBef>
              <a:spcAft>
                <a:spcPts val="0"/>
              </a:spcAft>
              <a:tabLst>
                <a:tab pos="457200" algn="l"/>
                <a:tab pos="914400" algn="l"/>
                <a:tab pos="1371600" algn="l"/>
                <a:tab pos="3246120" algn="ctr"/>
              </a:tabLst>
            </a:pPr>
            <a:r>
              <a:rPr lang="en-US" sz="2800" b="1" dirty="0">
                <a:latin typeface="+mn-lt"/>
              </a:rPr>
              <a:t>God will not allow a temptation beyond our ability to endure</a:t>
            </a:r>
          </a:p>
          <a:p>
            <a:pPr marL="274320" indent="-274320" algn="l">
              <a:spcBef>
                <a:spcPts val="1800"/>
              </a:spcBef>
              <a:spcAft>
                <a:spcPts val="0"/>
              </a:spcAft>
              <a:tabLst>
                <a:tab pos="457200" algn="l"/>
                <a:tab pos="914400" algn="l"/>
                <a:tab pos="1371600" algn="l"/>
                <a:tab pos="3246120" algn="ctr"/>
              </a:tabLst>
            </a:pPr>
            <a:r>
              <a:rPr lang="en-US" sz="2800" b="1" dirty="0">
                <a:latin typeface="+mn-lt"/>
              </a:rPr>
              <a:t>With the temptation He will also make the way of escape</a:t>
            </a:r>
            <a:endParaRPr lang="en-US" sz="2800" b="1" kern="100" dirty="0">
              <a:effectLst/>
              <a:latin typeface="+mn-lt"/>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ACCA850-F3D4-AD41-BC79-281F22A53712}"/>
              </a:ext>
            </a:extLst>
          </p:cNvPr>
          <p:cNvSpPr txBox="1"/>
          <p:nvPr/>
        </p:nvSpPr>
        <p:spPr>
          <a:xfrm>
            <a:off x="609600" y="5715000"/>
            <a:ext cx="11049000" cy="954107"/>
          </a:xfrm>
          <a:prstGeom prst="rect">
            <a:avLst/>
          </a:prstGeom>
          <a:noFill/>
        </p:spPr>
        <p:txBody>
          <a:bodyPr wrap="square" rtlCol="0">
            <a:spAutoFit/>
          </a:bodyPr>
          <a:lstStyle/>
          <a:p>
            <a:pPr marL="0" marR="0" indent="274320">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mn-lt"/>
                <a:ea typeface="Tahoma" panose="020B0604030504040204" pitchFamily="34" charset="0"/>
                <a:cs typeface="Tahoma" panose="020B0604030504040204" pitchFamily="34" charset="0"/>
              </a:rPr>
              <a:t>There is never an excuse for sin. We do not “have to sin” but can overcome every temptation by taking the way of escape.</a:t>
            </a:r>
          </a:p>
        </p:txBody>
      </p:sp>
      <p:pic>
        <p:nvPicPr>
          <p:cNvPr id="9" name="Picture 8">
            <a:extLst>
              <a:ext uri="{FF2B5EF4-FFF2-40B4-BE49-F238E27FC236}">
                <a16:creationId xmlns:a16="http://schemas.microsoft.com/office/drawing/2014/main" id="{983A0F17-3BD4-D64E-71CC-4733B04C9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763806"/>
            <a:ext cx="4651541" cy="3112994"/>
          </a:xfrm>
          <a:prstGeom prst="rect">
            <a:avLst/>
          </a:prstGeom>
        </p:spPr>
      </p:pic>
    </p:spTree>
    <p:extLst>
      <p:ext uri="{BB962C8B-B14F-4D97-AF65-F5344CB8AC3E}">
        <p14:creationId xmlns:p14="http://schemas.microsoft.com/office/powerpoint/2010/main" val="11619800"/>
      </p:ext>
    </p:extLst>
  </p:cSld>
  <p:clrMapOvr>
    <a:masterClrMapping/>
  </p:clrMapOvr>
  <p:transition spd="slow">
    <p:wedg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711C7-7EF2-2AF9-5E8A-4A18C8E5B13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33F5FDE-C5CF-7B5C-8F88-ECAE26ED7A13}"/>
              </a:ext>
            </a:extLst>
          </p:cNvPr>
          <p:cNvSpPr>
            <a:spLocks noGrp="1" noChangeArrowheads="1"/>
          </p:cNvSpPr>
          <p:nvPr>
            <p:ph type="title"/>
          </p:nvPr>
        </p:nvSpPr>
        <p:spPr>
          <a:xfrm>
            <a:off x="608013" y="473333"/>
            <a:ext cx="11017533" cy="523220"/>
          </a:xfrm>
        </p:spPr>
        <p:txBody>
          <a:bodyPr wrap="square" anchor="ctr" anchorCtr="0">
            <a:spAutoFit/>
          </a:bodyPr>
          <a:lstStyle/>
          <a:p>
            <a:pPr algn="ctr"/>
            <a:r>
              <a:rPr lang="en-US" sz="2800" b="1" dirty="0"/>
              <a:t>“We” = One Body - 10:16,17</a:t>
            </a:r>
          </a:p>
        </p:txBody>
      </p:sp>
      <p:sp>
        <p:nvSpPr>
          <p:cNvPr id="5" name="Rectangle 3">
            <a:extLst>
              <a:ext uri="{FF2B5EF4-FFF2-40B4-BE49-F238E27FC236}">
                <a16:creationId xmlns:a16="http://schemas.microsoft.com/office/drawing/2014/main" id="{F73B2E95-0498-572C-044F-58A899815678}"/>
              </a:ext>
            </a:extLst>
          </p:cNvPr>
          <p:cNvSpPr txBox="1">
            <a:spLocks noChangeArrowheads="1"/>
          </p:cNvSpPr>
          <p:nvPr/>
        </p:nvSpPr>
        <p:spPr bwMode="auto">
          <a:xfrm>
            <a:off x="381000" y="1295400"/>
            <a:ext cx="6477000" cy="526297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2800" b="1" dirty="0">
                <a:solidFill>
                  <a:schemeClr val="accent1"/>
                </a:solidFill>
                <a:latin typeface="+mn-lt"/>
              </a:rPr>
              <a:t>“We” who bless the cup = “we” in the one body, “all” of whom partake of the one bread (verse 17).</a:t>
            </a:r>
            <a:br>
              <a:rPr lang="en-US" sz="2800" b="1" u="sng" dirty="0">
                <a:solidFill>
                  <a:schemeClr val="accent1"/>
                </a:solidFill>
                <a:latin typeface="+mn-lt"/>
              </a:rPr>
            </a:br>
            <a:r>
              <a:rPr lang="en-US" sz="2800" dirty="0">
                <a:latin typeface="+mn-lt"/>
              </a:rPr>
              <a:t>The “one body” is the </a:t>
            </a:r>
            <a:r>
              <a:rPr lang="en-US" sz="2800" b="1" dirty="0">
                <a:latin typeface="+mn-lt"/>
              </a:rPr>
              <a:t>universal church </a:t>
            </a:r>
            <a:r>
              <a:rPr lang="en-US" sz="2800" dirty="0">
                <a:latin typeface="+mn-lt"/>
              </a:rPr>
              <a:t>including Paul &amp; the Corinthians. It is not a local congregation.</a:t>
            </a:r>
            <a:br>
              <a:rPr lang="en-US" sz="2800" dirty="0">
                <a:latin typeface="+mn-lt"/>
              </a:rPr>
            </a:br>
            <a:r>
              <a:rPr lang="en-US" sz="2800" dirty="0">
                <a:latin typeface="+mn-lt"/>
              </a:rPr>
              <a:t>All Christians in all places and all ages use the same bread and the same “cup.” </a:t>
            </a:r>
            <a:br>
              <a:rPr lang="en-US" sz="2800" dirty="0">
                <a:latin typeface="+mn-lt"/>
              </a:rPr>
            </a:br>
            <a:r>
              <a:rPr lang="en-US" sz="2800" b="1" dirty="0">
                <a:latin typeface="+mn-lt"/>
              </a:rPr>
              <a:t>So “the cup” is just the </a:t>
            </a:r>
            <a:r>
              <a:rPr lang="en-US" sz="2800" b="1" dirty="0">
                <a:solidFill>
                  <a:srgbClr val="FFFF00"/>
                </a:solidFill>
                <a:latin typeface="+mn-lt"/>
              </a:rPr>
              <a:t>element</a:t>
            </a:r>
            <a:r>
              <a:rPr lang="en-US" sz="2800" b="1" dirty="0">
                <a:latin typeface="+mn-lt"/>
              </a:rPr>
              <a:t>, regardless of the containers! </a:t>
            </a:r>
            <a:endParaRPr kumimoji="0" lang="en-US" sz="2800" b="1" i="1" u="none" strike="noStrike" kern="0" cap="none" spc="0" normalizeH="0" baseline="0" noProof="0" dirty="0">
              <a:ln>
                <a:noFill/>
              </a:ln>
              <a:solidFill>
                <a:schemeClr val="accent1"/>
              </a:solidFill>
              <a:effectLst/>
              <a:uLnTx/>
              <a:uFillTx/>
              <a:latin typeface="+mn-lt"/>
            </a:endParaRPr>
          </a:p>
        </p:txBody>
      </p:sp>
      <p:pic>
        <p:nvPicPr>
          <p:cNvPr id="3" name="Picture 2">
            <a:extLst>
              <a:ext uri="{FF2B5EF4-FFF2-40B4-BE49-F238E27FC236}">
                <a16:creationId xmlns:a16="http://schemas.microsoft.com/office/drawing/2014/main" id="{F41F9C41-DCA7-5C34-C3EB-35A1FC687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447800"/>
            <a:ext cx="4768768" cy="4768768"/>
          </a:xfrm>
          <a:prstGeom prst="rect">
            <a:avLst/>
          </a:prstGeom>
        </p:spPr>
      </p:pic>
    </p:spTree>
    <p:extLst>
      <p:ext uri="{BB962C8B-B14F-4D97-AF65-F5344CB8AC3E}">
        <p14:creationId xmlns:p14="http://schemas.microsoft.com/office/powerpoint/2010/main" val="425490598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98ABE-1671-28F6-F6A1-D42F1EAB05B3}"/>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1C1BD921-50CC-E1A5-F1A6-E3C7C0395793}"/>
              </a:ext>
            </a:extLst>
          </p:cNvPr>
          <p:cNvSpPr>
            <a:spLocks noGrp="1" noChangeArrowheads="1"/>
          </p:cNvSpPr>
          <p:nvPr>
            <p:ph type="title"/>
          </p:nvPr>
        </p:nvSpPr>
        <p:spPr>
          <a:xfrm>
            <a:off x="990600" y="584528"/>
            <a:ext cx="10287000" cy="523220"/>
          </a:xfrm>
          <a:ln w="22225"/>
        </p:spPr>
        <p:txBody>
          <a:bodyPr wrap="square" anchor="ctr" anchorCtr="0">
            <a:spAutoFit/>
          </a:bodyPr>
          <a:lstStyle/>
          <a:p>
            <a:pPr algn="ctr"/>
            <a:r>
              <a:rPr lang="en-US" sz="2800" b="1" dirty="0">
                <a:latin typeface="+mn-lt"/>
              </a:rPr>
              <a:t>What Is “the Cup”?</a:t>
            </a:r>
          </a:p>
        </p:txBody>
      </p:sp>
      <p:sp>
        <p:nvSpPr>
          <p:cNvPr id="10" name="Rectangle 3">
            <a:extLst>
              <a:ext uri="{FF2B5EF4-FFF2-40B4-BE49-F238E27FC236}">
                <a16:creationId xmlns:a16="http://schemas.microsoft.com/office/drawing/2014/main" id="{3B40D155-1428-44A6-DB84-239AC661C07A}"/>
              </a:ext>
            </a:extLst>
          </p:cNvPr>
          <p:cNvSpPr txBox="1">
            <a:spLocks noChangeArrowheads="1"/>
          </p:cNvSpPr>
          <p:nvPr/>
        </p:nvSpPr>
        <p:spPr bwMode="auto">
          <a:xfrm>
            <a:off x="4800600" y="1600200"/>
            <a:ext cx="6858000" cy="2246769"/>
          </a:xfrm>
          <a:prstGeom prst="rect">
            <a:avLst/>
          </a:prstGeom>
          <a:solidFill>
            <a:schemeClr val="accent2">
              <a:alpha val="10000"/>
            </a:schemeClr>
          </a:solidFill>
          <a:ln w="25400">
            <a:solidFill>
              <a:schemeClr val="accent1"/>
            </a:solidFill>
            <a:miter lim="800000"/>
            <a:headEnd/>
            <a:tailEnd/>
          </a:ln>
          <a:effectLst/>
        </p:spPr>
        <p:txBody>
          <a:bodyPr vert="horz" wrap="square" lIns="91440" tIns="45720" rIns="91440" bIns="45720" numCol="1" anchor="t" anchorCtr="0" compatLnSpc="1">
            <a:prstTxWarp prst="textNoShape">
              <a:avLst/>
            </a:prstTxWarp>
            <a:spAutoFit/>
          </a:bodyPr>
          <a:lstStyle/>
          <a:p>
            <a:pPr marL="342900" marR="0" lvl="0" indent="-342900" algn="ctr" defTabSz="914400" rtl="0" eaLnBrk="1" fontAlgn="base" latinLnBrk="0" hangingPunct="1">
              <a:lnSpc>
                <a:spcPct val="100000"/>
              </a:lnSpc>
              <a:spcBef>
                <a:spcPct val="20000"/>
              </a:spcBef>
              <a:spcAft>
                <a:spcPct val="0"/>
              </a:spcAft>
              <a:buClr>
                <a:schemeClr val="tx1"/>
              </a:buClr>
              <a:buSzTx/>
              <a:buFontTx/>
              <a:buNone/>
              <a:tabLst/>
              <a:defRPr/>
            </a:pPr>
            <a:r>
              <a:rPr kumimoji="0" lang="en-US" sz="2800" b="0" i="0" u="none" strike="noStrike" kern="0" cap="none" spc="0" normalizeH="0" baseline="0" noProof="0" dirty="0">
                <a:ln>
                  <a:noFill/>
                </a:ln>
                <a:solidFill>
                  <a:schemeClr val="accent1"/>
                </a:solidFill>
                <a:effectLst/>
                <a:uLnTx/>
                <a:uFillTx/>
                <a:latin typeface="+mn-lt"/>
                <a:ea typeface="+mn-ea"/>
                <a:cs typeface="+mn-cs"/>
              </a:rPr>
              <a:t>Three Alternative Meanings:</a:t>
            </a:r>
            <a:br>
              <a:rPr kumimoji="0" lang="en-US" sz="2800" b="0" i="0" u="none" strike="noStrike" kern="0" cap="none" spc="0" normalizeH="0" baseline="0" noProof="0" dirty="0">
                <a:ln>
                  <a:noFill/>
                </a:ln>
                <a:solidFill>
                  <a:schemeClr val="accent1"/>
                </a:solidFill>
                <a:effectLst/>
                <a:uLnTx/>
                <a:uFillTx/>
                <a:latin typeface="+mn-lt"/>
                <a:ea typeface="+mn-ea"/>
                <a:cs typeface="+mn-cs"/>
              </a:rPr>
            </a:br>
            <a:r>
              <a:rPr kumimoji="0" lang="en-US" sz="2800" b="0" i="0" u="none" strike="noStrike" kern="0" cap="none" spc="0" normalizeH="0" baseline="0" noProof="0" dirty="0">
                <a:ln>
                  <a:noFill/>
                </a:ln>
                <a:solidFill>
                  <a:schemeClr val="accent1"/>
                </a:solidFill>
                <a:effectLst/>
                <a:uLnTx/>
                <a:uFillTx/>
                <a:latin typeface="+mn-lt"/>
                <a:ea typeface="+mn-ea"/>
                <a:cs typeface="+mn-cs"/>
              </a:rPr>
              <a:t>(1) a </a:t>
            </a:r>
            <a:r>
              <a:rPr kumimoji="0" lang="en-US" sz="2800" b="1" i="1" u="none" strike="noStrike" kern="0" cap="none" spc="0" normalizeH="0" baseline="0" noProof="0" dirty="0">
                <a:ln>
                  <a:noFill/>
                </a:ln>
                <a:solidFill>
                  <a:schemeClr val="accent1"/>
                </a:solidFill>
                <a:effectLst/>
                <a:uLnTx/>
                <a:uFillTx/>
                <a:latin typeface="+mn-lt"/>
                <a:ea typeface="+mn-ea"/>
                <a:cs typeface="+mn-cs"/>
              </a:rPr>
              <a:t>container</a:t>
            </a:r>
            <a:br>
              <a:rPr kumimoji="0" lang="en-US" sz="2800" b="1" i="1" u="none" strike="noStrike" kern="0" cap="none" spc="0" normalizeH="0" baseline="0" noProof="0" dirty="0">
                <a:ln>
                  <a:noFill/>
                </a:ln>
                <a:solidFill>
                  <a:schemeClr val="accent1"/>
                </a:solidFill>
                <a:effectLst/>
                <a:uLnTx/>
                <a:uFillTx/>
                <a:latin typeface="+mn-lt"/>
                <a:ea typeface="+mn-ea"/>
                <a:cs typeface="+mn-cs"/>
              </a:rPr>
            </a:br>
            <a:r>
              <a:rPr kumimoji="0" lang="en-US" sz="2800" b="0" i="0" u="none" strike="noStrike" kern="0" cap="none" spc="0" normalizeH="0" baseline="0" noProof="0" dirty="0">
                <a:ln>
                  <a:noFill/>
                </a:ln>
                <a:solidFill>
                  <a:schemeClr val="accent1"/>
                </a:solidFill>
                <a:effectLst/>
                <a:uLnTx/>
                <a:uFillTx/>
                <a:latin typeface="+mn-lt"/>
                <a:ea typeface="+mn-ea"/>
                <a:cs typeface="+mn-cs"/>
              </a:rPr>
              <a:t> (2) a c</a:t>
            </a:r>
            <a:r>
              <a:rPr kumimoji="0" lang="en-US" sz="2800" b="1" i="1" u="none" strike="noStrike" kern="0" cap="none" spc="0" normalizeH="0" baseline="0" noProof="0" dirty="0">
                <a:ln>
                  <a:noFill/>
                </a:ln>
                <a:solidFill>
                  <a:schemeClr val="accent1"/>
                </a:solidFill>
                <a:effectLst/>
                <a:uLnTx/>
                <a:uFillTx/>
                <a:latin typeface="+mn-lt"/>
                <a:ea typeface="+mn-ea"/>
                <a:cs typeface="+mn-cs"/>
              </a:rPr>
              <a:t>ontainer with its contents</a:t>
            </a:r>
            <a:br>
              <a:rPr kumimoji="0" lang="en-US" sz="2800" b="1" i="1" u="none" strike="noStrike" kern="0" cap="none" spc="0" normalizeH="0" baseline="0" noProof="0" dirty="0">
                <a:ln>
                  <a:noFill/>
                </a:ln>
                <a:solidFill>
                  <a:schemeClr val="accent1"/>
                </a:solidFill>
                <a:effectLst/>
                <a:uLnTx/>
                <a:uFillTx/>
                <a:latin typeface="+mn-lt"/>
                <a:ea typeface="+mn-ea"/>
                <a:cs typeface="+mn-cs"/>
              </a:rPr>
            </a:br>
            <a:r>
              <a:rPr kumimoji="0" lang="en-US" sz="2800" b="0" i="0" u="none" strike="noStrike" kern="0" cap="none" spc="0" normalizeH="0" baseline="0" noProof="0" dirty="0">
                <a:ln>
                  <a:noFill/>
                </a:ln>
                <a:solidFill>
                  <a:schemeClr val="accent1"/>
                </a:solidFill>
                <a:effectLst/>
                <a:uLnTx/>
                <a:uFillTx/>
                <a:latin typeface="+mn-lt"/>
                <a:ea typeface="+mn-ea"/>
                <a:cs typeface="+mn-cs"/>
              </a:rPr>
              <a:t>(3) a </a:t>
            </a:r>
            <a:r>
              <a:rPr kumimoji="0" lang="en-US" sz="2800" b="1" i="1" u="none" strike="noStrike" kern="0" cap="none" spc="0" normalizeH="0" baseline="0" noProof="0" dirty="0">
                <a:ln>
                  <a:noFill/>
                </a:ln>
                <a:solidFill>
                  <a:schemeClr val="accent1"/>
                </a:solidFill>
                <a:effectLst/>
                <a:uLnTx/>
                <a:uFillTx/>
                <a:latin typeface="+mn-lt"/>
                <a:ea typeface="+mn-ea"/>
                <a:cs typeface="+mn-cs"/>
              </a:rPr>
              <a:t>liquid or beverage</a:t>
            </a:r>
            <a:r>
              <a:rPr kumimoji="0" lang="en-US" sz="2800" b="0" i="0" u="none" strike="noStrike" kern="0" cap="none" spc="0" normalizeH="0" baseline="0" noProof="0" dirty="0">
                <a:ln>
                  <a:noFill/>
                </a:ln>
                <a:solidFill>
                  <a:schemeClr val="accent1"/>
                </a:solidFill>
                <a:effectLst/>
                <a:uLnTx/>
                <a:uFillTx/>
                <a:latin typeface="+mn-lt"/>
                <a:ea typeface="+mn-ea"/>
                <a:cs typeface="+mn-cs"/>
              </a:rPr>
              <a:t>  (no reference to a container)</a:t>
            </a:r>
            <a:endParaRPr kumimoji="0" lang="en-US" sz="2800" b="0" i="1" u="none" strike="noStrike" kern="0" cap="none" spc="0" normalizeH="0" baseline="0" noProof="0" dirty="0">
              <a:ln>
                <a:noFill/>
              </a:ln>
              <a:solidFill>
                <a:schemeClr val="accent1"/>
              </a:solidFill>
              <a:effectLst/>
              <a:uLnTx/>
              <a:uFillTx/>
              <a:latin typeface="+mn-lt"/>
              <a:ea typeface="+mn-ea"/>
              <a:cs typeface="+mn-cs"/>
            </a:endParaRPr>
          </a:p>
        </p:txBody>
      </p:sp>
      <p:sp>
        <p:nvSpPr>
          <p:cNvPr id="11" name="Rectangle 3">
            <a:extLst>
              <a:ext uri="{FF2B5EF4-FFF2-40B4-BE49-F238E27FC236}">
                <a16:creationId xmlns:a16="http://schemas.microsoft.com/office/drawing/2014/main" id="{958EA836-662A-29E7-7988-58B1C27E4B8F}"/>
              </a:ext>
            </a:extLst>
          </p:cNvPr>
          <p:cNvSpPr txBox="1">
            <a:spLocks noChangeArrowheads="1"/>
          </p:cNvSpPr>
          <p:nvPr/>
        </p:nvSpPr>
        <p:spPr bwMode="auto">
          <a:xfrm>
            <a:off x="990600" y="4267200"/>
            <a:ext cx="10287000" cy="181588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342900" marR="0" lvl="0" indent="-342900" algn="ctr" defTabSz="914400" rtl="0" eaLnBrk="1" fontAlgn="base" latinLnBrk="0" hangingPunct="1">
              <a:lnSpc>
                <a:spcPct val="100000"/>
              </a:lnSpc>
              <a:spcBef>
                <a:spcPct val="20000"/>
              </a:spcBef>
              <a:spcAft>
                <a:spcPct val="0"/>
              </a:spcAft>
              <a:buClr>
                <a:schemeClr val="tx1"/>
              </a:buClr>
              <a:buSzTx/>
              <a:buFontTx/>
              <a:buNone/>
              <a:tabLst/>
              <a:defRPr/>
            </a:pPr>
            <a:r>
              <a:rPr kumimoji="0" lang="en-US" sz="2800" b="0" u="none" strike="noStrike" kern="0" cap="none" spc="0" normalizeH="0" baseline="0" noProof="0" dirty="0">
                <a:ln>
                  <a:noFill/>
                </a:ln>
                <a:solidFill>
                  <a:schemeClr val="tx1"/>
                </a:solidFill>
                <a:effectLst/>
                <a:uLnTx/>
                <a:uFillTx/>
                <a:latin typeface="+mn-lt"/>
                <a:cs typeface="+mn-cs"/>
              </a:rPr>
              <a:t>In the Lord’s Supper there is </a:t>
            </a:r>
            <a:r>
              <a:rPr kumimoji="0" lang="en-US" sz="2800" b="1" u="none" strike="noStrike" kern="0" cap="none" spc="0" normalizeH="0" baseline="0" noProof="0" dirty="0">
                <a:ln>
                  <a:noFill/>
                </a:ln>
                <a:solidFill>
                  <a:schemeClr val="tx1"/>
                </a:solidFill>
                <a:effectLst/>
                <a:uLnTx/>
                <a:uFillTx/>
                <a:latin typeface="+mn-lt"/>
                <a:cs typeface="+mn-cs"/>
              </a:rPr>
              <a:t>one cup</a:t>
            </a:r>
            <a:r>
              <a:rPr kumimoji="0" lang="en-US" sz="2800" b="0" u="none" strike="noStrike" kern="0" cap="none" spc="0" normalizeH="0" baseline="0" noProof="0" dirty="0">
                <a:ln>
                  <a:noFill/>
                </a:ln>
                <a:solidFill>
                  <a:schemeClr val="tx1"/>
                </a:solidFill>
                <a:effectLst/>
                <a:uLnTx/>
                <a:uFillTx/>
                <a:latin typeface="+mn-lt"/>
                <a:cs typeface="+mn-cs"/>
              </a:rPr>
              <a:t>, the same for all Christians everywhere in every age. </a:t>
            </a:r>
            <a:br>
              <a:rPr kumimoji="0" lang="en-US" sz="2800" b="0" u="none" strike="noStrike" kern="0" cap="none" spc="0" normalizeH="0" baseline="0" noProof="0" dirty="0">
                <a:ln>
                  <a:noFill/>
                </a:ln>
                <a:solidFill>
                  <a:schemeClr val="tx1"/>
                </a:solidFill>
                <a:effectLst/>
                <a:uLnTx/>
                <a:uFillTx/>
                <a:latin typeface="+mn-lt"/>
                <a:cs typeface="+mn-cs"/>
              </a:rPr>
            </a:br>
            <a:r>
              <a:rPr lang="en-US" sz="2800" kern="0" dirty="0">
                <a:latin typeface="+mn-lt"/>
                <a:cs typeface="+mn-cs"/>
              </a:rPr>
              <a:t>That cup refers only to the </a:t>
            </a:r>
            <a:r>
              <a:rPr lang="en-US" sz="2800" b="1" kern="0" dirty="0">
                <a:latin typeface="+mn-lt"/>
                <a:cs typeface="+mn-cs"/>
              </a:rPr>
              <a:t>element</a:t>
            </a:r>
            <a:r>
              <a:rPr lang="en-US" sz="2800" kern="0" dirty="0">
                <a:latin typeface="+mn-lt"/>
                <a:cs typeface="+mn-cs"/>
              </a:rPr>
              <a:t>, never the container.</a:t>
            </a:r>
            <a:br>
              <a:rPr lang="en-US" sz="2800" kern="0" dirty="0">
                <a:latin typeface="+mn-lt"/>
                <a:cs typeface="+mn-cs"/>
              </a:rPr>
            </a:br>
            <a:r>
              <a:rPr kumimoji="0" lang="en-US" sz="2800" b="0" u="none" strike="noStrike" kern="0" cap="none" spc="0" normalizeH="0" baseline="0" noProof="0" dirty="0">
                <a:ln>
                  <a:noFill/>
                </a:ln>
                <a:solidFill>
                  <a:schemeClr val="tx1"/>
                </a:solidFill>
                <a:effectLst/>
                <a:uLnTx/>
                <a:uFillTx/>
                <a:latin typeface="+mn-lt"/>
                <a:cs typeface="+mn-cs"/>
              </a:rPr>
              <a:t>No</a:t>
            </a:r>
            <a:r>
              <a:rPr kumimoji="0" lang="en-US" sz="2800" b="0" u="none" strike="noStrike" kern="0" cap="none" spc="0" normalizeH="0" noProof="0" dirty="0">
                <a:ln>
                  <a:noFill/>
                </a:ln>
                <a:solidFill>
                  <a:schemeClr val="tx1"/>
                </a:solidFill>
                <a:effectLst/>
                <a:uLnTx/>
                <a:uFillTx/>
                <a:latin typeface="+mn-lt"/>
                <a:cs typeface="+mn-cs"/>
              </a:rPr>
              <a:t> passage defines the nature or number of containers. </a:t>
            </a:r>
            <a:endParaRPr kumimoji="0" lang="en-US" sz="2800" b="0" u="none" strike="noStrike" kern="0" cap="none" spc="0" normalizeH="0" baseline="0" noProof="0" dirty="0">
              <a:ln>
                <a:noFill/>
              </a:ln>
              <a:solidFill>
                <a:schemeClr val="tx1"/>
              </a:solidFill>
              <a:effectLst/>
              <a:uLnTx/>
              <a:uFillTx/>
              <a:latin typeface="+mn-lt"/>
              <a:cs typeface="+mn-cs"/>
            </a:endParaRPr>
          </a:p>
        </p:txBody>
      </p:sp>
      <p:pic>
        <p:nvPicPr>
          <p:cNvPr id="13" name="Picture 12">
            <a:extLst>
              <a:ext uri="{FF2B5EF4-FFF2-40B4-BE49-F238E27FC236}">
                <a16:creationId xmlns:a16="http://schemas.microsoft.com/office/drawing/2014/main" id="{F0F77CA7-DA53-0785-179C-13BCE7A21A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741" y="1447800"/>
            <a:ext cx="3484659" cy="2722390"/>
          </a:xfrm>
          <a:prstGeom prst="rect">
            <a:avLst/>
          </a:prstGeom>
        </p:spPr>
      </p:pic>
    </p:spTree>
    <p:extLst>
      <p:ext uri="{BB962C8B-B14F-4D97-AF65-F5344CB8AC3E}">
        <p14:creationId xmlns:p14="http://schemas.microsoft.com/office/powerpoint/2010/main" val="270422153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ox(in)">
                                      <p:cBhvr>
                                        <p:cTn id="12"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5F926-9BC3-B81D-E4A4-CAB5246AB0F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8A1584B-1CD8-F826-E1F9-FFFAD5F54BA8}"/>
              </a:ext>
            </a:extLst>
          </p:cNvPr>
          <p:cNvSpPr>
            <a:spLocks noGrp="1" noChangeArrowheads="1"/>
          </p:cNvSpPr>
          <p:nvPr>
            <p:ph type="title"/>
          </p:nvPr>
        </p:nvSpPr>
        <p:spPr>
          <a:xfrm>
            <a:off x="608013" y="196334"/>
            <a:ext cx="11017533" cy="1077218"/>
          </a:xfrm>
        </p:spPr>
        <p:txBody>
          <a:bodyPr wrap="square" anchor="ctr" anchorCtr="0">
            <a:spAutoFit/>
          </a:bodyPr>
          <a:lstStyle/>
          <a:p>
            <a:r>
              <a:rPr lang="en-US" sz="3200" b="1" dirty="0">
                <a:latin typeface="+mn-lt"/>
              </a:rPr>
              <a:t>Three Examples of Fellowship </a:t>
            </a:r>
            <a:br>
              <a:rPr lang="en-US" sz="3200" b="1" dirty="0">
                <a:latin typeface="+mn-lt"/>
              </a:rPr>
            </a:br>
            <a:r>
              <a:rPr lang="en-US" sz="3200" b="1" dirty="0">
                <a:latin typeface="+mn-lt"/>
              </a:rPr>
              <a:t>by Eating in Public Worship</a:t>
            </a:r>
          </a:p>
        </p:txBody>
      </p:sp>
      <p:sp>
        <p:nvSpPr>
          <p:cNvPr id="5" name="Rectangle 3">
            <a:extLst>
              <a:ext uri="{FF2B5EF4-FFF2-40B4-BE49-F238E27FC236}">
                <a16:creationId xmlns:a16="http://schemas.microsoft.com/office/drawing/2014/main" id="{494DE1D5-87C3-1E96-0285-7A90774F79DD}"/>
              </a:ext>
            </a:extLst>
          </p:cNvPr>
          <p:cNvSpPr txBox="1">
            <a:spLocks noChangeArrowheads="1"/>
          </p:cNvSpPr>
          <p:nvPr/>
        </p:nvSpPr>
        <p:spPr bwMode="auto">
          <a:xfrm>
            <a:off x="5562600" y="1970544"/>
            <a:ext cx="6172200" cy="107721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spcBef>
                <a:spcPts val="1200"/>
              </a:spcBef>
            </a:pPr>
            <a:r>
              <a:rPr lang="en-US" sz="3200" b="1" dirty="0">
                <a:latin typeface="+mn-lt"/>
              </a:rPr>
              <a:t>1) Eating the Lord’s Supper (verses 16,17)</a:t>
            </a:r>
          </a:p>
        </p:txBody>
      </p:sp>
      <p:pic>
        <p:nvPicPr>
          <p:cNvPr id="6" name="Picture 5">
            <a:extLst>
              <a:ext uri="{FF2B5EF4-FFF2-40B4-BE49-F238E27FC236}">
                <a16:creationId xmlns:a16="http://schemas.microsoft.com/office/drawing/2014/main" id="{E4726454-D837-1D08-DC7C-A48E29F86F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514600"/>
            <a:ext cx="5697110" cy="2329732"/>
          </a:xfrm>
          <a:prstGeom prst="rect">
            <a:avLst/>
          </a:prstGeom>
        </p:spPr>
      </p:pic>
    </p:spTree>
    <p:extLst>
      <p:ext uri="{BB962C8B-B14F-4D97-AF65-F5344CB8AC3E}">
        <p14:creationId xmlns:p14="http://schemas.microsoft.com/office/powerpoint/2010/main" val="2935218376"/>
      </p:ext>
    </p:extLst>
  </p:cSld>
  <p:clrMapOvr>
    <a:masterClrMapping/>
  </p:clrMapOvr>
  <p:transition spd="slow">
    <p:wedg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E477F-37FA-792D-E341-2DA6C9A9A18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47399FE-DBB7-DBB4-3324-01F0682F89C0}"/>
              </a:ext>
            </a:extLst>
          </p:cNvPr>
          <p:cNvSpPr>
            <a:spLocks noGrp="1" noChangeArrowheads="1"/>
          </p:cNvSpPr>
          <p:nvPr>
            <p:ph type="title"/>
          </p:nvPr>
        </p:nvSpPr>
        <p:spPr>
          <a:xfrm>
            <a:off x="608013" y="196334"/>
            <a:ext cx="11017533" cy="1077218"/>
          </a:xfrm>
        </p:spPr>
        <p:txBody>
          <a:bodyPr wrap="square" anchor="ctr" anchorCtr="0">
            <a:spAutoFit/>
          </a:bodyPr>
          <a:lstStyle/>
          <a:p>
            <a:r>
              <a:rPr lang="en-US" sz="3200" b="1" dirty="0">
                <a:latin typeface="+mn-lt"/>
              </a:rPr>
              <a:t>Three Examples of Fellowship </a:t>
            </a:r>
            <a:br>
              <a:rPr lang="en-US" sz="3200" b="1" dirty="0">
                <a:latin typeface="+mn-lt"/>
              </a:rPr>
            </a:br>
            <a:r>
              <a:rPr lang="en-US" sz="3200" b="1" dirty="0">
                <a:latin typeface="+mn-lt"/>
              </a:rPr>
              <a:t>by Eating in Public Worship</a:t>
            </a:r>
          </a:p>
        </p:txBody>
      </p:sp>
      <p:sp>
        <p:nvSpPr>
          <p:cNvPr id="5" name="Rectangle 3">
            <a:extLst>
              <a:ext uri="{FF2B5EF4-FFF2-40B4-BE49-F238E27FC236}">
                <a16:creationId xmlns:a16="http://schemas.microsoft.com/office/drawing/2014/main" id="{4F0EA287-5E91-1C60-9C5D-7030006ACB8C}"/>
              </a:ext>
            </a:extLst>
          </p:cNvPr>
          <p:cNvSpPr txBox="1">
            <a:spLocks noChangeArrowheads="1"/>
          </p:cNvSpPr>
          <p:nvPr/>
        </p:nvSpPr>
        <p:spPr bwMode="auto">
          <a:xfrm>
            <a:off x="5562600" y="1970544"/>
            <a:ext cx="6172200" cy="221599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spcBef>
                <a:spcPts val="1200"/>
              </a:spcBef>
            </a:pPr>
            <a:r>
              <a:rPr lang="en-US" sz="3200" b="1" dirty="0">
                <a:latin typeface="+mn-lt"/>
              </a:rPr>
              <a:t>1) Eating the Lord’s Supper (verses 16,17)</a:t>
            </a:r>
          </a:p>
          <a:p>
            <a:pPr>
              <a:spcBef>
                <a:spcPts val="1200"/>
              </a:spcBef>
            </a:pPr>
            <a:r>
              <a:rPr lang="en-US" sz="3200" b="1" dirty="0">
                <a:latin typeface="+mn-lt"/>
              </a:rPr>
              <a:t>2) Eating the Old Testament animal sacrifices (verse 18)</a:t>
            </a:r>
          </a:p>
        </p:txBody>
      </p:sp>
      <p:pic>
        <p:nvPicPr>
          <p:cNvPr id="3" name="Picture 2">
            <a:extLst>
              <a:ext uri="{FF2B5EF4-FFF2-40B4-BE49-F238E27FC236}">
                <a16:creationId xmlns:a16="http://schemas.microsoft.com/office/drawing/2014/main" id="{84811122-F049-D6CA-1843-B4A2AAA030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013" y="2244757"/>
            <a:ext cx="5030787" cy="3337774"/>
          </a:xfrm>
          <a:prstGeom prst="rect">
            <a:avLst/>
          </a:prstGeom>
        </p:spPr>
      </p:pic>
    </p:spTree>
    <p:extLst>
      <p:ext uri="{BB962C8B-B14F-4D97-AF65-F5344CB8AC3E}">
        <p14:creationId xmlns:p14="http://schemas.microsoft.com/office/powerpoint/2010/main" val="3138061325"/>
      </p:ext>
    </p:extLst>
  </p:cSld>
  <p:clrMapOvr>
    <a:masterClrMapping/>
  </p:clrMapOvr>
  <p:transition spd="slow">
    <p:wedg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151F3-DDC4-3CAA-1A68-F671A1E5296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251625B-7A6E-CCEB-1D04-2BD8E0862114}"/>
              </a:ext>
            </a:extLst>
          </p:cNvPr>
          <p:cNvSpPr>
            <a:spLocks noGrp="1" noChangeArrowheads="1"/>
          </p:cNvSpPr>
          <p:nvPr>
            <p:ph type="title"/>
          </p:nvPr>
        </p:nvSpPr>
        <p:spPr>
          <a:xfrm>
            <a:off x="608013" y="196334"/>
            <a:ext cx="11017533" cy="1077218"/>
          </a:xfrm>
        </p:spPr>
        <p:txBody>
          <a:bodyPr wrap="square" anchor="ctr" anchorCtr="0">
            <a:spAutoFit/>
          </a:bodyPr>
          <a:lstStyle/>
          <a:p>
            <a:r>
              <a:rPr lang="en-US" sz="3200" b="1" dirty="0">
                <a:latin typeface="+mn-lt"/>
              </a:rPr>
              <a:t>Three Examples of Fellowship </a:t>
            </a:r>
            <a:br>
              <a:rPr lang="en-US" sz="3200" b="1" dirty="0">
                <a:latin typeface="+mn-lt"/>
              </a:rPr>
            </a:br>
            <a:r>
              <a:rPr lang="en-US" sz="3200" b="1" dirty="0">
                <a:latin typeface="+mn-lt"/>
              </a:rPr>
              <a:t>by Eating in Public Worship</a:t>
            </a:r>
          </a:p>
        </p:txBody>
      </p:sp>
      <p:sp>
        <p:nvSpPr>
          <p:cNvPr id="5" name="Rectangle 3">
            <a:extLst>
              <a:ext uri="{FF2B5EF4-FFF2-40B4-BE49-F238E27FC236}">
                <a16:creationId xmlns:a16="http://schemas.microsoft.com/office/drawing/2014/main" id="{6228591E-60BD-3503-F928-6706DDB87346}"/>
              </a:ext>
            </a:extLst>
          </p:cNvPr>
          <p:cNvSpPr txBox="1">
            <a:spLocks noChangeArrowheads="1"/>
          </p:cNvSpPr>
          <p:nvPr/>
        </p:nvSpPr>
        <p:spPr bwMode="auto">
          <a:xfrm>
            <a:off x="5562600" y="1970544"/>
            <a:ext cx="6172200" cy="384720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spcBef>
                <a:spcPts val="1200"/>
              </a:spcBef>
            </a:pPr>
            <a:r>
              <a:rPr lang="en-US" sz="3200" b="1" dirty="0">
                <a:latin typeface="+mn-lt"/>
              </a:rPr>
              <a:t>1) Eating the Lord’s Supper (verses 16,17)</a:t>
            </a:r>
          </a:p>
          <a:p>
            <a:pPr>
              <a:spcBef>
                <a:spcPts val="1200"/>
              </a:spcBef>
            </a:pPr>
            <a:r>
              <a:rPr lang="en-US" sz="3200" b="1" dirty="0">
                <a:latin typeface="+mn-lt"/>
              </a:rPr>
              <a:t>2) Eating the Old Testament animal sacrifices (verse 18)</a:t>
            </a:r>
          </a:p>
          <a:p>
            <a:pPr>
              <a:spcBef>
                <a:spcPts val="1200"/>
              </a:spcBef>
            </a:pPr>
            <a:r>
              <a:rPr lang="en-US" sz="3200" b="1" dirty="0">
                <a:latin typeface="+mn-lt"/>
              </a:rPr>
              <a:t>3) Eating meats offered to idols in the idol’s temple (verses 19-22)</a:t>
            </a:r>
          </a:p>
        </p:txBody>
      </p:sp>
      <p:pic>
        <p:nvPicPr>
          <p:cNvPr id="2" name="Picture 1">
            <a:extLst>
              <a:ext uri="{FF2B5EF4-FFF2-40B4-BE49-F238E27FC236}">
                <a16:creationId xmlns:a16="http://schemas.microsoft.com/office/drawing/2014/main" id="{53155BBE-BB72-32C4-4416-C5ACC10275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286000"/>
            <a:ext cx="4978400" cy="3733800"/>
          </a:xfrm>
          <a:prstGeom prst="rect">
            <a:avLst/>
          </a:prstGeom>
        </p:spPr>
      </p:pic>
    </p:spTree>
    <p:extLst>
      <p:ext uri="{BB962C8B-B14F-4D97-AF65-F5344CB8AC3E}">
        <p14:creationId xmlns:p14="http://schemas.microsoft.com/office/powerpoint/2010/main" val="3970774776"/>
      </p:ext>
    </p:extLst>
  </p:cSld>
  <p:clrMapOvr>
    <a:masterClrMapping/>
  </p:clrMapOvr>
  <p:transition spd="slow">
    <p:wedg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5F82D-CDDD-9430-C45A-0720463FF51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A83046A-4518-EB56-92A2-01F52092BF5D}"/>
              </a:ext>
            </a:extLst>
          </p:cNvPr>
          <p:cNvSpPr>
            <a:spLocks noGrp="1" noChangeArrowheads="1"/>
          </p:cNvSpPr>
          <p:nvPr>
            <p:ph type="title"/>
          </p:nvPr>
        </p:nvSpPr>
        <p:spPr>
          <a:xfrm>
            <a:off x="608013" y="442555"/>
            <a:ext cx="11017533" cy="584775"/>
          </a:xfrm>
        </p:spPr>
        <p:txBody>
          <a:bodyPr wrap="square" anchor="ctr" anchorCtr="0">
            <a:spAutoFit/>
          </a:body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Reasons to Avoid Eating Meat in an Idol’s Temple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5" name="Rectangle 3">
            <a:extLst>
              <a:ext uri="{FF2B5EF4-FFF2-40B4-BE49-F238E27FC236}">
                <a16:creationId xmlns:a16="http://schemas.microsoft.com/office/drawing/2014/main" id="{FAC17170-CEEB-92A5-B4BF-ACE92AAAD1F8}"/>
              </a:ext>
            </a:extLst>
          </p:cNvPr>
          <p:cNvSpPr txBox="1">
            <a:spLocks noChangeArrowheads="1"/>
          </p:cNvSpPr>
          <p:nvPr/>
        </p:nvSpPr>
        <p:spPr bwMode="auto">
          <a:xfrm>
            <a:off x="5562600" y="1600200"/>
            <a:ext cx="6172200" cy="45550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R="0">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(1) It would be a stumbling block or bad influence on others (chapter 8). </a:t>
            </a:r>
          </a:p>
          <a:p>
            <a:pPr marR="0">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(2) It would tempt even the knowledgeable Christian to participate in sinful aspects of idolatry (10:1-12). </a:t>
            </a:r>
          </a:p>
          <a:p>
            <a:pPr marR="0">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(3) It constitutes fellowship in sinful worship of the idol (verses 14-22).</a:t>
            </a:r>
          </a:p>
        </p:txBody>
      </p:sp>
      <p:pic>
        <p:nvPicPr>
          <p:cNvPr id="2" name="Picture 1">
            <a:extLst>
              <a:ext uri="{FF2B5EF4-FFF2-40B4-BE49-F238E27FC236}">
                <a16:creationId xmlns:a16="http://schemas.microsoft.com/office/drawing/2014/main" id="{3E0AFEC7-614A-658D-4E6E-0D719003D9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981200"/>
            <a:ext cx="4978400" cy="3733800"/>
          </a:xfrm>
          <a:prstGeom prst="rect">
            <a:avLst/>
          </a:prstGeom>
        </p:spPr>
      </p:pic>
    </p:spTree>
    <p:extLst>
      <p:ext uri="{BB962C8B-B14F-4D97-AF65-F5344CB8AC3E}">
        <p14:creationId xmlns:p14="http://schemas.microsoft.com/office/powerpoint/2010/main" val="3506991532"/>
      </p:ext>
    </p:extLst>
  </p:cSld>
  <p:clrMapOvr>
    <a:masterClrMapping/>
  </p:clrMapOvr>
  <p:transition spd="slow">
    <p:wedg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2BD6C-00DE-8EFA-CF2D-D5037813DAC7}"/>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BC70EC5-C68C-77EF-D82F-6B705AD28151}"/>
              </a:ext>
            </a:extLst>
          </p:cNvPr>
          <p:cNvGraphicFramePr>
            <a:graphicFrameLocks noGrp="1"/>
          </p:cNvGraphicFramePr>
          <p:nvPr/>
        </p:nvGraphicFramePr>
        <p:xfrm>
          <a:off x="1066800" y="2057400"/>
          <a:ext cx="10058401" cy="1737360"/>
        </p:xfrm>
        <a:graphic>
          <a:graphicData uri="http://schemas.openxmlformats.org/drawingml/2006/table">
            <a:tbl>
              <a:tblPr>
                <a:tableStyleId>{5C22544A-7EE6-4342-B048-85BDC9FD1C3A}</a:tableStyleId>
              </a:tblPr>
              <a:tblGrid>
                <a:gridCol w="2992582">
                  <a:extLst>
                    <a:ext uri="{9D8B030D-6E8A-4147-A177-3AD203B41FA5}">
                      <a16:colId xmlns:a16="http://schemas.microsoft.com/office/drawing/2014/main" val="3219798561"/>
                    </a:ext>
                  </a:extLst>
                </a:gridCol>
                <a:gridCol w="4475018">
                  <a:extLst>
                    <a:ext uri="{9D8B030D-6E8A-4147-A177-3AD203B41FA5}">
                      <a16:colId xmlns:a16="http://schemas.microsoft.com/office/drawing/2014/main" val="3930808473"/>
                    </a:ext>
                  </a:extLst>
                </a:gridCol>
                <a:gridCol w="2590801">
                  <a:extLst>
                    <a:ext uri="{9D8B030D-6E8A-4147-A177-3AD203B41FA5}">
                      <a16:colId xmlns:a16="http://schemas.microsoft.com/office/drawing/2014/main" val="2761807999"/>
                    </a:ext>
                  </a:extLst>
                </a:gridCol>
              </a:tblGrid>
              <a:tr h="0">
                <a:tc>
                  <a:txBody>
                    <a:bodyPr/>
                    <a:lstStyle/>
                    <a:p>
                      <a:pPr marL="0" marR="0" algn="ctr">
                        <a:spcBef>
                          <a:spcPts val="0"/>
                        </a:spcBef>
                        <a:spcAft>
                          <a:spcPts val="0"/>
                        </a:spcAft>
                        <a:tabLst>
                          <a:tab pos="2057400" algn="ctr"/>
                          <a:tab pos="6172200" algn="ctr"/>
                        </a:tabLst>
                      </a:pPr>
                      <a:r>
                        <a:rPr lang="en-US" sz="3200" b="1" kern="1200" dirty="0">
                          <a:solidFill>
                            <a:schemeClr val="dk1"/>
                          </a:solidFill>
                          <a:effectLst/>
                          <a:latin typeface="+mn-lt"/>
                          <a:ea typeface="+mn-ea"/>
                          <a:cs typeface="+mn-cs"/>
                        </a:rPr>
                        <a:t>10:14-22</a:t>
                      </a:r>
                      <a:endParaRPr lang="en-US" sz="3200" b="1" dirty="0">
                        <a:solidFill>
                          <a:srgbClr val="FFFF00"/>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kern="100" dirty="0">
                          <a:solidFill>
                            <a:schemeClr val="accent1"/>
                          </a:solidFill>
                          <a:effectLst/>
                          <a:latin typeface="+mn-lt"/>
                          <a:ea typeface="Times New Roman" panose="02020603050405020304" pitchFamily="18" charset="0"/>
                          <a:cs typeface="Times New Roman" panose="02020603050405020304" pitchFamily="18" charset="0"/>
                        </a:rPr>
                        <a:t>In an idol’s temple</a:t>
                      </a:r>
                      <a:endParaRPr lang="en-US" sz="3200" b="1"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dirty="0">
                          <a:solidFill>
                            <a:srgbClr val="FFFF00"/>
                          </a:solidFill>
                          <a:effectLst/>
                          <a:latin typeface="+mn-lt"/>
                          <a:ea typeface="Times New Roman" panose="02020603050405020304" pitchFamily="18" charset="0"/>
                          <a:cs typeface="Times New Roman" panose="02020603050405020304" pitchFamily="18" charset="0"/>
                        </a:rPr>
                        <a:t>Wrong</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4176243671"/>
                  </a:ext>
                </a:extLst>
              </a:tr>
              <a:tr h="0">
                <a:tc>
                  <a:txBody>
                    <a:bodyPr/>
                    <a:lstStyle/>
                    <a:p>
                      <a:pPr marL="0" marR="0" algn="ctr">
                        <a:spcBef>
                          <a:spcPts val="0"/>
                        </a:spcBef>
                        <a:spcAft>
                          <a:spcPts val="0"/>
                        </a:spcAft>
                        <a:tabLst>
                          <a:tab pos="457200" algn="l"/>
                          <a:tab pos="914400" algn="l"/>
                          <a:tab pos="1371600" algn="l"/>
                          <a:tab pos="3246120" algn="ctr"/>
                        </a:tabLst>
                      </a:pPr>
                      <a:r>
                        <a:rPr lang="en-US" sz="3200" b="1" kern="0" dirty="0">
                          <a:effectLst/>
                          <a:latin typeface="+mn-lt"/>
                          <a:ea typeface="Times New Roman" panose="02020603050405020304" pitchFamily="18" charset="0"/>
                          <a:cs typeface="Times New Roman" panose="02020603050405020304" pitchFamily="18" charset="0"/>
                        </a:rPr>
                        <a:t>10:25,26</a:t>
                      </a:r>
                      <a:endParaRPr lang="en-US" sz="3200" b="1" kern="100" dirty="0">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kern="1200" dirty="0">
                          <a:solidFill>
                            <a:schemeClr val="accent1"/>
                          </a:solidFill>
                          <a:effectLst/>
                          <a:latin typeface="+mn-lt"/>
                          <a:ea typeface="+mn-ea"/>
                          <a:cs typeface="+mn-cs"/>
                        </a:rPr>
                        <a:t>Bought at a market</a:t>
                      </a:r>
                      <a:endParaRPr lang="en-US" sz="3200" b="1"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dirty="0">
                          <a:solidFill>
                            <a:srgbClr val="FFFF00"/>
                          </a:solidFill>
                          <a:effectLst/>
                          <a:latin typeface="+mn-lt"/>
                          <a:ea typeface="Times New Roman" panose="02020603050405020304" pitchFamily="18" charset="0"/>
                          <a:cs typeface="Times New Roman" panose="02020603050405020304" pitchFamily="18" charset="0"/>
                        </a:rPr>
                        <a:t>Acceptable</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762701971"/>
                  </a:ext>
                </a:extLst>
              </a:tr>
              <a:tr h="0">
                <a:tc>
                  <a:txBody>
                    <a:bodyPr/>
                    <a:lstStyle/>
                    <a:p>
                      <a:pPr marL="0" marR="0" algn="ctr">
                        <a:spcBef>
                          <a:spcPts val="0"/>
                        </a:spcBef>
                        <a:spcAft>
                          <a:spcPts val="0"/>
                        </a:spcAft>
                        <a:tabLst>
                          <a:tab pos="2057400" algn="ctr"/>
                          <a:tab pos="6172200" algn="ctr"/>
                        </a:tabLst>
                      </a:pPr>
                      <a:r>
                        <a:rPr lang="en-US" sz="3200" b="1" kern="1200" dirty="0">
                          <a:solidFill>
                            <a:schemeClr val="dk1"/>
                          </a:solidFill>
                          <a:effectLst/>
                          <a:latin typeface="+mn-lt"/>
                          <a:ea typeface="+mn-ea"/>
                          <a:cs typeface="+mn-cs"/>
                        </a:rPr>
                        <a:t>10:27-30</a:t>
                      </a:r>
                      <a:endParaRPr lang="en-US" sz="3200" b="1" dirty="0">
                        <a:solidFill>
                          <a:schemeClr val="tx2"/>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kern="100" dirty="0">
                          <a:solidFill>
                            <a:schemeClr val="accent1"/>
                          </a:solidFill>
                          <a:effectLst/>
                          <a:latin typeface="+mn-lt"/>
                          <a:ea typeface="Times New Roman" panose="02020603050405020304" pitchFamily="18" charset="0"/>
                          <a:cs typeface="Times New Roman" panose="02020603050405020304" pitchFamily="18" charset="0"/>
                        </a:rPr>
                        <a:t>At a private dinner</a:t>
                      </a:r>
                      <a:endParaRPr lang="en-US" sz="3200" b="1"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3200" b="1" dirty="0">
                          <a:solidFill>
                            <a:srgbClr val="FFFF00"/>
                          </a:solidFill>
                          <a:effectLst/>
                          <a:latin typeface="+mn-lt"/>
                          <a:ea typeface="Times New Roman" panose="02020603050405020304" pitchFamily="18" charset="0"/>
                          <a:cs typeface="Times New Roman" panose="02020603050405020304" pitchFamily="18" charset="0"/>
                        </a:rPr>
                        <a:t>Depends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3614059892"/>
                  </a:ext>
                </a:extLst>
              </a:tr>
            </a:tbl>
          </a:graphicData>
        </a:graphic>
      </p:graphicFrame>
      <p:sp>
        <p:nvSpPr>
          <p:cNvPr id="8" name="TextBox 7">
            <a:extLst>
              <a:ext uri="{FF2B5EF4-FFF2-40B4-BE49-F238E27FC236}">
                <a16:creationId xmlns:a16="http://schemas.microsoft.com/office/drawing/2014/main" id="{B03AC342-9D47-6E9B-ABC8-551A6B3297B0}"/>
              </a:ext>
            </a:extLst>
          </p:cNvPr>
          <p:cNvSpPr txBox="1"/>
          <p:nvPr/>
        </p:nvSpPr>
        <p:spPr>
          <a:xfrm>
            <a:off x="875506" y="4343400"/>
            <a:ext cx="10440987" cy="1461939"/>
          </a:xfrm>
          <a:prstGeom prst="rect">
            <a:avLst/>
          </a:prstGeom>
          <a:noFill/>
        </p:spPr>
        <p:txBody>
          <a:bodyPr wrap="square" rtlCol="0">
            <a:spAutoFit/>
          </a:bodyPr>
          <a:lstStyle/>
          <a:p>
            <a:pPr marL="0" marR="0">
              <a:spcBef>
                <a:spcPts val="300"/>
              </a:spcBef>
              <a:spcAft>
                <a:spcPts val="300"/>
              </a:spcAft>
              <a:tabLst>
                <a:tab pos="457200" algn="l"/>
                <a:tab pos="914400" algn="l"/>
                <a:tab pos="1371600" algn="l"/>
                <a:tab pos="3246120" algn="ctr"/>
              </a:tabLst>
            </a:pPr>
            <a:r>
              <a:rPr lang="en-US" sz="2800" b="1" kern="100" dirty="0">
                <a:solidFill>
                  <a:srgbClr val="FFFF00"/>
                </a:solidFill>
                <a:effectLst/>
                <a:latin typeface="Tahoma" panose="020B0604030504040204" pitchFamily="34" charset="0"/>
                <a:cs typeface="Times New Roman" panose="02020603050405020304" pitchFamily="18" charset="0"/>
              </a:rPr>
              <a:t>Eating meat offered to an idol </a:t>
            </a:r>
            <a:r>
              <a:rPr lang="en-US" sz="28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is a matter of liberty (8:8,9) because it is not always wrong.</a:t>
            </a:r>
          </a:p>
          <a:p>
            <a:pPr marL="0" marR="0">
              <a:spcBef>
                <a:spcPts val="300"/>
              </a:spcBef>
              <a:spcAft>
                <a:spcPts val="300"/>
              </a:spcAft>
              <a:tabLst>
                <a:tab pos="457200" algn="l"/>
                <a:tab pos="914400" algn="l"/>
                <a:tab pos="1371600" algn="l"/>
                <a:tab pos="3246120" algn="ctr"/>
              </a:tabLst>
            </a:pPr>
            <a:r>
              <a:rPr lang="en-US" sz="28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rPr>
              <a:t>Yet it is sometimes wrong depending on circumstances.</a:t>
            </a:r>
          </a:p>
        </p:txBody>
      </p:sp>
      <p:sp>
        <p:nvSpPr>
          <p:cNvPr id="5" name="Rectangle 2">
            <a:extLst>
              <a:ext uri="{FF2B5EF4-FFF2-40B4-BE49-F238E27FC236}">
                <a16:creationId xmlns:a16="http://schemas.microsoft.com/office/drawing/2014/main" id="{9900180D-D5C8-6F7B-DA52-34D78DDBE22A}"/>
              </a:ext>
            </a:extLst>
          </p:cNvPr>
          <p:cNvSpPr>
            <a:spLocks noGrp="1" noChangeArrowheads="1"/>
          </p:cNvSpPr>
          <p:nvPr>
            <p:ph type="title"/>
          </p:nvPr>
        </p:nvSpPr>
        <p:spPr>
          <a:xfrm>
            <a:off x="608013" y="432137"/>
            <a:ext cx="11017533" cy="1015663"/>
          </a:xfrm>
        </p:spPr>
        <p:txBody>
          <a:bodyPr wrap="square" anchor="ctr" anchorCtr="0">
            <a:spAutoFit/>
          </a:body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Matters of Liberty: Circumstances Alter Conclusions</a:t>
            </a:r>
            <a:b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Eating Meats Offered to Idols: Three Circumstances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0092871"/>
      </p:ext>
    </p:extLst>
  </p:cSld>
  <p:clrMapOvr>
    <a:masterClrMapping/>
  </p:clrMapOvr>
  <p:transition spd="slow">
    <p:wedg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0F09A-30B8-12C2-1ECE-6379A0DF379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14C35DE-C054-97D7-F89C-CCA374726958}"/>
              </a:ext>
            </a:extLst>
          </p:cNvPr>
          <p:cNvSpPr txBox="1"/>
          <p:nvPr/>
        </p:nvSpPr>
        <p:spPr>
          <a:xfrm>
            <a:off x="762000" y="1447800"/>
            <a:ext cx="10711146" cy="5262979"/>
          </a:xfrm>
          <a:prstGeom prst="rect">
            <a:avLst/>
          </a:prstGeom>
          <a:noFill/>
        </p:spPr>
        <p:txBody>
          <a:bodyPr wrap="square" rtlCol="0">
            <a:spAutoFit/>
          </a:bodyPr>
          <a:lstStyle/>
          <a:p>
            <a:pPr marL="274320" indent="-274320" algn="l"/>
            <a:r>
              <a:rPr lang="en-US" sz="2800" b="1" dirty="0">
                <a:solidFill>
                  <a:schemeClr val="accent1"/>
                </a:solidFill>
                <a:latin typeface="+mn-lt"/>
              </a:rPr>
              <a:t>* Knowledge</a:t>
            </a:r>
            <a:br>
              <a:rPr lang="en-US" sz="2800" b="1" dirty="0">
                <a:solidFill>
                  <a:schemeClr val="accent1"/>
                </a:solidFill>
                <a:latin typeface="+mn-lt"/>
              </a:rPr>
            </a:br>
            <a:r>
              <a:rPr lang="en-US" sz="2800" dirty="0">
                <a:solidFill>
                  <a:schemeClr val="accent2"/>
                </a:solidFill>
                <a:latin typeface="Comic Sans MS" panose="030F0702030302020204" pitchFamily="66" charset="0"/>
              </a:rPr>
              <a:t>1 Corinthians 8:7 </a:t>
            </a:r>
            <a:r>
              <a:rPr lang="en-US" sz="2800" dirty="0">
                <a:latin typeface="+mn-lt"/>
              </a:rPr>
              <a:t>– there is not in everyone that knowledge</a:t>
            </a:r>
          </a:p>
          <a:p>
            <a:pPr marL="274320" indent="-274320" algn="l"/>
            <a:r>
              <a:rPr lang="en-US" sz="2800" b="1" dirty="0">
                <a:solidFill>
                  <a:schemeClr val="accent1"/>
                </a:solidFill>
                <a:latin typeface="+mn-lt"/>
              </a:rPr>
              <a:t>* Influence</a:t>
            </a:r>
            <a:br>
              <a:rPr lang="en-US" sz="2800" b="1" dirty="0">
                <a:solidFill>
                  <a:schemeClr val="accent1"/>
                </a:solidFill>
                <a:latin typeface="+mn-lt"/>
              </a:rPr>
            </a:br>
            <a:r>
              <a:rPr lang="en-US" sz="2800" dirty="0">
                <a:solidFill>
                  <a:schemeClr val="accent2"/>
                </a:solidFill>
                <a:latin typeface="Comic Sans MS" panose="030F0702030302020204" pitchFamily="66" charset="0"/>
              </a:rPr>
              <a:t>1 Corinthians 8:9 </a:t>
            </a:r>
            <a:r>
              <a:rPr lang="en-US" sz="2800" dirty="0">
                <a:latin typeface="+mn-lt"/>
              </a:rPr>
              <a:t>– beware lest liberty be a </a:t>
            </a:r>
            <a:r>
              <a:rPr lang="en-US" sz="2800" b="1" i="1" dirty="0">
                <a:latin typeface="+mn-lt"/>
              </a:rPr>
              <a:t>stumbling block</a:t>
            </a:r>
            <a:r>
              <a:rPr lang="en-US" sz="2800" dirty="0">
                <a:latin typeface="+mn-lt"/>
              </a:rPr>
              <a:t> </a:t>
            </a:r>
          </a:p>
          <a:p>
            <a:pPr marL="274320" indent="-274320" algn="l"/>
            <a:r>
              <a:rPr lang="en-US" sz="2800" b="1" kern="100" dirty="0">
                <a:solidFill>
                  <a:schemeClr val="accent1"/>
                </a:solidFill>
                <a:effectLst/>
                <a:latin typeface="+mn-lt"/>
                <a:cs typeface="Times New Roman" panose="02020603050405020304" pitchFamily="18" charset="0"/>
              </a:rPr>
              <a:t>* Love for Brothers</a:t>
            </a:r>
            <a:br>
              <a:rPr lang="en-US" sz="2800" b="1" kern="100" dirty="0">
                <a:solidFill>
                  <a:schemeClr val="accent1"/>
                </a:solidFill>
                <a:effectLst/>
                <a:latin typeface="+mn-lt"/>
                <a:cs typeface="Times New Roman" panose="02020603050405020304" pitchFamily="18" charset="0"/>
              </a:rPr>
            </a:br>
            <a:r>
              <a:rPr lang="en-US" sz="2800" kern="1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Corinthians 8:1; 10:24 – </a:t>
            </a:r>
            <a:r>
              <a:rPr lang="en-US" sz="2800" b="1" i="1" kern="100" dirty="0">
                <a:effectLst/>
                <a:latin typeface="+mn-lt"/>
                <a:ea typeface="Times New Roman" panose="02020603050405020304" pitchFamily="18" charset="0"/>
                <a:cs typeface="Times New Roman" panose="02020603050405020304" pitchFamily="18" charset="0"/>
              </a:rPr>
              <a:t>love</a:t>
            </a:r>
            <a:r>
              <a:rPr lang="en-US" sz="2800" kern="100" dirty="0">
                <a:effectLst/>
                <a:latin typeface="+mn-lt"/>
                <a:ea typeface="Times New Roman" panose="02020603050405020304" pitchFamily="18" charset="0"/>
                <a:cs typeface="Times New Roman" panose="02020603050405020304" pitchFamily="18" charset="0"/>
              </a:rPr>
              <a:t> edifies; seek other’s </a:t>
            </a:r>
            <a:r>
              <a:rPr lang="en-US" sz="2800" b="1" i="1" kern="100" dirty="0">
                <a:effectLst/>
                <a:latin typeface="+mn-lt"/>
                <a:ea typeface="Times New Roman" panose="02020603050405020304" pitchFamily="18" charset="0"/>
                <a:cs typeface="Times New Roman" panose="02020603050405020304" pitchFamily="18" charset="0"/>
              </a:rPr>
              <a:t>well-being</a:t>
            </a:r>
            <a:endParaRPr lang="en-US" sz="2800" kern="100" dirty="0">
              <a:effectLst/>
              <a:latin typeface="+mn-lt"/>
              <a:ea typeface="Times New Roman" panose="02020603050405020304" pitchFamily="18" charset="0"/>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mn-lt"/>
                <a:cs typeface="Times New Roman" panose="02020603050405020304" pitchFamily="18" charset="0"/>
              </a:rPr>
              <a:t>* Edification, Peace, and unity</a:t>
            </a:r>
            <a:br>
              <a:rPr lang="en-US" sz="2800" b="1" kern="100" dirty="0">
                <a:solidFill>
                  <a:schemeClr val="accent1"/>
                </a:solidFill>
                <a:effectLst/>
                <a:latin typeface="+mn-lt"/>
                <a:cs typeface="Times New Roman" panose="02020603050405020304" pitchFamily="18" charset="0"/>
              </a:rPr>
            </a:br>
            <a:r>
              <a:rPr lang="en-US" sz="2800" kern="1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1 Corinthians 8:1 –</a:t>
            </a:r>
            <a:r>
              <a:rPr lang="en-US" sz="2800" kern="100" dirty="0">
                <a:solidFill>
                  <a:srgbClr val="000000"/>
                </a:solidFill>
                <a:ea typeface="Times New Roman" panose="02020603050405020304" pitchFamily="18" charset="0"/>
                <a:cs typeface="Times New Roman" panose="02020603050405020304" pitchFamily="18" charset="0"/>
              </a:rPr>
              <a:t> </a:t>
            </a:r>
            <a:r>
              <a:rPr lang="en-US" sz="2800" kern="100" dirty="0">
                <a:latin typeface="+mn-lt"/>
                <a:ea typeface="Times New Roman" panose="02020603050405020304" pitchFamily="18" charset="0"/>
                <a:cs typeface="Times New Roman" panose="02020603050405020304" pitchFamily="18" charset="0"/>
              </a:rPr>
              <a:t>Knowledge puffs up, but love </a:t>
            </a:r>
            <a:r>
              <a:rPr lang="en-US" sz="2800" b="1" i="1" kern="100" dirty="0">
                <a:latin typeface="+mn-lt"/>
                <a:ea typeface="Times New Roman" panose="02020603050405020304" pitchFamily="18" charset="0"/>
                <a:cs typeface="Times New Roman" panose="02020603050405020304" pitchFamily="18" charset="0"/>
              </a:rPr>
              <a:t>edifies</a:t>
            </a:r>
            <a:r>
              <a:rPr lang="en-US" sz="2800" kern="100" dirty="0">
                <a:latin typeface="+mn-lt"/>
                <a:ea typeface="Times New Roman" panose="02020603050405020304" pitchFamily="18" charset="0"/>
                <a:cs typeface="Times New Roman" panose="02020603050405020304" pitchFamily="18" charset="0"/>
              </a:rPr>
              <a:t>.</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mn-lt"/>
                <a:cs typeface="Times New Roman" panose="02020603050405020304" pitchFamily="18" charset="0"/>
              </a:rPr>
              <a:t>* Glory for God</a:t>
            </a:r>
            <a:br>
              <a:rPr lang="en-US" sz="2800" b="1" kern="100" dirty="0">
                <a:solidFill>
                  <a:schemeClr val="accent1"/>
                </a:solidFill>
                <a:effectLst/>
                <a:latin typeface="+mn-lt"/>
                <a:cs typeface="Times New Roman" panose="02020603050405020304" pitchFamily="18" charset="0"/>
              </a:rPr>
            </a:br>
            <a:r>
              <a:rPr lang="en-US" sz="2800" kern="1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Corinthians 10:31 – </a:t>
            </a:r>
            <a:r>
              <a:rPr lang="en-US" sz="2800" kern="100" dirty="0">
                <a:solidFill>
                  <a:schemeClr val="accent2"/>
                </a:solidFill>
                <a:latin typeface="+mn-lt"/>
                <a:ea typeface="Times New Roman" panose="02020603050405020304" pitchFamily="18" charset="0"/>
                <a:cs typeface="Times New Roman" panose="02020603050405020304" pitchFamily="18" charset="0"/>
              </a:rPr>
              <a:t>... </a:t>
            </a:r>
            <a:r>
              <a:rPr lang="en-US" sz="2800" kern="100" dirty="0">
                <a:effectLst/>
                <a:latin typeface="+mn-lt"/>
                <a:ea typeface="Times New Roman" panose="02020603050405020304" pitchFamily="18" charset="0"/>
                <a:cs typeface="Times New Roman" panose="02020603050405020304" pitchFamily="18" charset="0"/>
              </a:rPr>
              <a:t>do all to the </a:t>
            </a:r>
            <a:r>
              <a:rPr lang="en-US" sz="2800" b="1" i="1" kern="100" dirty="0">
                <a:effectLst/>
                <a:latin typeface="+mn-lt"/>
                <a:ea typeface="Times New Roman" panose="02020603050405020304" pitchFamily="18" charset="0"/>
                <a:cs typeface="Times New Roman" panose="02020603050405020304" pitchFamily="18" charset="0"/>
              </a:rPr>
              <a:t>glory of God</a:t>
            </a:r>
            <a:r>
              <a:rPr lang="en-US" sz="2800" kern="100" dirty="0">
                <a:effectLst/>
                <a:latin typeface="+mn-lt"/>
                <a:ea typeface="Times New Roman" panose="02020603050405020304" pitchFamily="18" charset="0"/>
                <a:cs typeface="Times New Roman" panose="02020603050405020304" pitchFamily="18" charset="0"/>
              </a:rPr>
              <a:t>. </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mn-lt"/>
                <a:cs typeface="Times New Roman" panose="02020603050405020304" pitchFamily="18" charset="0"/>
              </a:rPr>
              <a:t>* Salvation of Souls</a:t>
            </a:r>
            <a:br>
              <a:rPr lang="en-US" sz="2800" b="1" kern="100" dirty="0">
                <a:solidFill>
                  <a:schemeClr val="accent1"/>
                </a:solidFill>
                <a:effectLst/>
                <a:latin typeface="+mn-lt"/>
                <a:cs typeface="Times New Roman" panose="02020603050405020304" pitchFamily="18" charset="0"/>
              </a:rPr>
            </a:br>
            <a:r>
              <a:rPr lang="en-US" sz="2800" kern="1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Corinthians 10:33 – …</a:t>
            </a:r>
            <a:r>
              <a:rPr lang="en-US" sz="2800" kern="100" dirty="0">
                <a:effectLst/>
                <a:latin typeface="+mn-lt"/>
                <a:ea typeface="Times New Roman" panose="02020603050405020304" pitchFamily="18" charset="0"/>
                <a:cs typeface="Times New Roman" panose="02020603050405020304" pitchFamily="18" charset="0"/>
              </a:rPr>
              <a:t>seek that many may be </a:t>
            </a:r>
            <a:r>
              <a:rPr lang="en-US" sz="2800" b="1" i="1" kern="100" dirty="0">
                <a:effectLst/>
                <a:latin typeface="+mn-lt"/>
                <a:ea typeface="Times New Roman" panose="02020603050405020304" pitchFamily="18" charset="0"/>
                <a:cs typeface="Times New Roman" panose="02020603050405020304" pitchFamily="18" charset="0"/>
              </a:rPr>
              <a:t>saved</a:t>
            </a:r>
            <a:r>
              <a:rPr lang="en-US" sz="2800" kern="100" dirty="0">
                <a:effectLst/>
                <a:latin typeface="+mn-lt"/>
                <a:ea typeface="Times New Roman" panose="02020603050405020304" pitchFamily="18" charset="0"/>
                <a:cs typeface="Times New Roman" panose="02020603050405020304" pitchFamily="18" charset="0"/>
              </a:rPr>
              <a:t>.</a:t>
            </a:r>
          </a:p>
        </p:txBody>
      </p:sp>
      <p:sp>
        <p:nvSpPr>
          <p:cNvPr id="5" name="Rectangle 2">
            <a:extLst>
              <a:ext uri="{FF2B5EF4-FFF2-40B4-BE49-F238E27FC236}">
                <a16:creationId xmlns:a16="http://schemas.microsoft.com/office/drawing/2014/main" id="{6A9EA573-41CE-6B54-1DE3-AAE6FCCE2ACC}"/>
              </a:ext>
            </a:extLst>
          </p:cNvPr>
          <p:cNvSpPr>
            <a:spLocks noGrp="1" noChangeArrowheads="1"/>
          </p:cNvSpPr>
          <p:nvPr>
            <p:ph type="title"/>
          </p:nvPr>
        </p:nvSpPr>
        <p:spPr>
          <a:xfrm>
            <a:off x="608013" y="647581"/>
            <a:ext cx="11017533" cy="584775"/>
          </a:xfrm>
        </p:spPr>
        <p:txBody>
          <a:bodyPr wrap="square" anchor="ctr" anchorCtr="0">
            <a:spAutoFit/>
          </a:bodyPr>
          <a:lstStyle/>
          <a:p>
            <a:pPr marL="0" marR="0" algn="ct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kern="100" dirty="0">
                <a:effectLst/>
                <a:latin typeface="+mn-lt"/>
              </a:rPr>
              <a:t>The Underlying Principles</a:t>
            </a:r>
          </a:p>
        </p:txBody>
      </p:sp>
    </p:spTree>
    <p:extLst>
      <p:ext uri="{BB962C8B-B14F-4D97-AF65-F5344CB8AC3E}">
        <p14:creationId xmlns:p14="http://schemas.microsoft.com/office/powerpoint/2010/main" val="275145472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F343-D64B-E1EC-4DDC-1507B54B700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3730B94-B63E-928E-18EF-700E9E95B92D}"/>
              </a:ext>
            </a:extLst>
          </p:cNvPr>
          <p:cNvSpPr txBox="1"/>
          <p:nvPr/>
        </p:nvSpPr>
        <p:spPr>
          <a:xfrm>
            <a:off x="914400" y="1447800"/>
            <a:ext cx="10440987" cy="4832092"/>
          </a:xfrm>
          <a:prstGeom prst="rect">
            <a:avLst/>
          </a:prstGeom>
          <a:noFill/>
        </p:spPr>
        <p:txBody>
          <a:bodyPr wrap="square" rtlCol="0">
            <a:spAutoFit/>
          </a:bodyPr>
          <a:lstStyle/>
          <a:p>
            <a:pPr marL="274320" indent="-274320" algn="l"/>
            <a:r>
              <a:rPr lang="en-US" sz="2800" b="1" i="1" dirty="0">
                <a:latin typeface="+mn-lt"/>
              </a:rPr>
              <a:t>Matters of liberty, not required or forbidden practices. </a:t>
            </a:r>
          </a:p>
          <a:p>
            <a:pPr marL="274320" indent="-274320" algn="l"/>
            <a:r>
              <a:rPr lang="en-US" sz="2800" b="1" i="1" dirty="0">
                <a:latin typeface="+mn-lt"/>
              </a:rPr>
              <a:t>Past religious ties do not necessarily make an act sinful.</a:t>
            </a:r>
          </a:p>
          <a:p>
            <a:pPr marL="274320" indent="-274320" algn="l"/>
            <a:r>
              <a:rPr lang="en-US" sz="2800" b="1" i="1" dirty="0">
                <a:latin typeface="+mn-lt"/>
              </a:rPr>
              <a:t>Circumstances alter application of the principles.</a:t>
            </a:r>
          </a:p>
          <a:p>
            <a:pPr marL="274320" indent="-274320" algn="l"/>
            <a:r>
              <a:rPr lang="en-US" sz="2800" b="1" i="1" dirty="0">
                <a:latin typeface="+mn-lt"/>
              </a:rPr>
              <a:t>Considering cases where our conduct tempts someone to sin. </a:t>
            </a:r>
          </a:p>
          <a:p>
            <a:pPr marL="274320" indent="-274320" algn="l"/>
            <a:r>
              <a:rPr lang="en-US" sz="2800" b="1" i="1" dirty="0">
                <a:latin typeface="+mn-lt"/>
              </a:rPr>
              <a:t>Avoid tempting anyone to sin: weak, strong, or aliens. </a:t>
            </a:r>
          </a:p>
          <a:p>
            <a:pPr marL="274320" indent="-274320" algn="l"/>
            <a:r>
              <a:rPr lang="en-US" sz="2800" b="1" i="1" dirty="0">
                <a:latin typeface="+mn-lt"/>
              </a:rPr>
              <a:t>Some people are contentious and divisive. </a:t>
            </a:r>
          </a:p>
          <a:p>
            <a:pPr marL="274320" indent="-274320" algn="l"/>
            <a:r>
              <a:rPr lang="en-US" sz="2800" b="1" i="1" dirty="0">
                <a:latin typeface="+mn-lt"/>
              </a:rPr>
              <a:t>Some people may be offended by whatever course we take.</a:t>
            </a:r>
          </a:p>
          <a:p>
            <a:pPr marL="274320" indent="-274320" algn="l"/>
            <a:r>
              <a:rPr lang="en-US" sz="2800" b="1" i="1" dirty="0">
                <a:latin typeface="+mn-lt"/>
              </a:rPr>
              <a:t>Conclusions apply to individuals, not local churches.</a:t>
            </a:r>
            <a:br>
              <a:rPr lang="en-US" sz="2800" b="1" i="1" dirty="0">
                <a:latin typeface="+mn-lt"/>
              </a:rPr>
            </a:br>
            <a:r>
              <a:rPr lang="en-US" sz="2800" b="1" dirty="0">
                <a:latin typeface="+mn-lt"/>
              </a:rPr>
              <a:t>Local churches must consider the needs of many people</a:t>
            </a:r>
            <a:br>
              <a:rPr lang="en-US" sz="2800" b="1" dirty="0">
                <a:latin typeface="+mn-lt"/>
              </a:rPr>
            </a:br>
            <a:r>
              <a:rPr lang="en-US" sz="2800" b="1" dirty="0">
                <a:latin typeface="+mn-lt"/>
              </a:rPr>
              <a:t>The strong should bear the burden of the weak.</a:t>
            </a:r>
          </a:p>
          <a:p>
            <a:pPr marL="274320" indent="-274320" algn="l"/>
            <a:r>
              <a:rPr lang="en-US" sz="2800" b="1" i="1" dirty="0">
                <a:latin typeface="+mn-lt"/>
              </a:rPr>
              <a:t>Some object to authorized practices with spiritual benefits.</a:t>
            </a:r>
          </a:p>
        </p:txBody>
      </p:sp>
      <p:sp>
        <p:nvSpPr>
          <p:cNvPr id="5" name="Rectangle 2">
            <a:extLst>
              <a:ext uri="{FF2B5EF4-FFF2-40B4-BE49-F238E27FC236}">
                <a16:creationId xmlns:a16="http://schemas.microsoft.com/office/drawing/2014/main" id="{974C2BF6-BA92-F87B-03AC-8FB0C88209C4}"/>
              </a:ext>
            </a:extLst>
          </p:cNvPr>
          <p:cNvSpPr>
            <a:spLocks noGrp="1" noChangeArrowheads="1"/>
          </p:cNvSpPr>
          <p:nvPr>
            <p:ph type="title"/>
          </p:nvPr>
        </p:nvSpPr>
        <p:spPr>
          <a:xfrm>
            <a:off x="608013" y="647581"/>
            <a:ext cx="11017533" cy="584775"/>
          </a:xfrm>
        </p:spPr>
        <p:txBody>
          <a:bodyPr wrap="square" anchor="ctr" anchorCtr="0">
            <a:spAutoFit/>
          </a:bodyPr>
          <a:lstStyle/>
          <a:p>
            <a:pPr marL="0" marR="0" algn="ct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kern="100" dirty="0">
                <a:effectLst/>
                <a:latin typeface="+mn-lt"/>
              </a:rPr>
              <a:t>Matters of Liberty: Other </a:t>
            </a:r>
            <a:r>
              <a:rPr lang="en-US" sz="3200" b="1" kern="100" dirty="0">
                <a:latin typeface="+mn-lt"/>
              </a:rPr>
              <a:t>Specific </a:t>
            </a:r>
            <a:r>
              <a:rPr lang="en-US" sz="3200" b="1" kern="100" dirty="0">
                <a:effectLst/>
                <a:latin typeface="+mn-lt"/>
              </a:rPr>
              <a:t>Principles</a:t>
            </a:r>
          </a:p>
        </p:txBody>
      </p:sp>
    </p:spTree>
    <p:extLst>
      <p:ext uri="{BB962C8B-B14F-4D97-AF65-F5344CB8AC3E}">
        <p14:creationId xmlns:p14="http://schemas.microsoft.com/office/powerpoint/2010/main" val="392719956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5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fade">
                                      <p:cBhvr>
                                        <p:cTn id="4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0F17A-86F9-7921-CB0D-48A024A0434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2EDE56B-AA81-07F3-9908-0D389E14C3A1}"/>
              </a:ext>
            </a:extLst>
          </p:cNvPr>
          <p:cNvSpPr txBox="1"/>
          <p:nvPr/>
        </p:nvSpPr>
        <p:spPr>
          <a:xfrm>
            <a:off x="914400" y="2557641"/>
            <a:ext cx="10440987" cy="3970318"/>
          </a:xfrm>
          <a:prstGeom prst="rect">
            <a:avLst/>
          </a:prstGeom>
          <a:noFill/>
        </p:spPr>
        <p:txBody>
          <a:bodyPr wrap="square" rtlCol="0">
            <a:spAutoFit/>
          </a:bodyPr>
          <a:lstStyle/>
          <a:p>
            <a:r>
              <a:rPr lang="en-US" sz="2800" dirty="0">
                <a:latin typeface="+mn-lt"/>
              </a:rPr>
              <a:t>* Using names that originated in heathen idolatry </a:t>
            </a:r>
          </a:p>
          <a:p>
            <a:r>
              <a:rPr lang="en-US" sz="2800" dirty="0">
                <a:latin typeface="+mn-lt"/>
              </a:rPr>
              <a:t>* Eating at a tavern to be with friends even if I do not drink.</a:t>
            </a:r>
          </a:p>
          <a:p>
            <a:r>
              <a:rPr lang="en-US" sz="2800" dirty="0">
                <a:latin typeface="+mn-lt"/>
              </a:rPr>
              <a:t>* Eating at a family restaurant that serves alcohol </a:t>
            </a:r>
          </a:p>
          <a:p>
            <a:r>
              <a:rPr lang="en-US" sz="2800" dirty="0">
                <a:latin typeface="+mn-lt"/>
              </a:rPr>
              <a:t>* Buying groceries or gas at a store that sells alcohol, lottery </a:t>
            </a:r>
          </a:p>
          <a:p>
            <a:r>
              <a:rPr lang="en-US" sz="2800" dirty="0">
                <a:latin typeface="+mn-lt"/>
              </a:rPr>
              <a:t>* Going into a casino to eat or be with friends not gambling.</a:t>
            </a:r>
          </a:p>
          <a:p>
            <a:r>
              <a:rPr lang="en-US" sz="2800" dirty="0">
                <a:latin typeface="+mn-lt"/>
              </a:rPr>
              <a:t>* Attending typical school dances but not dancing. </a:t>
            </a:r>
          </a:p>
          <a:p>
            <a:r>
              <a:rPr lang="en-US" sz="2800" dirty="0">
                <a:latin typeface="+mn-lt"/>
              </a:rPr>
              <a:t>* Attending a Catholic mass and eating the communion</a:t>
            </a:r>
          </a:p>
          <a:p>
            <a:r>
              <a:rPr lang="en-US" sz="2800" dirty="0">
                <a:latin typeface="+mn-lt"/>
              </a:rPr>
              <a:t>* Attending a funeral of a relative in a Catholic church</a:t>
            </a:r>
          </a:p>
          <a:p>
            <a:r>
              <a:rPr lang="en-US" sz="2800" dirty="0">
                <a:latin typeface="+mn-lt"/>
              </a:rPr>
              <a:t>* Attending a denomination and singing to instruments</a:t>
            </a:r>
          </a:p>
        </p:txBody>
      </p:sp>
      <p:sp>
        <p:nvSpPr>
          <p:cNvPr id="5" name="Rectangle 2">
            <a:extLst>
              <a:ext uri="{FF2B5EF4-FFF2-40B4-BE49-F238E27FC236}">
                <a16:creationId xmlns:a16="http://schemas.microsoft.com/office/drawing/2014/main" id="{118580EE-5733-F289-D051-E7871543CCD2}"/>
              </a:ext>
            </a:extLst>
          </p:cNvPr>
          <p:cNvSpPr>
            <a:spLocks noGrp="1" noChangeArrowheads="1"/>
          </p:cNvSpPr>
          <p:nvPr>
            <p:ph type="title"/>
          </p:nvPr>
        </p:nvSpPr>
        <p:spPr>
          <a:xfrm>
            <a:off x="608013" y="381000"/>
            <a:ext cx="11017533" cy="584775"/>
          </a:xfrm>
        </p:spPr>
        <p:txBody>
          <a:bodyPr wrap="square" anchor="ctr" anchorCtr="0">
            <a:spAutoFit/>
          </a:bodyPr>
          <a:lstStyle/>
          <a:p>
            <a:pPr marL="0" marR="0" algn="ct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kern="100" dirty="0">
                <a:effectLst/>
                <a:latin typeface="+mn-lt"/>
              </a:rPr>
              <a:t>Matters of Liberty: </a:t>
            </a:r>
            <a:r>
              <a:rPr lang="en-US" sz="3200" b="1" kern="100" dirty="0">
                <a:latin typeface="+mn-lt"/>
              </a:rPr>
              <a:t>Specific Examples</a:t>
            </a:r>
            <a:endParaRPr lang="en-US" sz="3200" b="1" kern="100" dirty="0">
              <a:effectLst/>
              <a:highlight>
                <a:srgbClr val="FF0000"/>
              </a:highlight>
              <a:latin typeface="+mn-lt"/>
            </a:endParaRPr>
          </a:p>
        </p:txBody>
      </p:sp>
      <p:graphicFrame>
        <p:nvGraphicFramePr>
          <p:cNvPr id="2" name="Table 1">
            <a:extLst>
              <a:ext uri="{FF2B5EF4-FFF2-40B4-BE49-F238E27FC236}">
                <a16:creationId xmlns:a16="http://schemas.microsoft.com/office/drawing/2014/main" id="{C99CA3B0-4D90-423F-36B0-A1FA3E35EBAB}"/>
              </a:ext>
            </a:extLst>
          </p:cNvPr>
          <p:cNvGraphicFramePr>
            <a:graphicFrameLocks noGrp="1"/>
          </p:cNvGraphicFramePr>
          <p:nvPr>
            <p:extLst>
              <p:ext uri="{D42A27DB-BD31-4B8C-83A1-F6EECF244321}">
                <p14:modId xmlns:p14="http://schemas.microsoft.com/office/powerpoint/2010/main" val="157449012"/>
              </p:ext>
            </p:extLst>
          </p:nvPr>
        </p:nvGraphicFramePr>
        <p:xfrm>
          <a:off x="914400" y="1143000"/>
          <a:ext cx="10058401" cy="1371600"/>
        </p:xfrm>
        <a:graphic>
          <a:graphicData uri="http://schemas.openxmlformats.org/drawingml/2006/table">
            <a:tbl>
              <a:tblPr>
                <a:tableStyleId>{5C22544A-7EE6-4342-B048-85BDC9FD1C3A}</a:tableStyleId>
              </a:tblPr>
              <a:tblGrid>
                <a:gridCol w="2992582">
                  <a:extLst>
                    <a:ext uri="{9D8B030D-6E8A-4147-A177-3AD203B41FA5}">
                      <a16:colId xmlns:a16="http://schemas.microsoft.com/office/drawing/2014/main" val="341969732"/>
                    </a:ext>
                  </a:extLst>
                </a:gridCol>
                <a:gridCol w="4475018">
                  <a:extLst>
                    <a:ext uri="{9D8B030D-6E8A-4147-A177-3AD203B41FA5}">
                      <a16:colId xmlns:a16="http://schemas.microsoft.com/office/drawing/2014/main" val="3455388969"/>
                    </a:ext>
                  </a:extLst>
                </a:gridCol>
                <a:gridCol w="2590801">
                  <a:extLst>
                    <a:ext uri="{9D8B030D-6E8A-4147-A177-3AD203B41FA5}">
                      <a16:colId xmlns:a16="http://schemas.microsoft.com/office/drawing/2014/main" val="564531574"/>
                    </a:ext>
                  </a:extLst>
                </a:gridCol>
              </a:tblGrid>
              <a:tr h="0">
                <a:tc>
                  <a:txBody>
                    <a:bodyPr/>
                    <a:lstStyle/>
                    <a:p>
                      <a:pPr marL="0" marR="0" algn="ctr">
                        <a:spcBef>
                          <a:spcPts val="0"/>
                        </a:spcBef>
                        <a:spcAft>
                          <a:spcPts val="0"/>
                        </a:spcAft>
                        <a:tabLst>
                          <a:tab pos="2057400" algn="ctr"/>
                          <a:tab pos="6172200" algn="ctr"/>
                        </a:tabLst>
                      </a:pPr>
                      <a:r>
                        <a:rPr lang="en-US" sz="2400" b="0" kern="1200" dirty="0">
                          <a:solidFill>
                            <a:schemeClr val="dk1"/>
                          </a:solidFill>
                          <a:effectLst/>
                          <a:latin typeface="+mn-lt"/>
                          <a:ea typeface="+mn-ea"/>
                          <a:cs typeface="+mn-cs"/>
                        </a:rPr>
                        <a:t>10:14-22</a:t>
                      </a:r>
                      <a:endParaRPr lang="en-US" sz="2400" b="0" dirty="0">
                        <a:solidFill>
                          <a:srgbClr val="FFFF00"/>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00" dirty="0">
                          <a:solidFill>
                            <a:schemeClr val="accent1"/>
                          </a:solidFill>
                          <a:effectLst/>
                          <a:latin typeface="+mn-lt"/>
                          <a:ea typeface="Times New Roman" panose="02020603050405020304" pitchFamily="18" charset="0"/>
                          <a:cs typeface="Times New Roman" panose="02020603050405020304" pitchFamily="18" charset="0"/>
                        </a:rPr>
                        <a:t>In an idol’s temple</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Wrong</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534696806"/>
                  </a:ext>
                </a:extLst>
              </a:tr>
              <a:tr h="0">
                <a:tc>
                  <a:txBody>
                    <a:bodyPr/>
                    <a:lstStyle/>
                    <a:p>
                      <a:pPr marL="0" marR="0" algn="ctr">
                        <a:spcBef>
                          <a:spcPts val="0"/>
                        </a:spcBef>
                        <a:spcAft>
                          <a:spcPts val="0"/>
                        </a:spcAft>
                        <a:tabLst>
                          <a:tab pos="457200" algn="l"/>
                          <a:tab pos="914400" algn="l"/>
                          <a:tab pos="1371600" algn="l"/>
                          <a:tab pos="3246120" algn="ctr"/>
                        </a:tabLst>
                      </a:pPr>
                      <a:r>
                        <a:rPr lang="en-US" sz="2400" b="0" kern="0" dirty="0">
                          <a:effectLst/>
                          <a:latin typeface="+mn-lt"/>
                          <a:ea typeface="Times New Roman" panose="02020603050405020304" pitchFamily="18" charset="0"/>
                          <a:cs typeface="Times New Roman" panose="02020603050405020304" pitchFamily="18" charset="0"/>
                        </a:rPr>
                        <a:t>10:25,26</a:t>
                      </a:r>
                      <a:endParaRPr lang="en-US" sz="2400" b="0" kern="100" dirty="0">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200" dirty="0">
                          <a:solidFill>
                            <a:schemeClr val="accent1"/>
                          </a:solidFill>
                          <a:effectLst/>
                          <a:latin typeface="+mn-lt"/>
                          <a:ea typeface="+mn-ea"/>
                          <a:cs typeface="+mn-cs"/>
                        </a:rPr>
                        <a:t>Bought at a market</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Acceptable</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852215842"/>
                  </a:ext>
                </a:extLst>
              </a:tr>
              <a:tr h="0">
                <a:tc>
                  <a:txBody>
                    <a:bodyPr/>
                    <a:lstStyle/>
                    <a:p>
                      <a:pPr marL="0" marR="0" algn="ctr">
                        <a:spcBef>
                          <a:spcPts val="0"/>
                        </a:spcBef>
                        <a:spcAft>
                          <a:spcPts val="0"/>
                        </a:spcAft>
                        <a:tabLst>
                          <a:tab pos="2057400" algn="ctr"/>
                          <a:tab pos="6172200" algn="ctr"/>
                        </a:tabLst>
                      </a:pPr>
                      <a:r>
                        <a:rPr lang="en-US" sz="2400" b="0" kern="1200" dirty="0">
                          <a:solidFill>
                            <a:schemeClr val="dk1"/>
                          </a:solidFill>
                          <a:effectLst/>
                          <a:latin typeface="+mn-lt"/>
                          <a:ea typeface="+mn-ea"/>
                          <a:cs typeface="+mn-cs"/>
                        </a:rPr>
                        <a:t>10:27-30</a:t>
                      </a:r>
                      <a:endParaRPr lang="en-US" sz="2400" b="0" dirty="0">
                        <a:solidFill>
                          <a:schemeClr val="tx2"/>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00" dirty="0">
                          <a:solidFill>
                            <a:schemeClr val="accent1"/>
                          </a:solidFill>
                          <a:effectLst/>
                          <a:latin typeface="+mn-lt"/>
                          <a:ea typeface="Times New Roman" panose="02020603050405020304" pitchFamily="18" charset="0"/>
                          <a:cs typeface="Times New Roman" panose="02020603050405020304" pitchFamily="18" charset="0"/>
                        </a:rPr>
                        <a:t>At a private dinner</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Depends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686753553"/>
                  </a:ext>
                </a:extLst>
              </a:tr>
            </a:tbl>
          </a:graphicData>
        </a:graphic>
      </p:graphicFrame>
    </p:spTree>
    <p:extLst>
      <p:ext uri="{BB962C8B-B14F-4D97-AF65-F5344CB8AC3E}">
        <p14:creationId xmlns:p14="http://schemas.microsoft.com/office/powerpoint/2010/main" val="224166870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5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fade">
                                      <p:cBhvr>
                                        <p:cTn id="4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70C99-96D3-BC73-C388-B9D06F0708F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3C8AF44-074D-368E-CDE9-2B1F24FC8575}"/>
              </a:ext>
            </a:extLst>
          </p:cNvPr>
          <p:cNvSpPr txBox="1"/>
          <p:nvPr/>
        </p:nvSpPr>
        <p:spPr>
          <a:xfrm>
            <a:off x="914400" y="2557641"/>
            <a:ext cx="10440987" cy="3539430"/>
          </a:xfrm>
          <a:prstGeom prst="rect">
            <a:avLst/>
          </a:prstGeom>
          <a:noFill/>
        </p:spPr>
        <p:txBody>
          <a:bodyPr wrap="square" rtlCol="0">
            <a:spAutoFit/>
          </a:bodyPr>
          <a:lstStyle/>
          <a:p>
            <a:r>
              <a:rPr lang="en-US" sz="2800" dirty="0">
                <a:latin typeface="+mn-lt"/>
              </a:rPr>
              <a:t>* Attending a false religious group but not participating in error</a:t>
            </a:r>
          </a:p>
          <a:p>
            <a:r>
              <a:rPr lang="en-US" sz="2800" dirty="0">
                <a:latin typeface="+mn-lt"/>
              </a:rPr>
              <a:t>* Displaying a manger scene in one’s yard during “Christmas” </a:t>
            </a:r>
          </a:p>
          <a:p>
            <a:r>
              <a:rPr lang="en-US" sz="2800" dirty="0">
                <a:latin typeface="+mn-lt"/>
              </a:rPr>
              <a:t>* Putting up a “Christmas” tree in one’s house </a:t>
            </a:r>
          </a:p>
          <a:p>
            <a:r>
              <a:rPr lang="en-US" sz="2800" dirty="0">
                <a:latin typeface="+mn-lt"/>
              </a:rPr>
              <a:t>* Exchanging gifts with family at “Christmas” </a:t>
            </a:r>
          </a:p>
          <a:p>
            <a:r>
              <a:rPr lang="en-US" sz="2800" dirty="0">
                <a:latin typeface="+mn-lt"/>
              </a:rPr>
              <a:t>* Taking “Christmas” as a day of vacation from </a:t>
            </a:r>
            <a:r>
              <a:rPr lang="en-US" sz="2800">
                <a:latin typeface="+mn-lt"/>
              </a:rPr>
              <a:t>work </a:t>
            </a:r>
            <a:endParaRPr lang="en-US" sz="2800" dirty="0">
              <a:latin typeface="+mn-lt"/>
            </a:endParaRPr>
          </a:p>
          <a:p>
            <a:r>
              <a:rPr lang="en-US" sz="2800" dirty="0">
                <a:latin typeface="+mn-lt"/>
              </a:rPr>
              <a:t>* Woman wear slacks when visiting someone who objects</a:t>
            </a:r>
          </a:p>
          <a:p>
            <a:r>
              <a:rPr lang="en-US" sz="2800" dirty="0">
                <a:latin typeface="+mn-lt"/>
              </a:rPr>
              <a:t>* Drinking coffee (if others may think it is wrong)</a:t>
            </a:r>
          </a:p>
          <a:p>
            <a:r>
              <a:rPr lang="en-US" sz="2800" dirty="0">
                <a:latin typeface="+mn-lt"/>
              </a:rPr>
              <a:t>* Voting in an election if we know Christians who object</a:t>
            </a:r>
          </a:p>
        </p:txBody>
      </p:sp>
      <p:sp>
        <p:nvSpPr>
          <p:cNvPr id="5" name="Rectangle 2">
            <a:extLst>
              <a:ext uri="{FF2B5EF4-FFF2-40B4-BE49-F238E27FC236}">
                <a16:creationId xmlns:a16="http://schemas.microsoft.com/office/drawing/2014/main" id="{0EA96D92-2F1B-5BFA-7A39-2E181AD4C8B4}"/>
              </a:ext>
            </a:extLst>
          </p:cNvPr>
          <p:cNvSpPr>
            <a:spLocks noGrp="1" noChangeArrowheads="1"/>
          </p:cNvSpPr>
          <p:nvPr>
            <p:ph type="title"/>
          </p:nvPr>
        </p:nvSpPr>
        <p:spPr>
          <a:xfrm>
            <a:off x="608013" y="381000"/>
            <a:ext cx="11017533" cy="584775"/>
          </a:xfrm>
        </p:spPr>
        <p:txBody>
          <a:bodyPr wrap="square" anchor="ctr" anchorCtr="0">
            <a:spAutoFit/>
          </a:bodyPr>
          <a:lstStyle/>
          <a:p>
            <a:pPr marL="0" marR="0" algn="ct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kern="100">
                <a:effectLst/>
                <a:latin typeface="+mn-lt"/>
              </a:rPr>
              <a:t>Matters of Liberty: </a:t>
            </a:r>
            <a:r>
              <a:rPr lang="en-US" sz="3200" b="1" kern="100">
                <a:latin typeface="+mn-lt"/>
              </a:rPr>
              <a:t>Specific </a:t>
            </a:r>
            <a:r>
              <a:rPr lang="en-US" sz="3200" b="1" kern="100" dirty="0">
                <a:latin typeface="+mn-lt"/>
              </a:rPr>
              <a:t>Examples</a:t>
            </a:r>
            <a:endParaRPr lang="en-US" sz="3200" b="1" kern="100" dirty="0">
              <a:effectLst/>
              <a:latin typeface="+mn-lt"/>
            </a:endParaRPr>
          </a:p>
        </p:txBody>
      </p:sp>
      <p:graphicFrame>
        <p:nvGraphicFramePr>
          <p:cNvPr id="2" name="Table 1">
            <a:extLst>
              <a:ext uri="{FF2B5EF4-FFF2-40B4-BE49-F238E27FC236}">
                <a16:creationId xmlns:a16="http://schemas.microsoft.com/office/drawing/2014/main" id="{FD61F8B4-F4A0-074F-B878-642015933185}"/>
              </a:ext>
            </a:extLst>
          </p:cNvPr>
          <p:cNvGraphicFramePr>
            <a:graphicFrameLocks noGrp="1"/>
          </p:cNvGraphicFramePr>
          <p:nvPr/>
        </p:nvGraphicFramePr>
        <p:xfrm>
          <a:off x="914400" y="1143000"/>
          <a:ext cx="10058401" cy="1371600"/>
        </p:xfrm>
        <a:graphic>
          <a:graphicData uri="http://schemas.openxmlformats.org/drawingml/2006/table">
            <a:tbl>
              <a:tblPr>
                <a:tableStyleId>{5C22544A-7EE6-4342-B048-85BDC9FD1C3A}</a:tableStyleId>
              </a:tblPr>
              <a:tblGrid>
                <a:gridCol w="2992582">
                  <a:extLst>
                    <a:ext uri="{9D8B030D-6E8A-4147-A177-3AD203B41FA5}">
                      <a16:colId xmlns:a16="http://schemas.microsoft.com/office/drawing/2014/main" val="341969732"/>
                    </a:ext>
                  </a:extLst>
                </a:gridCol>
                <a:gridCol w="4475018">
                  <a:extLst>
                    <a:ext uri="{9D8B030D-6E8A-4147-A177-3AD203B41FA5}">
                      <a16:colId xmlns:a16="http://schemas.microsoft.com/office/drawing/2014/main" val="3455388969"/>
                    </a:ext>
                  </a:extLst>
                </a:gridCol>
                <a:gridCol w="2590801">
                  <a:extLst>
                    <a:ext uri="{9D8B030D-6E8A-4147-A177-3AD203B41FA5}">
                      <a16:colId xmlns:a16="http://schemas.microsoft.com/office/drawing/2014/main" val="564531574"/>
                    </a:ext>
                  </a:extLst>
                </a:gridCol>
              </a:tblGrid>
              <a:tr h="0">
                <a:tc>
                  <a:txBody>
                    <a:bodyPr/>
                    <a:lstStyle/>
                    <a:p>
                      <a:pPr marL="0" marR="0" algn="ctr">
                        <a:spcBef>
                          <a:spcPts val="0"/>
                        </a:spcBef>
                        <a:spcAft>
                          <a:spcPts val="0"/>
                        </a:spcAft>
                        <a:tabLst>
                          <a:tab pos="2057400" algn="ctr"/>
                          <a:tab pos="6172200" algn="ctr"/>
                        </a:tabLst>
                      </a:pPr>
                      <a:r>
                        <a:rPr lang="en-US" sz="2400" b="0" kern="1200" dirty="0">
                          <a:solidFill>
                            <a:schemeClr val="dk1"/>
                          </a:solidFill>
                          <a:effectLst/>
                          <a:latin typeface="+mn-lt"/>
                          <a:ea typeface="+mn-ea"/>
                          <a:cs typeface="+mn-cs"/>
                        </a:rPr>
                        <a:t>10:14-22</a:t>
                      </a:r>
                      <a:endParaRPr lang="en-US" sz="2400" b="0" dirty="0">
                        <a:solidFill>
                          <a:srgbClr val="FFFF00"/>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00" dirty="0">
                          <a:solidFill>
                            <a:schemeClr val="accent1"/>
                          </a:solidFill>
                          <a:effectLst/>
                          <a:latin typeface="+mn-lt"/>
                          <a:ea typeface="Times New Roman" panose="02020603050405020304" pitchFamily="18" charset="0"/>
                          <a:cs typeface="Times New Roman" panose="02020603050405020304" pitchFamily="18" charset="0"/>
                        </a:rPr>
                        <a:t>In an idol’s temple</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Wrong</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534696806"/>
                  </a:ext>
                </a:extLst>
              </a:tr>
              <a:tr h="0">
                <a:tc>
                  <a:txBody>
                    <a:bodyPr/>
                    <a:lstStyle/>
                    <a:p>
                      <a:pPr marL="0" marR="0" algn="ctr">
                        <a:spcBef>
                          <a:spcPts val="0"/>
                        </a:spcBef>
                        <a:spcAft>
                          <a:spcPts val="0"/>
                        </a:spcAft>
                        <a:tabLst>
                          <a:tab pos="457200" algn="l"/>
                          <a:tab pos="914400" algn="l"/>
                          <a:tab pos="1371600" algn="l"/>
                          <a:tab pos="3246120" algn="ctr"/>
                        </a:tabLst>
                      </a:pPr>
                      <a:r>
                        <a:rPr lang="en-US" sz="2400" b="0" kern="0" dirty="0">
                          <a:effectLst/>
                          <a:latin typeface="+mn-lt"/>
                          <a:ea typeface="Times New Roman" panose="02020603050405020304" pitchFamily="18" charset="0"/>
                          <a:cs typeface="Times New Roman" panose="02020603050405020304" pitchFamily="18" charset="0"/>
                        </a:rPr>
                        <a:t>10:25,26</a:t>
                      </a:r>
                      <a:endParaRPr lang="en-US" sz="2400" b="0" kern="100" dirty="0">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200" dirty="0">
                          <a:solidFill>
                            <a:schemeClr val="accent1"/>
                          </a:solidFill>
                          <a:effectLst/>
                          <a:latin typeface="+mn-lt"/>
                          <a:ea typeface="+mn-ea"/>
                          <a:cs typeface="+mn-cs"/>
                        </a:rPr>
                        <a:t>Bought at a market</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Acceptable</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852215842"/>
                  </a:ext>
                </a:extLst>
              </a:tr>
              <a:tr h="0">
                <a:tc>
                  <a:txBody>
                    <a:bodyPr/>
                    <a:lstStyle/>
                    <a:p>
                      <a:pPr marL="0" marR="0" algn="ctr">
                        <a:spcBef>
                          <a:spcPts val="0"/>
                        </a:spcBef>
                        <a:spcAft>
                          <a:spcPts val="0"/>
                        </a:spcAft>
                        <a:tabLst>
                          <a:tab pos="2057400" algn="ctr"/>
                          <a:tab pos="6172200" algn="ctr"/>
                        </a:tabLst>
                      </a:pPr>
                      <a:r>
                        <a:rPr lang="en-US" sz="2400" b="0" kern="1200" dirty="0">
                          <a:solidFill>
                            <a:schemeClr val="dk1"/>
                          </a:solidFill>
                          <a:effectLst/>
                          <a:latin typeface="+mn-lt"/>
                          <a:ea typeface="+mn-ea"/>
                          <a:cs typeface="+mn-cs"/>
                        </a:rPr>
                        <a:t>10:27-30</a:t>
                      </a:r>
                      <a:endParaRPr lang="en-US" sz="2400" b="0" dirty="0">
                        <a:solidFill>
                          <a:schemeClr val="tx2"/>
                        </a:solidFill>
                        <a:effectLst/>
                        <a:latin typeface="+mn-lt"/>
                        <a:ea typeface="Times New Roman" panose="02020603050405020304" pitchFamily="18" charset="0"/>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kern="100" dirty="0">
                          <a:solidFill>
                            <a:schemeClr val="accent1"/>
                          </a:solidFill>
                          <a:effectLst/>
                          <a:latin typeface="+mn-lt"/>
                          <a:ea typeface="Times New Roman" panose="02020603050405020304" pitchFamily="18" charset="0"/>
                          <a:cs typeface="Times New Roman" panose="02020603050405020304" pitchFamily="18" charset="0"/>
                        </a:rPr>
                        <a:t>At a private dinner</a:t>
                      </a:r>
                      <a:endParaRPr lang="en-US" sz="2400" b="0" dirty="0">
                        <a:solidFill>
                          <a:schemeClr val="accent1"/>
                        </a:solidFill>
                        <a:effectLst/>
                        <a:latin typeface="+mn-lt"/>
                        <a:ea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tc>
                  <a:txBody>
                    <a:bodyPr/>
                    <a:lstStyle/>
                    <a:p>
                      <a:pPr marL="0" marR="0" algn="ctr">
                        <a:spcBef>
                          <a:spcPts val="0"/>
                        </a:spcBef>
                        <a:spcAft>
                          <a:spcPts val="0"/>
                        </a:spcAft>
                        <a:tabLst>
                          <a:tab pos="2057400" algn="ctr"/>
                          <a:tab pos="6172200" algn="ctr"/>
                        </a:tabLst>
                      </a:pPr>
                      <a:r>
                        <a:rPr lang="en-US" sz="2400" b="0" dirty="0">
                          <a:solidFill>
                            <a:srgbClr val="FFFF00"/>
                          </a:solidFill>
                          <a:effectLst/>
                          <a:latin typeface="+mn-lt"/>
                          <a:ea typeface="Times New Roman" panose="02020603050405020304" pitchFamily="18" charset="0"/>
                          <a:cs typeface="Times New Roman" panose="02020603050405020304" pitchFamily="18" charset="0"/>
                        </a:rPr>
                        <a:t>Depends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2686753553"/>
                  </a:ext>
                </a:extLst>
              </a:tr>
            </a:tbl>
          </a:graphicData>
        </a:graphic>
      </p:graphicFrame>
    </p:spTree>
    <p:extLst>
      <p:ext uri="{BB962C8B-B14F-4D97-AF65-F5344CB8AC3E}">
        <p14:creationId xmlns:p14="http://schemas.microsoft.com/office/powerpoint/2010/main" val="169497393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FCC2C-73AE-8386-3D4D-669EC950D91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D6EC28E-0741-1B5F-D970-3E65D3E09620}"/>
              </a:ext>
            </a:extLst>
          </p:cNvPr>
          <p:cNvGraphicFramePr>
            <a:graphicFrameLocks noGrp="1"/>
          </p:cNvGraphicFramePr>
          <p:nvPr/>
        </p:nvGraphicFramePr>
        <p:xfrm>
          <a:off x="609600" y="1143000"/>
          <a:ext cx="10972800" cy="4693920"/>
        </p:xfrm>
        <a:graphic>
          <a:graphicData uri="http://schemas.openxmlformats.org/drawingml/2006/table">
            <a:tbl>
              <a:tblPr firstRow="1" firstCol="1" bandRow="1">
                <a:tableStyleId>{5C22544A-7EE6-4342-B048-85BDC9FD1C3A}</a:tableStyleId>
              </a:tblPr>
              <a:tblGrid>
                <a:gridCol w="2209800">
                  <a:extLst>
                    <a:ext uri="{9D8B030D-6E8A-4147-A177-3AD203B41FA5}">
                      <a16:colId xmlns:a16="http://schemas.microsoft.com/office/drawing/2014/main" val="440311745"/>
                    </a:ext>
                  </a:extLst>
                </a:gridCol>
                <a:gridCol w="8763000">
                  <a:extLst>
                    <a:ext uri="{9D8B030D-6E8A-4147-A177-3AD203B41FA5}">
                      <a16:colId xmlns:a16="http://schemas.microsoft.com/office/drawing/2014/main" val="3869335704"/>
                    </a:ext>
                  </a:extLst>
                </a:gridCol>
              </a:tblGrid>
              <a:tr h="0">
                <a:tc>
                  <a:txBody>
                    <a:bodyPr/>
                    <a:lstStyle/>
                    <a:p>
                      <a:pPr marL="0" marR="0" algn="ctr">
                        <a:buNone/>
                        <a:tabLst>
                          <a:tab pos="457200" algn="l"/>
                          <a:tab pos="914400" algn="l"/>
                          <a:tab pos="1371600" algn="l"/>
                          <a:tab pos="3246120" algn="ctr"/>
                        </a:tabLst>
                      </a:pPr>
                      <a:r>
                        <a:rPr lang="en-US" sz="2800" dirty="0">
                          <a:solidFill>
                            <a:schemeClr val="accent1"/>
                          </a:solidFill>
                          <a:effectLst/>
                        </a:rPr>
                        <a:t>Section</a:t>
                      </a:r>
                      <a:endParaRPr lang="en-US" sz="28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dirty="0">
                          <a:solidFill>
                            <a:schemeClr val="accent1"/>
                          </a:solidFill>
                          <a:effectLst/>
                        </a:rPr>
                        <a:t>Issues (Problems)</a:t>
                      </a:r>
                      <a:endParaRPr lang="en-US" sz="2800" dirty="0">
                        <a:solidFill>
                          <a:schemeClr val="accent1"/>
                        </a:solidFill>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2513022751"/>
                  </a:ext>
                </a:extLst>
              </a:tr>
              <a:tr h="0">
                <a:tc>
                  <a:txBody>
                    <a:bodyPr/>
                    <a:lstStyle/>
                    <a:p>
                      <a:pPr marL="0" marR="0" algn="ctr">
                        <a:buNone/>
                        <a:tabLst>
                          <a:tab pos="457200" algn="l"/>
                          <a:tab pos="914400" algn="l"/>
                          <a:tab pos="1371600" algn="l"/>
                          <a:tab pos="3246120" algn="ctr"/>
                        </a:tabLst>
                      </a:pPr>
                      <a:r>
                        <a:rPr lang="en-US" sz="2800">
                          <a:effectLst/>
                        </a:rPr>
                        <a:t>11:2-16</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kern="1200" dirty="0">
                          <a:solidFill>
                            <a:schemeClr val="dk1"/>
                          </a:solidFill>
                          <a:effectLst/>
                          <a:latin typeface="+mn-lt"/>
                          <a:ea typeface="+mn-ea"/>
                          <a:cs typeface="+mn-cs"/>
                        </a:rPr>
                        <a:t>Women’s subjection regarding worship (praying), and spiritual gifts (prophesying) </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2765339536"/>
                  </a:ext>
                </a:extLst>
              </a:tr>
              <a:tr h="0">
                <a:tc>
                  <a:txBody>
                    <a:bodyPr/>
                    <a:lstStyle/>
                    <a:p>
                      <a:pPr marL="0" marR="0" algn="ctr">
                        <a:buNone/>
                        <a:tabLst>
                          <a:tab pos="457200" algn="l"/>
                          <a:tab pos="914400" algn="l"/>
                          <a:tab pos="1371600" algn="l"/>
                          <a:tab pos="3246120" algn="ctr"/>
                        </a:tabLst>
                      </a:pPr>
                      <a:r>
                        <a:rPr lang="en-US" sz="2800" dirty="0">
                          <a:effectLst/>
                        </a:rPr>
                        <a:t>11:17-34</a:t>
                      </a:r>
                      <a:endParaRPr lang="en-US" sz="28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kern="1200" dirty="0">
                          <a:solidFill>
                            <a:schemeClr val="dk1"/>
                          </a:solidFill>
                          <a:effectLst/>
                          <a:latin typeface="+mn-lt"/>
                          <a:ea typeface="+mn-ea"/>
                          <a:cs typeface="+mn-cs"/>
                        </a:rPr>
                        <a:t>Division, confusion, disorder, disregard for others regarding the Lord’s Supper in their assemblies</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2523477865"/>
                  </a:ext>
                </a:extLst>
              </a:tr>
              <a:tr h="0">
                <a:tc>
                  <a:txBody>
                    <a:bodyPr/>
                    <a:lstStyle/>
                    <a:p>
                      <a:pPr marL="0" marR="0" algn="ctr">
                        <a:buNone/>
                        <a:tabLst>
                          <a:tab pos="457200" algn="l"/>
                          <a:tab pos="914400" algn="l"/>
                          <a:tab pos="1371600" algn="l"/>
                          <a:tab pos="3246120" algn="ctr"/>
                        </a:tabLst>
                      </a:pPr>
                      <a:r>
                        <a:rPr lang="en-US" sz="2800">
                          <a:effectLst/>
                        </a:rPr>
                        <a:t>chapter 12</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kern="0" dirty="0">
                          <a:effectLst/>
                          <a:latin typeface="+mn-lt"/>
                          <a:ea typeface="Times New Roman" panose="02020603050405020304" pitchFamily="18" charset="0"/>
                          <a:cs typeface="Times New Roman" panose="02020603050405020304" pitchFamily="18" charset="0"/>
                        </a:rPr>
                        <a:t>Disunity and disregard for others regarding spiritual gifts</a:t>
                      </a:r>
                      <a:endParaRPr lang="en-US" sz="2800" kern="10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3695932501"/>
                  </a:ext>
                </a:extLst>
              </a:tr>
              <a:tr h="0">
                <a:tc>
                  <a:txBody>
                    <a:bodyPr/>
                    <a:lstStyle/>
                    <a:p>
                      <a:pPr marL="0" marR="0" algn="ctr">
                        <a:buNone/>
                        <a:tabLst>
                          <a:tab pos="457200" algn="l"/>
                          <a:tab pos="914400" algn="l"/>
                          <a:tab pos="1371600" algn="l"/>
                          <a:tab pos="3246120" algn="ctr"/>
                        </a:tabLst>
                      </a:pPr>
                      <a:r>
                        <a:rPr lang="en-US" sz="2800">
                          <a:effectLst/>
                        </a:rPr>
                        <a:t>chapter 13</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kern="0" dirty="0">
                          <a:effectLst/>
                          <a:latin typeface="+mn-lt"/>
                          <a:ea typeface="Times New Roman" panose="02020603050405020304" pitchFamily="18" charset="0"/>
                          <a:cs typeface="Times New Roman" panose="02020603050405020304" pitchFamily="18" charset="0"/>
                        </a:rPr>
                        <a:t>Lack of love for others regarding spiritual gifts</a:t>
                      </a:r>
                      <a:endParaRPr lang="en-US" sz="2800" kern="10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163538119"/>
                  </a:ext>
                </a:extLst>
              </a:tr>
              <a:tr h="0">
                <a:tc>
                  <a:txBody>
                    <a:bodyPr/>
                    <a:lstStyle/>
                    <a:p>
                      <a:pPr marL="0" marR="0" algn="ctr">
                        <a:buNone/>
                        <a:tabLst>
                          <a:tab pos="457200" algn="l"/>
                          <a:tab pos="914400" algn="l"/>
                          <a:tab pos="1371600" algn="l"/>
                          <a:tab pos="3246120" algn="ctr"/>
                        </a:tabLst>
                      </a:pPr>
                      <a:r>
                        <a:rPr lang="en-US" sz="2800">
                          <a:effectLst/>
                        </a:rPr>
                        <a:t>chapter 14</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buNone/>
                        <a:tabLst>
                          <a:tab pos="457200" algn="l"/>
                          <a:tab pos="914400" algn="l"/>
                          <a:tab pos="1371600" algn="l"/>
                          <a:tab pos="3246120" algn="ctr"/>
                        </a:tabLst>
                      </a:pPr>
                      <a:r>
                        <a:rPr lang="en-US" sz="2800" kern="1200" dirty="0">
                          <a:solidFill>
                            <a:schemeClr val="dk1"/>
                          </a:solidFill>
                          <a:effectLst/>
                          <a:latin typeface="+mn-lt"/>
                          <a:ea typeface="+mn-ea"/>
                          <a:cs typeface="+mn-cs"/>
                        </a:rPr>
                        <a:t>Division, disorder, confusion, disregard for others regarding spiritual gifts and women’s disregard for subjection in church assemblies</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2870865640"/>
                  </a:ext>
                </a:extLst>
              </a:tr>
            </a:tbl>
          </a:graphicData>
        </a:graphic>
      </p:graphicFrame>
      <p:sp>
        <p:nvSpPr>
          <p:cNvPr id="5" name="Rectangle 1">
            <a:extLst>
              <a:ext uri="{FF2B5EF4-FFF2-40B4-BE49-F238E27FC236}">
                <a16:creationId xmlns:a16="http://schemas.microsoft.com/office/drawing/2014/main" id="{961C7547-EE8E-A6F7-F07D-8ECBE7EC2542}"/>
              </a:ext>
            </a:extLst>
          </p:cNvPr>
          <p:cNvSpPr>
            <a:spLocks noChangeArrowheads="1"/>
          </p:cNvSpPr>
          <p:nvPr/>
        </p:nvSpPr>
        <p:spPr bwMode="auto">
          <a:xfrm>
            <a:off x="1143000" y="400362"/>
            <a:ext cx="9677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tabLst>
                <a:tab pos="457200" algn="l"/>
                <a:tab pos="914400" algn="l"/>
                <a:tab pos="1371600" algn="l"/>
                <a:tab pos="3246438" algn="ctr"/>
              </a:tabLst>
              <a:defRPr>
                <a:solidFill>
                  <a:schemeClr val="tx1"/>
                </a:solidFill>
                <a:latin typeface="Arial" panose="020B0604020202020204" pitchFamily="34" charset="0"/>
              </a:defRPr>
            </a:lvl1pPr>
            <a:lvl2pPr algn="l" eaLnBrk="0" hangingPunct="0">
              <a:tabLst>
                <a:tab pos="457200" algn="l"/>
                <a:tab pos="914400" algn="l"/>
                <a:tab pos="1371600" algn="l"/>
                <a:tab pos="3246438" algn="ctr"/>
              </a:tabLst>
              <a:defRPr>
                <a:solidFill>
                  <a:schemeClr val="tx1"/>
                </a:solidFill>
                <a:latin typeface="Arial" panose="020B0604020202020204" pitchFamily="34" charset="0"/>
              </a:defRPr>
            </a:lvl2pPr>
            <a:lvl3pPr algn="l" eaLnBrk="0" hangingPunct="0">
              <a:tabLst>
                <a:tab pos="457200" algn="l"/>
                <a:tab pos="914400" algn="l"/>
                <a:tab pos="1371600" algn="l"/>
                <a:tab pos="3246438" algn="ctr"/>
              </a:tabLst>
              <a:defRPr>
                <a:solidFill>
                  <a:schemeClr val="tx1"/>
                </a:solidFill>
                <a:latin typeface="Arial" panose="020B0604020202020204" pitchFamily="34" charset="0"/>
              </a:defRPr>
            </a:lvl3pPr>
            <a:lvl4pPr algn="l" eaLnBrk="0" hangingPunct="0">
              <a:tabLst>
                <a:tab pos="457200" algn="l"/>
                <a:tab pos="914400" algn="l"/>
                <a:tab pos="1371600" algn="l"/>
                <a:tab pos="3246438" algn="ctr"/>
              </a:tabLst>
              <a:defRPr>
                <a:solidFill>
                  <a:schemeClr val="tx1"/>
                </a:solidFill>
                <a:latin typeface="Arial" panose="020B0604020202020204" pitchFamily="34" charset="0"/>
              </a:defRPr>
            </a:lvl4pPr>
            <a:lvl5pPr algn="l" eaLnBrk="0" hangingPunct="0">
              <a:tabLst>
                <a:tab pos="457200" algn="l"/>
                <a:tab pos="914400" algn="l"/>
                <a:tab pos="1371600" algn="l"/>
                <a:tab pos="3246438" algn="ctr"/>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457200" algn="l"/>
                <a:tab pos="914400" algn="l"/>
                <a:tab pos="1371600" algn="l"/>
                <a:tab pos="3246438" algn="ctr"/>
              </a:tabLst>
            </a:pPr>
            <a:r>
              <a:rPr kumimoji="0" lang="en-US" altLang="en-US" sz="3200" b="1" u="none" strike="noStrike" cap="none" normalizeH="0" baseline="0" dirty="0">
                <a:ln>
                  <a:noFill/>
                </a:ln>
                <a:solidFill>
                  <a:srgbClr val="FFFF00"/>
                </a:solidFill>
                <a:effectLst/>
                <a:latin typeface="+mj-lt"/>
                <a:ea typeface="Times New Roman" panose="02020603050405020304" pitchFamily="18" charset="0"/>
                <a:cs typeface="Times New Roman" panose="02020603050405020304" pitchFamily="18" charset="0"/>
              </a:rPr>
              <a:t>Common Issues in 1 Corinthians 11-14</a:t>
            </a:r>
            <a:endParaRPr kumimoji="0" lang="en-US" altLang="en-US" sz="3200" b="0" u="none" strike="noStrike" cap="none" normalizeH="0" baseline="0" dirty="0">
              <a:ln>
                <a:noFill/>
              </a:ln>
              <a:solidFill>
                <a:srgbClr val="FFFF00"/>
              </a:solidFill>
              <a:effectLst/>
              <a:latin typeface="+mj-lt"/>
            </a:endParaRPr>
          </a:p>
        </p:txBody>
      </p:sp>
      <p:sp>
        <p:nvSpPr>
          <p:cNvPr id="2" name="Rectangle 1">
            <a:extLst>
              <a:ext uri="{FF2B5EF4-FFF2-40B4-BE49-F238E27FC236}">
                <a16:creationId xmlns:a16="http://schemas.microsoft.com/office/drawing/2014/main" id="{0ACA268F-334B-E0DB-0D26-8C88D07A1ADF}"/>
              </a:ext>
            </a:extLst>
          </p:cNvPr>
          <p:cNvSpPr>
            <a:spLocks noChangeArrowheads="1"/>
          </p:cNvSpPr>
          <p:nvPr/>
        </p:nvSpPr>
        <p:spPr bwMode="auto">
          <a:xfrm>
            <a:off x="609600" y="5867400"/>
            <a:ext cx="10896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tabLst>
                <a:tab pos="457200" algn="l"/>
                <a:tab pos="914400" algn="l"/>
                <a:tab pos="1371600" algn="l"/>
                <a:tab pos="3246438" algn="ctr"/>
              </a:tabLst>
              <a:defRPr>
                <a:solidFill>
                  <a:schemeClr val="tx1"/>
                </a:solidFill>
                <a:latin typeface="Arial" panose="020B0604020202020204" pitchFamily="34" charset="0"/>
              </a:defRPr>
            </a:lvl1pPr>
            <a:lvl2pPr algn="l" eaLnBrk="0" hangingPunct="0">
              <a:tabLst>
                <a:tab pos="457200" algn="l"/>
                <a:tab pos="914400" algn="l"/>
                <a:tab pos="1371600" algn="l"/>
                <a:tab pos="3246438" algn="ctr"/>
              </a:tabLst>
              <a:defRPr>
                <a:solidFill>
                  <a:schemeClr val="tx1"/>
                </a:solidFill>
                <a:latin typeface="Arial" panose="020B0604020202020204" pitchFamily="34" charset="0"/>
              </a:defRPr>
            </a:lvl2pPr>
            <a:lvl3pPr algn="l" eaLnBrk="0" hangingPunct="0">
              <a:tabLst>
                <a:tab pos="457200" algn="l"/>
                <a:tab pos="914400" algn="l"/>
                <a:tab pos="1371600" algn="l"/>
                <a:tab pos="3246438" algn="ctr"/>
              </a:tabLst>
              <a:defRPr>
                <a:solidFill>
                  <a:schemeClr val="tx1"/>
                </a:solidFill>
                <a:latin typeface="Arial" panose="020B0604020202020204" pitchFamily="34" charset="0"/>
              </a:defRPr>
            </a:lvl3pPr>
            <a:lvl4pPr algn="l" eaLnBrk="0" hangingPunct="0">
              <a:tabLst>
                <a:tab pos="457200" algn="l"/>
                <a:tab pos="914400" algn="l"/>
                <a:tab pos="1371600" algn="l"/>
                <a:tab pos="3246438" algn="ctr"/>
              </a:tabLst>
              <a:defRPr>
                <a:solidFill>
                  <a:schemeClr val="tx1"/>
                </a:solidFill>
                <a:latin typeface="Arial" panose="020B0604020202020204" pitchFamily="34" charset="0"/>
              </a:defRPr>
            </a:lvl4pPr>
            <a:lvl5pPr algn="l" eaLnBrk="0" hangingPunct="0">
              <a:tabLst>
                <a:tab pos="457200" algn="l"/>
                <a:tab pos="914400" algn="l"/>
                <a:tab pos="1371600" algn="l"/>
                <a:tab pos="3246438" algn="ctr"/>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9pPr>
          </a:lstStyle>
          <a:p>
            <a:pPr marL="274320" marR="0" indent="-274320" algn="ctr">
              <a:spcBef>
                <a:spcPts val="0"/>
              </a:spcBef>
              <a:spcAft>
                <a:spcPts val="0"/>
              </a:spcAft>
              <a:tabLst>
                <a:tab pos="457200" algn="l"/>
                <a:tab pos="914400" algn="l"/>
                <a:tab pos="1371600" algn="l"/>
                <a:tab pos="3246120" algn="ctr"/>
              </a:tabLst>
            </a:pPr>
            <a:r>
              <a:rPr lang="en-US" sz="2800" b="1" kern="100" dirty="0">
                <a:solidFill>
                  <a:schemeClr val="accent1"/>
                </a:solidFill>
                <a:latin typeface="+mn-lt"/>
                <a:ea typeface="Tahoma" panose="020B0604030504040204" pitchFamily="34" charset="0"/>
                <a:cs typeface="Arial" panose="020B0604020202020204" pitchFamily="34" charset="0"/>
              </a:rPr>
              <a:t>Chapters 11-14 – Proper Conduct in Assemblies vs. Disorder/Confusion</a:t>
            </a:r>
          </a:p>
        </p:txBody>
      </p:sp>
    </p:spTree>
    <p:extLst>
      <p:ext uri="{BB962C8B-B14F-4D97-AF65-F5344CB8AC3E}">
        <p14:creationId xmlns:p14="http://schemas.microsoft.com/office/powerpoint/2010/main" val="1361919209"/>
      </p:ext>
    </p:extLst>
  </p:cSld>
  <p:clrMapOvr>
    <a:masterClrMapping/>
  </p:clrMapOvr>
  <p:transition spd="slow">
    <p:wedg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F343-D64B-E1EC-4DDC-1507B54B700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3730B94-B63E-928E-18EF-700E9E95B92D}"/>
              </a:ext>
            </a:extLst>
          </p:cNvPr>
          <p:cNvSpPr txBox="1"/>
          <p:nvPr/>
        </p:nvSpPr>
        <p:spPr>
          <a:xfrm>
            <a:off x="533400" y="1143000"/>
            <a:ext cx="11017533" cy="5693866"/>
          </a:xfrm>
          <a:prstGeom prst="rect">
            <a:avLst/>
          </a:prstGeom>
          <a:noFill/>
        </p:spPr>
        <p:txBody>
          <a:bodyPr wrap="square" rtlCol="0">
            <a:spAutoFit/>
          </a:bodyPr>
          <a:lstStyle/>
          <a:p>
            <a:r>
              <a:rPr lang="en-US" sz="2800" dirty="0">
                <a:latin typeface="+mn-lt"/>
              </a:rPr>
              <a:t>* Women should be subject to men – 11:2-16; 14:34,35.</a:t>
            </a:r>
          </a:p>
          <a:p>
            <a:r>
              <a:rPr lang="en-US" sz="2800" dirty="0">
                <a:latin typeface="+mn-lt"/>
              </a:rPr>
              <a:t>* Everyone focus together on each worship act – 11:21,33; 14:27-32</a:t>
            </a:r>
          </a:p>
          <a:p>
            <a:r>
              <a:rPr lang="en-US" sz="2800" dirty="0">
                <a:latin typeface="+mn-lt"/>
              </a:rPr>
              <a:t>* Lord’s Supper a memorial of Jesus’ body </a:t>
            </a:r>
            <a:r>
              <a:rPr lang="en-US" sz="2800">
                <a:latin typeface="+mn-lt"/>
              </a:rPr>
              <a:t>and blood – 11:23-29.</a:t>
            </a:r>
            <a:endParaRPr lang="en-US" sz="2800" dirty="0">
              <a:latin typeface="+mn-lt"/>
            </a:endParaRPr>
          </a:p>
          <a:p>
            <a:r>
              <a:rPr lang="en-US" sz="2800" dirty="0">
                <a:latin typeface="+mn-lt"/>
              </a:rPr>
              <a:t>* Do elsewhere individual acts that are not church acts – 11:34.</a:t>
            </a:r>
          </a:p>
          <a:p>
            <a:r>
              <a:rPr lang="en-US" sz="2800" dirty="0">
                <a:latin typeface="+mn-lt"/>
              </a:rPr>
              <a:t>* Members should care for one another, not be divided – chap. 12.</a:t>
            </a:r>
          </a:p>
          <a:p>
            <a:r>
              <a:rPr lang="en-US" sz="2800" dirty="0">
                <a:latin typeface="+mn-lt"/>
              </a:rPr>
              <a:t>* We were all baptized into one body – 12:13.</a:t>
            </a:r>
          </a:p>
          <a:p>
            <a:r>
              <a:rPr lang="en-US" sz="2800" dirty="0">
                <a:latin typeface="+mn-lt"/>
              </a:rPr>
              <a:t>* Service to God and others must be motivated by love – 13:1-7.</a:t>
            </a:r>
          </a:p>
          <a:p>
            <a:r>
              <a:rPr lang="en-US" sz="2800" dirty="0">
                <a:latin typeface="+mn-lt"/>
              </a:rPr>
              <a:t>* Characteristics of love – 13:5-8</a:t>
            </a:r>
          </a:p>
          <a:p>
            <a:r>
              <a:rPr lang="en-US" sz="2800" dirty="0">
                <a:latin typeface="+mn-lt"/>
              </a:rPr>
              <a:t>* Spiritual gifts were temporary and would cease – 13:8-13.</a:t>
            </a:r>
          </a:p>
          <a:p>
            <a:r>
              <a:rPr lang="en-US" sz="2800" dirty="0">
                <a:latin typeface="+mn-lt"/>
              </a:rPr>
              <a:t>* Faith, hope, and love abide, but love is greatest– 13:13.</a:t>
            </a:r>
          </a:p>
          <a:p>
            <a:r>
              <a:rPr lang="en-US" sz="2800" dirty="0">
                <a:latin typeface="+mn-lt"/>
              </a:rPr>
              <a:t>* Everything should be understandable &amp; edifying– 14:1-26.</a:t>
            </a:r>
          </a:p>
          <a:p>
            <a:r>
              <a:rPr lang="en-US" sz="2800" dirty="0">
                <a:latin typeface="+mn-lt"/>
              </a:rPr>
              <a:t>* God is the author of peace, not confusion – 14:33.</a:t>
            </a:r>
          </a:p>
          <a:p>
            <a:r>
              <a:rPr lang="en-US" sz="2800" dirty="0">
                <a:latin typeface="+mn-lt"/>
              </a:rPr>
              <a:t>* All should be done decently and in order – 14:40</a:t>
            </a:r>
          </a:p>
        </p:txBody>
      </p:sp>
      <p:sp>
        <p:nvSpPr>
          <p:cNvPr id="5" name="Rectangle 2">
            <a:extLst>
              <a:ext uri="{FF2B5EF4-FFF2-40B4-BE49-F238E27FC236}">
                <a16:creationId xmlns:a16="http://schemas.microsoft.com/office/drawing/2014/main" id="{974C2BF6-BA92-F87B-03AC-8FB0C88209C4}"/>
              </a:ext>
            </a:extLst>
          </p:cNvPr>
          <p:cNvSpPr>
            <a:spLocks noGrp="1" noChangeArrowheads="1"/>
          </p:cNvSpPr>
          <p:nvPr>
            <p:ph type="title"/>
          </p:nvPr>
        </p:nvSpPr>
        <p:spPr>
          <a:xfrm>
            <a:off x="608013" y="4572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Principles Taught in 11:2-14:40 that Still Apply</a:t>
            </a:r>
            <a:endParaRPr lang="en-US" sz="3200" b="1" kern="100" dirty="0">
              <a:effectLst/>
              <a:latin typeface="+mn-lt"/>
            </a:endParaRPr>
          </a:p>
        </p:txBody>
      </p:sp>
    </p:spTree>
    <p:extLst>
      <p:ext uri="{BB962C8B-B14F-4D97-AF65-F5344CB8AC3E}">
        <p14:creationId xmlns:p14="http://schemas.microsoft.com/office/powerpoint/2010/main" val="3434393614"/>
      </p:ext>
    </p:extLst>
  </p:cSld>
  <p:clrMapOvr>
    <a:masterClrMapping/>
  </p:clrMapOvr>
  <p:transition spd="slow">
    <p:wedg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094BF-F3D2-7D46-E98A-DB1696491F4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50ECB9B-F0EB-80F1-949B-DB0045D3F829}"/>
              </a:ext>
            </a:extLst>
          </p:cNvPr>
          <p:cNvSpPr txBox="1"/>
          <p:nvPr/>
        </p:nvSpPr>
        <p:spPr>
          <a:xfrm>
            <a:off x="533400" y="1143000"/>
            <a:ext cx="11017533" cy="4524315"/>
          </a:xfrm>
          <a:prstGeom prst="rect">
            <a:avLst/>
          </a:prstGeom>
          <a:noFill/>
          <a:ln w="28575">
            <a:solidFill>
              <a:schemeClr val="accent1"/>
            </a:solidFill>
          </a:ln>
        </p:spPr>
        <p:txBody>
          <a:bodyPr wrap="square" rtlCol="0">
            <a:spAutoFit/>
          </a:bodyPr>
          <a:lstStyle/>
          <a:p>
            <a:r>
              <a:rPr lang="en-US" sz="2800" dirty="0">
                <a:latin typeface="+mn-lt"/>
              </a:rPr>
              <a:t>Each view may have some variation.</a:t>
            </a:r>
          </a:p>
          <a:p>
            <a:r>
              <a:rPr lang="en-US" sz="2800" dirty="0">
                <a:latin typeface="+mn-lt"/>
              </a:rPr>
              <a:t>1. Teaching regarding the artificial covering is binding today.</a:t>
            </a:r>
          </a:p>
          <a:p>
            <a:r>
              <a:rPr lang="en-US" sz="2800" dirty="0">
                <a:latin typeface="+mn-lt"/>
              </a:rPr>
              <a:t>2. Long hair is the only covering required of women today.</a:t>
            </a:r>
          </a:p>
          <a:p>
            <a:r>
              <a:rPr lang="en-US" sz="2800" dirty="0">
                <a:latin typeface="+mn-lt"/>
              </a:rPr>
              <a:t>3. Artificial covering was a custom of time and place no longer binding.</a:t>
            </a:r>
          </a:p>
          <a:p>
            <a:r>
              <a:rPr lang="en-US" sz="2800" dirty="0">
                <a:latin typeface="+mn-lt"/>
              </a:rPr>
              <a:t>4. Artificial covering was required only of women who exercised spiritual gifts. It is no longer required. </a:t>
            </a:r>
          </a:p>
          <a:p>
            <a:r>
              <a:rPr lang="en-US" sz="2800" dirty="0">
                <a:latin typeface="+mn-lt"/>
              </a:rPr>
              <a:t>5. The covering was a custom in that society. Women with spiritual gifts thought they were exceptions. Paul required them to wear the veil to show their position of subjection. This does not apply today.</a:t>
            </a:r>
          </a:p>
        </p:txBody>
      </p:sp>
      <p:sp>
        <p:nvSpPr>
          <p:cNvPr id="5" name="Rectangle 2">
            <a:extLst>
              <a:ext uri="{FF2B5EF4-FFF2-40B4-BE49-F238E27FC236}">
                <a16:creationId xmlns:a16="http://schemas.microsoft.com/office/drawing/2014/main" id="{C086FD3B-3837-A28B-B6A4-2E1BE9F2DFF8}"/>
              </a:ext>
            </a:extLst>
          </p:cNvPr>
          <p:cNvSpPr>
            <a:spLocks noGrp="1" noChangeArrowheads="1"/>
          </p:cNvSpPr>
          <p:nvPr>
            <p:ph type="title"/>
          </p:nvPr>
        </p:nvSpPr>
        <p:spPr>
          <a:xfrm>
            <a:off x="608013" y="4572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General Views Regarding Covering(s)</a:t>
            </a:r>
            <a:endParaRPr lang="en-US" sz="3200" b="1" kern="100" dirty="0">
              <a:effectLst/>
              <a:latin typeface="+mn-lt"/>
            </a:endParaRPr>
          </a:p>
        </p:txBody>
      </p:sp>
      <p:sp>
        <p:nvSpPr>
          <p:cNvPr id="2" name="Rectangle 1">
            <a:extLst>
              <a:ext uri="{FF2B5EF4-FFF2-40B4-BE49-F238E27FC236}">
                <a16:creationId xmlns:a16="http://schemas.microsoft.com/office/drawing/2014/main" id="{DDA97A91-99AF-8FFE-6C04-552C9C9D2FA9}"/>
              </a:ext>
            </a:extLst>
          </p:cNvPr>
          <p:cNvSpPr>
            <a:spLocks noChangeArrowheads="1"/>
          </p:cNvSpPr>
          <p:nvPr/>
        </p:nvSpPr>
        <p:spPr bwMode="auto">
          <a:xfrm>
            <a:off x="609600" y="5675293"/>
            <a:ext cx="10896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eaLnBrk="0" hangingPunct="0">
              <a:tabLst>
                <a:tab pos="457200" algn="l"/>
                <a:tab pos="914400" algn="l"/>
                <a:tab pos="1371600" algn="l"/>
                <a:tab pos="3246438" algn="ctr"/>
              </a:tabLst>
              <a:defRPr>
                <a:solidFill>
                  <a:schemeClr val="tx1"/>
                </a:solidFill>
                <a:latin typeface="Arial" panose="020B0604020202020204" pitchFamily="34" charset="0"/>
              </a:defRPr>
            </a:lvl1pPr>
            <a:lvl2pPr algn="l" eaLnBrk="0" hangingPunct="0">
              <a:tabLst>
                <a:tab pos="457200" algn="l"/>
                <a:tab pos="914400" algn="l"/>
                <a:tab pos="1371600" algn="l"/>
                <a:tab pos="3246438" algn="ctr"/>
              </a:tabLst>
              <a:defRPr>
                <a:solidFill>
                  <a:schemeClr val="tx1"/>
                </a:solidFill>
                <a:latin typeface="Arial" panose="020B0604020202020204" pitchFamily="34" charset="0"/>
              </a:defRPr>
            </a:lvl2pPr>
            <a:lvl3pPr algn="l" eaLnBrk="0" hangingPunct="0">
              <a:tabLst>
                <a:tab pos="457200" algn="l"/>
                <a:tab pos="914400" algn="l"/>
                <a:tab pos="1371600" algn="l"/>
                <a:tab pos="3246438" algn="ctr"/>
              </a:tabLst>
              <a:defRPr>
                <a:solidFill>
                  <a:schemeClr val="tx1"/>
                </a:solidFill>
                <a:latin typeface="Arial" panose="020B0604020202020204" pitchFamily="34" charset="0"/>
              </a:defRPr>
            </a:lvl3pPr>
            <a:lvl4pPr algn="l" eaLnBrk="0" hangingPunct="0">
              <a:tabLst>
                <a:tab pos="457200" algn="l"/>
                <a:tab pos="914400" algn="l"/>
                <a:tab pos="1371600" algn="l"/>
                <a:tab pos="3246438" algn="ctr"/>
              </a:tabLst>
              <a:defRPr>
                <a:solidFill>
                  <a:schemeClr val="tx1"/>
                </a:solidFill>
                <a:latin typeface="Arial" panose="020B0604020202020204" pitchFamily="34" charset="0"/>
              </a:defRPr>
            </a:lvl4pPr>
            <a:lvl5pPr algn="l" eaLnBrk="0" hangingPunct="0">
              <a:tabLst>
                <a:tab pos="457200" algn="l"/>
                <a:tab pos="914400" algn="l"/>
                <a:tab pos="1371600" algn="l"/>
                <a:tab pos="3246438" algn="ctr"/>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 pos="914400" algn="l"/>
                <a:tab pos="1371600" algn="l"/>
                <a:tab pos="3246438" algn="ctr"/>
              </a:tabLst>
              <a:defRPr>
                <a:solidFill>
                  <a:schemeClr val="tx1"/>
                </a:solidFill>
                <a:latin typeface="Arial" panose="020B0604020202020204" pitchFamily="34" charset="0"/>
              </a:defRPr>
            </a:lvl9pPr>
          </a:lstStyle>
          <a:p>
            <a:pPr algn="ctr"/>
            <a:r>
              <a:rPr lang="en-US" sz="2800" b="1" dirty="0">
                <a:solidFill>
                  <a:schemeClr val="accent1"/>
                </a:solidFill>
              </a:rPr>
              <a:t>Please wait till we have studied the whole passage before discussing which view applies today.</a:t>
            </a:r>
          </a:p>
        </p:txBody>
      </p:sp>
    </p:spTree>
    <p:extLst>
      <p:ext uri="{BB962C8B-B14F-4D97-AF65-F5344CB8AC3E}">
        <p14:creationId xmlns:p14="http://schemas.microsoft.com/office/powerpoint/2010/main" val="145708809"/>
      </p:ext>
    </p:extLst>
  </p:cSld>
  <p:clrMapOvr>
    <a:masterClrMapping/>
  </p:clrMapOvr>
  <p:transition spd="slow">
    <p:wedg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549276"/>
            <a:ext cx="7772400" cy="593725"/>
          </a:xfrm>
        </p:spPr>
        <p:txBody>
          <a:bodyPr/>
          <a:lstStyle/>
          <a:p>
            <a:r>
              <a:rPr lang="en-US" sz="3600" b="1" dirty="0">
                <a:latin typeface="+mn-lt"/>
              </a:rPr>
              <a:t>Authority in 1 Corinthians 11</a:t>
            </a:r>
          </a:p>
        </p:txBody>
      </p:sp>
      <p:sp>
        <p:nvSpPr>
          <p:cNvPr id="5" name="Content Placeholder 2"/>
          <p:cNvSpPr txBox="1">
            <a:spLocks/>
          </p:cNvSpPr>
          <p:nvPr/>
        </p:nvSpPr>
        <p:spPr bwMode="auto">
          <a:xfrm>
            <a:off x="6324600" y="4274403"/>
            <a:ext cx="2514600" cy="83099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a:defRPr/>
            </a:pPr>
            <a:r>
              <a:rPr lang="en-US" sz="5400" b="1" kern="0" dirty="0">
                <a:latin typeface="+mn-lt"/>
              </a:rPr>
              <a:t>MAN</a:t>
            </a:r>
          </a:p>
        </p:txBody>
      </p:sp>
      <p:sp>
        <p:nvSpPr>
          <p:cNvPr id="4" name="Content Placeholder 2">
            <a:extLst>
              <a:ext uri="{FF2B5EF4-FFF2-40B4-BE49-F238E27FC236}">
                <a16:creationId xmlns:a16="http://schemas.microsoft.com/office/drawing/2014/main" id="{A28EFD09-2C1B-F0D8-BFE4-815887A6B6F1}"/>
              </a:ext>
            </a:extLst>
          </p:cNvPr>
          <p:cNvSpPr txBox="1">
            <a:spLocks/>
          </p:cNvSpPr>
          <p:nvPr/>
        </p:nvSpPr>
        <p:spPr bwMode="auto">
          <a:xfrm>
            <a:off x="8001000" y="5618202"/>
            <a:ext cx="3352800" cy="83099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a:defRPr/>
            </a:pPr>
            <a:r>
              <a:rPr lang="en-US" sz="5400" b="1" kern="0" dirty="0">
                <a:latin typeface="+mn-lt"/>
              </a:rPr>
              <a:t>WOMAN</a:t>
            </a:r>
          </a:p>
        </p:txBody>
      </p:sp>
      <p:pic>
        <p:nvPicPr>
          <p:cNvPr id="7" name="Picture 6">
            <a:extLst>
              <a:ext uri="{FF2B5EF4-FFF2-40B4-BE49-F238E27FC236}">
                <a16:creationId xmlns:a16="http://schemas.microsoft.com/office/drawing/2014/main" id="{B562AE6B-5239-E156-681B-2FC7B54B40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676400"/>
            <a:ext cx="2414588" cy="869149"/>
          </a:xfrm>
          <a:prstGeom prst="rect">
            <a:avLst/>
          </a:prstGeom>
        </p:spPr>
      </p:pic>
      <p:pic>
        <p:nvPicPr>
          <p:cNvPr id="9" name="Picture 8">
            <a:extLst>
              <a:ext uri="{FF2B5EF4-FFF2-40B4-BE49-F238E27FC236}">
                <a16:creationId xmlns:a16="http://schemas.microsoft.com/office/drawing/2014/main" id="{7DEB3A99-EFDE-C61B-FD2A-FB091908AE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0" y="2830473"/>
            <a:ext cx="2243824" cy="1284327"/>
          </a:xfrm>
          <a:prstGeom prst="rect">
            <a:avLst/>
          </a:prstGeom>
        </p:spPr>
      </p:pic>
      <p:sp>
        <p:nvSpPr>
          <p:cNvPr id="10" name="Arrow: Down 9">
            <a:extLst>
              <a:ext uri="{FF2B5EF4-FFF2-40B4-BE49-F238E27FC236}">
                <a16:creationId xmlns:a16="http://schemas.microsoft.com/office/drawing/2014/main" id="{46128687-1DF8-A342-F908-59CE347B4FEB}"/>
              </a:ext>
            </a:extLst>
          </p:cNvPr>
          <p:cNvSpPr/>
          <p:nvPr/>
        </p:nvSpPr>
        <p:spPr bwMode="auto">
          <a:xfrm rot="18967383">
            <a:off x="3104677" y="2676012"/>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
        <p:nvSpPr>
          <p:cNvPr id="11" name="Arrow: Down 10">
            <a:extLst>
              <a:ext uri="{FF2B5EF4-FFF2-40B4-BE49-F238E27FC236}">
                <a16:creationId xmlns:a16="http://schemas.microsoft.com/office/drawing/2014/main" id="{E76FB8BB-0E61-02A0-2CF2-F9683FFE8067}"/>
              </a:ext>
            </a:extLst>
          </p:cNvPr>
          <p:cNvSpPr/>
          <p:nvPr/>
        </p:nvSpPr>
        <p:spPr bwMode="auto">
          <a:xfrm rot="18967383">
            <a:off x="6116109" y="3971412"/>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
        <p:nvSpPr>
          <p:cNvPr id="13" name="Arrow: Down 12">
            <a:extLst>
              <a:ext uri="{FF2B5EF4-FFF2-40B4-BE49-F238E27FC236}">
                <a16:creationId xmlns:a16="http://schemas.microsoft.com/office/drawing/2014/main" id="{0E5D03F0-1AD3-A7B4-FEF0-8648EBD97E02}"/>
              </a:ext>
            </a:extLst>
          </p:cNvPr>
          <p:cNvSpPr/>
          <p:nvPr/>
        </p:nvSpPr>
        <p:spPr bwMode="auto">
          <a:xfrm rot="18967383">
            <a:off x="8021109" y="5069803"/>
            <a:ext cx="532814" cy="712385"/>
          </a:xfrm>
          <a:prstGeom prst="downArrow">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effectLst/>
              <a:latin typeface="Cooper Black" pitchFamily="2" charset="0"/>
            </a:endParaRPr>
          </a:p>
        </p:txBody>
      </p:sp>
    </p:spTree>
    <p:extLst>
      <p:ext uri="{BB962C8B-B14F-4D97-AF65-F5344CB8AC3E}">
        <p14:creationId xmlns:p14="http://schemas.microsoft.com/office/powerpoint/2010/main" val="703348441"/>
      </p:ext>
    </p:extLst>
  </p:cSld>
  <p:clrMapOvr>
    <a:masterClrMapping/>
  </p:clrMapOvr>
  <p:transition spd="slow">
    <p:wedg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D0269-9E2A-1B83-38F1-5C3986EA0A2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E23BCE1-F9DE-FD00-219F-ABAFCD1E0299}"/>
              </a:ext>
            </a:extLst>
          </p:cNvPr>
          <p:cNvSpPr txBox="1"/>
          <p:nvPr/>
        </p:nvSpPr>
        <p:spPr>
          <a:xfrm>
            <a:off x="587233" y="981015"/>
            <a:ext cx="11017533" cy="5816977"/>
          </a:xfrm>
          <a:prstGeom prst="rect">
            <a:avLst/>
          </a:prstGeom>
          <a:noFill/>
          <a:ln w="28575">
            <a:solidFill>
              <a:schemeClr val="accent1"/>
            </a:solidFill>
          </a:ln>
        </p:spPr>
        <p:txBody>
          <a:bodyPr wrap="square" rtlCol="0">
            <a:spAutoFit/>
          </a:bodyPr>
          <a:lstStyle/>
          <a:p>
            <a:pPr marL="274320" indent="-274320" algn="l"/>
            <a:r>
              <a:rPr lang="en-US" sz="2800" b="1" dirty="0">
                <a:solidFill>
                  <a:schemeClr val="accent1"/>
                </a:solidFill>
                <a:latin typeface="+mn-lt"/>
              </a:rPr>
              <a:t>Translations use forms of the word “cover” in verses 4-7: </a:t>
            </a:r>
            <a:br>
              <a:rPr lang="en-US" sz="2800" dirty="0">
                <a:latin typeface="+mn-lt"/>
              </a:rPr>
            </a:br>
            <a:r>
              <a:rPr lang="en-US" sz="2800" dirty="0">
                <a:latin typeface="+mn-lt"/>
              </a:rPr>
              <a:t>NKJV, KJV, NASB, ESV, LEB, MEV, HCSB, MLB, LSB. </a:t>
            </a:r>
          </a:p>
          <a:p>
            <a:pPr marL="274320" indent="-274320" algn="l"/>
            <a:r>
              <a:rPr lang="en-US" sz="2400" dirty="0">
                <a:latin typeface="+mn-lt"/>
              </a:rPr>
              <a:t>NKJV: Every man praying or prophesying, having his head </a:t>
            </a:r>
            <a:r>
              <a:rPr lang="en-US" sz="2400" dirty="0">
                <a:solidFill>
                  <a:srgbClr val="FFFF00"/>
                </a:solidFill>
                <a:latin typeface="+mn-lt"/>
              </a:rPr>
              <a:t>covered</a:t>
            </a:r>
            <a:r>
              <a:rPr lang="en-US" sz="2400" dirty="0">
                <a:latin typeface="+mn-lt"/>
              </a:rPr>
              <a:t>, dishonors his head. But every woman who prays or prophesies with her head </a:t>
            </a:r>
            <a:r>
              <a:rPr lang="en-US" sz="2400" dirty="0">
                <a:solidFill>
                  <a:srgbClr val="FFFF00"/>
                </a:solidFill>
                <a:latin typeface="+mn-lt"/>
              </a:rPr>
              <a:t>uncovered</a:t>
            </a:r>
            <a:r>
              <a:rPr lang="en-US" sz="2400" dirty="0">
                <a:latin typeface="+mn-lt"/>
              </a:rPr>
              <a:t> dishonors her head, for that is one and the same as if her head were shaved. For if a woman is not </a:t>
            </a:r>
            <a:r>
              <a:rPr lang="en-US" sz="2400" dirty="0">
                <a:solidFill>
                  <a:srgbClr val="FFFF00"/>
                </a:solidFill>
                <a:latin typeface="+mn-lt"/>
              </a:rPr>
              <a:t>covered</a:t>
            </a:r>
            <a:r>
              <a:rPr lang="en-US" sz="2400" dirty="0">
                <a:latin typeface="+mn-lt"/>
              </a:rPr>
              <a:t>, let her also be shorn. But if it is shameful for a woman to be shorn or shaved, let her be </a:t>
            </a:r>
            <a:r>
              <a:rPr lang="en-US" sz="2400" dirty="0">
                <a:solidFill>
                  <a:srgbClr val="FFFF00"/>
                </a:solidFill>
                <a:latin typeface="+mn-lt"/>
              </a:rPr>
              <a:t>covered</a:t>
            </a:r>
            <a:r>
              <a:rPr lang="en-US" sz="2400" dirty="0">
                <a:latin typeface="+mn-lt"/>
              </a:rPr>
              <a:t>.</a:t>
            </a:r>
          </a:p>
          <a:p>
            <a:pPr marL="274320" indent="-274320" algn="l"/>
            <a:r>
              <a:rPr lang="en-US" sz="2800" b="1" dirty="0">
                <a:solidFill>
                  <a:schemeClr val="accent1"/>
                </a:solidFill>
                <a:latin typeface="+mn-lt"/>
              </a:rPr>
              <a:t>Translations use forms of “veil”: </a:t>
            </a:r>
            <a:r>
              <a:rPr lang="en-US" sz="2800" dirty="0">
                <a:solidFill>
                  <a:schemeClr val="tx1"/>
                </a:solidFill>
                <a:latin typeface="+mn-lt"/>
              </a:rPr>
              <a:t>ASV, NRSV, RSV, MLV, (MLB) </a:t>
            </a:r>
          </a:p>
          <a:p>
            <a:pPr marL="274320" indent="-274320" algn="l"/>
            <a:r>
              <a:rPr lang="en-US" sz="2800" dirty="0">
                <a:latin typeface="+mn-lt"/>
              </a:rPr>
              <a:t>ASV: Every man praying or prophesying, having his head covered, </a:t>
            </a:r>
            <a:r>
              <a:rPr lang="en-US" sz="2800" dirty="0" err="1">
                <a:latin typeface="+mn-lt"/>
              </a:rPr>
              <a:t>dishonoreth</a:t>
            </a:r>
            <a:r>
              <a:rPr lang="en-US" sz="2800" dirty="0">
                <a:latin typeface="+mn-lt"/>
              </a:rPr>
              <a:t> his head. But every woman praying or prophesying with her head </a:t>
            </a:r>
            <a:r>
              <a:rPr lang="en-US" sz="2800" dirty="0">
                <a:solidFill>
                  <a:srgbClr val="FFFF00"/>
                </a:solidFill>
                <a:latin typeface="+mn-lt"/>
              </a:rPr>
              <a:t>unveiled</a:t>
            </a:r>
            <a:r>
              <a:rPr lang="en-US" sz="2800" dirty="0">
                <a:latin typeface="+mn-lt"/>
              </a:rPr>
              <a:t> </a:t>
            </a:r>
            <a:r>
              <a:rPr lang="en-US" sz="2800" dirty="0" err="1">
                <a:latin typeface="+mn-lt"/>
              </a:rPr>
              <a:t>dishonoreth</a:t>
            </a:r>
            <a:r>
              <a:rPr lang="en-US" sz="2800" dirty="0">
                <a:latin typeface="+mn-lt"/>
              </a:rPr>
              <a:t> her head; for it is one and the same thing as if she were shaven. For if a woman is not </a:t>
            </a:r>
            <a:r>
              <a:rPr lang="en-US" sz="2800" dirty="0">
                <a:solidFill>
                  <a:srgbClr val="FFFF00"/>
                </a:solidFill>
                <a:latin typeface="+mn-lt"/>
              </a:rPr>
              <a:t>veiled</a:t>
            </a:r>
            <a:r>
              <a:rPr lang="en-US" sz="2800" dirty="0">
                <a:latin typeface="+mn-lt"/>
              </a:rPr>
              <a:t>, let her also be shorn: but if it is a shame to a woman to be shorn or shaven, let her be </a:t>
            </a:r>
            <a:r>
              <a:rPr lang="en-US" sz="2800" dirty="0">
                <a:solidFill>
                  <a:srgbClr val="FFFF00"/>
                </a:solidFill>
                <a:latin typeface="+mn-lt"/>
              </a:rPr>
              <a:t>veiled</a:t>
            </a:r>
            <a:r>
              <a:rPr lang="en-US" sz="2800" dirty="0">
                <a:latin typeface="+mn-lt"/>
              </a:rPr>
              <a:t>.</a:t>
            </a:r>
          </a:p>
        </p:txBody>
      </p:sp>
      <p:sp>
        <p:nvSpPr>
          <p:cNvPr id="5" name="Rectangle 2">
            <a:extLst>
              <a:ext uri="{FF2B5EF4-FFF2-40B4-BE49-F238E27FC236}">
                <a16:creationId xmlns:a16="http://schemas.microsoft.com/office/drawing/2014/main" id="{721D941E-8AE4-25AD-85D4-97626090F1DB}"/>
              </a:ext>
            </a:extLst>
          </p:cNvPr>
          <p:cNvSpPr>
            <a:spLocks noGrp="1" noChangeArrowheads="1"/>
          </p:cNvSpPr>
          <p:nvPr>
            <p:ph type="title"/>
          </p:nvPr>
        </p:nvSpPr>
        <p:spPr>
          <a:xfrm>
            <a:off x="608013" y="3810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“Cover” (verses 4-6): Different Word from Verse 15</a:t>
            </a:r>
            <a:endParaRPr lang="en-US" sz="3200" b="1" kern="100" dirty="0">
              <a:effectLst/>
              <a:latin typeface="+mn-lt"/>
            </a:endParaRPr>
          </a:p>
        </p:txBody>
      </p:sp>
    </p:spTree>
    <p:extLst>
      <p:ext uri="{BB962C8B-B14F-4D97-AF65-F5344CB8AC3E}">
        <p14:creationId xmlns:p14="http://schemas.microsoft.com/office/powerpoint/2010/main" val="115771725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093EC-5293-B8E9-07CD-917688331CE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58FA7F1-C354-AB49-A820-1DD2843408EA}"/>
              </a:ext>
            </a:extLst>
          </p:cNvPr>
          <p:cNvSpPr txBox="1"/>
          <p:nvPr/>
        </p:nvSpPr>
        <p:spPr>
          <a:xfrm>
            <a:off x="381000" y="4495800"/>
            <a:ext cx="5334000" cy="1815882"/>
          </a:xfrm>
          <a:prstGeom prst="rect">
            <a:avLst/>
          </a:prstGeom>
          <a:noFill/>
          <a:ln w="28575">
            <a:solidFill>
              <a:schemeClr val="accent1"/>
            </a:solidFill>
          </a:ln>
        </p:spPr>
        <p:txBody>
          <a:bodyPr wrap="square" rtlCol="0">
            <a:spAutoFit/>
          </a:bodyPr>
          <a:lstStyle/>
          <a:p>
            <a:r>
              <a:rPr lang="en-US" sz="2800" dirty="0">
                <a:latin typeface="+mn-lt"/>
              </a:rPr>
              <a:t>Acts 2:42; Luke 18:1; Colossians 4:2,3; 1 Thessalonians 5:17; </a:t>
            </a:r>
            <a:br>
              <a:rPr lang="en-US" sz="2800" dirty="0">
                <a:latin typeface="+mn-lt"/>
              </a:rPr>
            </a:br>
            <a:r>
              <a:rPr lang="en-US" sz="2800" dirty="0">
                <a:latin typeface="+mn-lt"/>
              </a:rPr>
              <a:t>1 John 5:14,15; 3:21,22; James 5:16; Matthew 7:7-11; 18:19</a:t>
            </a:r>
          </a:p>
        </p:txBody>
      </p:sp>
      <p:sp>
        <p:nvSpPr>
          <p:cNvPr id="5" name="Rectangle 2">
            <a:extLst>
              <a:ext uri="{FF2B5EF4-FFF2-40B4-BE49-F238E27FC236}">
                <a16:creationId xmlns:a16="http://schemas.microsoft.com/office/drawing/2014/main" id="{0AF2261E-3BBD-90DD-2D61-412B26D6154A}"/>
              </a:ext>
            </a:extLst>
          </p:cNvPr>
          <p:cNvSpPr>
            <a:spLocks noGrp="1" noChangeArrowheads="1"/>
          </p:cNvSpPr>
          <p:nvPr>
            <p:ph type="title"/>
          </p:nvPr>
        </p:nvSpPr>
        <p:spPr>
          <a:xfrm>
            <a:off x="990601" y="405825"/>
            <a:ext cx="3352799" cy="584775"/>
          </a:xfrm>
          <a:ln w="44450"/>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Praying</a:t>
            </a:r>
            <a:endParaRPr lang="en-US" sz="3200" b="1" kern="100" dirty="0">
              <a:effectLst/>
              <a:latin typeface="+mn-lt"/>
            </a:endParaRPr>
          </a:p>
        </p:txBody>
      </p:sp>
      <p:pic>
        <p:nvPicPr>
          <p:cNvPr id="4" name="Picture 3">
            <a:extLst>
              <a:ext uri="{FF2B5EF4-FFF2-40B4-BE49-F238E27FC236}">
                <a16:creationId xmlns:a16="http://schemas.microsoft.com/office/drawing/2014/main" id="{0201FF4E-F17A-49E5-D6E5-9C1957A3F8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136065"/>
            <a:ext cx="2696663" cy="3211056"/>
          </a:xfrm>
          <a:prstGeom prst="rect">
            <a:avLst/>
          </a:prstGeom>
        </p:spPr>
      </p:pic>
      <p:sp>
        <p:nvSpPr>
          <p:cNvPr id="6" name="Rectangle 2">
            <a:extLst>
              <a:ext uri="{FF2B5EF4-FFF2-40B4-BE49-F238E27FC236}">
                <a16:creationId xmlns:a16="http://schemas.microsoft.com/office/drawing/2014/main" id="{BE41B359-5528-CFBC-DC5C-22EE8F8F8850}"/>
              </a:ext>
            </a:extLst>
          </p:cNvPr>
          <p:cNvSpPr txBox="1">
            <a:spLocks noChangeArrowheads="1"/>
          </p:cNvSpPr>
          <p:nvPr/>
        </p:nvSpPr>
        <p:spPr bwMode="auto">
          <a:xfrm>
            <a:off x="5105400" y="2082225"/>
            <a:ext cx="2057400" cy="584775"/>
          </a:xfrm>
          <a:prstGeom prst="rect">
            <a:avLst/>
          </a:prstGeom>
          <a:noFill/>
          <a:ln w="60325">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kern="0" dirty="0"/>
              <a:t>or</a:t>
            </a:r>
            <a:endParaRPr lang="en-US" sz="3200" b="1" kern="100" dirty="0">
              <a:latin typeface="+mn-lt"/>
            </a:endParaRPr>
          </a:p>
        </p:txBody>
      </p:sp>
      <p:sp>
        <p:nvSpPr>
          <p:cNvPr id="7" name="Rectangle 2">
            <a:extLst>
              <a:ext uri="{FF2B5EF4-FFF2-40B4-BE49-F238E27FC236}">
                <a16:creationId xmlns:a16="http://schemas.microsoft.com/office/drawing/2014/main" id="{2EB81C4B-5BFD-3623-993F-D51D5CC25DDC}"/>
              </a:ext>
            </a:extLst>
          </p:cNvPr>
          <p:cNvSpPr txBox="1">
            <a:spLocks noChangeArrowheads="1"/>
          </p:cNvSpPr>
          <p:nvPr/>
        </p:nvSpPr>
        <p:spPr bwMode="auto">
          <a:xfrm>
            <a:off x="7467600" y="482025"/>
            <a:ext cx="3810000" cy="584775"/>
          </a:xfrm>
          <a:prstGeom prst="rect">
            <a:avLst/>
          </a:prstGeom>
          <a:noFill/>
          <a:ln w="5080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kern="0" dirty="0"/>
              <a:t>Prophesying</a:t>
            </a:r>
            <a:endParaRPr lang="en-US" sz="3200" b="1" kern="100" dirty="0">
              <a:latin typeface="+mn-lt"/>
            </a:endParaRPr>
          </a:p>
        </p:txBody>
      </p:sp>
      <p:sp>
        <p:nvSpPr>
          <p:cNvPr id="11" name="TextBox 10">
            <a:extLst>
              <a:ext uri="{FF2B5EF4-FFF2-40B4-BE49-F238E27FC236}">
                <a16:creationId xmlns:a16="http://schemas.microsoft.com/office/drawing/2014/main" id="{34646B8D-7CD1-EF88-600F-61D7CC7149A5}"/>
              </a:ext>
            </a:extLst>
          </p:cNvPr>
          <p:cNvSpPr txBox="1"/>
          <p:nvPr/>
        </p:nvSpPr>
        <p:spPr>
          <a:xfrm>
            <a:off x="7543800" y="4724400"/>
            <a:ext cx="3810000" cy="1815882"/>
          </a:xfrm>
          <a:prstGeom prst="rect">
            <a:avLst/>
          </a:prstGeom>
          <a:noFill/>
          <a:ln w="28575">
            <a:solidFill>
              <a:schemeClr val="accent1"/>
            </a:solidFill>
          </a:ln>
        </p:spPr>
        <p:txBody>
          <a:bodyPr wrap="square" rtlCol="0">
            <a:spAutoFit/>
          </a:bodyPr>
          <a:lstStyle/>
          <a:p>
            <a:r>
              <a:rPr lang="en-US" sz="2800" dirty="0">
                <a:latin typeface="+mn-lt"/>
              </a:rPr>
              <a:t>Matthew 7:22; Acts 2:17,18; 19:6; 21:9</a:t>
            </a:r>
            <a:r>
              <a:rPr lang="en-US" sz="2800">
                <a:latin typeface="+mn-lt"/>
              </a:rPr>
              <a:t>; </a:t>
            </a:r>
            <a:br>
              <a:rPr lang="en-US" sz="2800">
                <a:latin typeface="+mn-lt"/>
              </a:rPr>
            </a:br>
            <a:r>
              <a:rPr lang="en-US" sz="2800">
                <a:latin typeface="+mn-lt"/>
              </a:rPr>
              <a:t>1 </a:t>
            </a:r>
            <a:r>
              <a:rPr lang="en-US" sz="2800" dirty="0">
                <a:latin typeface="+mn-lt"/>
              </a:rPr>
              <a:t>Corinthians 13:9; 14:1,3,5,24,31,39</a:t>
            </a:r>
          </a:p>
        </p:txBody>
      </p:sp>
      <p:pic>
        <p:nvPicPr>
          <p:cNvPr id="3" name="Picture 2">
            <a:extLst>
              <a:ext uri="{FF2B5EF4-FFF2-40B4-BE49-F238E27FC236}">
                <a16:creationId xmlns:a16="http://schemas.microsoft.com/office/drawing/2014/main" id="{5AE4C679-2BFF-91E4-D795-536018C6249C}"/>
              </a:ext>
            </a:extLst>
          </p:cNvPr>
          <p:cNvPicPr>
            <a:picLocks noChangeAspect="1"/>
          </p:cNvPicPr>
          <p:nvPr/>
        </p:nvPicPr>
        <p:blipFill>
          <a:blip r:embed="rId3"/>
          <a:srcRect r="41860"/>
          <a:stretch>
            <a:fillRect/>
          </a:stretch>
        </p:blipFill>
        <p:spPr>
          <a:xfrm>
            <a:off x="8686800" y="1219200"/>
            <a:ext cx="1905000" cy="3276600"/>
          </a:xfrm>
          <a:prstGeom prst="rect">
            <a:avLst/>
          </a:prstGeom>
        </p:spPr>
      </p:pic>
    </p:spTree>
    <p:extLst>
      <p:ext uri="{BB962C8B-B14F-4D97-AF65-F5344CB8AC3E}">
        <p14:creationId xmlns:p14="http://schemas.microsoft.com/office/powerpoint/2010/main" val="373273518"/>
      </p:ext>
    </p:extLst>
  </p:cSld>
  <p:clrMapOvr>
    <a:masterClrMapping/>
  </p:clrMapOvr>
  <p:transition spd="slow">
    <p:wedg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A22FC-22DC-9756-C47E-68D6FB35C90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5FCD219-B684-F8FA-BAE7-08581B9DA3BC}"/>
              </a:ext>
            </a:extLst>
          </p:cNvPr>
          <p:cNvSpPr txBox="1"/>
          <p:nvPr/>
        </p:nvSpPr>
        <p:spPr>
          <a:xfrm>
            <a:off x="564867" y="1143000"/>
            <a:ext cx="11017533" cy="5262979"/>
          </a:xfrm>
          <a:prstGeom prst="rect">
            <a:avLst/>
          </a:prstGeom>
          <a:noFill/>
          <a:ln w="28575">
            <a:solidFill>
              <a:schemeClr val="accent1"/>
            </a:solidFill>
          </a:ln>
        </p:spPr>
        <p:txBody>
          <a:bodyPr wrap="square" rtlCol="0">
            <a:spAutoFit/>
          </a:bodyPr>
          <a:lstStyle/>
          <a:p>
            <a:pPr marL="274320" indent="-274320" algn="l"/>
            <a:r>
              <a:rPr lang="en-US" sz="2800" dirty="0">
                <a:latin typeface="+mn-lt"/>
              </a:rPr>
              <a:t>“</a:t>
            </a:r>
            <a:r>
              <a:rPr lang="en-US" sz="2800" dirty="0" err="1">
                <a:latin typeface="+mn-lt"/>
              </a:rPr>
              <a:t>Synecdoché</a:t>
            </a:r>
            <a:r>
              <a:rPr lang="en-US" sz="2800" dirty="0">
                <a:latin typeface="+mn-lt"/>
              </a:rPr>
              <a:t> … one part or member is put for, and includes, every part or member.” – Bullinger, </a:t>
            </a:r>
            <a:r>
              <a:rPr lang="en-US" sz="2800" i="1" dirty="0">
                <a:latin typeface="+mn-lt"/>
              </a:rPr>
              <a:t>Figures of Speech Used in the Bible</a:t>
            </a:r>
            <a:endParaRPr lang="en-US" sz="2800" dirty="0">
              <a:latin typeface="+mn-lt"/>
            </a:endParaRPr>
          </a:p>
          <a:p>
            <a:pPr marL="274320" indent="-274320" algn="l"/>
            <a:r>
              <a:rPr lang="en-US" sz="2800" dirty="0">
                <a:latin typeface="+mn-lt"/>
              </a:rPr>
              <a:t>Matthew 6:6 – Go into your room (closet), shut your door, and pray. </a:t>
            </a:r>
          </a:p>
          <a:p>
            <a:pPr marL="274320" indent="-274320" algn="l"/>
            <a:r>
              <a:rPr lang="en-US" sz="2800" dirty="0">
                <a:latin typeface="+mn-lt"/>
              </a:rPr>
              <a:t>Matthew 6:11 – Give us this day our daily bread</a:t>
            </a:r>
          </a:p>
          <a:p>
            <a:pPr marL="274320" indent="-274320" algn="l"/>
            <a:r>
              <a:rPr lang="en-US" sz="2800" dirty="0">
                <a:latin typeface="+mn-lt"/>
              </a:rPr>
              <a:t>Acts 2:42; 20:7 – “Break bread” (the Lord’s Supper)</a:t>
            </a:r>
          </a:p>
          <a:p>
            <a:pPr marL="274320" indent="-274320" algn="l"/>
            <a:r>
              <a:rPr lang="en-US" sz="2800" dirty="0">
                <a:latin typeface="+mn-lt"/>
              </a:rPr>
              <a:t>Acts 16:13,16 – Paul &amp; Silas went to place where prayer was made</a:t>
            </a:r>
          </a:p>
          <a:p>
            <a:pPr marL="274320" indent="-274320" algn="l"/>
            <a:r>
              <a:rPr lang="en-US" sz="2800" dirty="0">
                <a:latin typeface="+mn-lt"/>
              </a:rPr>
              <a:t>Matthew 7:15-20; 2 Corinthians 11:13-15 – Beware of false prophets</a:t>
            </a:r>
          </a:p>
          <a:p>
            <a:pPr marL="274320" indent="-274320" algn="l"/>
            <a:r>
              <a:rPr lang="en-US" sz="2800" dirty="0">
                <a:latin typeface="+mn-lt"/>
              </a:rPr>
              <a:t>1 </a:t>
            </a:r>
            <a:r>
              <a:rPr lang="en-US" sz="2800">
                <a:latin typeface="+mn-lt"/>
              </a:rPr>
              <a:t>Corinthians 7:5 </a:t>
            </a:r>
            <a:r>
              <a:rPr lang="en-US" sz="2800" dirty="0">
                <a:latin typeface="+mn-lt"/>
              </a:rPr>
              <a:t>– Husband &amp; wife give selves to fasting &amp; prayer. </a:t>
            </a:r>
          </a:p>
          <a:p>
            <a:pPr marL="274320" indent="-274320" algn="l"/>
            <a:r>
              <a:rPr lang="en-US" sz="2800" dirty="0">
                <a:latin typeface="+mn-lt"/>
              </a:rPr>
              <a:t>1 Corinthians 11:34; 14:35 – “Let him eat at home.” “Let her ask her husband at home.” </a:t>
            </a:r>
          </a:p>
          <a:p>
            <a:pPr marL="274320" indent="-274320" algn="l"/>
            <a:r>
              <a:rPr lang="en-US" sz="2800" dirty="0">
                <a:latin typeface="+mn-lt"/>
              </a:rPr>
              <a:t>1 Corinthians 13:8 lists three spiritual gifts that were done away</a:t>
            </a:r>
          </a:p>
          <a:p>
            <a:pPr marL="274320" indent="-274320" algn="l"/>
            <a:r>
              <a:rPr lang="en-US" sz="2800" dirty="0">
                <a:latin typeface="+mn-lt"/>
              </a:rPr>
              <a:t>1 Corinthians 14:15 - sing &amp; pray with the spirit and understanding. </a:t>
            </a:r>
          </a:p>
        </p:txBody>
      </p:sp>
      <p:sp>
        <p:nvSpPr>
          <p:cNvPr id="5" name="Rectangle 2">
            <a:extLst>
              <a:ext uri="{FF2B5EF4-FFF2-40B4-BE49-F238E27FC236}">
                <a16:creationId xmlns:a16="http://schemas.microsoft.com/office/drawing/2014/main" id="{B51607EA-6C59-B3B8-8A52-82FE150159CA}"/>
              </a:ext>
            </a:extLst>
          </p:cNvPr>
          <p:cNvSpPr>
            <a:spLocks noGrp="1" noChangeArrowheads="1"/>
          </p:cNvSpPr>
          <p:nvPr>
            <p:ph type="title"/>
          </p:nvPr>
        </p:nvSpPr>
        <p:spPr>
          <a:xfrm>
            <a:off x="533400" y="457200"/>
            <a:ext cx="11017533" cy="584775"/>
          </a:xfrm>
        </p:spPr>
        <p:txBody>
          <a:bodyPr wrap="square" anchor="ctr" anchorCtr="0">
            <a:spAutoFit/>
          </a:bodyPr>
          <a:lstStyle/>
          <a:p>
            <a:pPr marL="274320" indent="-274320"/>
            <a:r>
              <a:rPr lang="en-US" sz="3200" b="1" dirty="0"/>
              <a:t>“Praying or Prophesying” = All Worship Activities?</a:t>
            </a:r>
          </a:p>
        </p:txBody>
      </p:sp>
    </p:spTree>
    <p:extLst>
      <p:ext uri="{BB962C8B-B14F-4D97-AF65-F5344CB8AC3E}">
        <p14:creationId xmlns:p14="http://schemas.microsoft.com/office/powerpoint/2010/main" val="919825105"/>
      </p:ext>
    </p:extLst>
  </p:cSld>
  <p:clrMapOvr>
    <a:masterClrMapping/>
  </p:clrMapOvr>
  <p:transition spd="slow">
    <p:wedg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A7D64-6924-DBF5-1E53-7B9CE69A766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D330A53-B367-7FCF-ABB9-76B48B3C02D3}"/>
              </a:ext>
            </a:extLst>
          </p:cNvPr>
          <p:cNvSpPr txBox="1"/>
          <p:nvPr/>
        </p:nvSpPr>
        <p:spPr>
          <a:xfrm>
            <a:off x="553720" y="1137821"/>
            <a:ext cx="11017533" cy="4401205"/>
          </a:xfrm>
          <a:prstGeom prst="rect">
            <a:avLst/>
          </a:prstGeom>
          <a:noFill/>
          <a:ln w="28575">
            <a:solidFill>
              <a:schemeClr val="accent1"/>
            </a:solidFill>
          </a:ln>
        </p:spPr>
        <p:txBody>
          <a:bodyPr wrap="square" rtlCol="0">
            <a:spAutoFit/>
          </a:bodyPr>
          <a:lstStyle/>
          <a:p>
            <a:pPr marL="274320" indent="-274320" algn="l"/>
            <a:r>
              <a:rPr lang="en-US" sz="2800" dirty="0">
                <a:solidFill>
                  <a:srgbClr val="FFFF00"/>
                </a:solidFill>
                <a:latin typeface="+mn-lt"/>
              </a:rPr>
              <a:t>Shaved</a:t>
            </a:r>
            <a:r>
              <a:rPr lang="en-US" sz="2800" dirty="0">
                <a:latin typeface="+mn-lt"/>
              </a:rPr>
              <a:t> as by a razor like a Nazirite – Acts 21:24</a:t>
            </a:r>
          </a:p>
          <a:p>
            <a:pPr marL="274320" indent="-274320" algn="l"/>
            <a:r>
              <a:rPr lang="en-US" sz="2800" dirty="0">
                <a:solidFill>
                  <a:srgbClr val="FFFF00"/>
                </a:solidFill>
                <a:latin typeface="+mn-lt"/>
              </a:rPr>
              <a:t>Shorn</a:t>
            </a:r>
            <a:r>
              <a:rPr lang="en-US" sz="2800" dirty="0">
                <a:latin typeface="+mn-lt"/>
              </a:rPr>
              <a:t>: cut short like a sheep (Acts 8:32). Ezekiel 44:20</a:t>
            </a:r>
          </a:p>
          <a:p>
            <a:pPr marL="274320" indent="-274320" algn="l"/>
            <a:r>
              <a:rPr lang="en-US" sz="2800" dirty="0">
                <a:latin typeface="+mn-lt"/>
              </a:rPr>
              <a:t>If being shorn or shaved is shameful (base, dishonorable), then she ought to wear a veil. </a:t>
            </a:r>
          </a:p>
          <a:p>
            <a:pPr marL="274320" indent="-274320" algn="l"/>
            <a:r>
              <a:rPr lang="en-US" sz="2800" dirty="0">
                <a:latin typeface="+mn-lt"/>
              </a:rPr>
              <a:t>Verses 14,15 – Nature teaches long hair is a glory to woman and expresses the God-given distinction between men and women.</a:t>
            </a:r>
          </a:p>
          <a:p>
            <a:pPr marL="274320" indent="-274320"/>
            <a:r>
              <a:rPr lang="en-US" sz="2800" dirty="0">
                <a:solidFill>
                  <a:schemeClr val="accent1"/>
                </a:solidFill>
                <a:latin typeface="+mn-lt"/>
              </a:rPr>
              <a:t>So, nature teaches women should not wear short hair and it confuses them with men.</a:t>
            </a:r>
          </a:p>
          <a:p>
            <a:pPr marL="274320" indent="-274320"/>
            <a:r>
              <a:rPr lang="en-US" sz="2800" dirty="0">
                <a:solidFill>
                  <a:schemeClr val="accent1"/>
                </a:solidFill>
                <a:latin typeface="+mn-lt"/>
              </a:rPr>
              <a:t>And if it is shameful for women to wear short hair, she should wear a covering. </a:t>
            </a:r>
          </a:p>
        </p:txBody>
      </p:sp>
      <p:sp>
        <p:nvSpPr>
          <p:cNvPr id="5" name="Rectangle 2">
            <a:extLst>
              <a:ext uri="{FF2B5EF4-FFF2-40B4-BE49-F238E27FC236}">
                <a16:creationId xmlns:a16="http://schemas.microsoft.com/office/drawing/2014/main" id="{2220198D-C29C-E3B9-E232-106967B93CCF}"/>
              </a:ext>
            </a:extLst>
          </p:cNvPr>
          <p:cNvSpPr>
            <a:spLocks noGrp="1" noChangeArrowheads="1"/>
          </p:cNvSpPr>
          <p:nvPr>
            <p:ph type="title"/>
          </p:nvPr>
        </p:nvSpPr>
        <p:spPr>
          <a:xfrm>
            <a:off x="533400" y="4572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If Shaved / Shorn Is Shameful, Let Her Be Covered</a:t>
            </a:r>
            <a:endParaRPr lang="en-US" sz="3200" b="1" kern="100" dirty="0">
              <a:effectLst/>
              <a:latin typeface="+mn-lt"/>
            </a:endParaRPr>
          </a:p>
        </p:txBody>
      </p:sp>
    </p:spTree>
    <p:extLst>
      <p:ext uri="{BB962C8B-B14F-4D97-AF65-F5344CB8AC3E}">
        <p14:creationId xmlns:p14="http://schemas.microsoft.com/office/powerpoint/2010/main" val="1953587748"/>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500"/>
                                        <p:tgtEl>
                                          <p:spTgt spid="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29720-CFE8-D76E-921D-3F8638E5371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CBD9EBB-D20A-DF40-FC0B-418C27CD7302}"/>
              </a:ext>
            </a:extLst>
          </p:cNvPr>
          <p:cNvSpPr txBox="1"/>
          <p:nvPr/>
        </p:nvSpPr>
        <p:spPr>
          <a:xfrm>
            <a:off x="533400" y="1143000"/>
            <a:ext cx="11017533" cy="5262979"/>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 “Cover” in verses 4-7 (</a:t>
            </a:r>
            <a:r>
              <a:rPr lang="en-US" sz="2800" i="1" dirty="0" err="1">
                <a:solidFill>
                  <a:schemeClr val="accent1"/>
                </a:solidFill>
                <a:latin typeface="+mn-lt"/>
              </a:rPr>
              <a:t>katakalupto</a:t>
            </a:r>
            <a:r>
              <a:rPr lang="en-US" sz="2800" i="1" dirty="0">
                <a:solidFill>
                  <a:schemeClr val="accent1"/>
                </a:solidFill>
                <a:latin typeface="+mn-lt"/>
              </a:rPr>
              <a:t>)</a:t>
            </a:r>
            <a:r>
              <a:rPr lang="en-US" sz="2800" dirty="0">
                <a:solidFill>
                  <a:schemeClr val="accent1"/>
                </a:solidFill>
                <a:latin typeface="+mn-lt"/>
              </a:rPr>
              <a:t> is a different word from verse 15 (</a:t>
            </a:r>
            <a:r>
              <a:rPr lang="en-US" sz="2800" i="1" dirty="0" err="1">
                <a:solidFill>
                  <a:schemeClr val="accent1"/>
                </a:solidFill>
                <a:latin typeface="+mn-lt"/>
              </a:rPr>
              <a:t>peribolaion</a:t>
            </a:r>
            <a:r>
              <a:rPr lang="en-US" sz="2800" dirty="0">
                <a:solidFill>
                  <a:schemeClr val="accent1"/>
                </a:solidFill>
                <a:latin typeface="+mn-lt"/>
              </a:rPr>
              <a:t>)</a:t>
            </a:r>
          </a:p>
          <a:p>
            <a:pPr marL="274320" indent="-274320" algn="l"/>
            <a:r>
              <a:rPr lang="en-US" sz="2800" dirty="0">
                <a:solidFill>
                  <a:schemeClr val="accent1"/>
                </a:solidFill>
                <a:latin typeface="+mn-lt"/>
              </a:rPr>
              <a:t>* Several translations show this by translating “veil.”</a:t>
            </a:r>
          </a:p>
          <a:p>
            <a:pPr marL="274320" indent="-274320" algn="l"/>
            <a:r>
              <a:rPr lang="en-US" sz="2800" dirty="0">
                <a:solidFill>
                  <a:schemeClr val="accent1"/>
                </a:solidFill>
                <a:latin typeface="+mn-lt"/>
              </a:rPr>
              <a:t>* </a:t>
            </a:r>
            <a:r>
              <a:rPr lang="en-US" sz="2800" b="1" dirty="0">
                <a:solidFill>
                  <a:schemeClr val="accent1"/>
                </a:solidFill>
                <a:latin typeface="+mn-lt"/>
              </a:rPr>
              <a:t>Note verse 6:</a:t>
            </a:r>
            <a:r>
              <a:rPr lang="en-US" sz="2800" dirty="0">
                <a:solidFill>
                  <a:schemeClr val="accent1"/>
                </a:solidFill>
                <a:latin typeface="+mn-lt"/>
              </a:rPr>
              <a:t> Being uncovered is in </a:t>
            </a:r>
            <a:r>
              <a:rPr lang="en-US" sz="2800" b="1" dirty="0">
                <a:solidFill>
                  <a:schemeClr val="accent1"/>
                </a:solidFill>
                <a:latin typeface="+mn-lt"/>
              </a:rPr>
              <a:t>addition</a:t>
            </a:r>
            <a:r>
              <a:rPr lang="en-US" sz="2800" dirty="0">
                <a:solidFill>
                  <a:schemeClr val="accent1"/>
                </a:solidFill>
                <a:latin typeface="+mn-lt"/>
              </a:rPr>
              <a:t> to being shorn.</a:t>
            </a:r>
          </a:p>
          <a:p>
            <a:pPr marL="274320" indent="-274320" algn="l"/>
            <a:r>
              <a:rPr lang="en-US" sz="2800" dirty="0">
                <a:latin typeface="+mn-lt"/>
              </a:rPr>
              <a:t>“For if a woman does not cover her head, let her </a:t>
            </a:r>
            <a:r>
              <a:rPr lang="en-US" sz="2800" b="1" dirty="0">
                <a:solidFill>
                  <a:schemeClr val="bg2"/>
                </a:solidFill>
                <a:latin typeface="+mn-lt"/>
              </a:rPr>
              <a:t>also</a:t>
            </a:r>
            <a:r>
              <a:rPr lang="en-US" sz="2800" dirty="0">
                <a:latin typeface="+mn-lt"/>
              </a:rPr>
              <a:t> have her hair cut off” (NASB). </a:t>
            </a:r>
          </a:p>
          <a:p>
            <a:pPr marL="274320" indent="-274320" algn="l"/>
            <a:r>
              <a:rPr lang="en-US" sz="2800" dirty="0">
                <a:latin typeface="+mn-lt"/>
              </a:rPr>
              <a:t>If the covering of verse 6 is long hair, the verse would be saying: “If she does not have long hair, then let her also cut her hair short.”</a:t>
            </a:r>
          </a:p>
          <a:p>
            <a:pPr marL="274320" indent="-274320" algn="l"/>
            <a:r>
              <a:rPr lang="en-US" sz="2800" dirty="0">
                <a:latin typeface="+mn-lt"/>
              </a:rPr>
              <a:t>The covering of verses 4-7,13 is different from long hair in verse 15. These are two separate coverings. </a:t>
            </a:r>
          </a:p>
          <a:p>
            <a:pPr marL="274320" indent="-274320" algn="l"/>
            <a:r>
              <a:rPr lang="en-US" sz="2800" dirty="0">
                <a:solidFill>
                  <a:schemeClr val="tx1"/>
                </a:solidFill>
                <a:latin typeface="+mn-lt"/>
              </a:rPr>
              <a:t>But if short hair (shorn) is shameful (and nature teaches that it is – verses 14,15), then let her wear a covering too.</a:t>
            </a:r>
          </a:p>
        </p:txBody>
      </p:sp>
      <p:sp>
        <p:nvSpPr>
          <p:cNvPr id="5" name="Rectangle 2">
            <a:extLst>
              <a:ext uri="{FF2B5EF4-FFF2-40B4-BE49-F238E27FC236}">
                <a16:creationId xmlns:a16="http://schemas.microsoft.com/office/drawing/2014/main" id="{936B8076-6987-1AD6-4B7B-EA53398B08BF}"/>
              </a:ext>
            </a:extLst>
          </p:cNvPr>
          <p:cNvSpPr>
            <a:spLocks noGrp="1" noChangeArrowheads="1"/>
          </p:cNvSpPr>
          <p:nvPr>
            <p:ph type="title"/>
          </p:nvPr>
        </p:nvSpPr>
        <p:spPr>
          <a:xfrm>
            <a:off x="608013" y="4572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The Passage Discusses Two Different Coverings</a:t>
            </a:r>
            <a:endParaRPr lang="en-US" sz="3200" b="1" kern="100" dirty="0">
              <a:effectLst/>
              <a:latin typeface="+mn-lt"/>
            </a:endParaRPr>
          </a:p>
        </p:txBody>
      </p:sp>
    </p:spTree>
    <p:extLst>
      <p:ext uri="{BB962C8B-B14F-4D97-AF65-F5344CB8AC3E}">
        <p14:creationId xmlns:p14="http://schemas.microsoft.com/office/powerpoint/2010/main" val="1852707114"/>
      </p:ext>
    </p:extLst>
  </p:cSld>
  <p:clrMapOvr>
    <a:masterClrMapping/>
  </p:clrMapOvr>
  <p:transition spd="slow">
    <p:wedg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8EC1F-8AB1-92BA-85EA-3DCA5A1A208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F76BED9-2236-0FE0-5E36-EB079ADA8CC5}"/>
              </a:ext>
            </a:extLst>
          </p:cNvPr>
          <p:cNvSpPr txBox="1"/>
          <p:nvPr/>
        </p:nvSpPr>
        <p:spPr>
          <a:xfrm>
            <a:off x="990600" y="5341203"/>
            <a:ext cx="10287000" cy="954107"/>
          </a:xfrm>
          <a:prstGeom prst="rect">
            <a:avLst/>
          </a:prstGeom>
          <a:noFill/>
          <a:ln w="28575">
            <a:solidFill>
              <a:schemeClr val="accent1"/>
            </a:solidFill>
          </a:ln>
        </p:spPr>
        <p:txBody>
          <a:bodyPr wrap="square" rtlCol="0">
            <a:spAutoFit/>
          </a:bodyPr>
          <a:lstStyle/>
          <a:p>
            <a:r>
              <a:rPr lang="en-US" sz="2800" b="1" dirty="0">
                <a:latin typeface="+mn-lt"/>
              </a:rPr>
              <a:t>For man is not from woman but woman from man. Nor was man created for woman but woman for man.</a:t>
            </a:r>
          </a:p>
        </p:txBody>
      </p:sp>
      <p:sp>
        <p:nvSpPr>
          <p:cNvPr id="5" name="Rectangle 2">
            <a:extLst>
              <a:ext uri="{FF2B5EF4-FFF2-40B4-BE49-F238E27FC236}">
                <a16:creationId xmlns:a16="http://schemas.microsoft.com/office/drawing/2014/main" id="{3C6AF02B-29B4-9093-A1F0-09881416C0B4}"/>
              </a:ext>
            </a:extLst>
          </p:cNvPr>
          <p:cNvSpPr>
            <a:spLocks noGrp="1" noChangeArrowheads="1"/>
          </p:cNvSpPr>
          <p:nvPr>
            <p:ph type="title"/>
          </p:nvPr>
        </p:nvSpPr>
        <p:spPr>
          <a:xfrm>
            <a:off x="990601" y="599182"/>
            <a:ext cx="3962399" cy="1077218"/>
          </a:xfrm>
          <a:ln w="44450"/>
        </p:spPr>
        <p:txBody>
          <a:bodyPr wrap="square" anchor="ctr" anchorCtr="0">
            <a:spAutoFit/>
          </a:bodyPr>
          <a:lstStyle/>
          <a:p>
            <a:r>
              <a:rPr lang="en-US" sz="3200" b="1" dirty="0"/>
              <a:t>Man is the image and glory of God</a:t>
            </a:r>
          </a:p>
        </p:txBody>
      </p:sp>
      <p:sp>
        <p:nvSpPr>
          <p:cNvPr id="7" name="Rectangle 2">
            <a:extLst>
              <a:ext uri="{FF2B5EF4-FFF2-40B4-BE49-F238E27FC236}">
                <a16:creationId xmlns:a16="http://schemas.microsoft.com/office/drawing/2014/main" id="{F15D65E3-2DA0-6E22-CA9E-E587BE5892B5}"/>
              </a:ext>
            </a:extLst>
          </p:cNvPr>
          <p:cNvSpPr txBox="1">
            <a:spLocks noChangeArrowheads="1"/>
          </p:cNvSpPr>
          <p:nvPr/>
        </p:nvSpPr>
        <p:spPr bwMode="auto">
          <a:xfrm>
            <a:off x="7239000" y="644604"/>
            <a:ext cx="3810000" cy="1107996"/>
          </a:xfrm>
          <a:prstGeom prst="rect">
            <a:avLst/>
          </a:prstGeom>
          <a:noFill/>
          <a:ln w="5080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dirty="0"/>
              <a:t>Woman is the glory of man.</a:t>
            </a:r>
            <a:endParaRPr lang="en-US" sz="3200" b="1" kern="100" dirty="0">
              <a:latin typeface="+mn-lt"/>
            </a:endParaRPr>
          </a:p>
        </p:txBody>
      </p:sp>
      <p:pic>
        <p:nvPicPr>
          <p:cNvPr id="9" name="Picture 8">
            <a:extLst>
              <a:ext uri="{FF2B5EF4-FFF2-40B4-BE49-F238E27FC236}">
                <a16:creationId xmlns:a16="http://schemas.microsoft.com/office/drawing/2014/main" id="{50E10003-5718-39AF-D417-AD82D9B0F6A0}"/>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00200" y="2088357"/>
            <a:ext cx="3039549" cy="2917090"/>
          </a:xfrm>
          <a:prstGeom prst="rect">
            <a:avLst/>
          </a:prstGeom>
        </p:spPr>
      </p:pic>
      <p:pic>
        <p:nvPicPr>
          <p:cNvPr id="12" name="Picture 11">
            <a:extLst>
              <a:ext uri="{FF2B5EF4-FFF2-40B4-BE49-F238E27FC236}">
                <a16:creationId xmlns:a16="http://schemas.microsoft.com/office/drawing/2014/main" id="{15F41297-80A4-6078-D442-D8C7E96E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696" y="1905000"/>
            <a:ext cx="2972504" cy="3276600"/>
          </a:xfrm>
          <a:prstGeom prst="rect">
            <a:avLst/>
          </a:prstGeom>
        </p:spPr>
      </p:pic>
    </p:spTree>
    <p:extLst>
      <p:ext uri="{BB962C8B-B14F-4D97-AF65-F5344CB8AC3E}">
        <p14:creationId xmlns:p14="http://schemas.microsoft.com/office/powerpoint/2010/main" val="416132828"/>
      </p:ext>
    </p:extLst>
  </p:cSld>
  <p:clrMapOvr>
    <a:masterClrMapping/>
  </p:clrMapOvr>
  <p:transition spd="slow">
    <p:wedg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34A1-DAAF-A6CD-AB17-E5DCEF2AA33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F97C9E3-CD3E-6AD4-4AE3-2E2C25E2D6D5}"/>
              </a:ext>
            </a:extLst>
          </p:cNvPr>
          <p:cNvSpPr txBox="1"/>
          <p:nvPr/>
        </p:nvSpPr>
        <p:spPr>
          <a:xfrm>
            <a:off x="564867" y="1621334"/>
            <a:ext cx="11017533" cy="4401205"/>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“For this reason”: </a:t>
            </a:r>
            <a:r>
              <a:rPr lang="en-US" sz="2800" dirty="0">
                <a:latin typeface="+mn-lt"/>
              </a:rPr>
              <a:t>Because she should be subject to man (verse 3) and because she was made from him and for him (verses 7-9)</a:t>
            </a:r>
          </a:p>
          <a:p>
            <a:pPr marL="274320" indent="-274320" algn="l"/>
            <a:r>
              <a:rPr lang="en-US" sz="2800" dirty="0">
                <a:solidFill>
                  <a:schemeClr val="accent1"/>
                </a:solidFill>
                <a:latin typeface="+mn-lt"/>
              </a:rPr>
              <a:t>“Woman ought to have a symbol of authority on her head”</a:t>
            </a:r>
          </a:p>
          <a:p>
            <a:pPr marL="274320" algn="l"/>
            <a:r>
              <a:rPr lang="en-US" sz="2800" i="1" dirty="0">
                <a:latin typeface="+mn-lt"/>
              </a:rPr>
              <a:t>“a symbol of</a:t>
            </a:r>
            <a:r>
              <a:rPr lang="en-US" sz="2800" dirty="0">
                <a:latin typeface="+mn-lt"/>
              </a:rPr>
              <a:t> authority on </a:t>
            </a:r>
            <a:r>
              <a:rPr lang="en-US" sz="2800" i="1" dirty="0">
                <a:latin typeface="+mn-lt"/>
              </a:rPr>
              <a:t>her</a:t>
            </a:r>
            <a:r>
              <a:rPr lang="en-US" sz="2800" dirty="0">
                <a:latin typeface="+mn-lt"/>
              </a:rPr>
              <a:t> head” – NKJV, NASB, ESV, LSB, LEB</a:t>
            </a:r>
          </a:p>
          <a:p>
            <a:pPr marL="274320" algn="l"/>
            <a:r>
              <a:rPr lang="en-US" sz="2800" dirty="0">
                <a:latin typeface="+mn-lt"/>
              </a:rPr>
              <a:t>“power on </a:t>
            </a:r>
            <a:r>
              <a:rPr lang="en-US" sz="2800" i="1" dirty="0">
                <a:latin typeface="+mn-lt"/>
              </a:rPr>
              <a:t>her</a:t>
            </a:r>
            <a:r>
              <a:rPr lang="en-US" sz="2800" dirty="0">
                <a:latin typeface="+mn-lt"/>
              </a:rPr>
              <a:t> head”– KJV</a:t>
            </a:r>
          </a:p>
          <a:p>
            <a:pPr marL="274320" algn="l"/>
            <a:r>
              <a:rPr lang="en-US" sz="2800" dirty="0">
                <a:latin typeface="+mn-lt"/>
              </a:rPr>
              <a:t>“</a:t>
            </a:r>
            <a:r>
              <a:rPr lang="en-US" sz="2800" i="1" dirty="0">
                <a:latin typeface="+mn-lt"/>
              </a:rPr>
              <a:t>a sign of</a:t>
            </a:r>
            <a:r>
              <a:rPr lang="en-US" sz="2800" dirty="0">
                <a:latin typeface="+mn-lt"/>
              </a:rPr>
              <a:t> authority on her head” – (ASV)</a:t>
            </a:r>
          </a:p>
          <a:p>
            <a:pPr marL="274320" algn="l"/>
            <a:r>
              <a:rPr lang="en-US" sz="2800" dirty="0">
                <a:latin typeface="+mn-lt"/>
              </a:rPr>
              <a:t>“a veil of authority” (MEV)</a:t>
            </a:r>
          </a:p>
          <a:p>
            <a:pPr marL="274320" algn="l"/>
            <a:r>
              <a:rPr lang="en-US" sz="2800" dirty="0">
                <a:latin typeface="+mn-lt"/>
              </a:rPr>
              <a:t>(There is no specific word for “symbol” or “sign”)</a:t>
            </a:r>
          </a:p>
          <a:p>
            <a:pPr marL="274320" indent="-274320" algn="l"/>
            <a:r>
              <a:rPr lang="en-US" sz="2800" dirty="0">
                <a:solidFill>
                  <a:schemeClr val="accent1"/>
                </a:solidFill>
                <a:latin typeface="+mn-lt"/>
              </a:rPr>
              <a:t>“Because of the angels”: </a:t>
            </a:r>
            <a:r>
              <a:rPr lang="en-US" sz="2800" dirty="0">
                <a:latin typeface="+mn-lt"/>
              </a:rPr>
              <a:t>Jude 6 - The angels who did not keep their proper domain (2 Peter 2:4)?</a:t>
            </a:r>
            <a:endParaRPr lang="en-US" sz="2800" b="1" dirty="0">
              <a:solidFill>
                <a:schemeClr val="accent1"/>
              </a:solidFill>
              <a:latin typeface="+mn-lt"/>
            </a:endParaRPr>
          </a:p>
        </p:txBody>
      </p:sp>
      <p:sp>
        <p:nvSpPr>
          <p:cNvPr id="5" name="Rectangle 2">
            <a:extLst>
              <a:ext uri="{FF2B5EF4-FFF2-40B4-BE49-F238E27FC236}">
                <a16:creationId xmlns:a16="http://schemas.microsoft.com/office/drawing/2014/main" id="{B0F38FA6-F94E-556C-DC2B-ED7F21ECD705}"/>
              </a:ext>
            </a:extLst>
          </p:cNvPr>
          <p:cNvSpPr>
            <a:spLocks noGrp="1" noChangeArrowheads="1"/>
          </p:cNvSpPr>
          <p:nvPr>
            <p:ph type="title"/>
          </p:nvPr>
        </p:nvSpPr>
        <p:spPr>
          <a:xfrm>
            <a:off x="608013" y="210979"/>
            <a:ext cx="11017533" cy="1077218"/>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Woman Ought to Have a Symbol of Authority on Her Head</a:t>
            </a:r>
            <a:endParaRPr lang="en-US" sz="3200" b="1" kern="100" dirty="0">
              <a:effectLst/>
              <a:latin typeface="+mn-lt"/>
            </a:endParaRPr>
          </a:p>
        </p:txBody>
      </p:sp>
    </p:spTree>
    <p:extLst>
      <p:ext uri="{BB962C8B-B14F-4D97-AF65-F5344CB8AC3E}">
        <p14:creationId xmlns:p14="http://schemas.microsoft.com/office/powerpoint/2010/main" val="567504543"/>
      </p:ext>
    </p:extLst>
  </p:cSld>
  <p:clrMapOvr>
    <a:masterClrMapping/>
  </p:clrMapOvr>
  <p:transition spd="slow">
    <p:wedg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E5857-6A47-B24C-E0FB-DFDB990F8CA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15579E2-C3E2-75D9-67FB-D9024613CE92}"/>
              </a:ext>
            </a:extLst>
          </p:cNvPr>
          <p:cNvSpPr txBox="1"/>
          <p:nvPr/>
        </p:nvSpPr>
        <p:spPr>
          <a:xfrm>
            <a:off x="533400" y="1143000"/>
            <a:ext cx="11017533" cy="4832092"/>
          </a:xfrm>
          <a:prstGeom prst="rect">
            <a:avLst/>
          </a:prstGeom>
          <a:noFill/>
          <a:ln w="28575">
            <a:solidFill>
              <a:schemeClr val="accent1"/>
            </a:solidFill>
          </a:ln>
        </p:spPr>
        <p:txBody>
          <a:bodyPr wrap="square" rtlCol="0">
            <a:spAutoFit/>
          </a:bodyPr>
          <a:lstStyle/>
          <a:p>
            <a:pPr marL="274320" indent="-274320" algn="l"/>
            <a:r>
              <a:rPr lang="en-US" sz="2800" dirty="0">
                <a:latin typeface="+mn-lt"/>
              </a:rPr>
              <a:t>Context contrasts women’s subjection and wearing a covering to men who do not wear it.</a:t>
            </a:r>
          </a:p>
          <a:p>
            <a:pPr marL="274320" indent="-274320" algn="l"/>
            <a:r>
              <a:rPr lang="en-US" sz="2800" dirty="0">
                <a:latin typeface="+mn-lt"/>
              </a:rPr>
              <a:t>Paul bases his teaching on the Biblical principle of headship.</a:t>
            </a:r>
          </a:p>
          <a:p>
            <a:pPr marL="274320" indent="-274320" algn="l"/>
            <a:r>
              <a:rPr lang="en-US" sz="2800" dirty="0">
                <a:latin typeface="+mn-lt"/>
              </a:rPr>
              <a:t>“Cover” (verses 4-6) is a different word from verse 15.</a:t>
            </a:r>
          </a:p>
          <a:p>
            <a:pPr marL="274320" indent="-274320" algn="l"/>
            <a:r>
              <a:rPr lang="en-US" sz="2800" dirty="0">
                <a:latin typeface="+mn-lt"/>
              </a:rPr>
              <a:t>Significance of “covering” is hard to determine by other passages.</a:t>
            </a:r>
          </a:p>
          <a:p>
            <a:pPr marL="274320" indent="-274320" algn="l"/>
            <a:r>
              <a:rPr lang="en-US" sz="2800" dirty="0">
                <a:latin typeface="+mn-lt"/>
              </a:rPr>
              <a:t>Prophecy is generally inspired, but prayer is generally not inspired.</a:t>
            </a:r>
          </a:p>
          <a:p>
            <a:pPr marL="274320" indent="-274320" algn="l"/>
            <a:r>
              <a:rPr lang="en-US" sz="2800" dirty="0">
                <a:latin typeface="+mn-lt"/>
              </a:rPr>
              <a:t>“Praying or prophesying” may sensibly mean all assembly activities.</a:t>
            </a:r>
          </a:p>
          <a:p>
            <a:pPr marL="274320" indent="-274320" algn="l"/>
            <a:r>
              <a:rPr lang="en-US" sz="2800" dirty="0">
                <a:latin typeface="+mn-lt"/>
              </a:rPr>
              <a:t>If woman being shaved or shorn is shameful, let her be covered.</a:t>
            </a:r>
          </a:p>
          <a:p>
            <a:pPr marL="274320" indent="-274320" algn="l"/>
            <a:r>
              <a:rPr lang="en-US" sz="2800" dirty="0">
                <a:latin typeface="+mn-lt"/>
              </a:rPr>
              <a:t>The passage discusses two different coverings.</a:t>
            </a:r>
          </a:p>
          <a:p>
            <a:pPr marL="274320" indent="-274320" algn="l"/>
            <a:r>
              <a:rPr lang="en-US" sz="2800" dirty="0">
                <a:latin typeface="+mn-lt"/>
              </a:rPr>
              <a:t>Man is God’s image / glory; woman is man’s glory (created for man)</a:t>
            </a:r>
          </a:p>
          <a:p>
            <a:pPr marL="274320" indent="-274320" algn="l"/>
            <a:r>
              <a:rPr lang="en-US" sz="2800" dirty="0">
                <a:latin typeface="+mn-lt"/>
              </a:rPr>
              <a:t>Woman ought to have a sign of authority on her head.</a:t>
            </a:r>
          </a:p>
        </p:txBody>
      </p:sp>
      <p:sp>
        <p:nvSpPr>
          <p:cNvPr id="5" name="Rectangle 2">
            <a:extLst>
              <a:ext uri="{FF2B5EF4-FFF2-40B4-BE49-F238E27FC236}">
                <a16:creationId xmlns:a16="http://schemas.microsoft.com/office/drawing/2014/main" id="{0F26A04B-69F2-5FD9-D473-97D4D8C66F7B}"/>
              </a:ext>
            </a:extLst>
          </p:cNvPr>
          <p:cNvSpPr>
            <a:spLocks noGrp="1" noChangeArrowheads="1"/>
          </p:cNvSpPr>
          <p:nvPr>
            <p:ph type="title"/>
          </p:nvPr>
        </p:nvSpPr>
        <p:spPr>
          <a:xfrm>
            <a:off x="608013" y="457200"/>
            <a:ext cx="11017533" cy="584775"/>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My Observations on verses 2-17</a:t>
            </a:r>
            <a:endParaRPr lang="en-US" sz="3200" b="1" kern="100" dirty="0">
              <a:effectLst/>
              <a:latin typeface="+mn-lt"/>
            </a:endParaRPr>
          </a:p>
        </p:txBody>
      </p:sp>
    </p:spTree>
    <p:extLst>
      <p:ext uri="{BB962C8B-B14F-4D97-AF65-F5344CB8AC3E}">
        <p14:creationId xmlns:p14="http://schemas.microsoft.com/office/powerpoint/2010/main" val="365426057"/>
      </p:ext>
    </p:extLst>
  </p:cSld>
  <p:clrMapOvr>
    <a:masterClrMapping/>
  </p:clrMapOvr>
  <p:transition spd="slow">
    <p:wedg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0EC2-6C77-6623-E5E4-E6ABE401DBC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355CB6D-1A79-8220-49C8-D3C41BF2C453}"/>
              </a:ext>
            </a:extLst>
          </p:cNvPr>
          <p:cNvSpPr txBox="1"/>
          <p:nvPr/>
        </p:nvSpPr>
        <p:spPr>
          <a:xfrm>
            <a:off x="564867" y="1524000"/>
            <a:ext cx="11017533" cy="4832092"/>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“Judge”</a:t>
            </a:r>
            <a:r>
              <a:rPr lang="en-US" sz="2800" dirty="0">
                <a:latin typeface="+mn-lt"/>
              </a:rPr>
              <a:t> - to reach a decision based on evidence (Luke 7:43; Acts 15:19; 2 Corinthians 5:14; Acts 16:15; 13:46; 26:8)</a:t>
            </a:r>
          </a:p>
          <a:p>
            <a:pPr marL="274320" indent="-274320" algn="l"/>
            <a:r>
              <a:rPr lang="en-US" sz="2800" dirty="0">
                <a:solidFill>
                  <a:schemeClr val="accent1"/>
                </a:solidFill>
                <a:latin typeface="+mn-lt"/>
              </a:rPr>
              <a:t>“Proper”</a:t>
            </a:r>
            <a:r>
              <a:rPr lang="en-US" sz="2800" dirty="0">
                <a:latin typeface="+mn-lt"/>
              </a:rPr>
              <a:t> (NKJV, NASB, ESV, MEV), “comely” (KJV), “seemly” (ASV), “fitting” (LEB) or “becoming” (MLB) (according to God’s word)</a:t>
            </a:r>
            <a:br>
              <a:rPr lang="en-US" sz="2800" dirty="0">
                <a:latin typeface="+mn-lt"/>
              </a:rPr>
            </a:br>
            <a:r>
              <a:rPr lang="en-US" sz="2800" dirty="0">
                <a:latin typeface="+mn-lt"/>
              </a:rPr>
              <a:t>Matthew 3:15 – thus it is </a:t>
            </a:r>
            <a:r>
              <a:rPr lang="en-US" sz="2800" dirty="0">
                <a:solidFill>
                  <a:srgbClr val="FFFF00"/>
                </a:solidFill>
                <a:latin typeface="+mn-lt"/>
              </a:rPr>
              <a:t>fitting</a:t>
            </a:r>
            <a:r>
              <a:rPr lang="en-US" sz="2800" dirty="0">
                <a:latin typeface="+mn-lt"/>
              </a:rPr>
              <a:t> for us to fulfill all righteousness. </a:t>
            </a:r>
            <a:br>
              <a:rPr lang="en-US" sz="2800" dirty="0">
                <a:latin typeface="+mn-lt"/>
              </a:rPr>
            </a:br>
            <a:r>
              <a:rPr lang="en-US" sz="2800" dirty="0">
                <a:latin typeface="+mn-lt"/>
              </a:rPr>
              <a:t>Ephesians 5:3 – not named among you, as is </a:t>
            </a:r>
            <a:r>
              <a:rPr lang="en-US" sz="2800" dirty="0">
                <a:solidFill>
                  <a:srgbClr val="FFFF00"/>
                </a:solidFill>
                <a:latin typeface="+mn-lt"/>
              </a:rPr>
              <a:t>fitting</a:t>
            </a:r>
            <a:r>
              <a:rPr lang="en-US" sz="2800" dirty="0">
                <a:latin typeface="+mn-lt"/>
              </a:rPr>
              <a:t> for saints</a:t>
            </a:r>
            <a:br>
              <a:rPr lang="en-US" sz="2800" dirty="0">
                <a:latin typeface="+mn-lt"/>
              </a:rPr>
            </a:br>
            <a:r>
              <a:rPr lang="en-US" sz="2800" dirty="0">
                <a:latin typeface="+mn-lt"/>
              </a:rPr>
              <a:t>1 Timothy 2:10 – which is </a:t>
            </a:r>
            <a:r>
              <a:rPr lang="en-US" sz="2800" dirty="0">
                <a:solidFill>
                  <a:srgbClr val="FFFF00"/>
                </a:solidFill>
                <a:latin typeface="+mn-lt"/>
              </a:rPr>
              <a:t>proper</a:t>
            </a:r>
            <a:r>
              <a:rPr lang="en-US" sz="2800" dirty="0">
                <a:latin typeface="+mn-lt"/>
              </a:rPr>
              <a:t> for women professing godliness </a:t>
            </a:r>
            <a:br>
              <a:rPr lang="en-US" sz="2800" dirty="0">
                <a:latin typeface="+mn-lt"/>
              </a:rPr>
            </a:br>
            <a:r>
              <a:rPr lang="en-US" sz="2800" dirty="0">
                <a:latin typeface="+mn-lt"/>
              </a:rPr>
              <a:t>Titus 2:1 – speak the things which are </a:t>
            </a:r>
            <a:r>
              <a:rPr lang="en-US" sz="2800" dirty="0">
                <a:solidFill>
                  <a:srgbClr val="FFFF00"/>
                </a:solidFill>
                <a:latin typeface="+mn-lt"/>
              </a:rPr>
              <a:t>proper</a:t>
            </a:r>
            <a:r>
              <a:rPr lang="en-US" sz="2800" dirty="0">
                <a:latin typeface="+mn-lt"/>
              </a:rPr>
              <a:t> for sound doctrine</a:t>
            </a:r>
            <a:br>
              <a:rPr lang="en-US" sz="2800" dirty="0">
                <a:latin typeface="+mn-lt"/>
              </a:rPr>
            </a:br>
            <a:r>
              <a:rPr lang="en-US" sz="2800" dirty="0">
                <a:latin typeface="+mn-lt"/>
              </a:rPr>
              <a:t>Hebrews 2:10 – </a:t>
            </a:r>
            <a:r>
              <a:rPr lang="en-US" sz="2800" dirty="0">
                <a:solidFill>
                  <a:srgbClr val="FFFF00"/>
                </a:solidFill>
                <a:latin typeface="+mn-lt"/>
              </a:rPr>
              <a:t>fitting</a:t>
            </a:r>
            <a:r>
              <a:rPr lang="en-US" sz="2800" dirty="0">
                <a:latin typeface="+mn-lt"/>
              </a:rPr>
              <a:t> … to make the captain of salvation perfect</a:t>
            </a:r>
            <a:br>
              <a:rPr lang="en-US" sz="2800" dirty="0">
                <a:latin typeface="+mn-lt"/>
              </a:rPr>
            </a:br>
            <a:r>
              <a:rPr lang="en-US" sz="2800" dirty="0">
                <a:latin typeface="+mn-lt"/>
              </a:rPr>
              <a:t>Hebrews 7:26 – such a High Priest was </a:t>
            </a:r>
            <a:r>
              <a:rPr lang="en-US" sz="2800" dirty="0">
                <a:solidFill>
                  <a:srgbClr val="FFFF00"/>
                </a:solidFill>
                <a:latin typeface="+mn-lt"/>
              </a:rPr>
              <a:t>fitting</a:t>
            </a:r>
            <a:r>
              <a:rPr lang="en-US" sz="2800" dirty="0">
                <a:latin typeface="+mn-lt"/>
              </a:rPr>
              <a:t> for us,</a:t>
            </a:r>
            <a:br>
              <a:rPr lang="en-US" sz="2800" dirty="0">
                <a:latin typeface="+mn-lt"/>
              </a:rPr>
            </a:br>
            <a:r>
              <a:rPr lang="en-US" sz="2800" dirty="0">
                <a:latin typeface="+mn-lt"/>
              </a:rPr>
              <a:t>1 Corinthians 11:13 – Is it </a:t>
            </a:r>
            <a:r>
              <a:rPr lang="en-US" sz="2800" dirty="0">
                <a:solidFill>
                  <a:srgbClr val="FFFF00"/>
                </a:solidFill>
                <a:latin typeface="+mn-lt"/>
              </a:rPr>
              <a:t>proper</a:t>
            </a:r>
            <a:r>
              <a:rPr lang="en-US" sz="2800" dirty="0">
                <a:latin typeface="+mn-lt"/>
              </a:rPr>
              <a:t> for a woman to pray uncovered? </a:t>
            </a:r>
            <a:endParaRPr lang="en-US" sz="2800" b="1" dirty="0">
              <a:solidFill>
                <a:schemeClr val="accent1"/>
              </a:solidFill>
              <a:latin typeface="+mn-lt"/>
            </a:endParaRPr>
          </a:p>
        </p:txBody>
      </p:sp>
      <p:sp>
        <p:nvSpPr>
          <p:cNvPr id="5" name="Rectangle 2">
            <a:extLst>
              <a:ext uri="{FF2B5EF4-FFF2-40B4-BE49-F238E27FC236}">
                <a16:creationId xmlns:a16="http://schemas.microsoft.com/office/drawing/2014/main" id="{624CB974-BA44-22BB-5064-5580FB1D177D}"/>
              </a:ext>
            </a:extLst>
          </p:cNvPr>
          <p:cNvSpPr>
            <a:spLocks noGrp="1" noChangeArrowheads="1"/>
          </p:cNvSpPr>
          <p:nvPr>
            <p:ph type="title"/>
          </p:nvPr>
        </p:nvSpPr>
        <p:spPr>
          <a:xfrm>
            <a:off x="608013" y="195590"/>
            <a:ext cx="11017533" cy="1107996"/>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i="1" dirty="0"/>
              <a:t>Is It Proper for a Woman to Pray to God with Her Head Uncovered?</a:t>
            </a:r>
            <a:endParaRPr lang="en-US" sz="3200" b="1" i="1" kern="100" dirty="0">
              <a:effectLst/>
              <a:latin typeface="+mn-lt"/>
            </a:endParaRPr>
          </a:p>
        </p:txBody>
      </p:sp>
    </p:spTree>
    <p:extLst>
      <p:ext uri="{BB962C8B-B14F-4D97-AF65-F5344CB8AC3E}">
        <p14:creationId xmlns:p14="http://schemas.microsoft.com/office/powerpoint/2010/main" val="673583202"/>
      </p:ext>
    </p:extLst>
  </p:cSld>
  <p:clrMapOvr>
    <a:masterClrMapping/>
  </p:clrMapOvr>
  <p:transition spd="slow">
    <p:wedg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9DC7-52A7-D829-860B-9AB62A60767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CA32B8B-E662-4F63-530A-FC1E6A2DA997}"/>
              </a:ext>
            </a:extLst>
          </p:cNvPr>
          <p:cNvSpPr txBox="1"/>
          <p:nvPr/>
        </p:nvSpPr>
        <p:spPr>
          <a:xfrm>
            <a:off x="3505200" y="609600"/>
            <a:ext cx="5181600" cy="646331"/>
          </a:xfrm>
          <a:prstGeom prst="rect">
            <a:avLst/>
          </a:prstGeom>
          <a:noFill/>
          <a:ln w="28575">
            <a:solidFill>
              <a:schemeClr val="accent1"/>
            </a:solidFill>
          </a:ln>
        </p:spPr>
        <p:txBody>
          <a:bodyPr wrap="square" rtlCol="0">
            <a:spAutoFit/>
          </a:bodyPr>
          <a:lstStyle/>
          <a:p>
            <a:r>
              <a:rPr lang="en-US" b="1" dirty="0">
                <a:latin typeface="+mn-lt"/>
              </a:rPr>
              <a:t>Nature Teaches</a:t>
            </a:r>
          </a:p>
        </p:txBody>
      </p:sp>
      <p:sp>
        <p:nvSpPr>
          <p:cNvPr id="5" name="Rectangle 2">
            <a:extLst>
              <a:ext uri="{FF2B5EF4-FFF2-40B4-BE49-F238E27FC236}">
                <a16:creationId xmlns:a16="http://schemas.microsoft.com/office/drawing/2014/main" id="{45B7301F-0018-52EC-0014-229A007D5A5F}"/>
              </a:ext>
            </a:extLst>
          </p:cNvPr>
          <p:cNvSpPr>
            <a:spLocks noGrp="1" noChangeArrowheads="1"/>
          </p:cNvSpPr>
          <p:nvPr>
            <p:ph type="title"/>
          </p:nvPr>
        </p:nvSpPr>
        <p:spPr>
          <a:xfrm>
            <a:off x="685801" y="1676400"/>
            <a:ext cx="4495799" cy="584775"/>
          </a:xfrm>
          <a:ln w="44450"/>
        </p:spPr>
        <p:txBody>
          <a:bodyPr wrap="square" anchor="ctr" anchorCtr="0">
            <a:spAutoFit/>
          </a:bodyPr>
          <a:lstStyle/>
          <a:p>
            <a:r>
              <a:rPr lang="en-US" sz="3200" b="1" dirty="0"/>
              <a:t>A man has long hair</a:t>
            </a:r>
          </a:p>
        </p:txBody>
      </p:sp>
      <p:sp>
        <p:nvSpPr>
          <p:cNvPr id="7" name="Rectangle 2">
            <a:extLst>
              <a:ext uri="{FF2B5EF4-FFF2-40B4-BE49-F238E27FC236}">
                <a16:creationId xmlns:a16="http://schemas.microsoft.com/office/drawing/2014/main" id="{4A5E093C-6AAE-B8F2-BBE8-1E90F64F74EB}"/>
              </a:ext>
            </a:extLst>
          </p:cNvPr>
          <p:cNvSpPr txBox="1">
            <a:spLocks noChangeArrowheads="1"/>
          </p:cNvSpPr>
          <p:nvPr/>
        </p:nvSpPr>
        <p:spPr bwMode="auto">
          <a:xfrm>
            <a:off x="6400800" y="1701225"/>
            <a:ext cx="5029200" cy="584775"/>
          </a:xfrm>
          <a:prstGeom prst="rect">
            <a:avLst/>
          </a:prstGeom>
          <a:noFill/>
          <a:ln w="5080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sz="3200" b="1" dirty="0"/>
              <a:t>A woman has long hair</a:t>
            </a:r>
            <a:endParaRPr lang="en-US" sz="3200" b="1" kern="100" dirty="0">
              <a:latin typeface="+mn-lt"/>
            </a:endParaRPr>
          </a:p>
        </p:txBody>
      </p:sp>
      <p:sp>
        <p:nvSpPr>
          <p:cNvPr id="2" name="Rectangle 2">
            <a:extLst>
              <a:ext uri="{FF2B5EF4-FFF2-40B4-BE49-F238E27FC236}">
                <a16:creationId xmlns:a16="http://schemas.microsoft.com/office/drawing/2014/main" id="{BB589B89-EFCF-64C5-67BA-3C785CE47586}"/>
              </a:ext>
            </a:extLst>
          </p:cNvPr>
          <p:cNvSpPr txBox="1">
            <a:spLocks noChangeArrowheads="1"/>
          </p:cNvSpPr>
          <p:nvPr/>
        </p:nvSpPr>
        <p:spPr bwMode="auto">
          <a:xfrm>
            <a:off x="106681" y="3411379"/>
            <a:ext cx="2255519" cy="1077218"/>
          </a:xfrm>
          <a:prstGeom prst="rect">
            <a:avLst/>
          </a:prstGeom>
          <a:noFill/>
          <a:ln w="4445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0" dirty="0"/>
              <a:t>A dishonor</a:t>
            </a:r>
          </a:p>
        </p:txBody>
      </p:sp>
      <p:sp>
        <p:nvSpPr>
          <p:cNvPr id="3" name="Rectangle 2">
            <a:extLst>
              <a:ext uri="{FF2B5EF4-FFF2-40B4-BE49-F238E27FC236}">
                <a16:creationId xmlns:a16="http://schemas.microsoft.com/office/drawing/2014/main" id="{C683CC1A-94C9-CABE-4D4A-31F1B606CC23}"/>
              </a:ext>
            </a:extLst>
          </p:cNvPr>
          <p:cNvSpPr txBox="1">
            <a:spLocks noChangeArrowheads="1"/>
          </p:cNvSpPr>
          <p:nvPr/>
        </p:nvSpPr>
        <p:spPr bwMode="auto">
          <a:xfrm>
            <a:off x="10134600" y="3505200"/>
            <a:ext cx="1904999" cy="584775"/>
          </a:xfrm>
          <a:prstGeom prst="rect">
            <a:avLst/>
          </a:prstGeom>
          <a:noFill/>
          <a:ln w="4445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0" dirty="0"/>
              <a:t>A glory</a:t>
            </a:r>
          </a:p>
        </p:txBody>
      </p:sp>
      <p:pic>
        <p:nvPicPr>
          <p:cNvPr id="6" name="Picture 5">
            <a:extLst>
              <a:ext uri="{FF2B5EF4-FFF2-40B4-BE49-F238E27FC236}">
                <a16:creationId xmlns:a16="http://schemas.microsoft.com/office/drawing/2014/main" id="{47802100-93EA-1FBD-969B-C55E9F7186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9574" y="2574964"/>
            <a:ext cx="2788226" cy="2930029"/>
          </a:xfrm>
          <a:prstGeom prst="rect">
            <a:avLst/>
          </a:prstGeom>
        </p:spPr>
      </p:pic>
      <p:pic>
        <p:nvPicPr>
          <p:cNvPr id="11" name="Picture 10">
            <a:extLst>
              <a:ext uri="{FF2B5EF4-FFF2-40B4-BE49-F238E27FC236}">
                <a16:creationId xmlns:a16="http://schemas.microsoft.com/office/drawing/2014/main" id="{87507CE1-5E46-7129-2EC4-2F58E992F0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801" y="2524738"/>
            <a:ext cx="2559626" cy="2848642"/>
          </a:xfrm>
          <a:prstGeom prst="rect">
            <a:avLst/>
          </a:prstGeom>
        </p:spPr>
      </p:pic>
      <p:sp>
        <p:nvSpPr>
          <p:cNvPr id="13" name="Rectangle 2">
            <a:extLst>
              <a:ext uri="{FF2B5EF4-FFF2-40B4-BE49-F238E27FC236}">
                <a16:creationId xmlns:a16="http://schemas.microsoft.com/office/drawing/2014/main" id="{48DDFB70-948D-64FB-8000-4E387291E9F5}"/>
              </a:ext>
            </a:extLst>
          </p:cNvPr>
          <p:cNvSpPr txBox="1">
            <a:spLocks noChangeArrowheads="1"/>
          </p:cNvSpPr>
          <p:nvPr/>
        </p:nvSpPr>
        <p:spPr bwMode="auto">
          <a:xfrm>
            <a:off x="838201" y="5493604"/>
            <a:ext cx="10896599" cy="1077218"/>
          </a:xfrm>
          <a:prstGeom prst="rect">
            <a:avLst/>
          </a:prstGeom>
          <a:noFill/>
          <a:ln w="44450">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0" dirty="0"/>
              <a:t>How long/short? Do not confuse the distinctions between the genders!</a:t>
            </a:r>
          </a:p>
        </p:txBody>
      </p:sp>
    </p:spTree>
    <p:extLst>
      <p:ext uri="{BB962C8B-B14F-4D97-AF65-F5344CB8AC3E}">
        <p14:creationId xmlns:p14="http://schemas.microsoft.com/office/powerpoint/2010/main" val="1913153159"/>
      </p:ext>
    </p:extLst>
  </p:cSld>
  <p:clrMapOvr>
    <a:masterClrMapping/>
  </p:clrMapOvr>
  <p:transition spd="slow">
    <p:wedg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08313-2321-E2AB-3A8D-B25E64E993A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49BD0F4-D186-178F-DA39-EDCB2D9A0374}"/>
              </a:ext>
            </a:extLst>
          </p:cNvPr>
          <p:cNvSpPr txBox="1"/>
          <p:nvPr/>
        </p:nvSpPr>
        <p:spPr>
          <a:xfrm>
            <a:off x="564867" y="1524000"/>
            <a:ext cx="11017533" cy="2246769"/>
          </a:xfrm>
          <a:prstGeom prst="rect">
            <a:avLst/>
          </a:prstGeom>
          <a:noFill/>
          <a:ln w="28575">
            <a:solidFill>
              <a:schemeClr val="accent1"/>
            </a:solidFill>
          </a:ln>
        </p:spPr>
        <p:txBody>
          <a:bodyPr wrap="square" rtlCol="0">
            <a:spAutoFit/>
          </a:bodyPr>
          <a:lstStyle/>
          <a:p>
            <a:pPr marL="274320" indent="-274320" algn="l"/>
            <a:r>
              <a:rPr lang="en-US" sz="2800" dirty="0">
                <a:latin typeface="+mn-lt"/>
              </a:rPr>
              <a:t>Numbers 6:1-21 – Nazirites did not cut their hair (out of ordinary)</a:t>
            </a:r>
          </a:p>
          <a:p>
            <a:pPr marL="274320" indent="-274320" algn="l"/>
            <a:r>
              <a:rPr lang="en-US" sz="2800" dirty="0">
                <a:latin typeface="+mn-lt"/>
              </a:rPr>
              <a:t>Ezekiel 44:20 – Men (Levites) cut their hair, not let hair grow long. </a:t>
            </a:r>
          </a:p>
          <a:p>
            <a:pPr marL="274320" indent="-274320" algn="l"/>
            <a:r>
              <a:rPr lang="en-US" sz="2800" dirty="0">
                <a:latin typeface="+mn-lt"/>
              </a:rPr>
              <a:t>Song 4:1; 6:5; 7:5 – Women’s hair was admired and praised. </a:t>
            </a:r>
          </a:p>
          <a:p>
            <a:pPr marL="274320" indent="-274320" algn="l"/>
            <a:r>
              <a:rPr lang="en-US" sz="2800" dirty="0">
                <a:latin typeface="+mn-lt"/>
              </a:rPr>
              <a:t>Luke 7:38,44; John 11:2; 12:3 – Women wiped Jesus’ feet with hair. </a:t>
            </a:r>
          </a:p>
          <a:p>
            <a:pPr marL="274320" indent="-274320" algn="l"/>
            <a:r>
              <a:rPr lang="en-US" sz="2800" dirty="0">
                <a:latin typeface="+mn-lt"/>
              </a:rPr>
              <a:t>Revelation 9:8 – Hair can be recognized as being women’s hair. </a:t>
            </a:r>
          </a:p>
        </p:txBody>
      </p:sp>
      <p:sp>
        <p:nvSpPr>
          <p:cNvPr id="5" name="Rectangle 2">
            <a:extLst>
              <a:ext uri="{FF2B5EF4-FFF2-40B4-BE49-F238E27FC236}">
                <a16:creationId xmlns:a16="http://schemas.microsoft.com/office/drawing/2014/main" id="{D32A5E38-BF25-4DDD-9366-F1F202EA6411}"/>
              </a:ext>
            </a:extLst>
          </p:cNvPr>
          <p:cNvSpPr>
            <a:spLocks noGrp="1" noChangeArrowheads="1"/>
          </p:cNvSpPr>
          <p:nvPr>
            <p:ph type="title"/>
          </p:nvPr>
        </p:nvSpPr>
        <p:spPr>
          <a:xfrm>
            <a:off x="608013"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Other Passages regarding Hair Length</a:t>
            </a:r>
            <a:endParaRPr lang="en-US" sz="3200" b="1" i="1" kern="100" dirty="0">
              <a:effectLst/>
              <a:latin typeface="+mn-lt"/>
            </a:endParaRPr>
          </a:p>
        </p:txBody>
      </p:sp>
      <p:sp>
        <p:nvSpPr>
          <p:cNvPr id="2" name="TextBox 1">
            <a:extLst>
              <a:ext uri="{FF2B5EF4-FFF2-40B4-BE49-F238E27FC236}">
                <a16:creationId xmlns:a16="http://schemas.microsoft.com/office/drawing/2014/main" id="{356CB409-702B-7728-D234-859E97B8FB04}"/>
              </a:ext>
            </a:extLst>
          </p:cNvPr>
          <p:cNvSpPr txBox="1"/>
          <p:nvPr/>
        </p:nvSpPr>
        <p:spPr>
          <a:xfrm>
            <a:off x="564867" y="4177605"/>
            <a:ext cx="11017533" cy="1384995"/>
          </a:xfrm>
          <a:prstGeom prst="rect">
            <a:avLst/>
          </a:prstGeom>
          <a:noFill/>
          <a:ln w="28575">
            <a:solidFill>
              <a:schemeClr val="accent1"/>
            </a:solidFill>
          </a:ln>
        </p:spPr>
        <p:txBody>
          <a:bodyPr wrap="square" rtlCol="0">
            <a:spAutoFit/>
          </a:bodyPr>
          <a:lstStyle/>
          <a:p>
            <a:r>
              <a:rPr lang="en-US" sz="2800" i="1" dirty="0">
                <a:solidFill>
                  <a:srgbClr val="FFFF00"/>
                </a:solidFill>
                <a:latin typeface="+mn-lt"/>
              </a:rPr>
              <a:t>Deuteronomy 22:5 - A woman shall not wear anything that pertains to a man, nor shall a man put on a woman's garment, for all who do so are an abomination to the Lord your God. </a:t>
            </a:r>
          </a:p>
        </p:txBody>
      </p:sp>
    </p:spTree>
    <p:extLst>
      <p:ext uri="{BB962C8B-B14F-4D97-AF65-F5344CB8AC3E}">
        <p14:creationId xmlns:p14="http://schemas.microsoft.com/office/powerpoint/2010/main" val="144779907"/>
      </p:ext>
    </p:extLst>
  </p:cSld>
  <p:clrMapOvr>
    <a:masterClrMapping/>
  </p:clrMapOvr>
  <p:transition spd="slow">
    <p:wedg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2F6D2-3264-1977-98A7-59ABEBBD642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6CAEDA8-CC65-124C-FF57-818ECA9631EE}"/>
              </a:ext>
            </a:extLst>
          </p:cNvPr>
          <p:cNvSpPr txBox="1"/>
          <p:nvPr/>
        </p:nvSpPr>
        <p:spPr>
          <a:xfrm>
            <a:off x="609600" y="1295400"/>
            <a:ext cx="11017533" cy="5262979"/>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“No </a:t>
            </a:r>
            <a:r>
              <a:rPr lang="en-US" sz="2800" b="1" dirty="0">
                <a:solidFill>
                  <a:schemeClr val="accent1"/>
                </a:solidFill>
                <a:latin typeface="+mn-lt"/>
              </a:rPr>
              <a:t>other</a:t>
            </a:r>
            <a:r>
              <a:rPr lang="en-US" sz="2800" dirty="0">
                <a:solidFill>
                  <a:schemeClr val="accent1"/>
                </a:solidFill>
                <a:latin typeface="+mn-lt"/>
              </a:rPr>
              <a:t> practice/custom” </a:t>
            </a:r>
            <a:r>
              <a:rPr lang="en-US" sz="2800" dirty="0">
                <a:latin typeface="+mn-lt"/>
              </a:rPr>
              <a:t>(NASB, LSB, RSV, HCSB). </a:t>
            </a:r>
          </a:p>
          <a:p>
            <a:pPr marL="274320" indent="-274320" algn="l"/>
            <a:r>
              <a:rPr lang="en-US" sz="2800" dirty="0">
                <a:solidFill>
                  <a:schemeClr val="accent1"/>
                </a:solidFill>
                <a:latin typeface="+mn-lt"/>
              </a:rPr>
              <a:t>Why just in Corinth? </a:t>
            </a:r>
            <a:r>
              <a:rPr lang="en-US" sz="2800" dirty="0">
                <a:latin typeface="+mn-lt"/>
              </a:rPr>
              <a:t>If a Jewish, Roman, or Greek custom,</a:t>
            </a:r>
            <a:r>
              <a:rPr lang="en-US" sz="2800" dirty="0">
                <a:solidFill>
                  <a:schemeClr val="accent1"/>
                </a:solidFill>
                <a:latin typeface="+mn-lt"/>
              </a:rPr>
              <a:t> </a:t>
            </a:r>
            <a:r>
              <a:rPr lang="en-US" sz="2800" dirty="0">
                <a:latin typeface="+mn-lt"/>
              </a:rPr>
              <a:t>why does Paul say “we have </a:t>
            </a:r>
            <a:r>
              <a:rPr lang="en-US" sz="2800" b="1" i="1" dirty="0">
                <a:latin typeface="+mn-lt"/>
              </a:rPr>
              <a:t>no</a:t>
            </a:r>
            <a:r>
              <a:rPr lang="en-US" sz="2800" dirty="0">
                <a:latin typeface="+mn-lt"/>
              </a:rPr>
              <a:t> such custom”?</a:t>
            </a:r>
          </a:p>
          <a:p>
            <a:pPr marL="274320" indent="-274320" algn="l"/>
            <a:r>
              <a:rPr lang="en-US" sz="2800" dirty="0">
                <a:solidFill>
                  <a:schemeClr val="accent1"/>
                </a:solidFill>
                <a:latin typeface="+mn-lt"/>
              </a:rPr>
              <a:t>Consider the issue as </a:t>
            </a:r>
            <a:r>
              <a:rPr lang="en-US" sz="2800" b="1" i="1" dirty="0">
                <a:solidFill>
                  <a:schemeClr val="accent1"/>
                </a:solidFill>
                <a:latin typeface="+mn-lt"/>
              </a:rPr>
              <a:t>Paul stated it: </a:t>
            </a:r>
            <a:r>
              <a:rPr lang="en-US" sz="2800" dirty="0">
                <a:solidFill>
                  <a:schemeClr val="accent1"/>
                </a:solidFill>
                <a:latin typeface="+mn-lt"/>
              </a:rPr>
              <a:t>“no such custom” as </a:t>
            </a:r>
            <a:r>
              <a:rPr lang="en-US" sz="2800" b="1" i="1" dirty="0">
                <a:solidFill>
                  <a:schemeClr val="accent1"/>
                </a:solidFill>
                <a:latin typeface="+mn-lt"/>
              </a:rPr>
              <a:t>what</a:t>
            </a:r>
            <a:r>
              <a:rPr lang="en-US" sz="2800" dirty="0">
                <a:solidFill>
                  <a:schemeClr val="accent1"/>
                </a:solidFill>
                <a:latin typeface="+mn-lt"/>
              </a:rPr>
              <a:t>? </a:t>
            </a:r>
          </a:p>
          <a:p>
            <a:pPr marL="274320" indent="-274320" algn="l"/>
            <a:r>
              <a:rPr lang="en-US" sz="2800" dirty="0">
                <a:latin typeface="+mn-lt"/>
              </a:rPr>
              <a:t>Verse 5 – Every woman who prays or prophesies with her head uncovered dishonors her head … We have no such custom. </a:t>
            </a:r>
          </a:p>
          <a:p>
            <a:pPr marL="274320" indent="-274320" algn="l"/>
            <a:r>
              <a:rPr lang="en-US" sz="2800" dirty="0">
                <a:latin typeface="+mn-lt"/>
              </a:rPr>
              <a:t>Verse 6 – If a woman is not covered … We have no such custom.</a:t>
            </a:r>
          </a:p>
          <a:p>
            <a:pPr marL="274320" indent="-274320" algn="l"/>
            <a:r>
              <a:rPr lang="en-US" sz="2800" dirty="0">
                <a:latin typeface="+mn-lt"/>
              </a:rPr>
              <a:t>Verse 7 – A man ought not cover his head …We have no such custom</a:t>
            </a:r>
          </a:p>
          <a:p>
            <a:pPr marL="274320" indent="-274320" algn="l"/>
            <a:r>
              <a:rPr lang="en-US" sz="2800" dirty="0">
                <a:latin typeface="+mn-lt"/>
              </a:rPr>
              <a:t>Verse 13 – Is it proper for a woman to pray to God with her head uncovered? … We have no such custom.</a:t>
            </a:r>
          </a:p>
          <a:p>
            <a:pPr marL="274320" indent="-274320" algn="l"/>
            <a:r>
              <a:rPr lang="en-US" sz="2800" dirty="0">
                <a:latin typeface="+mn-lt"/>
              </a:rPr>
              <a:t>Verse 16 – If anyone seems to be contentious, we have no such custom </a:t>
            </a:r>
          </a:p>
        </p:txBody>
      </p:sp>
      <p:sp>
        <p:nvSpPr>
          <p:cNvPr id="5" name="Rectangle 2">
            <a:extLst>
              <a:ext uri="{FF2B5EF4-FFF2-40B4-BE49-F238E27FC236}">
                <a16:creationId xmlns:a16="http://schemas.microsoft.com/office/drawing/2014/main" id="{A1555932-31CB-CF26-46A0-2ACD30AEDA82}"/>
              </a:ext>
            </a:extLst>
          </p:cNvPr>
          <p:cNvSpPr>
            <a:spLocks noGrp="1" noChangeArrowheads="1"/>
          </p:cNvSpPr>
          <p:nvPr>
            <p:ph type="title"/>
          </p:nvPr>
        </p:nvSpPr>
        <p:spPr>
          <a:xfrm>
            <a:off x="564867"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“We Have No Such Custom”</a:t>
            </a:r>
            <a:endParaRPr lang="en-US" sz="3200" b="1" i="1" kern="100" dirty="0">
              <a:effectLst/>
              <a:latin typeface="+mn-lt"/>
            </a:endParaRPr>
          </a:p>
        </p:txBody>
      </p:sp>
    </p:spTree>
    <p:extLst>
      <p:ext uri="{BB962C8B-B14F-4D97-AF65-F5344CB8AC3E}">
        <p14:creationId xmlns:p14="http://schemas.microsoft.com/office/powerpoint/2010/main" val="572083164"/>
      </p:ext>
    </p:extLst>
  </p:cSld>
  <p:clrMapOvr>
    <a:masterClrMapping/>
  </p:clrMapOvr>
  <p:transition spd="slow">
    <p:wedg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9420F-558D-EF54-7EA4-F31E07DAEE6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2EA8716-3E33-4BA0-F84B-58000436D9E7}"/>
              </a:ext>
            </a:extLst>
          </p:cNvPr>
          <p:cNvSpPr txBox="1"/>
          <p:nvPr/>
        </p:nvSpPr>
        <p:spPr>
          <a:xfrm>
            <a:off x="609601" y="1295400"/>
            <a:ext cx="6248400" cy="4832092"/>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1. </a:t>
            </a:r>
            <a:r>
              <a:rPr lang="en-US" sz="2800" b="1" i="1" dirty="0">
                <a:solidFill>
                  <a:schemeClr val="accent1"/>
                </a:solidFill>
                <a:latin typeface="+mn-lt"/>
              </a:rPr>
              <a:t>Women are subject to men from creation.</a:t>
            </a:r>
            <a:r>
              <a:rPr lang="en-US" sz="2800" dirty="0">
                <a:solidFill>
                  <a:schemeClr val="accent1"/>
                </a:solidFill>
                <a:latin typeface="+mn-lt"/>
              </a:rPr>
              <a:t> </a:t>
            </a:r>
          </a:p>
          <a:p>
            <a:pPr marL="274320" indent="-274320" algn="l"/>
            <a:r>
              <a:rPr lang="en-US" sz="2800" dirty="0">
                <a:solidFill>
                  <a:schemeClr val="accent1"/>
                </a:solidFill>
                <a:latin typeface="+mn-lt"/>
              </a:rPr>
              <a:t>2. </a:t>
            </a:r>
            <a:r>
              <a:rPr lang="en-US" sz="2800" b="1" i="1" dirty="0">
                <a:solidFill>
                  <a:schemeClr val="accent1"/>
                </a:solidFill>
                <a:latin typeface="+mn-lt"/>
              </a:rPr>
              <a:t>The distinction between sexes must be indicated by appearance. </a:t>
            </a:r>
          </a:p>
          <a:p>
            <a:pPr marL="274320" indent="-274320" algn="l"/>
            <a:r>
              <a:rPr lang="en-US" sz="2800" dirty="0">
                <a:solidFill>
                  <a:schemeClr val="accent1"/>
                </a:solidFill>
                <a:latin typeface="+mn-lt"/>
              </a:rPr>
              <a:t>3. </a:t>
            </a:r>
            <a:r>
              <a:rPr lang="en-US" sz="2800" b="1" i="1" dirty="0">
                <a:solidFill>
                  <a:schemeClr val="accent1"/>
                </a:solidFill>
                <a:latin typeface="+mn-lt"/>
              </a:rPr>
              <a:t>This distinction in appearance includes a difference in hair length, women wearing long hair and men not wearing long hair</a:t>
            </a:r>
            <a:r>
              <a:rPr lang="en-US" sz="2800" dirty="0">
                <a:solidFill>
                  <a:schemeClr val="accent1"/>
                </a:solidFill>
                <a:latin typeface="+mn-lt"/>
              </a:rPr>
              <a:t>. </a:t>
            </a:r>
          </a:p>
          <a:p>
            <a:pPr marL="274320" indent="-274320" algn="l"/>
            <a:r>
              <a:rPr lang="en-US" sz="2800" dirty="0">
                <a:solidFill>
                  <a:schemeClr val="accent1"/>
                </a:solidFill>
                <a:latin typeface="+mn-lt"/>
              </a:rPr>
              <a:t>4. </a:t>
            </a:r>
            <a:r>
              <a:rPr lang="en-US" sz="2800" b="1" i="1" dirty="0">
                <a:solidFill>
                  <a:schemeClr val="accent1"/>
                </a:solidFill>
                <a:latin typeface="+mn-lt"/>
              </a:rPr>
              <a:t>No disciple should fellowship any movement of rebellion against ordained authority.</a:t>
            </a:r>
            <a:endParaRPr lang="en-US" sz="2800" dirty="0">
              <a:solidFill>
                <a:schemeClr val="accent1"/>
              </a:solidFill>
              <a:latin typeface="+mn-lt"/>
            </a:endParaRPr>
          </a:p>
        </p:txBody>
      </p:sp>
      <p:sp>
        <p:nvSpPr>
          <p:cNvPr id="5" name="Rectangle 2">
            <a:extLst>
              <a:ext uri="{FF2B5EF4-FFF2-40B4-BE49-F238E27FC236}">
                <a16:creationId xmlns:a16="http://schemas.microsoft.com/office/drawing/2014/main" id="{CBB825A6-426C-9A64-AB9B-FAD57192E131}"/>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Things We Should Agree About</a:t>
            </a:r>
          </a:p>
        </p:txBody>
      </p:sp>
      <p:pic>
        <p:nvPicPr>
          <p:cNvPr id="3" name="Picture 2">
            <a:extLst>
              <a:ext uri="{FF2B5EF4-FFF2-40B4-BE49-F238E27FC236}">
                <a16:creationId xmlns:a16="http://schemas.microsoft.com/office/drawing/2014/main" id="{7EA3A017-9126-A41A-F50D-18D27579FB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9" y="1600200"/>
            <a:ext cx="3659699" cy="4495800"/>
          </a:xfrm>
          <a:prstGeom prst="rect">
            <a:avLst/>
          </a:prstGeom>
        </p:spPr>
      </p:pic>
    </p:spTree>
    <p:extLst>
      <p:ext uri="{BB962C8B-B14F-4D97-AF65-F5344CB8AC3E}">
        <p14:creationId xmlns:p14="http://schemas.microsoft.com/office/powerpoint/2010/main" val="4102445195"/>
      </p:ext>
    </p:extLst>
  </p:cSld>
  <p:clrMapOvr>
    <a:masterClrMapping/>
  </p:clrMapOvr>
  <p:transition spd="slow">
    <p:wedg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2EC4C-DD6C-A85A-A385-0F298F643D0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A48743A-BE58-9647-1004-A99F5EE0703F}"/>
              </a:ext>
            </a:extLst>
          </p:cNvPr>
          <p:cNvSpPr txBox="1"/>
          <p:nvPr/>
        </p:nvSpPr>
        <p:spPr>
          <a:xfrm>
            <a:off x="609600" y="1066800"/>
            <a:ext cx="11017533" cy="5693866"/>
          </a:xfrm>
          <a:prstGeom prst="rect">
            <a:avLst/>
          </a:prstGeom>
          <a:noFill/>
          <a:ln w="28575">
            <a:solidFill>
              <a:schemeClr val="accent1"/>
            </a:solidFill>
          </a:ln>
        </p:spPr>
        <p:txBody>
          <a:bodyPr wrap="square" rtlCol="0">
            <a:spAutoFit/>
          </a:bodyPr>
          <a:lstStyle/>
          <a:p>
            <a:pPr marL="274320" indent="-274320" algn="l"/>
            <a:r>
              <a:rPr lang="en-US" sz="2800" b="1" i="1" dirty="0">
                <a:solidFill>
                  <a:schemeClr val="accent1"/>
                </a:solidFill>
                <a:latin typeface="+mn-lt"/>
              </a:rPr>
              <a:t>This verse effectively summarizes chapters 11 through 14. A</a:t>
            </a:r>
            <a:r>
              <a:rPr lang="en-US" sz="2800" dirty="0">
                <a:latin typeface="+mn-lt"/>
              </a:rPr>
              <a:t>ssemblies were characterized by problems resulting in harm.</a:t>
            </a:r>
          </a:p>
          <a:p>
            <a:pPr marL="274320" indent="-274320" algn="l"/>
            <a:r>
              <a:rPr lang="en-US" sz="2800" dirty="0">
                <a:solidFill>
                  <a:schemeClr val="accent1"/>
                </a:solidFill>
                <a:latin typeface="+mn-lt"/>
              </a:rPr>
              <a:t>Translations</a:t>
            </a:r>
            <a:r>
              <a:rPr lang="en-US" sz="2800" dirty="0">
                <a:latin typeface="+mn-lt"/>
              </a:rPr>
              <a:t>: “these/this instruction(s)” (NKJV, MLB, NASB, LSB, LEB), “this that I declare” (KJV), “this charge” (ASV), “what I have to say” (MEV), “in commanding this” (MLV), “the following instructions” (ESV, NRSV, HCSB, RSV – but no word for following)</a:t>
            </a:r>
          </a:p>
          <a:p>
            <a:pPr marL="274320" indent="-274320" algn="l"/>
            <a:r>
              <a:rPr lang="en-US" sz="2800" dirty="0">
                <a:solidFill>
                  <a:schemeClr val="accent1"/>
                </a:solidFill>
                <a:latin typeface="+mn-lt"/>
              </a:rPr>
              <a:t>Paul’s use of the word “this” (or “these”) almost invariably refers to, or at least </a:t>
            </a:r>
            <a:r>
              <a:rPr lang="en-US" sz="2800" b="1" i="1" dirty="0">
                <a:solidFill>
                  <a:schemeClr val="accent1"/>
                </a:solidFill>
                <a:latin typeface="+mn-lt"/>
              </a:rPr>
              <a:t>includes,</a:t>
            </a:r>
            <a:r>
              <a:rPr lang="en-US" sz="2800" dirty="0">
                <a:solidFill>
                  <a:schemeClr val="accent1"/>
                </a:solidFill>
                <a:latin typeface="+mn-lt"/>
              </a:rPr>
              <a:t> what he has </a:t>
            </a:r>
            <a:r>
              <a:rPr lang="en-US" sz="2800" b="1" i="1" dirty="0">
                <a:solidFill>
                  <a:schemeClr val="accent1"/>
                </a:solidFill>
                <a:latin typeface="+mn-lt"/>
              </a:rPr>
              <a:t>already</a:t>
            </a:r>
            <a:r>
              <a:rPr lang="en-US" sz="2800" dirty="0">
                <a:solidFill>
                  <a:schemeClr val="accent1"/>
                </a:solidFill>
                <a:latin typeface="+mn-lt"/>
              </a:rPr>
              <a:t> said (transition).</a:t>
            </a:r>
          </a:p>
          <a:p>
            <a:pPr marL="274320" indent="-274320" algn="l"/>
            <a:r>
              <a:rPr lang="en-US" sz="2800" dirty="0">
                <a:latin typeface="+mn-lt"/>
              </a:rPr>
              <a:t>“This (</a:t>
            </a:r>
            <a:r>
              <a:rPr lang="el-GR" sz="2800" dirty="0">
                <a:latin typeface="+mn-lt"/>
              </a:rPr>
              <a:t>τουτο</a:t>
            </a:r>
            <a:r>
              <a:rPr lang="en-US" sz="2800" dirty="0">
                <a:latin typeface="+mn-lt"/>
              </a:rPr>
              <a:t> [</a:t>
            </a:r>
            <a:r>
              <a:rPr lang="en-US" sz="2800" i="1" dirty="0" err="1">
                <a:latin typeface="+mn-lt"/>
              </a:rPr>
              <a:t>touto</a:t>
            </a:r>
            <a:r>
              <a:rPr lang="en-US" sz="2800" dirty="0">
                <a:latin typeface="+mn-lt"/>
              </a:rPr>
              <a:t>]). Probably the preceding one about the head-dress of women, and transition to what follows.” – Robertson</a:t>
            </a:r>
          </a:p>
          <a:p>
            <a:pPr marL="274320" indent="-274320" algn="l"/>
            <a:r>
              <a:rPr lang="en-US" sz="2800" dirty="0">
                <a:latin typeface="+mn-lt"/>
              </a:rPr>
              <a:t>“There is nothing in the Greek corresponding to </a:t>
            </a:r>
            <a:r>
              <a:rPr lang="en-US" sz="2800" i="1" dirty="0">
                <a:latin typeface="+mn-lt"/>
              </a:rPr>
              <a:t>following</a:t>
            </a:r>
            <a:r>
              <a:rPr lang="en-US" sz="2800" dirty="0">
                <a:latin typeface="+mn-lt"/>
              </a:rPr>
              <a:t>…; Paul says, ‘commanding you this’, where ‘this’ would naturally refer to the preceding … Then he goes on to a further matter.”</a:t>
            </a:r>
            <a:r>
              <a:rPr lang="en-US" sz="2800" dirty="0">
                <a:solidFill>
                  <a:schemeClr val="accent1"/>
                </a:solidFill>
                <a:latin typeface="+mn-lt"/>
              </a:rPr>
              <a:t> - </a:t>
            </a:r>
            <a:r>
              <a:rPr lang="en-US" sz="2800" dirty="0">
                <a:solidFill>
                  <a:schemeClr val="tx1"/>
                </a:solidFill>
                <a:latin typeface="+mn-lt"/>
              </a:rPr>
              <a:t>Morris</a:t>
            </a:r>
          </a:p>
        </p:txBody>
      </p:sp>
      <p:sp>
        <p:nvSpPr>
          <p:cNvPr id="5" name="Rectangle 2">
            <a:extLst>
              <a:ext uri="{FF2B5EF4-FFF2-40B4-BE49-F238E27FC236}">
                <a16:creationId xmlns:a16="http://schemas.microsoft.com/office/drawing/2014/main" id="{7BBB2212-B069-BD26-90D4-BA5DD4621B4F}"/>
              </a:ext>
            </a:extLst>
          </p:cNvPr>
          <p:cNvSpPr>
            <a:spLocks noGrp="1" noChangeArrowheads="1"/>
          </p:cNvSpPr>
          <p:nvPr>
            <p:ph type="title"/>
          </p:nvPr>
        </p:nvSpPr>
        <p:spPr>
          <a:xfrm>
            <a:off x="609600" y="381000"/>
            <a:ext cx="11017533" cy="646331"/>
          </a:xfrm>
        </p:spPr>
        <p:txBody>
          <a:bodyPr wrap="square" anchor="ctr" anchorCtr="0">
            <a:spAutoFit/>
          </a:bodyPr>
          <a:lstStyle/>
          <a:p>
            <a:pPr marL="274320" indent="-274320"/>
            <a:r>
              <a:rPr lang="en-US" sz="3600" b="1" dirty="0"/>
              <a:t>“These Instructions” / </a:t>
            </a:r>
            <a:r>
              <a:rPr lang="en-US" b="1" dirty="0"/>
              <a:t>“This That I Declare”-1 </a:t>
            </a:r>
            <a:endParaRPr lang="en-US" sz="3600" b="1" dirty="0"/>
          </a:p>
        </p:txBody>
      </p:sp>
    </p:spTree>
    <p:extLst>
      <p:ext uri="{BB962C8B-B14F-4D97-AF65-F5344CB8AC3E}">
        <p14:creationId xmlns:p14="http://schemas.microsoft.com/office/powerpoint/2010/main" val="473247279"/>
      </p:ext>
    </p:extLst>
  </p:cSld>
  <p:clrMapOvr>
    <a:masterClrMapping/>
  </p:clrMapOvr>
  <p:transition spd="slow">
    <p:wedg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B6B22-5319-BE14-5D02-A6DA3FACDB1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B1781AF-33BF-82EB-8BC1-56E721126172}"/>
              </a:ext>
            </a:extLst>
          </p:cNvPr>
          <p:cNvSpPr txBox="1"/>
          <p:nvPr/>
        </p:nvSpPr>
        <p:spPr>
          <a:xfrm>
            <a:off x="609600" y="1143000"/>
            <a:ext cx="11017533" cy="5693866"/>
          </a:xfrm>
          <a:prstGeom prst="rect">
            <a:avLst/>
          </a:prstGeom>
          <a:noFill/>
          <a:ln w="28575">
            <a:solidFill>
              <a:schemeClr val="accent1"/>
            </a:solidFill>
          </a:ln>
        </p:spPr>
        <p:txBody>
          <a:bodyPr wrap="square" rtlCol="0">
            <a:spAutoFit/>
          </a:bodyPr>
          <a:lstStyle/>
          <a:p>
            <a:pPr marL="274320" indent="-274320" algn="l"/>
            <a:r>
              <a:rPr lang="en-US" sz="2800" dirty="0">
                <a:latin typeface="+mn-lt"/>
              </a:rPr>
              <a:t>1 Corinthians 4:6 – these things I have transferred to myself …</a:t>
            </a:r>
          </a:p>
          <a:p>
            <a:pPr marL="274320" indent="-274320" algn="l"/>
            <a:r>
              <a:rPr lang="en-US" sz="2800" dirty="0">
                <a:latin typeface="+mn-lt"/>
              </a:rPr>
              <a:t>1 Corinthians 4:14 – I do not write these things to shame you … </a:t>
            </a:r>
          </a:p>
          <a:p>
            <a:pPr marL="274320" indent="-274320" algn="l"/>
            <a:r>
              <a:rPr lang="en-US" sz="2800" dirty="0">
                <a:latin typeface="+mn-lt"/>
              </a:rPr>
              <a:t>1 Corinthians 7:6 – But I say this as a concession.</a:t>
            </a:r>
          </a:p>
          <a:p>
            <a:pPr marL="274320" indent="-274320" algn="l"/>
            <a:r>
              <a:rPr lang="en-US" sz="2800" dirty="0">
                <a:latin typeface="+mn-lt"/>
              </a:rPr>
              <a:t>1 Corinthians 7:35 – And this I say for your own profit … </a:t>
            </a:r>
          </a:p>
          <a:p>
            <a:pPr marL="274320" indent="-274320" algn="l"/>
            <a:r>
              <a:rPr lang="en-US" sz="2800" dirty="0">
                <a:latin typeface="+mn-lt"/>
              </a:rPr>
              <a:t>1 Corinthians 9:8 – Do I say these things as a mere man? </a:t>
            </a:r>
          </a:p>
          <a:p>
            <a:pPr marL="274320" indent="-274320" algn="l"/>
            <a:r>
              <a:rPr lang="en-US" sz="2800" dirty="0">
                <a:latin typeface="+mn-lt"/>
              </a:rPr>
              <a:t>1 Corinthians 9:15 – But I have used none of these things …</a:t>
            </a:r>
          </a:p>
          <a:p>
            <a:pPr marL="274320" indent="-274320" algn="l"/>
            <a:r>
              <a:rPr lang="en-US" sz="2800" dirty="0">
                <a:latin typeface="+mn-lt"/>
              </a:rPr>
              <a:t>1 Corinthians 9:17 – For if I do this willingly, I have a reward …</a:t>
            </a:r>
          </a:p>
          <a:p>
            <a:pPr marL="274320" indent="-274320" algn="l"/>
            <a:r>
              <a:rPr lang="en-US" sz="2800" dirty="0">
                <a:latin typeface="+mn-lt"/>
              </a:rPr>
              <a:t>1 Corinthians 9:23 – Now this I do for the gospel's sake …</a:t>
            </a:r>
          </a:p>
          <a:p>
            <a:pPr marL="274320" indent="-274320" algn="l"/>
            <a:r>
              <a:rPr lang="en-US" sz="2800" dirty="0">
                <a:latin typeface="+mn-lt"/>
              </a:rPr>
              <a:t>1 Corinthians 10:11 – Now all these things happened as examples …</a:t>
            </a:r>
          </a:p>
          <a:p>
            <a:pPr marL="274320" indent="-274320" algn="l"/>
            <a:r>
              <a:rPr lang="en-US" sz="2800" dirty="0">
                <a:latin typeface="+mn-lt"/>
              </a:rPr>
              <a:t>1 Corinthians 11:22 – Shall I praise you in this? I do not praise you.</a:t>
            </a:r>
          </a:p>
          <a:p>
            <a:pPr marL="274320" indent="-274320" algn="l"/>
            <a:r>
              <a:rPr lang="en-US" sz="2800" dirty="0">
                <a:latin typeface="+mn-lt"/>
              </a:rPr>
              <a:t>1 Corinthians 11:30 – For this reason many are weak and sick …:</a:t>
            </a:r>
          </a:p>
          <a:p>
            <a:pPr marL="274320" indent="-274320" algn="l"/>
            <a:r>
              <a:rPr lang="en-US" sz="2800" b="1" i="1" dirty="0">
                <a:latin typeface="+mn-lt"/>
              </a:rPr>
              <a:t>This would confirm that 11:2-16 refers to conduct in worship assemblies as does the rest of chapter 11 and chapters 12-14.</a:t>
            </a:r>
            <a:endParaRPr lang="en-US" sz="2800" dirty="0">
              <a:latin typeface="+mn-lt"/>
            </a:endParaRPr>
          </a:p>
        </p:txBody>
      </p:sp>
      <p:sp>
        <p:nvSpPr>
          <p:cNvPr id="5" name="Rectangle 2">
            <a:extLst>
              <a:ext uri="{FF2B5EF4-FFF2-40B4-BE49-F238E27FC236}">
                <a16:creationId xmlns:a16="http://schemas.microsoft.com/office/drawing/2014/main" id="{E0A95BC0-D939-CAAD-C85A-227778956A69}"/>
              </a:ext>
            </a:extLst>
          </p:cNvPr>
          <p:cNvSpPr>
            <a:spLocks noGrp="1" noChangeArrowheads="1"/>
          </p:cNvSpPr>
          <p:nvPr>
            <p:ph type="title"/>
          </p:nvPr>
        </p:nvSpPr>
        <p:spPr>
          <a:xfrm>
            <a:off x="564867" y="381000"/>
            <a:ext cx="11017533" cy="646331"/>
          </a:xfrm>
        </p:spPr>
        <p:txBody>
          <a:bodyPr wrap="square" anchor="ctr" anchorCtr="0">
            <a:spAutoFit/>
          </a:bodyPr>
          <a:lstStyle/>
          <a:p>
            <a:pPr marL="274320" indent="-274320"/>
            <a:r>
              <a:rPr lang="en-US" sz="3600" b="1" dirty="0"/>
              <a:t>“These Instructions” / </a:t>
            </a:r>
            <a:r>
              <a:rPr lang="en-US" b="1" dirty="0"/>
              <a:t>“This That I Declare”-2 </a:t>
            </a:r>
            <a:endParaRPr lang="en-US" sz="3600" b="1" dirty="0"/>
          </a:p>
        </p:txBody>
      </p:sp>
    </p:spTree>
    <p:extLst>
      <p:ext uri="{BB962C8B-B14F-4D97-AF65-F5344CB8AC3E}">
        <p14:creationId xmlns:p14="http://schemas.microsoft.com/office/powerpoint/2010/main" val="293055621"/>
      </p:ext>
    </p:extLst>
  </p:cSld>
  <p:clrMapOvr>
    <a:masterClrMapping/>
  </p:clrMapOvr>
  <p:transition spd="slow">
    <p:wedg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5CE30-F49F-7B2C-5965-3740940095E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DB07067-FF34-9D18-ABE7-4BE44E1E146D}"/>
              </a:ext>
            </a:extLst>
          </p:cNvPr>
          <p:cNvSpPr txBox="1"/>
          <p:nvPr/>
        </p:nvSpPr>
        <p:spPr>
          <a:xfrm>
            <a:off x="838200" y="1524000"/>
            <a:ext cx="10515600" cy="4893647"/>
          </a:xfrm>
          <a:prstGeom prst="rect">
            <a:avLst/>
          </a:prstGeom>
          <a:noFill/>
          <a:ln w="28575">
            <a:solidFill>
              <a:schemeClr val="accent1"/>
            </a:solidFill>
          </a:ln>
        </p:spPr>
        <p:txBody>
          <a:bodyPr wrap="square" rtlCol="0">
            <a:spAutoFit/>
          </a:bodyPr>
          <a:lstStyle/>
          <a:p>
            <a:pPr marL="274320" indent="-274320" algn="l">
              <a:spcBef>
                <a:spcPts val="1200"/>
              </a:spcBef>
            </a:pPr>
            <a:r>
              <a:rPr lang="en-US" dirty="0">
                <a:latin typeface="+mn-lt"/>
              </a:rPr>
              <a:t>1) The teaching applies during assemblies</a:t>
            </a:r>
          </a:p>
          <a:p>
            <a:pPr marL="274320" indent="-274320" algn="l">
              <a:spcBef>
                <a:spcPts val="1200"/>
              </a:spcBef>
            </a:pPr>
            <a:r>
              <a:rPr lang="en-US" dirty="0">
                <a:latin typeface="+mn-lt"/>
              </a:rPr>
              <a:t>2) The passage requires only long hair </a:t>
            </a:r>
          </a:p>
          <a:p>
            <a:pPr marL="274320" indent="-274320" algn="l">
              <a:spcBef>
                <a:spcPts val="1200"/>
              </a:spcBef>
            </a:pPr>
            <a:r>
              <a:rPr lang="en-US" dirty="0">
                <a:latin typeface="+mn-lt"/>
              </a:rPr>
              <a:t>3) The covering is a matter of liberty</a:t>
            </a:r>
          </a:p>
          <a:p>
            <a:pPr marL="274320" indent="-274320" algn="l">
              <a:spcBef>
                <a:spcPts val="1200"/>
              </a:spcBef>
            </a:pPr>
            <a:r>
              <a:rPr lang="en-US" dirty="0">
                <a:latin typeface="+mn-lt"/>
              </a:rPr>
              <a:t>4) The covering is her submission</a:t>
            </a:r>
          </a:p>
          <a:p>
            <a:pPr marL="274320" indent="-274320" algn="l">
              <a:spcBef>
                <a:spcPts val="1200"/>
              </a:spcBef>
            </a:pPr>
            <a:r>
              <a:rPr lang="en-US" dirty="0">
                <a:latin typeface="+mn-lt"/>
              </a:rPr>
              <a:t>5) The veil was required only during spiritual gifts</a:t>
            </a:r>
          </a:p>
          <a:p>
            <a:pPr marL="274320" indent="-274320" algn="l">
              <a:spcBef>
                <a:spcPts val="1200"/>
              </a:spcBef>
            </a:pPr>
            <a:r>
              <a:rPr lang="en-US" dirty="0">
                <a:latin typeface="+mn-lt"/>
              </a:rPr>
              <a:t>6) The covering was just a social custom </a:t>
            </a:r>
          </a:p>
          <a:p>
            <a:pPr marL="274320" indent="-274320" algn="l">
              <a:spcBef>
                <a:spcPts val="1200"/>
              </a:spcBef>
            </a:pPr>
            <a:r>
              <a:rPr lang="en-US" dirty="0">
                <a:latin typeface="+mn-lt"/>
              </a:rPr>
              <a:t>7) Women should wear a special covering today</a:t>
            </a:r>
          </a:p>
        </p:txBody>
      </p:sp>
      <p:sp>
        <p:nvSpPr>
          <p:cNvPr id="5" name="Rectangle 2">
            <a:extLst>
              <a:ext uri="{FF2B5EF4-FFF2-40B4-BE49-F238E27FC236}">
                <a16:creationId xmlns:a16="http://schemas.microsoft.com/office/drawing/2014/main" id="{E02D275D-7EAC-7C7C-86A4-044298C75F9E}"/>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Alternative Applications of 11:2-16</a:t>
            </a:r>
            <a:endParaRPr lang="en-US" sz="3600" dirty="0"/>
          </a:p>
        </p:txBody>
      </p:sp>
    </p:spTree>
    <p:extLst>
      <p:ext uri="{BB962C8B-B14F-4D97-AF65-F5344CB8AC3E}">
        <p14:creationId xmlns:p14="http://schemas.microsoft.com/office/powerpoint/2010/main" val="4129695463"/>
      </p:ext>
    </p:extLst>
  </p:cSld>
  <p:clrMapOvr>
    <a:masterClrMapping/>
  </p:clrMapOvr>
  <p:transition spd="slow">
    <p:wedg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97C96-4507-B787-B487-5BBD88DC610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F3B0DE7-AB87-26BE-903D-6F161882E6F7}"/>
              </a:ext>
            </a:extLst>
          </p:cNvPr>
          <p:cNvSpPr txBox="1"/>
          <p:nvPr/>
        </p:nvSpPr>
        <p:spPr>
          <a:xfrm>
            <a:off x="609600" y="1295400"/>
            <a:ext cx="11017533" cy="5262979"/>
          </a:xfrm>
          <a:prstGeom prst="rect">
            <a:avLst/>
          </a:prstGeom>
          <a:noFill/>
          <a:ln w="28575">
            <a:solidFill>
              <a:schemeClr val="accent1"/>
            </a:solidFill>
          </a:ln>
        </p:spPr>
        <p:txBody>
          <a:bodyPr wrap="square" rtlCol="0">
            <a:spAutoFit/>
          </a:bodyPr>
          <a:lstStyle/>
          <a:p>
            <a:pPr marL="274320" indent="-274320" algn="l"/>
            <a:r>
              <a:rPr lang="en-US" sz="2800" b="1" i="1" dirty="0">
                <a:solidFill>
                  <a:schemeClr val="accent1"/>
                </a:solidFill>
                <a:latin typeface="+mn-lt"/>
              </a:rPr>
              <a:t>* The context connects 11:2-16 to the discussion of assemblies. </a:t>
            </a:r>
          </a:p>
          <a:p>
            <a:pPr marL="274320" indent="-274320" algn="l"/>
            <a:r>
              <a:rPr lang="en-US" sz="2800" b="1" i="1" dirty="0">
                <a:solidFill>
                  <a:schemeClr val="accent1"/>
                </a:solidFill>
                <a:latin typeface="+mn-lt"/>
              </a:rPr>
              <a:t>* Verse 17 connects the discussion of coverings to assemblies. </a:t>
            </a:r>
          </a:p>
          <a:p>
            <a:pPr marL="274320" indent="-274320" algn="l"/>
            <a:r>
              <a:rPr lang="en-US" sz="2800" b="1" i="1" dirty="0">
                <a:solidFill>
                  <a:schemeClr val="accent1"/>
                </a:solidFill>
                <a:latin typeface="+mn-lt"/>
              </a:rPr>
              <a:t>* “Praying or prophesying” is an expression referring to worship in general.</a:t>
            </a:r>
            <a:br>
              <a:rPr lang="en-US" sz="2800" b="1" i="1" dirty="0">
                <a:latin typeface="+mn-lt"/>
              </a:rPr>
            </a:br>
            <a:r>
              <a:rPr lang="en-US" sz="2800" b="1" dirty="0">
                <a:latin typeface="+mn-lt"/>
              </a:rPr>
              <a:t>Every view concludes that the teaching applies to more than just praying or prophesying! </a:t>
            </a:r>
            <a:br>
              <a:rPr lang="en-US" sz="2800" b="1" dirty="0">
                <a:latin typeface="+mn-lt"/>
              </a:rPr>
            </a:br>
            <a:r>
              <a:rPr lang="en-US" sz="2800" b="1" dirty="0">
                <a:latin typeface="+mn-lt"/>
              </a:rPr>
              <a:t>Scripture, especially the context of 1 Corinthians 11, often uses a figure of speech where a part refers to the </a:t>
            </a:r>
            <a:r>
              <a:rPr lang="en-US" sz="2800" b="1">
                <a:latin typeface="+mn-lt"/>
              </a:rPr>
              <a:t>whole thing</a:t>
            </a:r>
          </a:p>
          <a:p>
            <a:pPr marL="274320" indent="-274320" algn="l"/>
            <a:r>
              <a:rPr lang="en-US" sz="2800" b="1" i="1">
                <a:solidFill>
                  <a:schemeClr val="accent1"/>
                </a:solidFill>
                <a:latin typeface="+mn-lt"/>
              </a:rPr>
              <a:t>* </a:t>
            </a:r>
            <a:r>
              <a:rPr lang="en-US" sz="2800" b="1" i="1" dirty="0">
                <a:solidFill>
                  <a:schemeClr val="accent1"/>
                </a:solidFill>
                <a:latin typeface="+mn-lt"/>
              </a:rPr>
              <a:t>Special rules re. women’s subjection apply in assemblies. </a:t>
            </a:r>
            <a:br>
              <a:rPr lang="en-US" sz="2800" b="1" i="1" dirty="0">
                <a:latin typeface="+mn-lt"/>
              </a:rPr>
            </a:br>
            <a:r>
              <a:rPr lang="en-US" sz="2800" b="1" i="1" dirty="0">
                <a:latin typeface="+mn-lt"/>
              </a:rPr>
              <a:t>1 Corinthians 14:34,35 expressly teaches women to do “at home” what they are forbidden to do in the assembly!</a:t>
            </a:r>
            <a:r>
              <a:rPr lang="en-US" sz="2800" dirty="0">
                <a:latin typeface="+mn-lt"/>
              </a:rPr>
              <a:t> </a:t>
            </a:r>
          </a:p>
          <a:p>
            <a:pPr marL="274320" indent="-274320" algn="l"/>
            <a:r>
              <a:rPr lang="en-US" sz="2800" b="1" i="1" dirty="0">
                <a:solidFill>
                  <a:schemeClr val="accent1"/>
                </a:solidFill>
                <a:latin typeface="+mn-lt"/>
              </a:rPr>
              <a:t>* Special symbols often relate to worship.</a:t>
            </a:r>
          </a:p>
        </p:txBody>
      </p:sp>
      <p:sp>
        <p:nvSpPr>
          <p:cNvPr id="5" name="Rectangle 2">
            <a:extLst>
              <a:ext uri="{FF2B5EF4-FFF2-40B4-BE49-F238E27FC236}">
                <a16:creationId xmlns:a16="http://schemas.microsoft.com/office/drawing/2014/main" id="{A64EB38F-DDD0-36A9-7172-BDD59831AECF}"/>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Why Apply the Teaching to Assemblies?</a:t>
            </a:r>
            <a:endParaRPr lang="en-US" sz="3600" dirty="0"/>
          </a:p>
        </p:txBody>
      </p:sp>
    </p:spTree>
    <p:extLst>
      <p:ext uri="{BB962C8B-B14F-4D97-AF65-F5344CB8AC3E}">
        <p14:creationId xmlns:p14="http://schemas.microsoft.com/office/powerpoint/2010/main" val="2382918570"/>
      </p:ext>
    </p:extLst>
  </p:cSld>
  <p:clrMapOvr>
    <a:masterClrMapping/>
  </p:clrMapOvr>
  <p:transition spd="slow">
    <p:wedg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29EE6-3A86-626A-0A41-38FFE69EA21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6A7BCE2-AF45-E9D8-8DD2-2C5AECC4BB90}"/>
              </a:ext>
            </a:extLst>
          </p:cNvPr>
          <p:cNvSpPr txBox="1"/>
          <p:nvPr/>
        </p:nvSpPr>
        <p:spPr>
          <a:xfrm>
            <a:off x="609600" y="1295400"/>
            <a:ext cx="11017533" cy="5262979"/>
          </a:xfrm>
          <a:prstGeom prst="rect">
            <a:avLst/>
          </a:prstGeom>
          <a:noFill/>
          <a:ln w="28575">
            <a:solidFill>
              <a:schemeClr val="accent1"/>
            </a:solidFill>
          </a:ln>
        </p:spPr>
        <p:txBody>
          <a:bodyPr wrap="square" rtlCol="0">
            <a:spAutoFit/>
          </a:bodyPr>
          <a:lstStyle/>
          <a:p>
            <a:pPr marL="274320" indent="-274320"/>
            <a:r>
              <a:rPr lang="en-US" sz="2800" b="1" dirty="0">
                <a:solidFill>
                  <a:schemeClr val="bg2"/>
                </a:solidFill>
                <a:latin typeface="+mn-lt"/>
              </a:rPr>
              <a:t>Pro</a:t>
            </a:r>
          </a:p>
          <a:p>
            <a:pPr marL="274320" indent="-274320" algn="l"/>
            <a:r>
              <a:rPr lang="en-US" sz="2800" b="1" i="1" dirty="0">
                <a:latin typeface="+mn-lt"/>
              </a:rPr>
              <a:t>11:15 says long hair is given her for a covering.</a:t>
            </a:r>
          </a:p>
          <a:p>
            <a:pPr marL="274320" indent="-274320" algn="l"/>
            <a:r>
              <a:rPr lang="en-US" sz="2800" b="1" i="1" dirty="0">
                <a:latin typeface="+mn-lt"/>
              </a:rPr>
              <a:t>The covering must “hang down,” which fits long hair.</a:t>
            </a:r>
          </a:p>
          <a:p>
            <a:pPr marL="274320" indent="-274320"/>
            <a:r>
              <a:rPr lang="en-US" sz="2800" b="1" dirty="0">
                <a:solidFill>
                  <a:schemeClr val="bg2"/>
                </a:solidFill>
                <a:latin typeface="+mn-lt"/>
              </a:rPr>
              <a:t>Con</a:t>
            </a:r>
          </a:p>
          <a:p>
            <a:pPr marL="274320" indent="-274320" algn="l"/>
            <a:r>
              <a:rPr lang="en-US" sz="2800" b="1" i="1" dirty="0">
                <a:latin typeface="+mn-lt"/>
              </a:rPr>
              <a:t>Different words are used for two coverings.</a:t>
            </a:r>
          </a:p>
          <a:p>
            <a:pPr marL="274320" indent="-274320" algn="l"/>
            <a:r>
              <a:rPr lang="en-US" sz="2800" b="1" i="1" dirty="0">
                <a:latin typeface="+mn-lt"/>
              </a:rPr>
              <a:t>Some translations distinguish the coverings.</a:t>
            </a:r>
          </a:p>
          <a:p>
            <a:pPr marL="274320" indent="-274320" algn="l"/>
            <a:r>
              <a:rPr lang="en-US" sz="2800" b="1" i="1" dirty="0">
                <a:latin typeface="+mn-lt"/>
              </a:rPr>
              <a:t>** Verse 6 distinguishes two coverings. </a:t>
            </a:r>
          </a:p>
          <a:p>
            <a:pPr marL="274320" indent="-274320" algn="l"/>
            <a:r>
              <a:rPr lang="en-US" sz="2800" b="1" i="1" dirty="0">
                <a:latin typeface="+mn-lt"/>
              </a:rPr>
              <a:t>No evidence confirms the “hanging down” definition for women</a:t>
            </a:r>
          </a:p>
          <a:p>
            <a:pPr marL="274320" indent="-274320" algn="l"/>
            <a:r>
              <a:rPr lang="en-US" sz="2800" b="1" i="1" dirty="0">
                <a:latin typeface="+mn-lt"/>
              </a:rPr>
              <a:t>Hair does not appear to fit the covering of verses 4-7.</a:t>
            </a:r>
          </a:p>
          <a:p>
            <a:pPr marL="274320" indent="-274320" algn="l"/>
            <a:r>
              <a:rPr lang="en-US" sz="2800" b="1" i="1" dirty="0">
                <a:latin typeface="+mn-lt"/>
              </a:rPr>
              <a:t>Why </a:t>
            </a:r>
            <a:r>
              <a:rPr lang="en-US" sz="2800" b="1" i="1">
                <a:latin typeface="+mn-lt"/>
              </a:rPr>
              <a:t>discuss praying/prophesying: </a:t>
            </a:r>
            <a:r>
              <a:rPr lang="en-US" sz="2800" b="1" i="1" dirty="0">
                <a:latin typeface="+mn-lt"/>
              </a:rPr>
              <a:t>long hair is always worn?</a:t>
            </a:r>
          </a:p>
          <a:p>
            <a:pPr marL="274320" indent="-274320" algn="l"/>
            <a:r>
              <a:rPr lang="en-US" sz="2800" b="1" i="1" dirty="0">
                <a:latin typeface="+mn-lt"/>
              </a:rPr>
              <a:t>Why wait till verse 15 to mention the only covering?</a:t>
            </a:r>
          </a:p>
          <a:p>
            <a:pPr marL="274320" indent="-274320" algn="l"/>
            <a:r>
              <a:rPr lang="en-US" sz="2800" b="1" i="1" dirty="0">
                <a:latin typeface="+mn-lt"/>
              </a:rPr>
              <a:t>This contradicts other arguments against a special covering.</a:t>
            </a:r>
          </a:p>
        </p:txBody>
      </p:sp>
      <p:sp>
        <p:nvSpPr>
          <p:cNvPr id="5" name="Rectangle 2">
            <a:extLst>
              <a:ext uri="{FF2B5EF4-FFF2-40B4-BE49-F238E27FC236}">
                <a16:creationId xmlns:a16="http://schemas.microsoft.com/office/drawing/2014/main" id="{7CC7997A-54D8-E173-7F96-85B9A35ABC9E}"/>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The Passage Requires Only Long Hair?</a:t>
            </a:r>
            <a:endParaRPr lang="en-US" sz="3600" dirty="0"/>
          </a:p>
        </p:txBody>
      </p:sp>
    </p:spTree>
    <p:extLst>
      <p:ext uri="{BB962C8B-B14F-4D97-AF65-F5344CB8AC3E}">
        <p14:creationId xmlns:p14="http://schemas.microsoft.com/office/powerpoint/2010/main" val="358169180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500"/>
                                        <p:tgtEl>
                                          <p:spTgt spid="8">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fade">
                                      <p:cBhvr>
                                        <p:cTn id="31" dur="500"/>
                                        <p:tgtEl>
                                          <p:spTgt spid="8">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500"/>
                                        <p:tgtEl>
                                          <p:spTgt spid="8">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fade">
                                      <p:cBhvr>
                                        <p:cTn id="37" dur="500"/>
                                        <p:tgtEl>
                                          <p:spTgt spid="8">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8">
                                            <p:txEl>
                                              <p:pRg st="9" end="9"/>
                                            </p:txEl>
                                          </p:spTgt>
                                        </p:tgtEl>
                                        <p:attrNameLst>
                                          <p:attrName>style.visibility</p:attrName>
                                        </p:attrNameLst>
                                      </p:cBhvr>
                                      <p:to>
                                        <p:strVal val="visible"/>
                                      </p:to>
                                    </p:set>
                                    <p:animEffect transition="in" filter="fade">
                                      <p:cBhvr>
                                        <p:cTn id="40" dur="500"/>
                                        <p:tgtEl>
                                          <p:spTgt spid="8">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animEffect transition="in" filter="fade">
                                      <p:cBhvr>
                                        <p:cTn id="43" dur="500"/>
                                        <p:tgtEl>
                                          <p:spTgt spid="8">
                                            <p:txEl>
                                              <p:pRg st="11" end="1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
                                            <p:txEl>
                                              <p:pRg st="10" end="10"/>
                                            </p:txEl>
                                          </p:spTgt>
                                        </p:tgtEl>
                                        <p:attrNameLst>
                                          <p:attrName>style.visibility</p:attrName>
                                        </p:attrNameLst>
                                      </p:cBhvr>
                                      <p:to>
                                        <p:strVal val="visible"/>
                                      </p:to>
                                    </p:set>
                                    <p:animEffect transition="in" filter="fade">
                                      <p:cBhvr>
                                        <p:cTn id="4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6BBBC-7587-3A7B-CFCA-566F5443C74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68C69B7-B4B4-7DED-E288-6063A4E6E935}"/>
              </a:ext>
            </a:extLst>
          </p:cNvPr>
          <p:cNvSpPr txBox="1"/>
          <p:nvPr/>
        </p:nvSpPr>
        <p:spPr>
          <a:xfrm>
            <a:off x="609600" y="1295400"/>
            <a:ext cx="11017533" cy="4832092"/>
          </a:xfrm>
          <a:prstGeom prst="rect">
            <a:avLst/>
          </a:prstGeom>
          <a:noFill/>
          <a:ln w="28575">
            <a:solidFill>
              <a:schemeClr val="accent1"/>
            </a:solidFill>
          </a:ln>
        </p:spPr>
        <p:txBody>
          <a:bodyPr wrap="square" rtlCol="0">
            <a:spAutoFit/>
          </a:bodyPr>
          <a:lstStyle/>
          <a:p>
            <a:pPr marL="274320" indent="-274320"/>
            <a:r>
              <a:rPr lang="en-US" sz="2800" b="1" dirty="0">
                <a:solidFill>
                  <a:schemeClr val="bg2"/>
                </a:solidFill>
                <a:latin typeface="+mn-lt"/>
              </a:rPr>
              <a:t>Pro</a:t>
            </a:r>
          </a:p>
          <a:p>
            <a:pPr marL="274320" indent="-274320" algn="l"/>
            <a:r>
              <a:rPr lang="en-US" sz="2800" dirty="0">
                <a:latin typeface="+mn-lt"/>
              </a:rPr>
              <a:t>11:2-16 continues the discussion of matters of liberty in </a:t>
            </a:r>
            <a:r>
              <a:rPr lang="en-US" sz="2800" dirty="0" err="1">
                <a:latin typeface="+mn-lt"/>
              </a:rPr>
              <a:t>ch.</a:t>
            </a:r>
            <a:r>
              <a:rPr lang="en-US" sz="2800" dirty="0">
                <a:latin typeface="+mn-lt"/>
              </a:rPr>
              <a:t> 8-10.</a:t>
            </a:r>
            <a:br>
              <a:rPr lang="en-US" sz="2800" dirty="0">
                <a:latin typeface="+mn-lt"/>
              </a:rPr>
            </a:br>
            <a:r>
              <a:rPr lang="en-US" sz="2800" dirty="0">
                <a:latin typeface="+mn-lt"/>
              </a:rPr>
              <a:t>So, women are at “liberty” to not wear the covering.</a:t>
            </a:r>
          </a:p>
          <a:p>
            <a:pPr marL="274320" indent="-274320"/>
            <a:r>
              <a:rPr lang="en-US" sz="2800" b="1" dirty="0">
                <a:solidFill>
                  <a:schemeClr val="bg2"/>
                </a:solidFill>
                <a:latin typeface="+mn-lt"/>
              </a:rPr>
              <a:t>Con</a:t>
            </a:r>
          </a:p>
          <a:p>
            <a:pPr marL="274320" indent="-274320" algn="l"/>
            <a:r>
              <a:rPr lang="en-US" sz="2800" b="1" i="1" dirty="0">
                <a:latin typeface="+mn-lt"/>
              </a:rPr>
              <a:t>Why mention praying or prophesying?</a:t>
            </a:r>
          </a:p>
          <a:p>
            <a:pPr marL="274320" indent="-274320" algn="l"/>
            <a:r>
              <a:rPr lang="en-US" sz="2800" b="1" i="1" dirty="0">
                <a:latin typeface="+mn-lt"/>
              </a:rPr>
              <a:t>The discussion of coverings relates to assemblies in ch.11-14. </a:t>
            </a:r>
          </a:p>
          <a:p>
            <a:pPr marL="274320" indent="-274320" algn="l"/>
            <a:r>
              <a:rPr lang="en-US" sz="2800" b="1" i="1" dirty="0">
                <a:latin typeface="+mn-lt"/>
              </a:rPr>
              <a:t>Are the teachings about the Lord’s Supper and spiritual gifts matters of liberty?</a:t>
            </a:r>
          </a:p>
          <a:p>
            <a:pPr marL="274320" indent="-274320" algn="l"/>
            <a:r>
              <a:rPr lang="en-US" sz="2800" b="1" i="1" dirty="0">
                <a:latin typeface="+mn-lt"/>
              </a:rPr>
              <a:t>** The reasons and language used for coverings differs from matters of liberty.</a:t>
            </a:r>
          </a:p>
          <a:p>
            <a:pPr marL="274320" indent="-274320" algn="l"/>
            <a:r>
              <a:rPr lang="en-US" sz="2800" b="1" i="1" dirty="0">
                <a:latin typeface="+mn-lt"/>
              </a:rPr>
              <a:t>** Does this view seek to surrender liberty or practice it?</a:t>
            </a:r>
          </a:p>
        </p:txBody>
      </p:sp>
      <p:sp>
        <p:nvSpPr>
          <p:cNvPr id="5" name="Rectangle 2">
            <a:extLst>
              <a:ext uri="{FF2B5EF4-FFF2-40B4-BE49-F238E27FC236}">
                <a16:creationId xmlns:a16="http://schemas.microsoft.com/office/drawing/2014/main" id="{450880B7-4693-2D11-E665-FCD518EEACAA}"/>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The Covering Was a Matter of Liberty? 1</a:t>
            </a:r>
            <a:endParaRPr lang="en-US" sz="3600" dirty="0"/>
          </a:p>
        </p:txBody>
      </p:sp>
    </p:spTree>
    <p:extLst>
      <p:ext uri="{BB962C8B-B14F-4D97-AF65-F5344CB8AC3E}">
        <p14:creationId xmlns:p14="http://schemas.microsoft.com/office/powerpoint/2010/main" val="424429285"/>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500"/>
                                        <p:tgtEl>
                                          <p:spTgt spid="8">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fade">
                                      <p:cBhvr>
                                        <p:cTn id="31" dur="500"/>
                                        <p:tgtEl>
                                          <p:spTgt spid="8">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EFBD-EEAB-AEA0-8306-7A31F8F0EEE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EAAB436-6D53-FBE1-63D1-CA58A8F0CA11}"/>
              </a:ext>
            </a:extLst>
          </p:cNvPr>
          <p:cNvSpPr txBox="1"/>
          <p:nvPr/>
        </p:nvSpPr>
        <p:spPr>
          <a:xfrm>
            <a:off x="457200" y="1066800"/>
            <a:ext cx="11353800" cy="5693866"/>
          </a:xfrm>
          <a:prstGeom prst="rect">
            <a:avLst/>
          </a:prstGeom>
          <a:noFill/>
          <a:ln w="28575">
            <a:solidFill>
              <a:schemeClr val="accent1"/>
            </a:solidFill>
          </a:ln>
        </p:spPr>
        <p:txBody>
          <a:bodyPr wrap="square" rtlCol="0">
            <a:spAutoFit/>
          </a:bodyPr>
          <a:lstStyle/>
          <a:p>
            <a:pPr marL="274320" indent="-274320"/>
            <a:r>
              <a:rPr lang="en-US" sz="2800" b="1" dirty="0">
                <a:solidFill>
                  <a:schemeClr val="accent1"/>
                </a:solidFill>
                <a:latin typeface="+mn-lt"/>
              </a:rPr>
              <a:t>Consider the language used for matters of liberty:</a:t>
            </a:r>
          </a:p>
          <a:p>
            <a:pPr marL="274320" indent="-274320" algn="l"/>
            <a:r>
              <a:rPr lang="en-US" sz="2800" dirty="0">
                <a:latin typeface="+mn-lt"/>
              </a:rPr>
              <a:t>8:8 – Food does not commend to God; neither are we better or worse</a:t>
            </a:r>
          </a:p>
          <a:p>
            <a:pPr marL="274320" indent="-274320" algn="l"/>
            <a:r>
              <a:rPr lang="en-US" sz="2800" dirty="0">
                <a:latin typeface="+mn-lt"/>
              </a:rPr>
              <a:t>8:9 – Beware lest this liberty become a stumbling block to the weak</a:t>
            </a:r>
          </a:p>
          <a:p>
            <a:pPr marL="274320" indent="-274320" algn="l"/>
            <a:r>
              <a:rPr lang="en-US" sz="2800" dirty="0">
                <a:latin typeface="+mn-lt"/>
              </a:rPr>
              <a:t>8:10-13 – I will never eat meat, lest I make my brother stumble</a:t>
            </a:r>
          </a:p>
          <a:p>
            <a:pPr marL="274320" indent="-274320" algn="l"/>
            <a:r>
              <a:rPr lang="en-US" sz="2800" dirty="0">
                <a:latin typeface="+mn-lt"/>
              </a:rPr>
              <a:t>9:12,15 – We have not used this right, lest we hinder the gospel. </a:t>
            </a:r>
          </a:p>
          <a:p>
            <a:pPr marL="274320" indent="-274320" algn="l"/>
            <a:r>
              <a:rPr lang="en-US" sz="2800" dirty="0">
                <a:latin typeface="+mn-lt"/>
              </a:rPr>
              <a:t>10:27 – Ask no question for conscience’ sake.</a:t>
            </a:r>
          </a:p>
          <a:p>
            <a:pPr marL="274320" indent="-274320" algn="l"/>
            <a:r>
              <a:rPr lang="en-US" sz="2800" dirty="0">
                <a:latin typeface="+mn-lt"/>
              </a:rPr>
              <a:t>10:33 – I also please all men in all things…</a:t>
            </a:r>
          </a:p>
          <a:p>
            <a:pPr marL="274320" indent="-274320"/>
            <a:r>
              <a:rPr lang="en-US" sz="2800" b="1" dirty="0">
                <a:solidFill>
                  <a:schemeClr val="accent1"/>
                </a:solidFill>
                <a:latin typeface="+mn-lt"/>
              </a:rPr>
              <a:t>Consider the language used for the special covering:</a:t>
            </a:r>
          </a:p>
          <a:p>
            <a:pPr marL="274320" indent="-274320" algn="l"/>
            <a:r>
              <a:rPr lang="en-US" sz="2800" dirty="0">
                <a:latin typeface="+mn-lt"/>
              </a:rPr>
              <a:t>11:5 –</a:t>
            </a:r>
            <a:r>
              <a:rPr lang="en-US" sz="2800" b="1" i="1" dirty="0">
                <a:latin typeface="+mn-lt"/>
              </a:rPr>
              <a:t> dishonors her head</a:t>
            </a:r>
            <a:r>
              <a:rPr lang="en-US" sz="2800" dirty="0">
                <a:latin typeface="+mn-lt"/>
              </a:rPr>
              <a:t>.</a:t>
            </a:r>
          </a:p>
          <a:p>
            <a:pPr marL="274320" indent="-274320" algn="l"/>
            <a:r>
              <a:rPr lang="en-US" sz="2800" dirty="0">
                <a:latin typeface="+mn-lt"/>
              </a:rPr>
              <a:t>11:6 – it is </a:t>
            </a:r>
            <a:r>
              <a:rPr lang="en-US" sz="2800" b="1" i="1" dirty="0">
                <a:latin typeface="+mn-lt"/>
              </a:rPr>
              <a:t>shameful</a:t>
            </a:r>
            <a:r>
              <a:rPr lang="en-US" sz="2800" dirty="0">
                <a:latin typeface="+mn-lt"/>
              </a:rPr>
              <a:t> </a:t>
            </a:r>
          </a:p>
          <a:p>
            <a:pPr marL="274320" indent="-274320" algn="l"/>
            <a:r>
              <a:rPr lang="en-US" sz="2800" dirty="0">
                <a:latin typeface="+mn-lt"/>
              </a:rPr>
              <a:t>11:10 – woman </a:t>
            </a:r>
            <a:r>
              <a:rPr lang="en-US" sz="2800" b="1" i="1" dirty="0">
                <a:latin typeface="+mn-lt"/>
              </a:rPr>
              <a:t>ought</a:t>
            </a:r>
            <a:r>
              <a:rPr lang="en-US" sz="2800" dirty="0">
                <a:latin typeface="+mn-lt"/>
              </a:rPr>
              <a:t> to have a symbol of authority on her head </a:t>
            </a:r>
          </a:p>
          <a:p>
            <a:pPr marL="274320" indent="-274320" algn="l"/>
            <a:r>
              <a:rPr lang="en-US" sz="2800" dirty="0">
                <a:latin typeface="+mn-lt"/>
              </a:rPr>
              <a:t>11: 13 – Is it </a:t>
            </a:r>
            <a:r>
              <a:rPr lang="en-US" sz="2800" b="1" i="1" dirty="0">
                <a:latin typeface="+mn-lt"/>
              </a:rPr>
              <a:t>proper</a:t>
            </a:r>
            <a:r>
              <a:rPr lang="en-US" sz="2800" dirty="0">
                <a:latin typeface="+mn-lt"/>
              </a:rPr>
              <a:t> for a woman to pray with her head uncovered? </a:t>
            </a:r>
          </a:p>
          <a:p>
            <a:pPr marL="274320" indent="-274320" algn="l"/>
            <a:r>
              <a:rPr lang="en-US" sz="2800" dirty="0">
                <a:latin typeface="+mn-lt"/>
              </a:rPr>
              <a:t>The </a:t>
            </a:r>
            <a:r>
              <a:rPr lang="en-US" sz="2800" b="1" i="1" dirty="0">
                <a:latin typeface="+mn-lt"/>
              </a:rPr>
              <a:t>reasons</a:t>
            </a:r>
            <a:r>
              <a:rPr lang="en-US" sz="2800" dirty="0">
                <a:latin typeface="+mn-lt"/>
              </a:rPr>
              <a:t> for the covering are based on Biblical principles</a:t>
            </a:r>
          </a:p>
        </p:txBody>
      </p:sp>
      <p:sp>
        <p:nvSpPr>
          <p:cNvPr id="5" name="Rectangle 2">
            <a:extLst>
              <a:ext uri="{FF2B5EF4-FFF2-40B4-BE49-F238E27FC236}">
                <a16:creationId xmlns:a16="http://schemas.microsoft.com/office/drawing/2014/main" id="{EC82F497-0B4C-4A78-8BF4-01170D935C6F}"/>
              </a:ext>
            </a:extLst>
          </p:cNvPr>
          <p:cNvSpPr>
            <a:spLocks noGrp="1" noChangeArrowheads="1"/>
          </p:cNvSpPr>
          <p:nvPr>
            <p:ph type="title"/>
          </p:nvPr>
        </p:nvSpPr>
        <p:spPr>
          <a:xfrm>
            <a:off x="564867" y="344269"/>
            <a:ext cx="11017533" cy="646331"/>
          </a:xfrm>
        </p:spPr>
        <p:txBody>
          <a:bodyPr wrap="square" anchor="ctr" anchorCtr="0">
            <a:spAutoFit/>
          </a:bodyPr>
          <a:lstStyle/>
          <a:p>
            <a:pPr marL="274320" indent="-274320"/>
            <a:r>
              <a:rPr lang="en-US" sz="3600" b="1" dirty="0"/>
              <a:t>The Covering Was a Matter of Liberty? 2</a:t>
            </a:r>
            <a:endParaRPr lang="en-US" sz="3600" dirty="0"/>
          </a:p>
        </p:txBody>
      </p:sp>
    </p:spTree>
    <p:extLst>
      <p:ext uri="{BB962C8B-B14F-4D97-AF65-F5344CB8AC3E}">
        <p14:creationId xmlns:p14="http://schemas.microsoft.com/office/powerpoint/2010/main" val="290640946"/>
      </p:ext>
    </p:extLst>
  </p:cSld>
  <p:clrMapOvr>
    <a:masterClrMapping/>
  </p:clrMapOvr>
  <p:transition spd="slow">
    <p:wedg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08D7C-6BC7-2051-29B2-293089E4656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D4EEC9C-4296-DB5B-C6D5-50AA5955BBA3}"/>
              </a:ext>
            </a:extLst>
          </p:cNvPr>
          <p:cNvSpPr txBox="1"/>
          <p:nvPr/>
        </p:nvSpPr>
        <p:spPr>
          <a:xfrm>
            <a:off x="457200" y="1340108"/>
            <a:ext cx="11353800" cy="5262979"/>
          </a:xfrm>
          <a:prstGeom prst="rect">
            <a:avLst/>
          </a:prstGeom>
          <a:noFill/>
          <a:ln w="28575">
            <a:solidFill>
              <a:schemeClr val="accent1"/>
            </a:solidFill>
          </a:ln>
        </p:spPr>
        <p:txBody>
          <a:bodyPr wrap="square" rtlCol="0">
            <a:spAutoFit/>
          </a:bodyPr>
          <a:lstStyle/>
          <a:p>
            <a:pPr marL="274320" indent="-274320"/>
            <a:r>
              <a:rPr lang="en-US" sz="2800" b="1" dirty="0">
                <a:solidFill>
                  <a:schemeClr val="bg2"/>
                </a:solidFill>
                <a:latin typeface="+mn-lt"/>
              </a:rPr>
              <a:t>Pro</a:t>
            </a:r>
          </a:p>
          <a:p>
            <a:pPr marL="274320" indent="-274320" algn="l"/>
            <a:r>
              <a:rPr lang="en-US" sz="2800" dirty="0">
                <a:latin typeface="+mn-lt"/>
              </a:rPr>
              <a:t>The coverings refer, not to something physical but to her submissiveness to men. Verse 10 says she has authority on her head.</a:t>
            </a:r>
          </a:p>
          <a:p>
            <a:pPr marL="274320" indent="-274320"/>
            <a:r>
              <a:rPr lang="en-US" sz="2800" b="1" dirty="0">
                <a:solidFill>
                  <a:schemeClr val="bg2"/>
                </a:solidFill>
                <a:latin typeface="+mn-lt"/>
              </a:rPr>
              <a:t>Con</a:t>
            </a:r>
          </a:p>
          <a:p>
            <a:pPr marL="274320" indent="-274320" algn="l"/>
            <a:r>
              <a:rPr lang="en-US" sz="2800" dirty="0">
                <a:latin typeface="+mn-lt"/>
              </a:rPr>
              <a:t>Why mention only praying or prophesying?</a:t>
            </a:r>
          </a:p>
          <a:p>
            <a:pPr marL="274320" indent="-274320" algn="l"/>
            <a:r>
              <a:rPr lang="en-US" sz="2800" dirty="0">
                <a:latin typeface="+mn-lt"/>
              </a:rPr>
              <a:t>Verse 10 says she has “authority” on her head, not “submission.” </a:t>
            </a:r>
          </a:p>
          <a:p>
            <a:pPr marL="274320" indent="-274320" algn="l"/>
            <a:r>
              <a:rPr lang="en-US" sz="2800" dirty="0">
                <a:latin typeface="+mn-lt"/>
              </a:rPr>
              <a:t>Verse 10 says it is “on” her head: something resting on her head. Compare Revelation 12:1 – “ on her head a garland of twelve stars.”</a:t>
            </a:r>
          </a:p>
          <a:p>
            <a:pPr marL="274320" indent="-274320" algn="l"/>
            <a:r>
              <a:rPr lang="en-US" sz="2800" dirty="0">
                <a:latin typeface="+mn-lt"/>
              </a:rPr>
              <a:t>Verse 15 says her </a:t>
            </a:r>
            <a:r>
              <a:rPr lang="en-US" sz="2800" b="1" i="1" dirty="0">
                <a:latin typeface="+mn-lt"/>
              </a:rPr>
              <a:t>hair</a:t>
            </a:r>
            <a:r>
              <a:rPr lang="en-US" sz="2800" dirty="0">
                <a:latin typeface="+mn-lt"/>
              </a:rPr>
              <a:t> (not submissiveness) is given for a covering.</a:t>
            </a:r>
          </a:p>
          <a:p>
            <a:pPr marL="274320" indent="-274320" algn="l"/>
            <a:r>
              <a:rPr lang="en-US" sz="2800" dirty="0">
                <a:latin typeface="+mn-lt"/>
              </a:rPr>
              <a:t>Verses 5-7 refer to </a:t>
            </a:r>
            <a:r>
              <a:rPr lang="en-US" sz="2800" b="1" i="1" dirty="0">
                <a:latin typeface="+mn-lt"/>
              </a:rPr>
              <a:t>another</a:t>
            </a:r>
            <a:r>
              <a:rPr lang="en-US" sz="2800" dirty="0">
                <a:latin typeface="+mn-lt"/>
              </a:rPr>
              <a:t> covering as shown by the word “</a:t>
            </a:r>
            <a:r>
              <a:rPr lang="en-US" sz="2800" b="1" i="1" dirty="0">
                <a:latin typeface="+mn-lt"/>
              </a:rPr>
              <a:t>also</a:t>
            </a:r>
            <a:r>
              <a:rPr lang="en-US" sz="2800" dirty="0">
                <a:latin typeface="+mn-lt"/>
              </a:rPr>
              <a:t>”: something else physical on her head like the hair. If she is not covered it is as if she is shaved or shorn (physical acts). </a:t>
            </a:r>
          </a:p>
        </p:txBody>
      </p:sp>
      <p:sp>
        <p:nvSpPr>
          <p:cNvPr id="5" name="Rectangle 2">
            <a:extLst>
              <a:ext uri="{FF2B5EF4-FFF2-40B4-BE49-F238E27FC236}">
                <a16:creationId xmlns:a16="http://schemas.microsoft.com/office/drawing/2014/main" id="{2608C94E-54D8-C461-1F16-B28B025E5DFD}"/>
              </a:ext>
            </a:extLst>
          </p:cNvPr>
          <p:cNvSpPr>
            <a:spLocks noGrp="1" noChangeArrowheads="1"/>
          </p:cNvSpPr>
          <p:nvPr>
            <p:ph type="title"/>
          </p:nvPr>
        </p:nvSpPr>
        <p:spPr>
          <a:xfrm>
            <a:off x="564867" y="426423"/>
            <a:ext cx="11017533" cy="646331"/>
          </a:xfrm>
        </p:spPr>
        <p:txBody>
          <a:bodyPr wrap="square" anchor="ctr" anchorCtr="0">
            <a:spAutoFit/>
          </a:bodyPr>
          <a:lstStyle/>
          <a:p>
            <a:pPr marL="274320" indent="-274320"/>
            <a:r>
              <a:rPr lang="en-US" sz="3600" b="1" dirty="0"/>
              <a:t>The Covering Is Her Submission</a:t>
            </a:r>
            <a:endParaRPr lang="en-US" sz="3600" dirty="0"/>
          </a:p>
        </p:txBody>
      </p:sp>
    </p:spTree>
    <p:extLst>
      <p:ext uri="{BB962C8B-B14F-4D97-AF65-F5344CB8AC3E}">
        <p14:creationId xmlns:p14="http://schemas.microsoft.com/office/powerpoint/2010/main" val="74156489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fade">
                                      <p:cBhvr>
                                        <p:cTn id="30" dur="500"/>
                                        <p:tgtEl>
                                          <p:spTgt spid="8">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Effect transition="in" filter="fade">
                                      <p:cBhvr>
                                        <p:cTn id="33" dur="500"/>
                                        <p:tgtEl>
                                          <p:spTgt spid="8">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8">
                                            <p:txEl>
                                              <p:pRg st="7" end="7"/>
                                            </p:txEl>
                                          </p:spTgt>
                                        </p:tgtEl>
                                        <p:attrNameLst>
                                          <p:attrName>style.visibility</p:attrName>
                                        </p:attrNameLst>
                                      </p:cBhvr>
                                      <p:to>
                                        <p:strVal val="visible"/>
                                      </p:to>
                                    </p:set>
                                    <p:animEffect transition="in" filter="fade">
                                      <p:cBhvr>
                                        <p:cTn id="36"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8BC94-42DA-76C6-43DB-BA655DCCA3A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7CECEAE-0418-5108-1DE0-7D5B83BC95C1}"/>
              </a:ext>
            </a:extLst>
          </p:cNvPr>
          <p:cNvSpPr txBox="1"/>
          <p:nvPr/>
        </p:nvSpPr>
        <p:spPr>
          <a:xfrm>
            <a:off x="457200" y="1340108"/>
            <a:ext cx="11353800" cy="5262979"/>
          </a:xfrm>
          <a:prstGeom prst="rect">
            <a:avLst/>
          </a:prstGeom>
          <a:noFill/>
          <a:ln w="28575">
            <a:solidFill>
              <a:schemeClr val="accent1"/>
            </a:solidFill>
          </a:ln>
        </p:spPr>
        <p:txBody>
          <a:bodyPr wrap="square" rtlCol="0">
            <a:spAutoFit/>
          </a:bodyPr>
          <a:lstStyle/>
          <a:p>
            <a:pPr marL="274320" indent="-274320"/>
            <a:r>
              <a:rPr lang="en-US" sz="2800" b="1" dirty="0">
                <a:solidFill>
                  <a:srgbClr val="FFFF00"/>
                </a:solidFill>
                <a:latin typeface="+mn-lt"/>
              </a:rPr>
              <a:t>Pro</a:t>
            </a:r>
          </a:p>
          <a:p>
            <a:pPr marL="274320" indent="-274320" algn="l"/>
            <a:r>
              <a:rPr lang="en-US" sz="2800" dirty="0">
                <a:latin typeface="+mn-lt"/>
              </a:rPr>
              <a:t>Some women could prophesy (Acts 2:17; 21:9; Luke 2:36). Paul required them to wear the veil. But spiritual gifts no longer exist. </a:t>
            </a:r>
          </a:p>
          <a:p>
            <a:pPr marL="274320" indent="-274320"/>
            <a:r>
              <a:rPr lang="en-US" sz="2800" b="1" dirty="0">
                <a:solidFill>
                  <a:srgbClr val="FFFF00"/>
                </a:solidFill>
                <a:latin typeface="+mn-lt"/>
              </a:rPr>
              <a:t>Con</a:t>
            </a:r>
          </a:p>
          <a:p>
            <a:pPr marL="274320" indent="-274320" algn="l"/>
            <a:r>
              <a:rPr lang="en-US" sz="2800" b="1" i="1" dirty="0">
                <a:latin typeface="+mn-lt"/>
              </a:rPr>
              <a:t>Why mention just prophesying but not other spiritual gifts?</a:t>
            </a:r>
          </a:p>
          <a:p>
            <a:pPr marL="274320" indent="-274320" algn="l"/>
            <a:r>
              <a:rPr lang="en-US" sz="2800" b="1" i="1" dirty="0">
                <a:latin typeface="+mn-lt"/>
              </a:rPr>
              <a:t>** The teaching applies to “every woman praying,” but prayer is generally not inspired. </a:t>
            </a:r>
            <a:r>
              <a:rPr lang="en-US" sz="2800" i="1" dirty="0">
                <a:latin typeface="+mn-lt"/>
              </a:rPr>
              <a:t>(Note list of gifts in </a:t>
            </a:r>
            <a:r>
              <a:rPr lang="en-US" sz="2800" dirty="0">
                <a:latin typeface="+mn-lt"/>
              </a:rPr>
              <a:t>12:6-11.)</a:t>
            </a:r>
          </a:p>
          <a:p>
            <a:pPr marL="274320" indent="-274320" algn="l"/>
            <a:r>
              <a:rPr lang="en-US" sz="2800" b="1" i="1" dirty="0">
                <a:latin typeface="+mn-lt"/>
              </a:rPr>
              <a:t>The reason for the teaching is subjection, not spiritual gifts.</a:t>
            </a:r>
          </a:p>
          <a:p>
            <a:pPr marL="274320" indent="-274320" algn="l"/>
            <a:r>
              <a:rPr lang="en-US" sz="2800" b="1" i="1" dirty="0">
                <a:latin typeface="+mn-lt"/>
              </a:rPr>
              <a:t>The context emphasizes subjection / covering, not spiritual gifts.</a:t>
            </a:r>
          </a:p>
          <a:p>
            <a:pPr marL="274320" indent="-274320" algn="l"/>
            <a:r>
              <a:rPr lang="en-US" sz="2800" b="1" i="1" dirty="0">
                <a:latin typeface="+mn-lt"/>
              </a:rPr>
              <a:t>“Praying or prophesying” symbolizes worship inspired or not.</a:t>
            </a:r>
          </a:p>
          <a:p>
            <a:pPr marL="274320" indent="-274320" algn="l"/>
            <a:r>
              <a:rPr lang="en-US" sz="2800" b="1" i="1" dirty="0">
                <a:latin typeface="+mn-lt"/>
              </a:rPr>
              <a:t>The teaching is based </a:t>
            </a:r>
            <a:r>
              <a:rPr lang="en-US" sz="2800" b="1" i="1">
                <a:latin typeface="+mn-lt"/>
              </a:rPr>
              <a:t>on universal principles </a:t>
            </a:r>
            <a:r>
              <a:rPr lang="en-US" sz="2800" b="1" i="1" dirty="0">
                <a:latin typeface="+mn-lt"/>
              </a:rPr>
              <a:t>that still apply.</a:t>
            </a:r>
          </a:p>
          <a:p>
            <a:pPr marL="274320" indent="-274320" algn="l"/>
            <a:r>
              <a:rPr lang="en-US" sz="2800" b="1" i="1" dirty="0">
                <a:latin typeface="+mn-lt"/>
              </a:rPr>
              <a:t>Arguments against covering for today contradict one another</a:t>
            </a:r>
            <a:r>
              <a:rPr lang="en-US" sz="2800" b="1" i="1" dirty="0">
                <a:solidFill>
                  <a:srgbClr val="000099"/>
                </a:solidFill>
                <a:latin typeface="+mn-lt"/>
              </a:rPr>
              <a:t>.</a:t>
            </a:r>
          </a:p>
        </p:txBody>
      </p:sp>
      <p:sp>
        <p:nvSpPr>
          <p:cNvPr id="5" name="Rectangle 2">
            <a:extLst>
              <a:ext uri="{FF2B5EF4-FFF2-40B4-BE49-F238E27FC236}">
                <a16:creationId xmlns:a16="http://schemas.microsoft.com/office/drawing/2014/main" id="{B4141EFE-3F99-17A0-9DB8-AA0BF98ABDB2}"/>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The Veil Was Required Only During Spiritual Gifts</a:t>
            </a:r>
          </a:p>
        </p:txBody>
      </p:sp>
    </p:spTree>
    <p:extLst>
      <p:ext uri="{BB962C8B-B14F-4D97-AF65-F5344CB8AC3E}">
        <p14:creationId xmlns:p14="http://schemas.microsoft.com/office/powerpoint/2010/main" val="2165230919"/>
      </p:ext>
    </p:extLst>
  </p:cSld>
  <p:clrMapOvr>
    <a:masterClrMapping/>
  </p:clrMapOvr>
  <p:transition spd="slow">
    <p:wedg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6D5B0-3237-D900-EE4A-299A6BEB45B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A3865BD-8303-74D5-9819-4873FF2FBE60}"/>
              </a:ext>
            </a:extLst>
          </p:cNvPr>
          <p:cNvSpPr txBox="1"/>
          <p:nvPr/>
        </p:nvSpPr>
        <p:spPr>
          <a:xfrm>
            <a:off x="457200" y="1340108"/>
            <a:ext cx="11353800" cy="5262979"/>
          </a:xfrm>
          <a:prstGeom prst="rect">
            <a:avLst/>
          </a:prstGeom>
          <a:noFill/>
          <a:ln w="28575">
            <a:solidFill>
              <a:schemeClr val="accent1"/>
            </a:solidFill>
          </a:ln>
        </p:spPr>
        <p:txBody>
          <a:bodyPr wrap="square" rtlCol="0">
            <a:spAutoFit/>
          </a:bodyPr>
          <a:lstStyle/>
          <a:p>
            <a:pPr marL="274320" indent="-274320" algn="l"/>
            <a:r>
              <a:rPr lang="en-US" sz="2800" b="1" i="1" dirty="0">
                <a:solidFill>
                  <a:schemeClr val="accent1"/>
                </a:solidFill>
                <a:latin typeface="+mn-lt"/>
              </a:rPr>
              <a:t>No English translation or use of the word mentions hanging down.</a:t>
            </a:r>
          </a:p>
          <a:p>
            <a:pPr marL="274320" indent="-274320" algn="l"/>
            <a:r>
              <a:rPr lang="en-US" sz="2800" b="1" i="1" dirty="0">
                <a:solidFill>
                  <a:schemeClr val="accent1"/>
                </a:solidFill>
                <a:latin typeface="+mn-lt"/>
              </a:rPr>
              <a:t>Greek lexicons/dictionaries do not mention hanging down:</a:t>
            </a:r>
          </a:p>
          <a:p>
            <a:pPr marL="274320" indent="-274320" algn="l"/>
            <a:r>
              <a:rPr lang="en-US" sz="2800" dirty="0">
                <a:latin typeface="+mn-lt"/>
              </a:rPr>
              <a:t>“Cover” (</a:t>
            </a:r>
            <a:r>
              <a:rPr lang="en-US" sz="2800" dirty="0" err="1">
                <a:latin typeface="Symbol" panose="05050102010706020507" pitchFamily="18" charset="2"/>
              </a:rPr>
              <a:t>katakaluptw</a:t>
            </a:r>
            <a:r>
              <a:rPr lang="en-US" sz="2800" dirty="0">
                <a:latin typeface="+mn-lt"/>
              </a:rPr>
              <a:t>) – “...to cover up … to veil or cover one’s self …” – Grimm-Wilke-Thayer. </a:t>
            </a:r>
          </a:p>
          <a:p>
            <a:pPr marL="274320" indent="-274320" algn="l"/>
            <a:r>
              <a:rPr lang="en-US" sz="2800" dirty="0">
                <a:latin typeface="+mn-lt"/>
              </a:rPr>
              <a:t>“… </a:t>
            </a:r>
            <a:r>
              <a:rPr lang="en-US" sz="2800" i="1" dirty="0">
                <a:latin typeface="+mn-lt"/>
              </a:rPr>
              <a:t>cover, veil…</a:t>
            </a:r>
            <a:r>
              <a:rPr lang="en-US" sz="2800" dirty="0">
                <a:latin typeface="+mn-lt"/>
              </a:rPr>
              <a:t>” – Bauer-Danker-Arndt-Gingrich </a:t>
            </a:r>
          </a:p>
          <a:p>
            <a:pPr marL="274320" indent="-274320" algn="l"/>
            <a:r>
              <a:rPr lang="en-US" sz="2800" dirty="0">
                <a:latin typeface="+mn-lt"/>
              </a:rPr>
              <a:t>“…5. …“to cover up” (</a:t>
            </a:r>
            <a:r>
              <a:rPr lang="en-US" sz="2800" i="1" dirty="0">
                <a:latin typeface="+mn-lt"/>
              </a:rPr>
              <a:t>kata</a:t>
            </a:r>
            <a:r>
              <a:rPr lang="en-US" sz="2800" dirty="0">
                <a:latin typeface="+mn-lt"/>
              </a:rPr>
              <a:t>, intensive), in the middle voice, ‘to cover oneself,’ is used in 1 Cor. 11:6–7 (</a:t>
            </a:r>
            <a:r>
              <a:rPr lang="en-US" sz="2800" cap="small" dirty="0" err="1">
                <a:latin typeface="+mn-lt"/>
              </a:rPr>
              <a:t>rv</a:t>
            </a:r>
            <a:r>
              <a:rPr lang="en-US" sz="2800" dirty="0">
                <a:latin typeface="+mn-lt"/>
              </a:rPr>
              <a:t>, ‘veiled’)…” – Vine </a:t>
            </a:r>
            <a:endParaRPr lang="en-US" sz="2800" b="1" i="1" dirty="0">
              <a:latin typeface="+mn-lt"/>
            </a:endParaRPr>
          </a:p>
          <a:p>
            <a:pPr marL="274320" indent="-274320" algn="l"/>
            <a:r>
              <a:rPr lang="en-US" sz="2800" b="1" i="1" dirty="0">
                <a:solidFill>
                  <a:schemeClr val="accent1"/>
                </a:solidFill>
                <a:latin typeface="+mn-lt"/>
              </a:rPr>
              <a:t>What about veils? </a:t>
            </a:r>
            <a:r>
              <a:rPr lang="en-US" sz="2800" dirty="0">
                <a:latin typeface="+mn-lt"/>
              </a:rPr>
              <a:t>Hair is not a veil, and a veil is not hair. </a:t>
            </a:r>
          </a:p>
          <a:p>
            <a:pPr marL="274320" indent="-274320" algn="l"/>
            <a:r>
              <a:rPr lang="en-US" sz="2800" dirty="0">
                <a:latin typeface="+mn-lt"/>
              </a:rPr>
              <a:t>A veil can be put on or taken off: Tamar (Genesis 38:14-19), Rebekah (Genesis 24:65), Moses (Exodus 34:33-35). Hair behind veil (SS 4:1). </a:t>
            </a:r>
          </a:p>
          <a:p>
            <a:pPr marL="274320" indent="-274320" algn="l"/>
            <a:r>
              <a:rPr lang="en-US" sz="2800" dirty="0">
                <a:latin typeface="+mn-lt"/>
              </a:rPr>
              <a:t>What about the covering of verse 15 (hair)? “an article of apparel that covers much of the body, </a:t>
            </a:r>
            <a:r>
              <a:rPr lang="en-US" sz="2800" i="1" dirty="0">
                <a:latin typeface="+mn-lt"/>
              </a:rPr>
              <a:t>covering, wrap, cloak, robe.” - BDAG</a:t>
            </a:r>
            <a:endParaRPr lang="en-US" sz="2800" dirty="0">
              <a:latin typeface="+mn-lt"/>
            </a:endParaRPr>
          </a:p>
        </p:txBody>
      </p:sp>
      <p:sp>
        <p:nvSpPr>
          <p:cNvPr id="5" name="Rectangle 2">
            <a:extLst>
              <a:ext uri="{FF2B5EF4-FFF2-40B4-BE49-F238E27FC236}">
                <a16:creationId xmlns:a16="http://schemas.microsoft.com/office/drawing/2014/main" id="{C0E9909E-1FEC-6704-7EBB-B59B1DA5C245}"/>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Covered = Hanging Down = Long Hair (verses 5,6)?</a:t>
            </a:r>
          </a:p>
        </p:txBody>
      </p:sp>
    </p:spTree>
    <p:extLst>
      <p:ext uri="{BB962C8B-B14F-4D97-AF65-F5344CB8AC3E}">
        <p14:creationId xmlns:p14="http://schemas.microsoft.com/office/powerpoint/2010/main" val="162242634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fade">
                                      <p:cBhvr>
                                        <p:cTn id="26" dur="500"/>
                                        <p:tgtEl>
                                          <p:spTgt spid="8">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fade">
                                      <p:cBhvr>
                                        <p:cTn id="29" dur="500"/>
                                        <p:tgtEl>
                                          <p:spTgt spid="8">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fade">
                                      <p:cBhvr>
                                        <p:cTn id="3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0B76-18A8-6FBC-036A-392FC4C6A88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E5AEF02-03A7-3294-505A-4C3931AF2FDA}"/>
              </a:ext>
            </a:extLst>
          </p:cNvPr>
          <p:cNvSpPr txBox="1"/>
          <p:nvPr/>
        </p:nvSpPr>
        <p:spPr>
          <a:xfrm>
            <a:off x="457200" y="1340108"/>
            <a:ext cx="11353800" cy="3108543"/>
          </a:xfrm>
          <a:prstGeom prst="rect">
            <a:avLst/>
          </a:prstGeom>
          <a:noFill/>
          <a:ln w="28575">
            <a:solidFill>
              <a:schemeClr val="accent1"/>
            </a:solidFill>
          </a:ln>
        </p:spPr>
        <p:txBody>
          <a:bodyPr wrap="square" rtlCol="0">
            <a:spAutoFit/>
          </a:bodyPr>
          <a:lstStyle/>
          <a:p>
            <a:pPr marL="274320" indent="-274320" algn="l"/>
            <a:r>
              <a:rPr lang="en-US" sz="2800" dirty="0">
                <a:latin typeface="+mn-lt"/>
              </a:rPr>
              <a:t>“Nature” (</a:t>
            </a:r>
            <a:r>
              <a:rPr lang="en-US" sz="2800" dirty="0" err="1">
                <a:latin typeface="Symbol" panose="05050102010706020507" pitchFamily="18" charset="2"/>
              </a:rPr>
              <a:t>jusiV</a:t>
            </a:r>
            <a:r>
              <a:rPr lang="en-US" sz="2800" dirty="0">
                <a:latin typeface="+mn-lt"/>
              </a:rPr>
              <a:t>) – “…1. </a:t>
            </a:r>
            <a:r>
              <a:rPr lang="en-US" sz="2800" b="1" dirty="0">
                <a:latin typeface="+mn-lt"/>
              </a:rPr>
              <a:t>condition or circumstance as determined by birth,</a:t>
            </a:r>
            <a:r>
              <a:rPr lang="en-US" sz="2800" dirty="0">
                <a:latin typeface="+mn-lt"/>
              </a:rPr>
              <a:t> </a:t>
            </a:r>
            <a:r>
              <a:rPr lang="en-US" sz="2800" b="1" i="1" dirty="0">
                <a:latin typeface="+mn-lt"/>
              </a:rPr>
              <a:t>natural endowment/condition, nature</a:t>
            </a:r>
            <a:r>
              <a:rPr lang="en-US" sz="2800" dirty="0">
                <a:latin typeface="+mn-lt"/>
              </a:rPr>
              <a:t> … 2. </a:t>
            </a:r>
            <a:r>
              <a:rPr lang="en-US" sz="2800" b="1" dirty="0">
                <a:latin typeface="+mn-lt"/>
              </a:rPr>
              <a:t>the natural character of an entity,</a:t>
            </a:r>
            <a:r>
              <a:rPr lang="en-US" sz="2800" dirty="0">
                <a:latin typeface="+mn-lt"/>
              </a:rPr>
              <a:t> </a:t>
            </a:r>
            <a:r>
              <a:rPr lang="en-US" sz="2800" b="1" i="1" dirty="0">
                <a:latin typeface="+mn-lt"/>
              </a:rPr>
              <a:t>natural characteristic/disposition … – </a:t>
            </a:r>
            <a:r>
              <a:rPr lang="en-US" sz="2800" dirty="0">
                <a:latin typeface="+mn-lt"/>
              </a:rPr>
              <a:t>3. </a:t>
            </a:r>
            <a:r>
              <a:rPr lang="en-US" sz="2800" b="1" dirty="0">
                <a:highlight>
                  <a:srgbClr val="008000"/>
                </a:highlight>
                <a:latin typeface="+mn-lt"/>
              </a:rPr>
              <a:t>the regular or established order of things, </a:t>
            </a:r>
            <a:r>
              <a:rPr lang="en-US" sz="2800" b="1" i="1" dirty="0">
                <a:highlight>
                  <a:srgbClr val="008000"/>
                </a:highlight>
                <a:latin typeface="+mn-lt"/>
              </a:rPr>
              <a:t>nature</a:t>
            </a:r>
            <a:r>
              <a:rPr lang="en-US" sz="2800" b="1" dirty="0">
                <a:highlight>
                  <a:srgbClr val="008000"/>
                </a:highlight>
                <a:latin typeface="+mn-lt"/>
              </a:rPr>
              <a:t> </a:t>
            </a:r>
            <a:r>
              <a:rPr lang="en-US" sz="2800" dirty="0">
                <a:latin typeface="+mn-lt"/>
              </a:rPr>
              <a:t>…</a:t>
            </a:r>
            <a:r>
              <a:rPr lang="en-US" sz="2800" i="1" dirty="0">
                <a:latin typeface="+mn-lt"/>
              </a:rPr>
              <a:t> they exchanged the natural function for one contrary to nature</a:t>
            </a:r>
            <a:r>
              <a:rPr lang="en-US" sz="2800" dirty="0">
                <a:latin typeface="+mn-lt"/>
              </a:rPr>
              <a:t> Ro 1:26 … 1 Cor 11:14… 4. </a:t>
            </a:r>
            <a:r>
              <a:rPr lang="en-US" sz="2800" b="1" dirty="0">
                <a:latin typeface="+mn-lt"/>
              </a:rPr>
              <a:t>an entity as a product of nature,</a:t>
            </a:r>
            <a:r>
              <a:rPr lang="en-US" sz="2800" dirty="0">
                <a:latin typeface="+mn-lt"/>
              </a:rPr>
              <a:t> </a:t>
            </a:r>
            <a:r>
              <a:rPr lang="en-US" sz="2800" b="1" i="1" dirty="0">
                <a:latin typeface="+mn-lt"/>
              </a:rPr>
              <a:t>natural being, creature…</a:t>
            </a:r>
            <a:r>
              <a:rPr lang="en-US" sz="2800" dirty="0">
                <a:latin typeface="+mn-lt"/>
              </a:rPr>
              <a:t>” – Bauer-Danker-Arndt-Gingrich </a:t>
            </a:r>
          </a:p>
        </p:txBody>
      </p:sp>
      <p:sp>
        <p:nvSpPr>
          <p:cNvPr id="5" name="Rectangle 2">
            <a:extLst>
              <a:ext uri="{FF2B5EF4-FFF2-40B4-BE49-F238E27FC236}">
                <a16:creationId xmlns:a16="http://schemas.microsoft.com/office/drawing/2014/main" id="{21E0A5BE-467C-0CAB-0F6A-613EBE23CA50}"/>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“Nature” Defined - 1</a:t>
            </a:r>
          </a:p>
        </p:txBody>
      </p:sp>
    </p:spTree>
    <p:extLst>
      <p:ext uri="{BB962C8B-B14F-4D97-AF65-F5344CB8AC3E}">
        <p14:creationId xmlns:p14="http://schemas.microsoft.com/office/powerpoint/2010/main" val="22480301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E23AE-07C1-4386-8888-5AB03F6B466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5D37D5B-61BB-C3CC-CBBC-DFFF423CCD7D}"/>
              </a:ext>
            </a:extLst>
          </p:cNvPr>
          <p:cNvSpPr txBox="1"/>
          <p:nvPr/>
        </p:nvSpPr>
        <p:spPr>
          <a:xfrm>
            <a:off x="419100" y="1371600"/>
            <a:ext cx="11353800" cy="4401205"/>
          </a:xfrm>
          <a:prstGeom prst="rect">
            <a:avLst/>
          </a:prstGeom>
          <a:noFill/>
          <a:ln w="28575">
            <a:solidFill>
              <a:schemeClr val="accent1"/>
            </a:solidFill>
          </a:ln>
        </p:spPr>
        <p:txBody>
          <a:bodyPr wrap="square" rtlCol="0">
            <a:spAutoFit/>
          </a:bodyPr>
          <a:lstStyle/>
          <a:p>
            <a:pPr marL="274320" indent="-274320" algn="l"/>
            <a:r>
              <a:rPr lang="en-US" sz="2800" dirty="0">
                <a:latin typeface="+mn-lt"/>
              </a:rPr>
              <a:t>“…</a:t>
            </a:r>
            <a:r>
              <a:rPr lang="en-US" sz="2800" b="1" dirty="0">
                <a:latin typeface="+mn-lt"/>
              </a:rPr>
              <a:t>a.</a:t>
            </a:r>
            <a:r>
              <a:rPr lang="en-US" sz="2800" dirty="0">
                <a:latin typeface="+mn-lt"/>
              </a:rPr>
              <a:t> </a:t>
            </a:r>
            <a:r>
              <a:rPr lang="en-US" sz="2800" i="1" dirty="0">
                <a:highlight>
                  <a:srgbClr val="008000"/>
                </a:highlight>
                <a:latin typeface="+mn-lt"/>
              </a:rPr>
              <a:t>the nature of things, the force, laws, order, of nature</a:t>
            </a:r>
            <a:r>
              <a:rPr lang="en-US" sz="2800" dirty="0">
                <a:highlight>
                  <a:srgbClr val="008000"/>
                </a:highlight>
                <a:latin typeface="+mn-lt"/>
              </a:rPr>
              <a:t>; </a:t>
            </a:r>
            <a:r>
              <a:rPr lang="en-US" sz="2800" dirty="0">
                <a:latin typeface="+mn-lt"/>
              </a:rPr>
              <a:t>… that which is contrary to nature’s laws, </a:t>
            </a:r>
            <a:r>
              <a:rPr lang="en-US" sz="2800" i="1" dirty="0">
                <a:latin typeface="+mn-lt"/>
              </a:rPr>
              <a:t>against nature</a:t>
            </a:r>
            <a:r>
              <a:rPr lang="en-US" sz="2800" dirty="0">
                <a:latin typeface="+mn-lt"/>
              </a:rPr>
              <a:t>, Ro. 1:26 … </a:t>
            </a:r>
            <a:r>
              <a:rPr lang="en-US" sz="2800" i="1" dirty="0">
                <a:latin typeface="+mn-lt"/>
              </a:rPr>
              <a:t>nature</a:t>
            </a:r>
            <a:r>
              <a:rPr lang="en-US" sz="2800" dirty="0">
                <a:latin typeface="+mn-lt"/>
              </a:rPr>
              <a:t>, i.e. </a:t>
            </a:r>
            <a:r>
              <a:rPr lang="en-US" sz="2800" i="1" dirty="0">
                <a:highlight>
                  <a:srgbClr val="008000"/>
                </a:highlight>
                <a:latin typeface="+mn-lt"/>
              </a:rPr>
              <a:t>natural sense, native conviction</a:t>
            </a:r>
            <a:r>
              <a:rPr lang="en-US" sz="2800" dirty="0">
                <a:highlight>
                  <a:srgbClr val="008000"/>
                </a:highlight>
                <a:latin typeface="+mn-lt"/>
              </a:rPr>
              <a:t> or </a:t>
            </a:r>
            <a:r>
              <a:rPr lang="en-US" sz="2800" i="1" dirty="0">
                <a:highlight>
                  <a:srgbClr val="008000"/>
                </a:highlight>
                <a:latin typeface="+mn-lt"/>
              </a:rPr>
              <a:t>knowledge</a:t>
            </a:r>
            <a:r>
              <a:rPr lang="en-US" sz="2800" dirty="0">
                <a:highlight>
                  <a:srgbClr val="008000"/>
                </a:highlight>
                <a:latin typeface="+mn-lt"/>
              </a:rPr>
              <a:t>, as opp. to what is learned by instruction and accomplished by training or prescribed by law:… (i. </a:t>
            </a:r>
            <a:r>
              <a:rPr lang="en-US" sz="2800" dirty="0" err="1">
                <a:highlight>
                  <a:srgbClr val="008000"/>
                </a:highlight>
                <a:latin typeface="+mn-lt"/>
              </a:rPr>
              <a:t>e.</a:t>
            </a:r>
            <a:r>
              <a:rPr lang="en-US" sz="2800" dirty="0">
                <a:highlight>
                  <a:srgbClr val="008000"/>
                </a:highlight>
                <a:latin typeface="+mn-lt"/>
              </a:rPr>
              <a:t> </a:t>
            </a:r>
            <a:r>
              <a:rPr lang="en-US" sz="2800" i="1" dirty="0">
                <a:highlight>
                  <a:srgbClr val="008000"/>
                </a:highlight>
                <a:latin typeface="+mn-lt"/>
              </a:rPr>
              <a:t>the native sense of propriety</a:t>
            </a:r>
            <a:r>
              <a:rPr lang="en-US" sz="2800" dirty="0">
                <a:latin typeface="+mn-lt"/>
              </a:rPr>
              <a:t>) … 1 Co. 11:14 … </a:t>
            </a:r>
            <a:r>
              <a:rPr lang="en-US" sz="2800" b="1" dirty="0">
                <a:latin typeface="+mn-lt"/>
              </a:rPr>
              <a:t>b.</a:t>
            </a:r>
            <a:r>
              <a:rPr lang="en-US" sz="2800" dirty="0">
                <a:latin typeface="+mn-lt"/>
              </a:rPr>
              <a:t> </a:t>
            </a:r>
            <a:r>
              <a:rPr lang="en-US" sz="2800" i="1" dirty="0">
                <a:latin typeface="+mn-lt"/>
              </a:rPr>
              <a:t>birth, physical origin</a:t>
            </a:r>
            <a:r>
              <a:rPr lang="en-US" sz="2800" dirty="0">
                <a:latin typeface="+mn-lt"/>
              </a:rPr>
              <a:t>: … </a:t>
            </a:r>
            <a:r>
              <a:rPr lang="en-US" sz="2800" b="1" dirty="0">
                <a:latin typeface="+mn-lt"/>
              </a:rPr>
              <a:t>c.</a:t>
            </a:r>
            <a:r>
              <a:rPr lang="en-US" sz="2800" dirty="0">
                <a:latin typeface="+mn-lt"/>
              </a:rPr>
              <a:t> </a:t>
            </a:r>
            <a:r>
              <a:rPr lang="en-US" sz="2800" i="1" dirty="0">
                <a:latin typeface="+mn-lt"/>
              </a:rPr>
              <a:t>a mode of feeling and acting which by long habit has become nature</a:t>
            </a:r>
            <a:r>
              <a:rPr lang="en-US" sz="2800" dirty="0">
                <a:latin typeface="+mn-lt"/>
              </a:rPr>
              <a:t>: … Eph. 2:3 … </a:t>
            </a:r>
            <a:r>
              <a:rPr lang="en-US" sz="2800" b="1" dirty="0">
                <a:latin typeface="+mn-lt"/>
              </a:rPr>
              <a:t>d.</a:t>
            </a:r>
            <a:r>
              <a:rPr lang="en-US" sz="2800" dirty="0">
                <a:latin typeface="+mn-lt"/>
              </a:rPr>
              <a:t> </a:t>
            </a:r>
            <a:r>
              <a:rPr lang="en-US" sz="2800" i="1" dirty="0">
                <a:latin typeface="+mn-lt"/>
              </a:rPr>
              <a:t>the sum of innate properties and powers by which one person differs from others</a:t>
            </a:r>
            <a:r>
              <a:rPr lang="en-US" sz="2800" dirty="0">
                <a:latin typeface="+mn-lt"/>
              </a:rPr>
              <a:t>, distinctive native peculiarities, natural characteristics: …” – Grimm-Wilke-Thayer </a:t>
            </a:r>
          </a:p>
        </p:txBody>
      </p:sp>
      <p:sp>
        <p:nvSpPr>
          <p:cNvPr id="5" name="Rectangle 2">
            <a:extLst>
              <a:ext uri="{FF2B5EF4-FFF2-40B4-BE49-F238E27FC236}">
                <a16:creationId xmlns:a16="http://schemas.microsoft.com/office/drawing/2014/main" id="{1AC3BCCC-B3AD-4FFE-1449-BB5F05C03AC6}"/>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“Nature” Defined - 2</a:t>
            </a:r>
          </a:p>
        </p:txBody>
      </p:sp>
    </p:spTree>
    <p:extLst>
      <p:ext uri="{BB962C8B-B14F-4D97-AF65-F5344CB8AC3E}">
        <p14:creationId xmlns:p14="http://schemas.microsoft.com/office/powerpoint/2010/main" val="241369617"/>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3CFB8-84F3-2334-675C-D81E8EFD5A9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CCD06AE-092B-0E21-CC96-552237FEC888}"/>
              </a:ext>
            </a:extLst>
          </p:cNvPr>
          <p:cNvSpPr txBox="1"/>
          <p:nvPr/>
        </p:nvSpPr>
        <p:spPr>
          <a:xfrm>
            <a:off x="457200" y="1340108"/>
            <a:ext cx="11353800" cy="5262979"/>
          </a:xfrm>
          <a:prstGeom prst="rect">
            <a:avLst/>
          </a:prstGeom>
          <a:noFill/>
          <a:ln w="28575">
            <a:solidFill>
              <a:schemeClr val="accent1"/>
            </a:solidFill>
          </a:ln>
        </p:spPr>
        <p:txBody>
          <a:bodyPr wrap="square" rtlCol="0">
            <a:spAutoFit/>
          </a:bodyPr>
          <a:lstStyle/>
          <a:p>
            <a:pPr marL="274320" indent="-274320"/>
            <a:r>
              <a:rPr lang="en-US" sz="2800" b="1" dirty="0">
                <a:solidFill>
                  <a:srgbClr val="FFFF00"/>
                </a:solidFill>
                <a:latin typeface="+mn-lt"/>
              </a:rPr>
              <a:t>Pro</a:t>
            </a:r>
          </a:p>
          <a:p>
            <a:pPr marL="274320" indent="-274320" algn="l"/>
            <a:r>
              <a:rPr lang="en-US" sz="2800" b="1" i="1" dirty="0">
                <a:solidFill>
                  <a:schemeClr val="accent1"/>
                </a:solidFill>
                <a:latin typeface="+mn-lt"/>
              </a:rPr>
              <a:t>Scripture mentions social customs that do not apply today.</a:t>
            </a:r>
          </a:p>
          <a:p>
            <a:pPr algn="l"/>
            <a:r>
              <a:rPr lang="en-US" sz="2800" b="1" i="1" dirty="0">
                <a:solidFill>
                  <a:schemeClr val="accent1"/>
                </a:solidFill>
                <a:latin typeface="+mn-lt"/>
              </a:rPr>
              <a:t>Secular history says women customarily wore coverings.</a:t>
            </a:r>
          </a:p>
          <a:p>
            <a:pPr marL="274320" indent="-274320" algn="l"/>
            <a:r>
              <a:rPr lang="en-US" sz="2800" b="1" i="1" dirty="0">
                <a:solidFill>
                  <a:schemeClr val="accent1"/>
                </a:solidFill>
                <a:latin typeface="+mn-lt"/>
              </a:rPr>
              <a:t>“Seemly” or “comely” in 11:13 refers to custom, not requirement</a:t>
            </a:r>
          </a:p>
          <a:p>
            <a:pPr marL="274320" indent="-274320" algn="l"/>
            <a:r>
              <a:rPr lang="en-US" sz="2800" b="1" i="1" dirty="0">
                <a:solidFill>
                  <a:schemeClr val="accent1"/>
                </a:solidFill>
                <a:latin typeface="+mn-lt"/>
              </a:rPr>
              <a:t>Paul identifies the practice as “custom” in 11:16</a:t>
            </a:r>
          </a:p>
          <a:p>
            <a:pPr marL="274320" indent="-274320"/>
            <a:r>
              <a:rPr lang="en-US" sz="2800" b="1" dirty="0">
                <a:solidFill>
                  <a:srgbClr val="FFFF00"/>
                </a:solidFill>
                <a:latin typeface="+mn-lt"/>
              </a:rPr>
              <a:t>Con</a:t>
            </a:r>
          </a:p>
          <a:p>
            <a:pPr marL="274320" indent="-274320" algn="l"/>
            <a:r>
              <a:rPr lang="en-US" sz="2800" b="1" i="1" dirty="0">
                <a:solidFill>
                  <a:schemeClr val="accent1"/>
                </a:solidFill>
                <a:latin typeface="+mn-lt"/>
              </a:rPr>
              <a:t>Why mention praying or prophesying?</a:t>
            </a:r>
          </a:p>
          <a:p>
            <a:pPr marL="274320" indent="-274320" algn="l"/>
            <a:r>
              <a:rPr lang="en-US" sz="2800" b="1" i="1" dirty="0">
                <a:solidFill>
                  <a:schemeClr val="accent1"/>
                </a:solidFill>
                <a:latin typeface="+mn-lt"/>
              </a:rPr>
              <a:t>Historical evidence is uncertain and inconclusive. </a:t>
            </a:r>
          </a:p>
          <a:p>
            <a:pPr marL="274320" indent="-274320" algn="l"/>
            <a:r>
              <a:rPr lang="en-US" sz="2800" dirty="0">
                <a:latin typeface="+mn-lt"/>
              </a:rPr>
              <a:t>“The injunctions were neither Jewish, which required men to be veiled in prayer, nor Greek, by which men and women were alike ‘unveiled.’” – Vine</a:t>
            </a:r>
            <a:endParaRPr lang="en-US" sz="2800" b="1" i="1" dirty="0">
              <a:latin typeface="+mn-lt"/>
            </a:endParaRPr>
          </a:p>
          <a:p>
            <a:pPr marL="274320" indent="-274320" algn="l"/>
            <a:r>
              <a:rPr lang="en-US" sz="2800" b="1" i="1" dirty="0">
                <a:solidFill>
                  <a:schemeClr val="accent1"/>
                </a:solidFill>
                <a:latin typeface="+mn-lt"/>
              </a:rPr>
              <a:t>We should determine God’s will by Scripture, not secular history.</a:t>
            </a:r>
          </a:p>
        </p:txBody>
      </p:sp>
      <p:sp>
        <p:nvSpPr>
          <p:cNvPr id="5" name="Rectangle 2">
            <a:extLst>
              <a:ext uri="{FF2B5EF4-FFF2-40B4-BE49-F238E27FC236}">
                <a16:creationId xmlns:a16="http://schemas.microsoft.com/office/drawing/2014/main" id="{A67CFDB9-E64F-C52F-E77F-33880920B9E4}"/>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The Covering Was Just a Social Custom - 1</a:t>
            </a:r>
          </a:p>
        </p:txBody>
      </p:sp>
    </p:spTree>
    <p:extLst>
      <p:ext uri="{BB962C8B-B14F-4D97-AF65-F5344CB8AC3E}">
        <p14:creationId xmlns:p14="http://schemas.microsoft.com/office/powerpoint/2010/main" val="1269982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fade">
                                      <p:cBhvr>
                                        <p:cTn id="26" dur="500"/>
                                        <p:tgtEl>
                                          <p:spTgt spid="8">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fade">
                                      <p:cBhvr>
                                        <p:cTn id="29" dur="500"/>
                                        <p:tgtEl>
                                          <p:spTgt spid="8">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fade">
                                      <p:cBhvr>
                                        <p:cTn id="32" dur="500"/>
                                        <p:tgtEl>
                                          <p:spTgt spid="8">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Effect transition="in" filter="fade">
                                      <p:cBhvr>
                                        <p:cTn id="35" dur="500"/>
                                        <p:tgtEl>
                                          <p:spTgt spid="8">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
                                            <p:txEl>
                                              <p:pRg st="9" end="9"/>
                                            </p:txEl>
                                          </p:spTgt>
                                        </p:tgtEl>
                                        <p:attrNameLst>
                                          <p:attrName>style.visibility</p:attrName>
                                        </p:attrNameLst>
                                      </p:cBhvr>
                                      <p:to>
                                        <p:strVal val="visible"/>
                                      </p:to>
                                    </p:set>
                                    <p:animEffect transition="in" filter="fade">
                                      <p:cBhvr>
                                        <p:cTn id="38"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BB946-C4A9-F5D5-936A-179FC73DFF1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7FC62DD-667D-6B32-59A5-8BBD1E11DE0E}"/>
              </a:ext>
            </a:extLst>
          </p:cNvPr>
          <p:cNvSpPr txBox="1"/>
          <p:nvPr/>
        </p:nvSpPr>
        <p:spPr>
          <a:xfrm>
            <a:off x="457200" y="1340108"/>
            <a:ext cx="11353800" cy="5262979"/>
          </a:xfrm>
          <a:prstGeom prst="rect">
            <a:avLst/>
          </a:prstGeom>
          <a:noFill/>
          <a:ln w="28575">
            <a:solidFill>
              <a:schemeClr val="accent1"/>
            </a:solidFill>
          </a:ln>
        </p:spPr>
        <p:txBody>
          <a:bodyPr wrap="square" rtlCol="0">
            <a:spAutoFit/>
          </a:bodyPr>
          <a:lstStyle/>
          <a:p>
            <a:pPr marL="274320" indent="-274320" algn="l"/>
            <a:r>
              <a:rPr lang="en-US" sz="2800" b="1" i="1" dirty="0">
                <a:solidFill>
                  <a:schemeClr val="accent1"/>
                </a:solidFill>
                <a:latin typeface="+mn-lt"/>
              </a:rPr>
              <a:t>Other passages give no consistent pattern regarding veils.</a:t>
            </a:r>
          </a:p>
          <a:p>
            <a:pPr marL="274320" indent="-274320" algn="l"/>
            <a:r>
              <a:rPr lang="en-US" sz="2800" b="1" i="1" dirty="0">
                <a:solidFill>
                  <a:schemeClr val="accent1"/>
                </a:solidFill>
                <a:latin typeface="+mn-lt"/>
              </a:rPr>
              <a:t>The teaching applies to “every man” and “every woman.” </a:t>
            </a:r>
          </a:p>
          <a:p>
            <a:pPr marL="274320" indent="-274320" algn="l"/>
            <a:r>
              <a:rPr lang="en-US" sz="2800" b="1" i="1" dirty="0">
                <a:solidFill>
                  <a:schemeClr val="accent1"/>
                </a:solidFill>
                <a:latin typeface="+mn-lt"/>
              </a:rPr>
              <a:t>“Proper” (“seemly” or “comely” - 11:13) = Divine requirement</a:t>
            </a:r>
          </a:p>
          <a:p>
            <a:pPr marL="274320" indent="-274320" algn="l"/>
            <a:r>
              <a:rPr lang="en-US" sz="2800" dirty="0">
                <a:solidFill>
                  <a:schemeClr val="bg1"/>
                </a:solidFill>
                <a:latin typeface="+mn-lt"/>
              </a:rPr>
              <a:t>“Proper” </a:t>
            </a:r>
            <a:r>
              <a:rPr lang="en-US" sz="2800" dirty="0">
                <a:latin typeface="+mn-lt"/>
              </a:rPr>
              <a:t>(NKJV, NASB, ESV, MEV), “comely” (KJV), “seemly” (ASV), “fitting” (LEB) or “becoming” (MLB) (according to God’s word)</a:t>
            </a:r>
            <a:br>
              <a:rPr lang="en-US" sz="2800" dirty="0">
                <a:latin typeface="+mn-lt"/>
              </a:rPr>
            </a:br>
            <a:r>
              <a:rPr lang="en-US" sz="2800" dirty="0">
                <a:latin typeface="+mn-lt"/>
              </a:rPr>
              <a:t>Matthew 3:15 – thus it is </a:t>
            </a:r>
            <a:r>
              <a:rPr lang="en-US" sz="2800" dirty="0">
                <a:solidFill>
                  <a:srgbClr val="FFFF00"/>
                </a:solidFill>
                <a:latin typeface="+mn-lt"/>
              </a:rPr>
              <a:t>fitting</a:t>
            </a:r>
            <a:r>
              <a:rPr lang="en-US" sz="2800" dirty="0">
                <a:latin typeface="+mn-lt"/>
              </a:rPr>
              <a:t> for us to fulfill all righteousness. </a:t>
            </a:r>
            <a:br>
              <a:rPr lang="en-US" sz="2800" dirty="0">
                <a:latin typeface="+mn-lt"/>
              </a:rPr>
            </a:br>
            <a:r>
              <a:rPr lang="en-US" sz="2800" dirty="0">
                <a:latin typeface="+mn-lt"/>
              </a:rPr>
              <a:t>Ephesians 5:3 – not named among you, as is </a:t>
            </a:r>
            <a:r>
              <a:rPr lang="en-US" sz="2800" dirty="0">
                <a:solidFill>
                  <a:srgbClr val="FFFF00"/>
                </a:solidFill>
                <a:latin typeface="+mn-lt"/>
              </a:rPr>
              <a:t>fitting</a:t>
            </a:r>
            <a:r>
              <a:rPr lang="en-US" sz="2800" dirty="0">
                <a:latin typeface="+mn-lt"/>
              </a:rPr>
              <a:t> for saints</a:t>
            </a:r>
            <a:br>
              <a:rPr lang="en-US" sz="2800" dirty="0">
                <a:latin typeface="+mn-lt"/>
              </a:rPr>
            </a:br>
            <a:r>
              <a:rPr lang="en-US" sz="2800" dirty="0">
                <a:latin typeface="+mn-lt"/>
              </a:rPr>
              <a:t>1 Timothy 2:10 – which is </a:t>
            </a:r>
            <a:r>
              <a:rPr lang="en-US" sz="2800" dirty="0">
                <a:solidFill>
                  <a:srgbClr val="FFFF00"/>
                </a:solidFill>
                <a:latin typeface="+mn-lt"/>
              </a:rPr>
              <a:t>proper</a:t>
            </a:r>
            <a:r>
              <a:rPr lang="en-US" sz="2800" dirty="0">
                <a:latin typeface="+mn-lt"/>
              </a:rPr>
              <a:t> for women professing godliness </a:t>
            </a:r>
            <a:br>
              <a:rPr lang="en-US" sz="2800" dirty="0">
                <a:latin typeface="+mn-lt"/>
              </a:rPr>
            </a:br>
            <a:r>
              <a:rPr lang="en-US" sz="2800" dirty="0">
                <a:latin typeface="+mn-lt"/>
              </a:rPr>
              <a:t>Titus 2:1 – speak the things which are </a:t>
            </a:r>
            <a:r>
              <a:rPr lang="en-US" sz="2800" dirty="0">
                <a:solidFill>
                  <a:srgbClr val="FFFF00"/>
                </a:solidFill>
                <a:latin typeface="+mn-lt"/>
              </a:rPr>
              <a:t>proper</a:t>
            </a:r>
            <a:r>
              <a:rPr lang="en-US" sz="2800" dirty="0">
                <a:latin typeface="+mn-lt"/>
              </a:rPr>
              <a:t> for sound doctrine</a:t>
            </a:r>
            <a:br>
              <a:rPr lang="en-US" sz="2800" dirty="0">
                <a:latin typeface="+mn-lt"/>
              </a:rPr>
            </a:br>
            <a:r>
              <a:rPr lang="en-US" sz="2800" dirty="0">
                <a:latin typeface="+mn-lt"/>
              </a:rPr>
              <a:t>Hebrews 2:10 – </a:t>
            </a:r>
            <a:r>
              <a:rPr lang="en-US" sz="2800" dirty="0">
                <a:solidFill>
                  <a:srgbClr val="FFFF00"/>
                </a:solidFill>
                <a:latin typeface="+mn-lt"/>
              </a:rPr>
              <a:t>fitting</a:t>
            </a:r>
            <a:r>
              <a:rPr lang="en-US" sz="2800" dirty="0">
                <a:latin typeface="+mn-lt"/>
              </a:rPr>
              <a:t> … to make the captain of salvation perfect</a:t>
            </a:r>
            <a:br>
              <a:rPr lang="en-US" sz="2800" dirty="0">
                <a:latin typeface="+mn-lt"/>
              </a:rPr>
            </a:br>
            <a:r>
              <a:rPr lang="en-US" sz="2800" dirty="0">
                <a:latin typeface="+mn-lt"/>
              </a:rPr>
              <a:t>Hebrews 7:26 – such a High Priest was </a:t>
            </a:r>
            <a:r>
              <a:rPr lang="en-US" sz="2800" dirty="0">
                <a:solidFill>
                  <a:srgbClr val="FFFF00"/>
                </a:solidFill>
                <a:latin typeface="+mn-lt"/>
              </a:rPr>
              <a:t>fitting</a:t>
            </a:r>
            <a:r>
              <a:rPr lang="en-US" sz="2800" dirty="0">
                <a:latin typeface="+mn-lt"/>
              </a:rPr>
              <a:t> for us,</a:t>
            </a:r>
            <a:br>
              <a:rPr lang="en-US" sz="2800" dirty="0">
                <a:latin typeface="+mn-lt"/>
              </a:rPr>
            </a:br>
            <a:r>
              <a:rPr lang="en-US" sz="2800" dirty="0">
                <a:latin typeface="+mn-lt"/>
              </a:rPr>
              <a:t>1 Corinthians 11:13 – Is it </a:t>
            </a:r>
            <a:r>
              <a:rPr lang="en-US" sz="2800" dirty="0">
                <a:solidFill>
                  <a:srgbClr val="FFFF00"/>
                </a:solidFill>
                <a:latin typeface="+mn-lt"/>
              </a:rPr>
              <a:t>proper</a:t>
            </a:r>
            <a:r>
              <a:rPr lang="en-US" sz="2800" dirty="0">
                <a:latin typeface="+mn-lt"/>
              </a:rPr>
              <a:t> for a woman to pray uncovered? </a:t>
            </a:r>
            <a:endParaRPr lang="en-US" sz="2800" b="1" dirty="0">
              <a:solidFill>
                <a:schemeClr val="accent1"/>
              </a:solidFill>
              <a:latin typeface="+mn-lt"/>
            </a:endParaRPr>
          </a:p>
        </p:txBody>
      </p:sp>
      <p:sp>
        <p:nvSpPr>
          <p:cNvPr id="5" name="Rectangle 2">
            <a:extLst>
              <a:ext uri="{FF2B5EF4-FFF2-40B4-BE49-F238E27FC236}">
                <a16:creationId xmlns:a16="http://schemas.microsoft.com/office/drawing/2014/main" id="{51A9D0AC-A4EF-52CE-4EF2-7B2BF2CF97A1}"/>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The Covering Was Just a Social Custom - 2</a:t>
            </a:r>
          </a:p>
        </p:txBody>
      </p:sp>
    </p:spTree>
    <p:extLst>
      <p:ext uri="{BB962C8B-B14F-4D97-AF65-F5344CB8AC3E}">
        <p14:creationId xmlns:p14="http://schemas.microsoft.com/office/powerpoint/2010/main" val="3289184696"/>
      </p:ext>
    </p:extLst>
  </p:cSld>
  <p:clrMapOvr>
    <a:masterClrMapping/>
  </p:clrMapOvr>
  <p:transition spd="slow">
    <p:wedg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41086-64E4-5139-D440-BADB8BEA7F3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E9A2583-8851-F002-9D02-6F0BD9B93F2D}"/>
              </a:ext>
            </a:extLst>
          </p:cNvPr>
          <p:cNvSpPr txBox="1"/>
          <p:nvPr/>
        </p:nvSpPr>
        <p:spPr>
          <a:xfrm>
            <a:off x="457200" y="1143000"/>
            <a:ext cx="11353800" cy="5262979"/>
          </a:xfrm>
          <a:prstGeom prst="rect">
            <a:avLst/>
          </a:prstGeom>
          <a:noFill/>
          <a:ln w="28575">
            <a:solidFill>
              <a:schemeClr val="accent1"/>
            </a:solidFill>
          </a:ln>
        </p:spPr>
        <p:txBody>
          <a:bodyPr wrap="square" rtlCol="0">
            <a:spAutoFit/>
          </a:bodyPr>
          <a:lstStyle/>
          <a:p>
            <a:pPr marL="274320" indent="-274320" algn="l"/>
            <a:r>
              <a:rPr lang="en-US" sz="2800" b="1" i="1" dirty="0">
                <a:solidFill>
                  <a:schemeClr val="accent1"/>
                </a:solidFill>
                <a:latin typeface="+mn-lt"/>
              </a:rPr>
              <a:t>The language of 11:2-16 implies a Divine requirement.</a:t>
            </a:r>
            <a:br>
              <a:rPr lang="en-US" sz="2800" b="1" i="1" dirty="0">
                <a:latin typeface="+mn-lt"/>
              </a:rPr>
            </a:br>
            <a:r>
              <a:rPr lang="en-US" sz="2800" dirty="0">
                <a:latin typeface="+mn-lt"/>
              </a:rPr>
              <a:t>Verse 5 –</a:t>
            </a:r>
            <a:r>
              <a:rPr lang="en-US" sz="2800" b="1" i="1" dirty="0">
                <a:latin typeface="+mn-lt"/>
              </a:rPr>
              <a:t> dishonors her head</a:t>
            </a:r>
            <a:r>
              <a:rPr lang="en-US" sz="2800" dirty="0">
                <a:latin typeface="+mn-lt"/>
              </a:rPr>
              <a:t>.</a:t>
            </a:r>
            <a:br>
              <a:rPr lang="en-US" sz="2800" dirty="0">
                <a:latin typeface="+mn-lt"/>
              </a:rPr>
            </a:br>
            <a:r>
              <a:rPr lang="en-US" sz="2800" dirty="0">
                <a:latin typeface="+mn-lt"/>
              </a:rPr>
              <a:t>Verse 6 – it is </a:t>
            </a:r>
            <a:r>
              <a:rPr lang="en-US" sz="2800" b="1" i="1" dirty="0">
                <a:latin typeface="+mn-lt"/>
              </a:rPr>
              <a:t>shameful</a:t>
            </a:r>
            <a:r>
              <a:rPr lang="en-US" sz="2800" dirty="0">
                <a:latin typeface="+mn-lt"/>
              </a:rPr>
              <a:t> </a:t>
            </a:r>
            <a:br>
              <a:rPr lang="en-US" sz="2800" dirty="0">
                <a:latin typeface="+mn-lt"/>
              </a:rPr>
            </a:br>
            <a:r>
              <a:rPr lang="en-US" sz="2800" dirty="0">
                <a:latin typeface="+mn-lt"/>
              </a:rPr>
              <a:t>Verse 10 – woman </a:t>
            </a:r>
            <a:r>
              <a:rPr lang="en-US" sz="2800" b="1" i="1" dirty="0">
                <a:latin typeface="+mn-lt"/>
              </a:rPr>
              <a:t>ought</a:t>
            </a:r>
            <a:r>
              <a:rPr lang="en-US" sz="2800" dirty="0">
                <a:latin typeface="+mn-lt"/>
              </a:rPr>
              <a:t> to have a symbol of authority on her head </a:t>
            </a:r>
            <a:br>
              <a:rPr lang="en-US" sz="2800" dirty="0">
                <a:latin typeface="+mn-lt"/>
              </a:rPr>
            </a:br>
            <a:r>
              <a:rPr lang="en-US" sz="2800" dirty="0">
                <a:latin typeface="+mn-lt"/>
              </a:rPr>
              <a:t>Verse 13 – Is it </a:t>
            </a:r>
            <a:r>
              <a:rPr lang="en-US" sz="2800" b="1" i="1" dirty="0">
                <a:latin typeface="+mn-lt"/>
              </a:rPr>
              <a:t>proper</a:t>
            </a:r>
            <a:r>
              <a:rPr lang="en-US" sz="2800" dirty="0">
                <a:latin typeface="+mn-lt"/>
              </a:rPr>
              <a:t> for a woman to pray with head uncovered? </a:t>
            </a:r>
          </a:p>
          <a:p>
            <a:pPr marL="274320" indent="-274320" algn="l"/>
            <a:r>
              <a:rPr lang="en-US" sz="2800" b="1" i="1" dirty="0">
                <a:solidFill>
                  <a:schemeClr val="accent1"/>
                </a:solidFill>
                <a:latin typeface="+mn-lt"/>
              </a:rPr>
              <a:t>The reasons for the instruction imply more than custom.</a:t>
            </a:r>
            <a:br>
              <a:rPr lang="en-US" sz="2800" b="1" i="1" dirty="0">
                <a:latin typeface="+mn-lt"/>
              </a:rPr>
            </a:br>
            <a:r>
              <a:rPr lang="en-US" sz="2800" dirty="0">
                <a:latin typeface="+mn-lt"/>
              </a:rPr>
              <a:t>Verses 4-7 – Women should be covered because of man’s headship</a:t>
            </a:r>
            <a:br>
              <a:rPr lang="en-US" sz="2800" dirty="0">
                <a:latin typeface="+mn-lt"/>
              </a:rPr>
            </a:br>
            <a:r>
              <a:rPr lang="en-US" sz="2800" dirty="0">
                <a:latin typeface="+mn-lt"/>
              </a:rPr>
              <a:t>Verse 10 – The “</a:t>
            </a:r>
            <a:r>
              <a:rPr lang="en-US" sz="2800" b="1" i="1" dirty="0">
                <a:latin typeface="+mn-lt"/>
              </a:rPr>
              <a:t>reason</a:t>
            </a:r>
            <a:r>
              <a:rPr lang="en-US" sz="2800" dirty="0">
                <a:latin typeface="+mn-lt"/>
              </a:rPr>
              <a:t>” is that man was created first then woman,</a:t>
            </a:r>
            <a:br>
              <a:rPr lang="en-US" sz="2800" dirty="0">
                <a:latin typeface="+mn-lt"/>
              </a:rPr>
            </a:br>
            <a:r>
              <a:rPr lang="en-US" sz="2800" dirty="0">
                <a:latin typeface="+mn-lt"/>
              </a:rPr>
              <a:t>Verses 14,15 – Nature teaches that long hair is a glory to a woman. </a:t>
            </a:r>
          </a:p>
          <a:p>
            <a:pPr marL="274320" indent="-274320" algn="l"/>
            <a:r>
              <a:rPr lang="en-US" sz="2800" b="1" i="1" dirty="0">
                <a:solidFill>
                  <a:schemeClr val="accent1"/>
                </a:solidFill>
                <a:latin typeface="+mn-lt"/>
              </a:rPr>
              <a:t>“Custom” in 11:16 may refer to the practice of being uncovered.</a:t>
            </a:r>
          </a:p>
          <a:p>
            <a:pPr marL="274320" indent="-274320" algn="l"/>
            <a:r>
              <a:rPr lang="en-US" sz="2800" b="1" i="1" dirty="0">
                <a:solidFill>
                  <a:schemeClr val="accent1"/>
                </a:solidFill>
                <a:latin typeface="+mn-lt"/>
              </a:rPr>
              <a:t>This contradicts other arguments against a special covering.</a:t>
            </a:r>
          </a:p>
          <a:p>
            <a:pPr marL="274320" indent="-274320" algn="l"/>
            <a:r>
              <a:rPr lang="en-US" sz="2800" b="1" i="1" dirty="0">
                <a:solidFill>
                  <a:schemeClr val="accent1"/>
                </a:solidFill>
                <a:latin typeface="+mn-lt"/>
              </a:rPr>
              <a:t>We must avoid dismissing divine principles as being mere custom.</a:t>
            </a:r>
          </a:p>
        </p:txBody>
      </p:sp>
      <p:sp>
        <p:nvSpPr>
          <p:cNvPr id="5" name="Rectangle 2">
            <a:extLst>
              <a:ext uri="{FF2B5EF4-FFF2-40B4-BE49-F238E27FC236}">
                <a16:creationId xmlns:a16="http://schemas.microsoft.com/office/drawing/2014/main" id="{5BAF5ED2-66D7-784F-6536-F1B7704D6CFC}"/>
              </a:ext>
            </a:extLst>
          </p:cNvPr>
          <p:cNvSpPr>
            <a:spLocks noGrp="1" noChangeArrowheads="1"/>
          </p:cNvSpPr>
          <p:nvPr>
            <p:ph type="title"/>
          </p:nvPr>
        </p:nvSpPr>
        <p:spPr>
          <a:xfrm>
            <a:off x="564867" y="457200"/>
            <a:ext cx="11017533" cy="584775"/>
          </a:xfrm>
        </p:spPr>
        <p:txBody>
          <a:bodyPr wrap="square" anchor="ctr" anchorCtr="0">
            <a:spAutoFit/>
          </a:bodyPr>
          <a:lstStyle/>
          <a:p>
            <a:pPr marL="274320" indent="-274320"/>
            <a:r>
              <a:rPr lang="en-US" sz="3200" b="1" dirty="0"/>
              <a:t>The Covering Was Just a </a:t>
            </a:r>
            <a:r>
              <a:rPr lang="en-US" sz="3200" b="1"/>
              <a:t>Social Custom? </a:t>
            </a:r>
            <a:r>
              <a:rPr lang="en-US" sz="3200" b="1" dirty="0"/>
              <a:t>- 3</a:t>
            </a:r>
          </a:p>
        </p:txBody>
      </p:sp>
    </p:spTree>
    <p:extLst>
      <p:ext uri="{BB962C8B-B14F-4D97-AF65-F5344CB8AC3E}">
        <p14:creationId xmlns:p14="http://schemas.microsoft.com/office/powerpoint/2010/main" val="2259536004"/>
      </p:ext>
    </p:extLst>
  </p:cSld>
  <p:clrMapOvr>
    <a:masterClrMapping/>
  </p:clrMapOvr>
  <p:transition spd="slow">
    <p:wedg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C9A73-065C-93E5-9EA2-85A79882EE5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20DCBE-E269-84E4-2666-F9381DCBAE9C}"/>
              </a:ext>
            </a:extLst>
          </p:cNvPr>
          <p:cNvSpPr txBox="1"/>
          <p:nvPr/>
        </p:nvSpPr>
        <p:spPr>
          <a:xfrm>
            <a:off x="609600" y="1295400"/>
            <a:ext cx="11017533" cy="5262979"/>
          </a:xfrm>
          <a:prstGeom prst="rect">
            <a:avLst/>
          </a:prstGeom>
          <a:noFill/>
          <a:ln w="28575">
            <a:solidFill>
              <a:schemeClr val="accent1"/>
            </a:solidFill>
          </a:ln>
        </p:spPr>
        <p:txBody>
          <a:bodyPr wrap="square" rtlCol="0">
            <a:spAutoFit/>
          </a:bodyPr>
          <a:lstStyle/>
          <a:p>
            <a:pPr marL="274320" indent="-274320" algn="l"/>
            <a:r>
              <a:rPr lang="en-US" sz="2800" dirty="0">
                <a:solidFill>
                  <a:schemeClr val="accent1"/>
                </a:solidFill>
                <a:latin typeface="+mn-lt"/>
              </a:rPr>
              <a:t>“No </a:t>
            </a:r>
            <a:r>
              <a:rPr lang="en-US" sz="2800" b="1" i="1" dirty="0">
                <a:solidFill>
                  <a:schemeClr val="accent1"/>
                </a:solidFill>
                <a:latin typeface="+mn-lt"/>
              </a:rPr>
              <a:t>other</a:t>
            </a:r>
            <a:r>
              <a:rPr lang="en-US" sz="2800" dirty="0">
                <a:solidFill>
                  <a:schemeClr val="accent1"/>
                </a:solidFill>
                <a:latin typeface="+mn-lt"/>
              </a:rPr>
              <a:t> practice/custom” </a:t>
            </a:r>
            <a:r>
              <a:rPr lang="en-US" sz="2800" dirty="0">
                <a:latin typeface="+mn-lt"/>
              </a:rPr>
              <a:t>(NASB, LSB, RSV, HCSB). </a:t>
            </a:r>
          </a:p>
          <a:p>
            <a:pPr marL="274320" indent="-274320" algn="l"/>
            <a:r>
              <a:rPr lang="en-US" sz="2800" dirty="0">
                <a:solidFill>
                  <a:schemeClr val="accent1"/>
                </a:solidFill>
                <a:latin typeface="+mn-lt"/>
              </a:rPr>
              <a:t>Why just in Corinth? </a:t>
            </a:r>
            <a:r>
              <a:rPr lang="en-US" sz="2800" dirty="0">
                <a:latin typeface="+mn-lt"/>
              </a:rPr>
              <a:t>If a Jewish, Roman, or Greek custom,</a:t>
            </a:r>
            <a:r>
              <a:rPr lang="en-US" sz="2800" dirty="0">
                <a:solidFill>
                  <a:schemeClr val="accent1"/>
                </a:solidFill>
                <a:latin typeface="+mn-lt"/>
              </a:rPr>
              <a:t> </a:t>
            </a:r>
            <a:r>
              <a:rPr lang="en-US" sz="2800" dirty="0">
                <a:latin typeface="+mn-lt"/>
              </a:rPr>
              <a:t>why does Paul say “we have </a:t>
            </a:r>
            <a:r>
              <a:rPr lang="en-US" sz="2800" b="1" i="1" dirty="0">
                <a:latin typeface="+mn-lt"/>
              </a:rPr>
              <a:t>no</a:t>
            </a:r>
            <a:r>
              <a:rPr lang="en-US" sz="2800" dirty="0">
                <a:latin typeface="+mn-lt"/>
              </a:rPr>
              <a:t> such custom”?</a:t>
            </a:r>
          </a:p>
          <a:p>
            <a:pPr marL="274320" indent="-274320" algn="l"/>
            <a:r>
              <a:rPr lang="en-US" sz="2800" dirty="0">
                <a:solidFill>
                  <a:schemeClr val="accent1"/>
                </a:solidFill>
                <a:latin typeface="+mn-lt"/>
              </a:rPr>
              <a:t>Consider the issue as </a:t>
            </a:r>
            <a:r>
              <a:rPr lang="en-US" sz="2800" b="1" i="1" dirty="0">
                <a:solidFill>
                  <a:schemeClr val="accent1"/>
                </a:solidFill>
                <a:latin typeface="+mn-lt"/>
              </a:rPr>
              <a:t>Paul stated it: </a:t>
            </a:r>
            <a:r>
              <a:rPr lang="en-US" sz="2800" dirty="0">
                <a:solidFill>
                  <a:schemeClr val="accent1"/>
                </a:solidFill>
                <a:latin typeface="+mn-lt"/>
              </a:rPr>
              <a:t>“no such custom” as </a:t>
            </a:r>
            <a:r>
              <a:rPr lang="en-US" sz="2800" b="1" i="1" dirty="0">
                <a:solidFill>
                  <a:schemeClr val="accent1"/>
                </a:solidFill>
                <a:latin typeface="+mn-lt"/>
              </a:rPr>
              <a:t>what</a:t>
            </a:r>
            <a:r>
              <a:rPr lang="en-US" sz="2800" dirty="0">
                <a:solidFill>
                  <a:schemeClr val="accent1"/>
                </a:solidFill>
                <a:latin typeface="+mn-lt"/>
              </a:rPr>
              <a:t>? </a:t>
            </a:r>
          </a:p>
          <a:p>
            <a:pPr marL="274320" indent="-274320" algn="l"/>
            <a:r>
              <a:rPr lang="en-US" sz="2800" dirty="0">
                <a:latin typeface="+mn-lt"/>
              </a:rPr>
              <a:t>Verse 5 – Every woman who prays or prophesies with her head uncovered dishonors her head … We have no such custom. </a:t>
            </a:r>
          </a:p>
          <a:p>
            <a:pPr marL="274320" indent="-274320" algn="l"/>
            <a:r>
              <a:rPr lang="en-US" sz="2800" dirty="0">
                <a:latin typeface="+mn-lt"/>
              </a:rPr>
              <a:t>Verse 6 – If a woman is not covered … We have no such custom.</a:t>
            </a:r>
          </a:p>
          <a:p>
            <a:pPr marL="274320" indent="-274320" algn="l"/>
            <a:r>
              <a:rPr lang="en-US" sz="2800" dirty="0">
                <a:latin typeface="+mn-lt"/>
              </a:rPr>
              <a:t>Verse 7 – A man ought not cover his head …We have no such custom</a:t>
            </a:r>
          </a:p>
          <a:p>
            <a:pPr marL="274320" indent="-274320" algn="l"/>
            <a:r>
              <a:rPr lang="en-US" sz="2800" dirty="0">
                <a:latin typeface="+mn-lt"/>
              </a:rPr>
              <a:t>Verse 13 – Is it proper for a woman to pray to God with her head uncovered? … We have no such custom.</a:t>
            </a:r>
          </a:p>
          <a:p>
            <a:pPr marL="274320" indent="-274320" algn="l"/>
            <a:r>
              <a:rPr lang="en-US" sz="2800" dirty="0">
                <a:latin typeface="+mn-lt"/>
              </a:rPr>
              <a:t>Verse 16 – If anyone seems to be contentious, we have no such custom </a:t>
            </a:r>
          </a:p>
        </p:txBody>
      </p:sp>
      <p:sp>
        <p:nvSpPr>
          <p:cNvPr id="5" name="Rectangle 2">
            <a:extLst>
              <a:ext uri="{FF2B5EF4-FFF2-40B4-BE49-F238E27FC236}">
                <a16:creationId xmlns:a16="http://schemas.microsoft.com/office/drawing/2014/main" id="{29F7729A-ED15-28A6-8013-3474BA938C12}"/>
              </a:ext>
            </a:extLst>
          </p:cNvPr>
          <p:cNvSpPr>
            <a:spLocks noGrp="1" noChangeArrowheads="1"/>
          </p:cNvSpPr>
          <p:nvPr>
            <p:ph type="title"/>
          </p:nvPr>
        </p:nvSpPr>
        <p:spPr>
          <a:xfrm>
            <a:off x="564867"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“We Have No Such Custom”</a:t>
            </a:r>
            <a:endParaRPr lang="en-US" sz="3200" b="1" i="1" kern="100" dirty="0">
              <a:effectLst/>
              <a:latin typeface="+mn-lt"/>
            </a:endParaRPr>
          </a:p>
        </p:txBody>
      </p:sp>
    </p:spTree>
    <p:extLst>
      <p:ext uri="{BB962C8B-B14F-4D97-AF65-F5344CB8AC3E}">
        <p14:creationId xmlns:p14="http://schemas.microsoft.com/office/powerpoint/2010/main" val="1640795073"/>
      </p:ext>
    </p:extLst>
  </p:cSld>
  <p:clrMapOvr>
    <a:masterClrMapping/>
  </p:clrMapOvr>
  <p:transition spd="slow">
    <p:wedg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F7FD-A7AA-E2C1-92A8-CBB6E366D5DA}"/>
            </a:ext>
          </a:extLst>
        </p:cNvPr>
        <p:cNvGrpSpPr/>
        <p:nvPr/>
      </p:nvGrpSpPr>
      <p:grpSpPr>
        <a:xfrm>
          <a:off x="0" y="0"/>
          <a:ext cx="0" cy="0"/>
          <a:chOff x="0" y="0"/>
          <a:chExt cx="0" cy="0"/>
        </a:xfrm>
      </p:grpSpPr>
      <p:sp>
        <p:nvSpPr>
          <p:cNvPr id="48130" name="Rectangle 2">
            <a:extLst>
              <a:ext uri="{FF2B5EF4-FFF2-40B4-BE49-F238E27FC236}">
                <a16:creationId xmlns:a16="http://schemas.microsoft.com/office/drawing/2014/main" id="{E857F172-81B5-FDB0-8107-472DCDF6A55A}"/>
              </a:ext>
            </a:extLst>
          </p:cNvPr>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7" name="Rectangle 2">
            <a:extLst>
              <a:ext uri="{FF2B5EF4-FFF2-40B4-BE49-F238E27FC236}">
                <a16:creationId xmlns:a16="http://schemas.microsoft.com/office/drawing/2014/main" id="{7D3C053D-99A0-92DA-0877-BE6E3779D9F5}"/>
              </a:ext>
            </a:extLst>
          </p:cNvPr>
          <p:cNvSpPr>
            <a:spLocks noGrp="1" noChangeArrowheads="1"/>
          </p:cNvSpPr>
          <p:nvPr>
            <p:ph type="title"/>
          </p:nvPr>
        </p:nvSpPr>
        <p:spPr>
          <a:xfrm>
            <a:off x="1219201" y="558225"/>
            <a:ext cx="9753599" cy="584775"/>
          </a:xfrm>
          <a:solidFill>
            <a:srgbClr val="000000">
              <a:alpha val="84706"/>
            </a:srgbClr>
          </a:solidFill>
        </p:spPr>
        <p:txBody>
          <a:bodyPr wrap="square" anchor="t" anchorCtr="0">
            <a:spAutoFit/>
          </a:bodyPr>
          <a:lstStyle/>
          <a:p>
            <a:r>
              <a:rPr lang="en-US" sz="3200" b="1" i="1" dirty="0"/>
              <a:t>Context Connects 11:2-16 to Chapters 11-14</a:t>
            </a:r>
          </a:p>
        </p:txBody>
      </p:sp>
      <p:sp>
        <p:nvSpPr>
          <p:cNvPr id="8" name="Rectangle 3">
            <a:extLst>
              <a:ext uri="{FF2B5EF4-FFF2-40B4-BE49-F238E27FC236}">
                <a16:creationId xmlns:a16="http://schemas.microsoft.com/office/drawing/2014/main" id="{FE8DA208-FB05-6592-0839-6FBC9AF52648}"/>
              </a:ext>
            </a:extLst>
          </p:cNvPr>
          <p:cNvSpPr txBox="1">
            <a:spLocks noChangeArrowheads="1"/>
          </p:cNvSpPr>
          <p:nvPr/>
        </p:nvSpPr>
        <p:spPr bwMode="auto">
          <a:xfrm>
            <a:off x="609600" y="1295400"/>
            <a:ext cx="10972800" cy="5355312"/>
          </a:xfrm>
          <a:prstGeom prst="rect">
            <a:avLst/>
          </a:prstGeom>
          <a:solidFill>
            <a:srgbClr val="000000">
              <a:alpha val="62000"/>
            </a:srgbClr>
          </a:solidFill>
          <a:ln w="9525">
            <a:noFill/>
            <a:miter lim="800000"/>
            <a:headEnd/>
            <a:tailEnd/>
          </a:ln>
          <a:effectLst/>
        </p:spPr>
        <p:txBody>
          <a:bodyPr vert="horz" wrap="square" lIns="91440" tIns="91440" rIns="91440" bIns="91440" numCol="1" anchor="t" anchorCtr="0" compatLnSpc="1">
            <a:prstTxWarp prst="textNoShape">
              <a:avLst/>
            </a:prstTxWarp>
            <a:spAutoFit/>
          </a:bodyPr>
          <a:lstStyle/>
          <a:p>
            <a:pPr marL="274320" indent="-274320"/>
            <a:r>
              <a:rPr lang="en-US" sz="2800" b="1" dirty="0">
                <a:solidFill>
                  <a:schemeClr val="accent1"/>
                </a:solidFill>
                <a:latin typeface="+mn-lt"/>
              </a:rPr>
              <a:t>The letter is divided into distinct sections each re. a problem</a:t>
            </a:r>
          </a:p>
          <a:p>
            <a:pPr marL="274320" indent="-274320" algn="l"/>
            <a:r>
              <a:rPr lang="en-US" sz="2800" dirty="0">
                <a:latin typeface="+mn-lt"/>
              </a:rPr>
              <a:t>Other sections discuss a problem different from worship or assemblies in chapters 11-14:</a:t>
            </a:r>
          </a:p>
          <a:p>
            <a:pPr marL="274320" indent="-274320" algn="l"/>
            <a:r>
              <a:rPr lang="en-US" sz="2800" dirty="0">
                <a:latin typeface="+mn-lt"/>
              </a:rPr>
              <a:t>Chapters 1-4 – Problem: exalting preachers and human wisdom instead of Jesus and His word. </a:t>
            </a:r>
          </a:p>
          <a:p>
            <a:pPr marL="274320" indent="-274320" algn="l"/>
            <a:r>
              <a:rPr lang="en-US" sz="2800" dirty="0">
                <a:latin typeface="+mn-lt"/>
              </a:rPr>
              <a:t>Chapters 5,6 – Problem: erring members, legal conflicts</a:t>
            </a:r>
          </a:p>
          <a:p>
            <a:pPr marL="274320" indent="-274320" algn="l"/>
            <a:r>
              <a:rPr lang="en-US" sz="2800" dirty="0">
                <a:latin typeface="+mn-lt"/>
              </a:rPr>
              <a:t>Chapter 7 – Problem: questions about marriage</a:t>
            </a:r>
          </a:p>
          <a:p>
            <a:pPr marL="274320" indent="-274320" algn="l"/>
            <a:r>
              <a:rPr lang="en-US" sz="2800" dirty="0">
                <a:latin typeface="+mn-lt"/>
              </a:rPr>
              <a:t>Chapters 8-10 – Problem: meat offered to idols / matters of liberty</a:t>
            </a:r>
          </a:p>
          <a:p>
            <a:pPr marL="274320" indent="-274320" algn="l"/>
            <a:r>
              <a:rPr lang="en-US" sz="2800" dirty="0">
                <a:latin typeface="+mn-lt"/>
              </a:rPr>
              <a:t>Chapters 11-14 – Problem: disorder and confusion in worship and assemblies</a:t>
            </a:r>
          </a:p>
          <a:p>
            <a:pPr marL="274320" indent="-274320" algn="l"/>
            <a:r>
              <a:rPr lang="en-US" sz="2800" dirty="0">
                <a:latin typeface="+mn-lt"/>
              </a:rPr>
              <a:t>Chapter 15 – Problem: denial of the Resurrection </a:t>
            </a:r>
          </a:p>
          <a:p>
            <a:pPr marL="274320" indent="-274320" algn="l"/>
            <a:r>
              <a:rPr lang="en-US" sz="2800" dirty="0">
                <a:latin typeface="+mn-lt"/>
              </a:rPr>
              <a:t>Chapter 16 – Church collection </a:t>
            </a:r>
          </a:p>
        </p:txBody>
      </p:sp>
    </p:spTree>
    <p:extLst>
      <p:ext uri="{BB962C8B-B14F-4D97-AF65-F5344CB8AC3E}">
        <p14:creationId xmlns:p14="http://schemas.microsoft.com/office/powerpoint/2010/main" val="50761989"/>
      </p:ext>
    </p:extLst>
  </p:cSld>
  <p:clrMapOvr>
    <a:masterClrMapping/>
  </p:clrMapOvr>
  <p:transition spd="slow">
    <p:wedg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DD8EE-B686-F2EB-13F9-D6DBA2E106B3}"/>
            </a:ext>
          </a:extLst>
        </p:cNvPr>
        <p:cNvGrpSpPr/>
        <p:nvPr/>
      </p:nvGrpSpPr>
      <p:grpSpPr>
        <a:xfrm>
          <a:off x="0" y="0"/>
          <a:ext cx="0" cy="0"/>
          <a:chOff x="0" y="0"/>
          <a:chExt cx="0" cy="0"/>
        </a:xfrm>
      </p:grpSpPr>
      <p:sp>
        <p:nvSpPr>
          <p:cNvPr id="48130" name="Rectangle 2">
            <a:extLst>
              <a:ext uri="{FF2B5EF4-FFF2-40B4-BE49-F238E27FC236}">
                <a16:creationId xmlns:a16="http://schemas.microsoft.com/office/drawing/2014/main" id="{F99BFBE9-58D6-5108-11E1-8AAD9EAED09F}"/>
              </a:ext>
            </a:extLst>
          </p:cNvPr>
          <p:cNvSpPr>
            <a:spLocks noChangeArrowheads="1"/>
          </p:cNvSpPr>
          <p:nvPr/>
        </p:nvSpPr>
        <p:spPr bwMode="auto">
          <a:xfrm>
            <a:off x="2036763" y="422118"/>
            <a:ext cx="9144000" cy="646331"/>
          </a:xfrm>
          <a:prstGeom prst="rect">
            <a:avLst/>
          </a:prstGeom>
          <a:noFill/>
          <a:ln w="9525">
            <a:noFill/>
            <a:miter lim="800000"/>
            <a:headEnd/>
            <a:tailEnd/>
          </a:ln>
          <a:effectLst/>
        </p:spPr>
        <p:txBody>
          <a:bodyPr>
            <a:spAutoFit/>
          </a:bodyPr>
          <a:lstStyle/>
          <a:p>
            <a:endParaRPr lang="en-US"/>
          </a:p>
        </p:txBody>
      </p:sp>
      <p:sp>
        <p:nvSpPr>
          <p:cNvPr id="7" name="Rectangle 2">
            <a:extLst>
              <a:ext uri="{FF2B5EF4-FFF2-40B4-BE49-F238E27FC236}">
                <a16:creationId xmlns:a16="http://schemas.microsoft.com/office/drawing/2014/main" id="{A4EF6308-38EC-88D6-8FCD-5C1B02E53C6C}"/>
              </a:ext>
            </a:extLst>
          </p:cNvPr>
          <p:cNvSpPr>
            <a:spLocks noGrp="1" noChangeArrowheads="1"/>
          </p:cNvSpPr>
          <p:nvPr>
            <p:ph type="title"/>
          </p:nvPr>
        </p:nvSpPr>
        <p:spPr>
          <a:xfrm>
            <a:off x="457200" y="457200"/>
            <a:ext cx="11201399" cy="600164"/>
          </a:xfrm>
          <a:solidFill>
            <a:srgbClr val="000000">
              <a:alpha val="84706"/>
            </a:srgbClr>
          </a:solidFill>
        </p:spPr>
        <p:txBody>
          <a:bodyPr wrap="square" anchor="t" anchorCtr="0">
            <a:spAutoFit/>
          </a:bodyPr>
          <a:lstStyle/>
          <a:p>
            <a:r>
              <a:rPr lang="en-US" b="1" i="1" dirty="0"/>
              <a:t>Common Issues (Problems) in 1 Corinthians 11-14</a:t>
            </a:r>
            <a:endParaRPr lang="en-US" dirty="0"/>
          </a:p>
        </p:txBody>
      </p:sp>
      <p:graphicFrame>
        <p:nvGraphicFramePr>
          <p:cNvPr id="4" name="Table 3">
            <a:extLst>
              <a:ext uri="{FF2B5EF4-FFF2-40B4-BE49-F238E27FC236}">
                <a16:creationId xmlns:a16="http://schemas.microsoft.com/office/drawing/2014/main" id="{80AFC465-B40F-AD22-7D3C-1F8CB75F54F2}"/>
              </a:ext>
            </a:extLst>
          </p:cNvPr>
          <p:cNvGraphicFramePr>
            <a:graphicFrameLocks noGrp="1"/>
          </p:cNvGraphicFramePr>
          <p:nvPr/>
        </p:nvGraphicFramePr>
        <p:xfrm>
          <a:off x="533400" y="1347899"/>
          <a:ext cx="11201399" cy="5120640"/>
        </p:xfrm>
        <a:graphic>
          <a:graphicData uri="http://schemas.openxmlformats.org/drawingml/2006/table">
            <a:tbl>
              <a:tblPr firstRow="1" firstCol="1" bandRow="1">
                <a:tableStyleId>{5C22544A-7EE6-4342-B048-85BDC9FD1C3A}</a:tableStyleId>
              </a:tblPr>
              <a:tblGrid>
                <a:gridCol w="2209800">
                  <a:extLst>
                    <a:ext uri="{9D8B030D-6E8A-4147-A177-3AD203B41FA5}">
                      <a16:colId xmlns:a16="http://schemas.microsoft.com/office/drawing/2014/main" val="3138150736"/>
                    </a:ext>
                  </a:extLst>
                </a:gridCol>
                <a:gridCol w="8991599">
                  <a:extLst>
                    <a:ext uri="{9D8B030D-6E8A-4147-A177-3AD203B41FA5}">
                      <a16:colId xmlns:a16="http://schemas.microsoft.com/office/drawing/2014/main" val="2598041588"/>
                    </a:ext>
                  </a:extLst>
                </a:gridCol>
              </a:tblGrid>
              <a:tr h="0">
                <a:tc>
                  <a:txBody>
                    <a:bodyPr/>
                    <a:lstStyle/>
                    <a:p>
                      <a:pPr marL="0" marR="0" algn="ctr">
                        <a:buNone/>
                        <a:tabLst>
                          <a:tab pos="457200" algn="l"/>
                          <a:tab pos="914400" algn="l"/>
                          <a:tab pos="1371600" algn="l"/>
                          <a:tab pos="3246120" algn="ctr"/>
                        </a:tabLst>
                      </a:pPr>
                      <a:r>
                        <a:rPr lang="en-US" sz="2800" kern="0">
                          <a:effectLst/>
                        </a:rPr>
                        <a:t>Section</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a:effectLst/>
                        </a:rPr>
                        <a:t>Issues</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3274833245"/>
                  </a:ext>
                </a:extLst>
              </a:tr>
              <a:tr h="0">
                <a:tc>
                  <a:txBody>
                    <a:bodyPr/>
                    <a:lstStyle/>
                    <a:p>
                      <a:pPr marL="0" marR="0" algn="ctr">
                        <a:buNone/>
                        <a:tabLst>
                          <a:tab pos="457200" algn="l"/>
                          <a:tab pos="914400" algn="l"/>
                          <a:tab pos="1371600" algn="l"/>
                          <a:tab pos="3246120" algn="ctr"/>
                        </a:tabLst>
                      </a:pPr>
                      <a:r>
                        <a:rPr lang="en-US" sz="2800" kern="0">
                          <a:effectLst/>
                        </a:rPr>
                        <a:t>11:2-16</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dirty="0">
                          <a:effectLst/>
                        </a:rPr>
                        <a:t>Women’s subjection in worship (praying), and spiritual gifts (prophesying) </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851509058"/>
                  </a:ext>
                </a:extLst>
              </a:tr>
              <a:tr h="0">
                <a:tc>
                  <a:txBody>
                    <a:bodyPr/>
                    <a:lstStyle/>
                    <a:p>
                      <a:pPr marL="0" marR="0" algn="ctr">
                        <a:buNone/>
                        <a:tabLst>
                          <a:tab pos="457200" algn="l"/>
                          <a:tab pos="914400" algn="l"/>
                          <a:tab pos="1371600" algn="l"/>
                          <a:tab pos="3246120" algn="ctr"/>
                        </a:tabLst>
                      </a:pPr>
                      <a:r>
                        <a:rPr lang="en-US" sz="2800" kern="0">
                          <a:effectLst/>
                        </a:rPr>
                        <a:t>11:17-34</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dirty="0">
                          <a:effectLst/>
                        </a:rPr>
                        <a:t>Disorder, disregard for others regarding the Lord’s Supper (worship) in the assemblies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3390578143"/>
                  </a:ext>
                </a:extLst>
              </a:tr>
              <a:tr h="0">
                <a:tc>
                  <a:txBody>
                    <a:bodyPr/>
                    <a:lstStyle/>
                    <a:p>
                      <a:pPr marL="0" marR="0" algn="ctr">
                        <a:buNone/>
                        <a:tabLst>
                          <a:tab pos="457200" algn="l"/>
                          <a:tab pos="914400" algn="l"/>
                          <a:tab pos="1371600" algn="l"/>
                          <a:tab pos="3246120" algn="ctr"/>
                        </a:tabLst>
                      </a:pPr>
                      <a:r>
                        <a:rPr lang="en-US" sz="2800" kern="0">
                          <a:effectLst/>
                        </a:rPr>
                        <a:t>chapter 12</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dirty="0">
                          <a:effectLst/>
                        </a:rPr>
                        <a:t>Disunity and disregard for others regarding spiritual gifts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2814304817"/>
                  </a:ext>
                </a:extLst>
              </a:tr>
              <a:tr h="0">
                <a:tc>
                  <a:txBody>
                    <a:bodyPr/>
                    <a:lstStyle/>
                    <a:p>
                      <a:pPr marL="0" marR="0" algn="ctr">
                        <a:buNone/>
                        <a:tabLst>
                          <a:tab pos="457200" algn="l"/>
                          <a:tab pos="914400" algn="l"/>
                          <a:tab pos="1371600" algn="l"/>
                          <a:tab pos="3246120" algn="ctr"/>
                        </a:tabLst>
                      </a:pPr>
                      <a:r>
                        <a:rPr lang="en-US" sz="2800" kern="0">
                          <a:effectLst/>
                        </a:rPr>
                        <a:t>chapter 13</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dirty="0">
                          <a:effectLst/>
                        </a:rPr>
                        <a:t>Lack of love for others regarding temporary spiritual gifts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3678460145"/>
                  </a:ext>
                </a:extLst>
              </a:tr>
              <a:tr h="0">
                <a:tc>
                  <a:txBody>
                    <a:bodyPr/>
                    <a:lstStyle/>
                    <a:p>
                      <a:pPr marL="0" marR="0" algn="ctr">
                        <a:buNone/>
                        <a:tabLst>
                          <a:tab pos="457200" algn="l"/>
                          <a:tab pos="914400" algn="l"/>
                          <a:tab pos="1371600" algn="l"/>
                          <a:tab pos="3246120" algn="ctr"/>
                        </a:tabLst>
                      </a:pPr>
                      <a:r>
                        <a:rPr lang="en-US" sz="2800" kern="0">
                          <a:effectLst/>
                        </a:rPr>
                        <a:t>chapter 14</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tc>
                  <a:txBody>
                    <a:bodyPr/>
                    <a:lstStyle/>
                    <a:p>
                      <a:pPr marL="0" marR="0" algn="ctr">
                        <a:buNone/>
                        <a:tabLst>
                          <a:tab pos="457200" algn="l"/>
                          <a:tab pos="914400" algn="l"/>
                          <a:tab pos="1371600" algn="l"/>
                          <a:tab pos="3246120" algn="ctr"/>
                        </a:tabLst>
                      </a:pPr>
                      <a:r>
                        <a:rPr lang="en-US" sz="2800" kern="0" dirty="0">
                          <a:effectLst/>
                        </a:rPr>
                        <a:t>Disorder, confusion, disregard for others regarding spiritual gifts and women’s disregard for subjection in church assemblies</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0099"/>
                    </a:solidFill>
                  </a:tcPr>
                </a:tc>
                <a:extLst>
                  <a:ext uri="{0D108BD9-81ED-4DB2-BD59-A6C34878D82A}">
                    <a16:rowId xmlns:a16="http://schemas.microsoft.com/office/drawing/2014/main" val="376832469"/>
                  </a:ext>
                </a:extLst>
              </a:tr>
            </a:tbl>
          </a:graphicData>
        </a:graphic>
      </p:graphicFrame>
      <p:sp>
        <p:nvSpPr>
          <p:cNvPr id="5" name="Rectangle 2">
            <a:extLst>
              <a:ext uri="{FF2B5EF4-FFF2-40B4-BE49-F238E27FC236}">
                <a16:creationId xmlns:a16="http://schemas.microsoft.com/office/drawing/2014/main" id="{F78C0BF9-D019-FEAE-ACC8-647FD94FEE90}"/>
              </a:ext>
            </a:extLst>
          </p:cNvPr>
          <p:cNvSpPr>
            <a:spLocks noChangeArrowheads="1"/>
          </p:cNvSpPr>
          <p:nvPr/>
        </p:nvSpPr>
        <p:spPr bwMode="auto">
          <a:xfrm>
            <a:off x="2852738" y="304784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671995587"/>
      </p:ext>
    </p:extLst>
  </p:cSld>
  <p:clrMapOvr>
    <a:masterClrMapping/>
  </p:clrMapOvr>
  <p:transition spd="slow">
    <p:wedg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76F2D-4448-6A61-CEDE-844ED6BD6B7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3D87160-B781-1142-1945-8C06815E1842}"/>
              </a:ext>
            </a:extLst>
          </p:cNvPr>
          <p:cNvSpPr txBox="1"/>
          <p:nvPr/>
        </p:nvSpPr>
        <p:spPr>
          <a:xfrm>
            <a:off x="609600" y="1295400"/>
            <a:ext cx="11017533" cy="4832092"/>
          </a:xfrm>
          <a:prstGeom prst="rect">
            <a:avLst/>
          </a:prstGeom>
          <a:noFill/>
          <a:ln w="28575">
            <a:solidFill>
              <a:schemeClr val="accent1"/>
            </a:solidFill>
          </a:ln>
        </p:spPr>
        <p:txBody>
          <a:bodyPr wrap="square" rtlCol="0">
            <a:spAutoFit/>
          </a:bodyPr>
          <a:lstStyle/>
          <a:p>
            <a:pPr marL="274320" indent="-274320" algn="l"/>
            <a:r>
              <a:rPr lang="en-US" sz="2800" b="1" i="1" dirty="0">
                <a:solidFill>
                  <a:srgbClr val="FFFF00"/>
                </a:solidFill>
                <a:latin typeface="+mn-lt"/>
              </a:rPr>
              <a:t>“Every man” and “every woman” </a:t>
            </a:r>
            <a:r>
              <a:rPr lang="en-US" sz="2800" dirty="0">
                <a:latin typeface="+mn-lt"/>
              </a:rPr>
              <a:t>(not just a certain place/time)</a:t>
            </a:r>
          </a:p>
          <a:p>
            <a:pPr marL="274320" indent="-274320" algn="l"/>
            <a:r>
              <a:rPr lang="en-US" sz="2800" b="1" i="1" dirty="0">
                <a:solidFill>
                  <a:srgbClr val="FFFF00"/>
                </a:solidFill>
                <a:latin typeface="+mn-lt"/>
              </a:rPr>
              <a:t>The language used regarding covering</a:t>
            </a:r>
          </a:p>
          <a:p>
            <a:pPr marL="274320" indent="-274320" algn="l"/>
            <a:r>
              <a:rPr lang="en-US" sz="2800" dirty="0">
                <a:latin typeface="+mn-lt"/>
              </a:rPr>
              <a:t>11:4,5 – ….every woman who prays or prophesies with her head uncovered </a:t>
            </a:r>
            <a:r>
              <a:rPr lang="en-US" sz="2800" b="1" i="1" dirty="0">
                <a:latin typeface="+mn-lt"/>
              </a:rPr>
              <a:t>dishonors her head</a:t>
            </a:r>
            <a:r>
              <a:rPr lang="en-US" sz="2800" dirty="0">
                <a:latin typeface="+mn-lt"/>
              </a:rPr>
              <a:t>.</a:t>
            </a:r>
          </a:p>
          <a:p>
            <a:pPr marL="274320" indent="-274320" algn="l"/>
            <a:r>
              <a:rPr lang="en-US" sz="2800" dirty="0">
                <a:latin typeface="+mn-lt"/>
              </a:rPr>
              <a:t>11:6 – If it is </a:t>
            </a:r>
            <a:r>
              <a:rPr lang="en-US" sz="2800" b="1" i="1" dirty="0">
                <a:latin typeface="+mn-lt"/>
              </a:rPr>
              <a:t>shameful</a:t>
            </a:r>
            <a:r>
              <a:rPr lang="en-US" sz="2800" dirty="0">
                <a:latin typeface="+mn-lt"/>
              </a:rPr>
              <a:t> for a woman to be shorn or shaved, </a:t>
            </a:r>
            <a:r>
              <a:rPr lang="en-US" sz="2800" b="1" i="1" dirty="0">
                <a:latin typeface="+mn-lt"/>
              </a:rPr>
              <a:t>let her be covered</a:t>
            </a:r>
            <a:r>
              <a:rPr lang="en-US" sz="2800" dirty="0">
                <a:latin typeface="+mn-lt"/>
              </a:rPr>
              <a:t>.</a:t>
            </a:r>
          </a:p>
          <a:p>
            <a:pPr marL="274320" indent="-274320" algn="l"/>
            <a:r>
              <a:rPr lang="en-US" sz="2800" dirty="0">
                <a:latin typeface="+mn-lt"/>
              </a:rPr>
              <a:t>11:7 – For a man indeed </a:t>
            </a:r>
            <a:r>
              <a:rPr lang="en-US" sz="2800" b="1" i="1" dirty="0">
                <a:latin typeface="+mn-lt"/>
              </a:rPr>
              <a:t>ought</a:t>
            </a:r>
            <a:r>
              <a:rPr lang="en-US" sz="2800" dirty="0">
                <a:latin typeface="+mn-lt"/>
              </a:rPr>
              <a:t> not to cover his head, since he is the image and glory of God; but woman is the glory of man.</a:t>
            </a:r>
          </a:p>
          <a:p>
            <a:pPr marL="274320" indent="-274320" algn="l"/>
            <a:r>
              <a:rPr lang="en-US" sz="2800" dirty="0">
                <a:latin typeface="+mn-lt"/>
              </a:rPr>
              <a:t>11:10 – For this reason the woman </a:t>
            </a:r>
            <a:r>
              <a:rPr lang="en-US" sz="2800" b="1" i="1" dirty="0">
                <a:latin typeface="+mn-lt"/>
              </a:rPr>
              <a:t>ought</a:t>
            </a:r>
            <a:r>
              <a:rPr lang="en-US" sz="2800" dirty="0">
                <a:latin typeface="+mn-lt"/>
              </a:rPr>
              <a:t> to have a symbol of authority on her head, because of the angels.</a:t>
            </a:r>
          </a:p>
          <a:p>
            <a:pPr marL="274320" indent="-274320" algn="l"/>
            <a:r>
              <a:rPr lang="en-US" sz="2800" dirty="0">
                <a:latin typeface="+mn-lt"/>
              </a:rPr>
              <a:t>11:13 – Is it </a:t>
            </a:r>
            <a:r>
              <a:rPr lang="en-US" sz="2800" b="1" i="1" dirty="0">
                <a:latin typeface="+mn-lt"/>
              </a:rPr>
              <a:t>proper</a:t>
            </a:r>
            <a:r>
              <a:rPr lang="en-US" sz="2800" dirty="0">
                <a:latin typeface="+mn-lt"/>
              </a:rPr>
              <a:t> for a woman to pray with her head uncovered? </a:t>
            </a:r>
          </a:p>
        </p:txBody>
      </p:sp>
      <p:sp>
        <p:nvSpPr>
          <p:cNvPr id="5" name="Rectangle 2">
            <a:extLst>
              <a:ext uri="{FF2B5EF4-FFF2-40B4-BE49-F238E27FC236}">
                <a16:creationId xmlns:a16="http://schemas.microsoft.com/office/drawing/2014/main" id="{A743ADAC-5562-4DED-B54F-49C8B89BAA8A}"/>
              </a:ext>
            </a:extLst>
          </p:cNvPr>
          <p:cNvSpPr>
            <a:spLocks noGrp="1" noChangeArrowheads="1"/>
          </p:cNvSpPr>
          <p:nvPr>
            <p:ph type="title"/>
          </p:nvPr>
        </p:nvSpPr>
        <p:spPr>
          <a:xfrm>
            <a:off x="564867"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The Special Covering Still in Effect? 1</a:t>
            </a:r>
            <a:endParaRPr lang="en-US" sz="3200" b="1" i="1" kern="100" dirty="0">
              <a:effectLst/>
              <a:latin typeface="+mn-lt"/>
            </a:endParaRPr>
          </a:p>
        </p:txBody>
      </p:sp>
    </p:spTree>
    <p:extLst>
      <p:ext uri="{BB962C8B-B14F-4D97-AF65-F5344CB8AC3E}">
        <p14:creationId xmlns:p14="http://schemas.microsoft.com/office/powerpoint/2010/main" val="2988433087"/>
      </p:ext>
    </p:extLst>
  </p:cSld>
  <p:clrMapOvr>
    <a:masterClrMapping/>
  </p:clrMapOvr>
  <p:transition spd="slow">
    <p:wedg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EDA4-C95C-8AD7-ACDE-64ABDA05996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329574E-8F5E-E7F1-F3A6-6701DBEC5EEC}"/>
              </a:ext>
            </a:extLst>
          </p:cNvPr>
          <p:cNvSpPr txBox="1"/>
          <p:nvPr/>
        </p:nvSpPr>
        <p:spPr>
          <a:xfrm>
            <a:off x="609600" y="1295400"/>
            <a:ext cx="11017533" cy="3539430"/>
          </a:xfrm>
          <a:prstGeom prst="rect">
            <a:avLst/>
          </a:prstGeom>
          <a:noFill/>
          <a:ln w="28575">
            <a:solidFill>
              <a:schemeClr val="accent1"/>
            </a:solidFill>
          </a:ln>
        </p:spPr>
        <p:txBody>
          <a:bodyPr wrap="square" rtlCol="0">
            <a:spAutoFit/>
          </a:bodyPr>
          <a:lstStyle/>
          <a:p>
            <a:pPr marL="274320" indent="-274320" algn="l"/>
            <a:r>
              <a:rPr lang="en-US" sz="2800" b="1" i="1" dirty="0">
                <a:solidFill>
                  <a:srgbClr val="FFFF00"/>
                </a:solidFill>
                <a:latin typeface="+mn-lt"/>
              </a:rPr>
              <a:t>Principles on which the teaching is based:</a:t>
            </a:r>
            <a:br>
              <a:rPr lang="en-US" sz="2800" b="1" i="1" dirty="0">
                <a:solidFill>
                  <a:schemeClr val="accent1"/>
                </a:solidFill>
                <a:latin typeface="+mn-lt"/>
              </a:rPr>
            </a:br>
            <a:r>
              <a:rPr lang="en-US" sz="2800" b="1" i="1" dirty="0">
                <a:solidFill>
                  <a:schemeClr val="accent1"/>
                </a:solidFill>
                <a:latin typeface="+mn-lt"/>
              </a:rPr>
              <a:t>The principle of headship </a:t>
            </a:r>
            <a:r>
              <a:rPr lang="en-US" sz="2800" b="1" i="1" dirty="0">
                <a:latin typeface="+mn-lt"/>
              </a:rPr>
              <a:t>(</a:t>
            </a:r>
            <a:r>
              <a:rPr lang="en-US" sz="2800" dirty="0">
                <a:latin typeface="+mn-lt"/>
              </a:rPr>
              <a:t>the reason is still in effect)</a:t>
            </a:r>
            <a:br>
              <a:rPr lang="en-US" sz="2800" dirty="0">
                <a:latin typeface="+mn-lt"/>
              </a:rPr>
            </a:br>
            <a:r>
              <a:rPr lang="en-US" sz="2800" b="1" i="1" dirty="0">
                <a:solidFill>
                  <a:schemeClr val="accent1"/>
                </a:solidFill>
                <a:latin typeface="+mn-lt"/>
              </a:rPr>
              <a:t>The shame of being shorn </a:t>
            </a:r>
            <a:r>
              <a:rPr lang="en-US" sz="2800" b="1" i="1" dirty="0">
                <a:latin typeface="+mn-lt"/>
              </a:rPr>
              <a:t>(</a:t>
            </a:r>
            <a:r>
              <a:rPr lang="en-US" sz="2800" dirty="0">
                <a:latin typeface="+mn-lt"/>
              </a:rPr>
              <a:t>If it is shameful to be shorn, let her be covered. But verse 15 says it is shameful for her to be shorn.</a:t>
            </a:r>
            <a:br>
              <a:rPr lang="en-US" sz="2800" dirty="0">
                <a:latin typeface="+mn-lt"/>
              </a:rPr>
            </a:br>
            <a:r>
              <a:rPr lang="en-US" sz="2800" b="1" i="1" dirty="0">
                <a:solidFill>
                  <a:schemeClr val="accent1"/>
                </a:solidFill>
                <a:latin typeface="+mn-lt"/>
              </a:rPr>
              <a:t>The principle of image and glory </a:t>
            </a:r>
            <a:r>
              <a:rPr lang="en-US" sz="2800" dirty="0">
                <a:solidFill>
                  <a:schemeClr val="bg1"/>
                </a:solidFill>
                <a:latin typeface="+mn-lt"/>
              </a:rPr>
              <a:t>(</a:t>
            </a:r>
            <a:r>
              <a:rPr lang="en-US" sz="2800" dirty="0">
                <a:latin typeface="+mn-lt"/>
              </a:rPr>
              <a:t>For this </a:t>
            </a:r>
            <a:r>
              <a:rPr lang="en-US" sz="2800" dirty="0">
                <a:solidFill>
                  <a:schemeClr val="bg2"/>
                </a:solidFill>
                <a:latin typeface="+mn-lt"/>
              </a:rPr>
              <a:t>reason</a:t>
            </a:r>
            <a:r>
              <a:rPr lang="en-US" sz="2800" dirty="0">
                <a:latin typeface="+mn-lt"/>
              </a:rPr>
              <a:t> [creation] woman ought to have a symbol of authority on her head” - v10) </a:t>
            </a:r>
            <a:br>
              <a:rPr lang="en-US" sz="2800" dirty="0">
                <a:latin typeface="+mn-lt"/>
              </a:rPr>
            </a:br>
            <a:r>
              <a:rPr lang="en-US" sz="2800" b="1" i="1" dirty="0">
                <a:solidFill>
                  <a:schemeClr val="accent1"/>
                </a:solidFill>
                <a:latin typeface="+mn-lt"/>
              </a:rPr>
              <a:t>A rhetoric question – verse 13? </a:t>
            </a:r>
            <a:r>
              <a:rPr lang="en-US" sz="2800" dirty="0">
                <a:latin typeface="+mn-lt"/>
              </a:rPr>
              <a:t>Is it </a:t>
            </a:r>
            <a:r>
              <a:rPr lang="en-US" sz="2800" b="1" i="1" dirty="0">
                <a:latin typeface="+mn-lt"/>
              </a:rPr>
              <a:t>proper</a:t>
            </a:r>
            <a:r>
              <a:rPr lang="en-US" sz="2800" dirty="0">
                <a:latin typeface="+mn-lt"/>
              </a:rPr>
              <a:t> for a woman to pray to God with her head uncovered? </a:t>
            </a:r>
          </a:p>
        </p:txBody>
      </p:sp>
      <p:sp>
        <p:nvSpPr>
          <p:cNvPr id="5" name="Rectangle 2">
            <a:extLst>
              <a:ext uri="{FF2B5EF4-FFF2-40B4-BE49-F238E27FC236}">
                <a16:creationId xmlns:a16="http://schemas.microsoft.com/office/drawing/2014/main" id="{DAF0DC1F-EA3C-C713-93ED-1C7D5883BCE1}"/>
              </a:ext>
            </a:extLst>
          </p:cNvPr>
          <p:cNvSpPr>
            <a:spLocks noGrp="1" noChangeArrowheads="1"/>
          </p:cNvSpPr>
          <p:nvPr>
            <p:ph type="title"/>
          </p:nvPr>
        </p:nvSpPr>
        <p:spPr>
          <a:xfrm>
            <a:off x="564867"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The Special Covering Still in Effect? 2</a:t>
            </a:r>
            <a:endParaRPr lang="en-US" sz="3200" b="1" i="1" kern="100" dirty="0">
              <a:effectLst/>
              <a:latin typeface="+mn-lt"/>
            </a:endParaRPr>
          </a:p>
        </p:txBody>
      </p:sp>
    </p:spTree>
    <p:extLst>
      <p:ext uri="{BB962C8B-B14F-4D97-AF65-F5344CB8AC3E}">
        <p14:creationId xmlns:p14="http://schemas.microsoft.com/office/powerpoint/2010/main" val="2961738510"/>
      </p:ext>
    </p:extLst>
  </p:cSld>
  <p:clrMapOvr>
    <a:masterClrMapping/>
  </p:clrMapOvr>
  <p:transition spd="slow">
    <p:wedg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1AA46-FABA-8680-9C48-8FB450247282}"/>
            </a:ext>
          </a:extLst>
        </p:cNvPr>
        <p:cNvGrpSpPr/>
        <p:nvPr/>
      </p:nvGrpSpPr>
      <p:grpSpPr>
        <a:xfrm>
          <a:off x="0" y="0"/>
          <a:ext cx="0" cy="0"/>
          <a:chOff x="0" y="0"/>
          <a:chExt cx="0" cy="0"/>
        </a:xfrm>
      </p:grpSpPr>
      <p:sp>
        <p:nvSpPr>
          <p:cNvPr id="48130" name="Rectangle 2">
            <a:extLst>
              <a:ext uri="{FF2B5EF4-FFF2-40B4-BE49-F238E27FC236}">
                <a16:creationId xmlns:a16="http://schemas.microsoft.com/office/drawing/2014/main" id="{A8D3D881-AF73-6C5B-5EBF-07C7A286E107}"/>
              </a:ext>
            </a:extLst>
          </p:cNvPr>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7" name="Rectangle 2">
            <a:extLst>
              <a:ext uri="{FF2B5EF4-FFF2-40B4-BE49-F238E27FC236}">
                <a16:creationId xmlns:a16="http://schemas.microsoft.com/office/drawing/2014/main" id="{E7CBA16E-BB10-62B0-6DB3-9F4672A357E4}"/>
              </a:ext>
            </a:extLst>
          </p:cNvPr>
          <p:cNvSpPr>
            <a:spLocks noGrp="1" noChangeArrowheads="1"/>
          </p:cNvSpPr>
          <p:nvPr>
            <p:ph type="title"/>
          </p:nvPr>
        </p:nvSpPr>
        <p:spPr>
          <a:xfrm>
            <a:off x="1219201" y="558225"/>
            <a:ext cx="9753599" cy="584775"/>
          </a:xfrm>
          <a:solidFill>
            <a:srgbClr val="000000">
              <a:alpha val="84706"/>
            </a:srgbClr>
          </a:solidFill>
        </p:spPr>
        <p:txBody>
          <a:bodyPr wrap="square" anchor="t" anchorCtr="0">
            <a:spAutoFit/>
          </a:bodyPr>
          <a:lstStyle/>
          <a:p>
            <a:r>
              <a:rPr lang="en-US" sz="3200" b="1" dirty="0"/>
              <a:t>If the Evidence Is Not 100% Conclusive…</a:t>
            </a:r>
            <a:endParaRPr lang="en-US" sz="3200" b="1" i="1" dirty="0"/>
          </a:p>
        </p:txBody>
      </p:sp>
      <p:sp>
        <p:nvSpPr>
          <p:cNvPr id="8" name="Rectangle 3">
            <a:extLst>
              <a:ext uri="{FF2B5EF4-FFF2-40B4-BE49-F238E27FC236}">
                <a16:creationId xmlns:a16="http://schemas.microsoft.com/office/drawing/2014/main" id="{00C97BD7-57A3-E970-23CB-ED10EAA41F83}"/>
              </a:ext>
            </a:extLst>
          </p:cNvPr>
          <p:cNvSpPr txBox="1">
            <a:spLocks noChangeArrowheads="1"/>
          </p:cNvSpPr>
          <p:nvPr/>
        </p:nvSpPr>
        <p:spPr bwMode="auto">
          <a:xfrm>
            <a:off x="609600" y="1295400"/>
            <a:ext cx="10972800" cy="1908215"/>
          </a:xfrm>
          <a:prstGeom prst="rect">
            <a:avLst/>
          </a:prstGeom>
          <a:solidFill>
            <a:srgbClr val="000000">
              <a:alpha val="62000"/>
            </a:srgbClr>
          </a:solidFill>
          <a:ln w="9525">
            <a:noFill/>
            <a:miter lim="800000"/>
            <a:headEnd/>
            <a:tailEnd/>
          </a:ln>
          <a:effectLst/>
        </p:spPr>
        <p:txBody>
          <a:bodyPr vert="horz" wrap="square" lIns="91440" tIns="91440" rIns="91440" bIns="91440" numCol="1" anchor="t" anchorCtr="0" compatLnSpc="1">
            <a:prstTxWarp prst="textNoShape">
              <a:avLst/>
            </a:prstTxWarp>
            <a:spAutoFit/>
          </a:bodyPr>
          <a:lstStyle/>
          <a:p>
            <a:r>
              <a:rPr lang="en-US" sz="2800" dirty="0">
                <a:latin typeface="+mn-lt"/>
              </a:rPr>
              <a:t>Either God </a:t>
            </a:r>
            <a:r>
              <a:rPr lang="en-US" sz="2800" b="1" i="1" dirty="0">
                <a:latin typeface="+mn-lt"/>
              </a:rPr>
              <a:t>wants</a:t>
            </a:r>
            <a:r>
              <a:rPr lang="en-US" sz="2800" dirty="0">
                <a:latin typeface="+mn-lt"/>
              </a:rPr>
              <a:t> women to wear the covering or else He considers it </a:t>
            </a:r>
            <a:r>
              <a:rPr lang="en-US" sz="2800" b="1" i="1" dirty="0">
                <a:latin typeface="+mn-lt"/>
              </a:rPr>
              <a:t>unnecessary</a:t>
            </a:r>
            <a:r>
              <a:rPr lang="en-US" sz="2800" dirty="0">
                <a:latin typeface="+mn-lt"/>
              </a:rPr>
              <a:t> </a:t>
            </a:r>
          </a:p>
          <a:p>
            <a:r>
              <a:rPr lang="en-US" sz="2800" dirty="0">
                <a:latin typeface="+mn-lt"/>
              </a:rPr>
              <a:t>Either a woman </a:t>
            </a:r>
            <a:r>
              <a:rPr lang="en-US" sz="2800" b="1" i="1" dirty="0">
                <a:latin typeface="+mn-lt"/>
              </a:rPr>
              <a:t>wears</a:t>
            </a:r>
            <a:r>
              <a:rPr lang="en-US" sz="2800" dirty="0">
                <a:latin typeface="+mn-lt"/>
              </a:rPr>
              <a:t> the covering or else she does </a:t>
            </a:r>
            <a:r>
              <a:rPr lang="en-US" sz="2800" b="1" i="1" dirty="0">
                <a:latin typeface="+mn-lt"/>
              </a:rPr>
              <a:t>not</a:t>
            </a:r>
            <a:r>
              <a:rPr lang="en-US" sz="2800" dirty="0">
                <a:latin typeface="+mn-lt"/>
              </a:rPr>
              <a:t>..</a:t>
            </a:r>
          </a:p>
          <a:p>
            <a:r>
              <a:rPr lang="en-US" sz="2800" dirty="0">
                <a:latin typeface="+mn-lt"/>
              </a:rPr>
              <a:t>Consider the possible consequences:</a:t>
            </a:r>
          </a:p>
        </p:txBody>
      </p:sp>
      <p:graphicFrame>
        <p:nvGraphicFramePr>
          <p:cNvPr id="6" name="Table 5">
            <a:extLst>
              <a:ext uri="{FF2B5EF4-FFF2-40B4-BE49-F238E27FC236}">
                <a16:creationId xmlns:a16="http://schemas.microsoft.com/office/drawing/2014/main" id="{76C896D6-4B25-D3C0-479A-F5F979EC7676}"/>
              </a:ext>
            </a:extLst>
          </p:cNvPr>
          <p:cNvGraphicFramePr>
            <a:graphicFrameLocks noGrp="1"/>
          </p:cNvGraphicFramePr>
          <p:nvPr/>
        </p:nvGraphicFramePr>
        <p:xfrm>
          <a:off x="685800" y="3276600"/>
          <a:ext cx="10820400" cy="2560320"/>
        </p:xfrm>
        <a:graphic>
          <a:graphicData uri="http://schemas.openxmlformats.org/drawingml/2006/table">
            <a:tbl>
              <a:tblPr>
                <a:tableStyleId>{5C22544A-7EE6-4342-B048-85BDC9FD1C3A}</a:tableStyleId>
              </a:tblPr>
              <a:tblGrid>
                <a:gridCol w="4191000">
                  <a:extLst>
                    <a:ext uri="{9D8B030D-6E8A-4147-A177-3AD203B41FA5}">
                      <a16:colId xmlns:a16="http://schemas.microsoft.com/office/drawing/2014/main" val="4233896818"/>
                    </a:ext>
                  </a:extLst>
                </a:gridCol>
                <a:gridCol w="4038600">
                  <a:extLst>
                    <a:ext uri="{9D8B030D-6E8A-4147-A177-3AD203B41FA5}">
                      <a16:colId xmlns:a16="http://schemas.microsoft.com/office/drawing/2014/main" val="2781802787"/>
                    </a:ext>
                  </a:extLst>
                </a:gridCol>
                <a:gridCol w="2590800">
                  <a:extLst>
                    <a:ext uri="{9D8B030D-6E8A-4147-A177-3AD203B41FA5}">
                      <a16:colId xmlns:a16="http://schemas.microsoft.com/office/drawing/2014/main" val="417868995"/>
                    </a:ext>
                  </a:extLst>
                </a:gridCol>
              </a:tblGrid>
              <a:tr h="0">
                <a:tc>
                  <a:txBody>
                    <a:bodyPr/>
                    <a:lstStyle/>
                    <a:p>
                      <a:pPr marL="0" marR="0" indent="0" algn="ctr">
                        <a:buNone/>
                        <a:tabLst>
                          <a:tab pos="457200" algn="l"/>
                          <a:tab pos="914400" algn="l"/>
                          <a:tab pos="1371600" algn="l"/>
                          <a:tab pos="3246120" algn="ctr"/>
                        </a:tabLst>
                      </a:pPr>
                      <a:r>
                        <a:rPr lang="en-US" sz="2800" b="1" kern="100" dirty="0">
                          <a:solidFill>
                            <a:srgbClr val="FFFF00"/>
                          </a:solidFill>
                          <a:effectLst/>
                        </a:rPr>
                        <a:t>Alternatives</a:t>
                      </a:r>
                      <a:endParaRPr lang="en-US" sz="28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God views the covering as unnecessary</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God requires the covering</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1688686982"/>
                  </a:ext>
                </a:extLst>
              </a:tr>
              <a:tr h="0">
                <a:tc>
                  <a:txBody>
                    <a:bodyPr/>
                    <a:lstStyle/>
                    <a:p>
                      <a:pPr marL="0" marR="0" indent="0" algn="ctr">
                        <a:buNone/>
                        <a:tabLst>
                          <a:tab pos="457200" algn="l"/>
                          <a:tab pos="914400" algn="l"/>
                          <a:tab pos="1371600" algn="l"/>
                          <a:tab pos="3246120" algn="ctr"/>
                        </a:tabLst>
                      </a:pPr>
                      <a:r>
                        <a:rPr lang="en-US" sz="2800" kern="100">
                          <a:solidFill>
                            <a:schemeClr val="accent1"/>
                          </a:solidFill>
                          <a:effectLst/>
                        </a:rPr>
                        <a:t>A woman wears the covering</a:t>
                      </a:r>
                      <a:endParaRPr lang="en-US" sz="2800" kern="10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011526463"/>
                  </a:ext>
                </a:extLst>
              </a:tr>
              <a:tr h="0">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A woman does not wear the covering</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4201300701"/>
                  </a:ext>
                </a:extLst>
              </a:tr>
            </a:tbl>
          </a:graphicData>
        </a:graphic>
      </p:graphicFrame>
    </p:spTree>
    <p:extLst>
      <p:ext uri="{BB962C8B-B14F-4D97-AF65-F5344CB8AC3E}">
        <p14:creationId xmlns:p14="http://schemas.microsoft.com/office/powerpoint/2010/main" val="3421903843"/>
      </p:ext>
    </p:extLst>
  </p:cSld>
  <p:clrMapOvr>
    <a:masterClrMapping/>
  </p:clrMapOvr>
  <p:transition spd="slow">
    <p:wedg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2BB1C-1CE1-A604-4A47-28587EE43A24}"/>
            </a:ext>
          </a:extLst>
        </p:cNvPr>
        <p:cNvGrpSpPr/>
        <p:nvPr/>
      </p:nvGrpSpPr>
      <p:grpSpPr>
        <a:xfrm>
          <a:off x="0" y="0"/>
          <a:ext cx="0" cy="0"/>
          <a:chOff x="0" y="0"/>
          <a:chExt cx="0" cy="0"/>
        </a:xfrm>
      </p:grpSpPr>
      <p:sp>
        <p:nvSpPr>
          <p:cNvPr id="48130" name="Rectangle 2">
            <a:extLst>
              <a:ext uri="{FF2B5EF4-FFF2-40B4-BE49-F238E27FC236}">
                <a16:creationId xmlns:a16="http://schemas.microsoft.com/office/drawing/2014/main" id="{189162C5-DB5A-126F-D47A-FAB537CE2482}"/>
              </a:ext>
            </a:extLst>
          </p:cNvPr>
          <p:cNvSpPr>
            <a:spLocks noChangeArrowheads="1"/>
          </p:cNvSpPr>
          <p:nvPr/>
        </p:nvSpPr>
        <p:spPr bwMode="auto">
          <a:xfrm>
            <a:off x="2036763" y="344489"/>
            <a:ext cx="9144000" cy="646331"/>
          </a:xfrm>
          <a:prstGeom prst="rect">
            <a:avLst/>
          </a:prstGeom>
          <a:noFill/>
          <a:ln w="9525">
            <a:noFill/>
            <a:miter lim="800000"/>
            <a:headEnd/>
            <a:tailEnd/>
          </a:ln>
          <a:effectLst/>
        </p:spPr>
        <p:txBody>
          <a:bodyPr>
            <a:spAutoFit/>
          </a:bodyPr>
          <a:lstStyle/>
          <a:p>
            <a:endParaRPr lang="en-US"/>
          </a:p>
        </p:txBody>
      </p:sp>
      <p:sp>
        <p:nvSpPr>
          <p:cNvPr id="7" name="Rectangle 2">
            <a:extLst>
              <a:ext uri="{FF2B5EF4-FFF2-40B4-BE49-F238E27FC236}">
                <a16:creationId xmlns:a16="http://schemas.microsoft.com/office/drawing/2014/main" id="{80C4134A-3057-DEE6-EA0A-0E09021A2199}"/>
              </a:ext>
            </a:extLst>
          </p:cNvPr>
          <p:cNvSpPr>
            <a:spLocks noGrp="1" noChangeArrowheads="1"/>
          </p:cNvSpPr>
          <p:nvPr>
            <p:ph type="title"/>
          </p:nvPr>
        </p:nvSpPr>
        <p:spPr>
          <a:xfrm>
            <a:off x="1219201" y="558225"/>
            <a:ext cx="9753599" cy="584775"/>
          </a:xfrm>
          <a:solidFill>
            <a:srgbClr val="000000">
              <a:alpha val="84706"/>
            </a:srgbClr>
          </a:solidFill>
        </p:spPr>
        <p:txBody>
          <a:bodyPr wrap="square" anchor="t" anchorCtr="0">
            <a:spAutoFit/>
          </a:bodyPr>
          <a:lstStyle/>
          <a:p>
            <a:r>
              <a:rPr lang="en-US" sz="3200" b="1" dirty="0"/>
              <a:t>If the Evidence Is Not 100% Conclusive…</a:t>
            </a:r>
            <a:endParaRPr lang="en-US" sz="3200" b="1" i="1" dirty="0"/>
          </a:p>
        </p:txBody>
      </p:sp>
      <p:sp>
        <p:nvSpPr>
          <p:cNvPr id="8" name="Rectangle 3">
            <a:extLst>
              <a:ext uri="{FF2B5EF4-FFF2-40B4-BE49-F238E27FC236}">
                <a16:creationId xmlns:a16="http://schemas.microsoft.com/office/drawing/2014/main" id="{5A7FE66B-4F07-B8F0-024C-24AFD9C4B239}"/>
              </a:ext>
            </a:extLst>
          </p:cNvPr>
          <p:cNvSpPr txBox="1">
            <a:spLocks noChangeArrowheads="1"/>
          </p:cNvSpPr>
          <p:nvPr/>
        </p:nvSpPr>
        <p:spPr bwMode="auto">
          <a:xfrm>
            <a:off x="609600" y="1295400"/>
            <a:ext cx="10972800" cy="1908215"/>
          </a:xfrm>
          <a:prstGeom prst="rect">
            <a:avLst/>
          </a:prstGeom>
          <a:solidFill>
            <a:srgbClr val="000000">
              <a:alpha val="62000"/>
            </a:srgbClr>
          </a:solidFill>
          <a:ln w="9525">
            <a:noFill/>
            <a:miter lim="800000"/>
            <a:headEnd/>
            <a:tailEnd/>
          </a:ln>
          <a:effectLst/>
        </p:spPr>
        <p:txBody>
          <a:bodyPr vert="horz" wrap="square" lIns="91440" tIns="91440" rIns="91440" bIns="91440" numCol="1" anchor="t" anchorCtr="0" compatLnSpc="1">
            <a:prstTxWarp prst="textNoShape">
              <a:avLst/>
            </a:prstTxWarp>
            <a:spAutoFit/>
          </a:bodyPr>
          <a:lstStyle/>
          <a:p>
            <a:r>
              <a:rPr lang="en-US" sz="2800" dirty="0">
                <a:latin typeface="+mn-lt"/>
              </a:rPr>
              <a:t>Either God </a:t>
            </a:r>
            <a:r>
              <a:rPr lang="en-US" sz="2800" b="1" i="1" dirty="0">
                <a:latin typeface="+mn-lt"/>
              </a:rPr>
              <a:t>wants</a:t>
            </a:r>
            <a:r>
              <a:rPr lang="en-US" sz="2800" dirty="0">
                <a:latin typeface="+mn-lt"/>
              </a:rPr>
              <a:t> women to wear the covering or else He considers it </a:t>
            </a:r>
            <a:r>
              <a:rPr lang="en-US" sz="2800" b="1" i="1" dirty="0">
                <a:latin typeface="+mn-lt"/>
              </a:rPr>
              <a:t>unnecessary</a:t>
            </a:r>
            <a:r>
              <a:rPr lang="en-US" sz="2800" dirty="0">
                <a:latin typeface="+mn-lt"/>
              </a:rPr>
              <a:t> </a:t>
            </a:r>
          </a:p>
          <a:p>
            <a:r>
              <a:rPr lang="en-US" sz="2800" dirty="0">
                <a:latin typeface="+mn-lt"/>
              </a:rPr>
              <a:t>Either a woman </a:t>
            </a:r>
            <a:r>
              <a:rPr lang="en-US" sz="2800" b="1" i="1" dirty="0">
                <a:latin typeface="+mn-lt"/>
              </a:rPr>
              <a:t>wears</a:t>
            </a:r>
            <a:r>
              <a:rPr lang="en-US" sz="2800" dirty="0">
                <a:latin typeface="+mn-lt"/>
              </a:rPr>
              <a:t> the covering or else she does </a:t>
            </a:r>
            <a:r>
              <a:rPr lang="en-US" sz="2800" b="1" i="1" dirty="0">
                <a:latin typeface="+mn-lt"/>
              </a:rPr>
              <a:t>not</a:t>
            </a:r>
            <a:r>
              <a:rPr lang="en-US" sz="2800" dirty="0">
                <a:latin typeface="+mn-lt"/>
              </a:rPr>
              <a:t>..</a:t>
            </a:r>
          </a:p>
          <a:p>
            <a:r>
              <a:rPr lang="en-US" sz="2800" dirty="0">
                <a:latin typeface="+mn-lt"/>
              </a:rPr>
              <a:t>Consider the possible consequences:</a:t>
            </a:r>
          </a:p>
        </p:txBody>
      </p:sp>
      <p:graphicFrame>
        <p:nvGraphicFramePr>
          <p:cNvPr id="6" name="Table 5">
            <a:extLst>
              <a:ext uri="{FF2B5EF4-FFF2-40B4-BE49-F238E27FC236}">
                <a16:creationId xmlns:a16="http://schemas.microsoft.com/office/drawing/2014/main" id="{2EC8D72D-B47F-2A3C-D588-D0AC2A1C6C41}"/>
              </a:ext>
            </a:extLst>
          </p:cNvPr>
          <p:cNvGraphicFramePr>
            <a:graphicFrameLocks noGrp="1"/>
          </p:cNvGraphicFramePr>
          <p:nvPr/>
        </p:nvGraphicFramePr>
        <p:xfrm>
          <a:off x="685800" y="3276600"/>
          <a:ext cx="10820400" cy="2560320"/>
        </p:xfrm>
        <a:graphic>
          <a:graphicData uri="http://schemas.openxmlformats.org/drawingml/2006/table">
            <a:tbl>
              <a:tblPr>
                <a:tableStyleId>{5C22544A-7EE6-4342-B048-85BDC9FD1C3A}</a:tableStyleId>
              </a:tblPr>
              <a:tblGrid>
                <a:gridCol w="4191000">
                  <a:extLst>
                    <a:ext uri="{9D8B030D-6E8A-4147-A177-3AD203B41FA5}">
                      <a16:colId xmlns:a16="http://schemas.microsoft.com/office/drawing/2014/main" val="4233896818"/>
                    </a:ext>
                  </a:extLst>
                </a:gridCol>
                <a:gridCol w="4038600">
                  <a:extLst>
                    <a:ext uri="{9D8B030D-6E8A-4147-A177-3AD203B41FA5}">
                      <a16:colId xmlns:a16="http://schemas.microsoft.com/office/drawing/2014/main" val="2781802787"/>
                    </a:ext>
                  </a:extLst>
                </a:gridCol>
                <a:gridCol w="2590800">
                  <a:extLst>
                    <a:ext uri="{9D8B030D-6E8A-4147-A177-3AD203B41FA5}">
                      <a16:colId xmlns:a16="http://schemas.microsoft.com/office/drawing/2014/main" val="417868995"/>
                    </a:ext>
                  </a:extLst>
                </a:gridCol>
              </a:tblGrid>
              <a:tr h="0">
                <a:tc>
                  <a:txBody>
                    <a:bodyPr/>
                    <a:lstStyle/>
                    <a:p>
                      <a:pPr marL="0" marR="0" indent="0" algn="ctr">
                        <a:buNone/>
                        <a:tabLst>
                          <a:tab pos="457200" algn="l"/>
                          <a:tab pos="914400" algn="l"/>
                          <a:tab pos="1371600" algn="l"/>
                          <a:tab pos="3246120" algn="ctr"/>
                        </a:tabLst>
                      </a:pPr>
                      <a:r>
                        <a:rPr lang="en-US" sz="2800" b="1" kern="100" dirty="0">
                          <a:solidFill>
                            <a:srgbClr val="FFFF00"/>
                          </a:solidFill>
                          <a:effectLst/>
                        </a:rPr>
                        <a:t>Alternatives</a:t>
                      </a:r>
                      <a:endParaRPr lang="en-US" sz="2800" b="1" kern="100" dirty="0">
                        <a:solidFill>
                          <a:srgbClr val="FFFF00"/>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God views the covering as unnecessary</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God requires the covering</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1688686982"/>
                  </a:ext>
                </a:extLst>
              </a:tr>
              <a:tr h="0">
                <a:tc>
                  <a:txBody>
                    <a:bodyPr/>
                    <a:lstStyle/>
                    <a:p>
                      <a:pPr marL="0" marR="0" indent="0" algn="ctr">
                        <a:buNone/>
                        <a:tabLst>
                          <a:tab pos="457200" algn="l"/>
                          <a:tab pos="914400" algn="l"/>
                          <a:tab pos="1371600" algn="l"/>
                          <a:tab pos="3246120" algn="ctr"/>
                        </a:tabLst>
                      </a:pPr>
                      <a:r>
                        <a:rPr lang="en-US" sz="2800" kern="100">
                          <a:solidFill>
                            <a:schemeClr val="accent1"/>
                          </a:solidFill>
                          <a:effectLst/>
                        </a:rPr>
                        <a:t>A woman wears the covering</a:t>
                      </a:r>
                      <a:endParaRPr lang="en-US" sz="2800" kern="10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a:effectLst/>
                        </a:rPr>
                        <a:t>Acceptable</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a:effectLst/>
                        </a:rPr>
                        <a:t>Acceptable</a:t>
                      </a:r>
                      <a:endParaRPr lang="en-US" sz="2800" kern="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011526463"/>
                  </a:ext>
                </a:extLst>
              </a:tr>
              <a:tr h="0">
                <a:tc>
                  <a:txBody>
                    <a:bodyPr/>
                    <a:lstStyle/>
                    <a:p>
                      <a:pPr marL="0" marR="0" indent="0" algn="ctr">
                        <a:buNone/>
                        <a:tabLst>
                          <a:tab pos="457200" algn="l"/>
                          <a:tab pos="914400" algn="l"/>
                          <a:tab pos="1371600" algn="l"/>
                          <a:tab pos="3246120" algn="ctr"/>
                        </a:tabLst>
                      </a:pPr>
                      <a:r>
                        <a:rPr lang="en-US" sz="2800" kern="100" dirty="0">
                          <a:solidFill>
                            <a:schemeClr val="accent1"/>
                          </a:solidFill>
                          <a:effectLst/>
                        </a:rPr>
                        <a:t>A woman does not wear the covering</a:t>
                      </a:r>
                      <a:endParaRPr lang="en-US" sz="2800"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effectLst/>
                        </a:rPr>
                        <a:t>Acceptable</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indent="0" algn="ctr">
                        <a:buNone/>
                        <a:tabLst>
                          <a:tab pos="457200" algn="l"/>
                          <a:tab pos="914400" algn="l"/>
                          <a:tab pos="1371600" algn="l"/>
                          <a:tab pos="3246120" algn="ctr"/>
                        </a:tabLst>
                      </a:pPr>
                      <a:r>
                        <a:rPr lang="en-US" sz="2800" kern="100" dirty="0">
                          <a:effectLst/>
                        </a:rPr>
                        <a:t>What then???</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4201300701"/>
                  </a:ext>
                </a:extLst>
              </a:tr>
            </a:tbl>
          </a:graphicData>
        </a:graphic>
      </p:graphicFrame>
      <p:sp>
        <p:nvSpPr>
          <p:cNvPr id="10" name="Rectangle 3">
            <a:extLst>
              <a:ext uri="{FF2B5EF4-FFF2-40B4-BE49-F238E27FC236}">
                <a16:creationId xmlns:a16="http://schemas.microsoft.com/office/drawing/2014/main" id="{7C1CA964-0A8F-A9C9-5D1C-30B77F44577B}"/>
              </a:ext>
            </a:extLst>
          </p:cNvPr>
          <p:cNvSpPr txBox="1">
            <a:spLocks noChangeArrowheads="1"/>
          </p:cNvSpPr>
          <p:nvPr/>
        </p:nvSpPr>
        <p:spPr bwMode="auto">
          <a:xfrm>
            <a:off x="609600" y="5940385"/>
            <a:ext cx="10972800" cy="615553"/>
          </a:xfrm>
          <a:prstGeom prst="rect">
            <a:avLst/>
          </a:prstGeom>
          <a:solidFill>
            <a:srgbClr val="000000">
              <a:alpha val="62000"/>
            </a:srgbClr>
          </a:solidFill>
          <a:ln w="9525">
            <a:noFill/>
            <a:miter lim="800000"/>
            <a:headEnd/>
            <a:tailEnd/>
          </a:ln>
          <a:effectLst/>
        </p:spPr>
        <p:txBody>
          <a:bodyPr vert="horz" wrap="square" lIns="91440" tIns="91440" rIns="91440" bIns="91440" numCol="1" anchor="t" anchorCtr="0" compatLnSpc="1">
            <a:prstTxWarp prst="textNoShape">
              <a:avLst/>
            </a:prstTxWarp>
            <a:spAutoFit/>
          </a:bodyPr>
          <a:lstStyle/>
          <a:p>
            <a:r>
              <a:rPr lang="en-US" sz="2800" b="1" dirty="0">
                <a:latin typeface="+mn-lt"/>
              </a:rPr>
              <a:t>Why not take “a way that is right and cannot be wrong”?</a:t>
            </a:r>
          </a:p>
        </p:txBody>
      </p:sp>
    </p:spTree>
    <p:extLst>
      <p:ext uri="{BB962C8B-B14F-4D97-AF65-F5344CB8AC3E}">
        <p14:creationId xmlns:p14="http://schemas.microsoft.com/office/powerpoint/2010/main" val="4135344165"/>
      </p:ext>
    </p:extLst>
  </p:cSld>
  <p:clrMapOvr>
    <a:masterClrMapping/>
  </p:clrMapOvr>
  <p:transition spd="slow">
    <p:wedg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5EC4A-4C7F-44A7-9480-239E738B365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F013CF3-8547-B762-8BE8-805B04C224C5}"/>
              </a:ext>
            </a:extLst>
          </p:cNvPr>
          <p:cNvSpPr txBox="1"/>
          <p:nvPr/>
        </p:nvSpPr>
        <p:spPr>
          <a:xfrm>
            <a:off x="457200" y="1295400"/>
            <a:ext cx="11201400" cy="5262979"/>
          </a:xfrm>
          <a:prstGeom prst="rect">
            <a:avLst/>
          </a:prstGeom>
          <a:noFill/>
          <a:ln w="28575">
            <a:solidFill>
              <a:schemeClr val="accent1"/>
            </a:solidFill>
          </a:ln>
        </p:spPr>
        <p:txBody>
          <a:bodyPr wrap="square" rtlCol="0">
            <a:spAutoFit/>
          </a:bodyPr>
          <a:lstStyle/>
          <a:p>
            <a:pPr marL="274320" indent="-274320" algn="l"/>
            <a:r>
              <a:rPr lang="en-US" sz="2800" b="1" dirty="0">
                <a:solidFill>
                  <a:schemeClr val="accent1"/>
                </a:solidFill>
                <a:latin typeface="+mn-lt"/>
              </a:rPr>
              <a:t>11:17 </a:t>
            </a:r>
            <a:r>
              <a:rPr lang="en-US" sz="2800" dirty="0">
                <a:latin typeface="+mn-lt"/>
              </a:rPr>
              <a:t>- A transition verse </a:t>
            </a:r>
          </a:p>
          <a:p>
            <a:pPr marL="274320" indent="-274320" algn="l"/>
            <a:r>
              <a:rPr lang="en-US" sz="2800" b="1" dirty="0">
                <a:solidFill>
                  <a:schemeClr val="accent1"/>
                </a:solidFill>
                <a:latin typeface="+mn-lt"/>
              </a:rPr>
              <a:t>11:18,19</a:t>
            </a:r>
            <a:r>
              <a:rPr lang="en-US" sz="2800" dirty="0">
                <a:latin typeface="+mn-lt"/>
              </a:rPr>
              <a:t> – When they “come together as a church” division existed</a:t>
            </a:r>
          </a:p>
          <a:p>
            <a:pPr marL="274320" indent="-274320" algn="l"/>
            <a:r>
              <a:rPr lang="en-US" sz="2800" b="1" dirty="0">
                <a:solidFill>
                  <a:schemeClr val="accent1"/>
                </a:solidFill>
                <a:latin typeface="+mn-lt"/>
              </a:rPr>
              <a:t>11:20-22</a:t>
            </a:r>
            <a:r>
              <a:rPr lang="en-US" sz="2800" dirty="0">
                <a:latin typeface="+mn-lt"/>
              </a:rPr>
              <a:t> – Disorder and confusion. Failure to focus on the same activity at the same time (some went ahead to eat before others were ready.) Some did not care if others had little to eat. </a:t>
            </a:r>
          </a:p>
          <a:p>
            <a:pPr marL="274320" indent="-274320" algn="l"/>
            <a:r>
              <a:rPr lang="en-US" sz="2800" b="1" dirty="0">
                <a:solidFill>
                  <a:schemeClr val="accent1"/>
                </a:solidFill>
                <a:latin typeface="+mn-lt"/>
              </a:rPr>
              <a:t>11:23-32 </a:t>
            </a:r>
            <a:r>
              <a:rPr lang="en-US" sz="2800" dirty="0">
                <a:latin typeface="+mn-lt"/>
              </a:rPr>
              <a:t>– The proper manner of partaking of the supper.</a:t>
            </a:r>
          </a:p>
          <a:p>
            <a:pPr marL="274320" indent="-274320" algn="l"/>
            <a:r>
              <a:rPr lang="en-US" sz="2800" b="1" dirty="0">
                <a:solidFill>
                  <a:schemeClr val="accent1"/>
                </a:solidFill>
                <a:latin typeface="+mn-lt"/>
              </a:rPr>
              <a:t>11:33,34 </a:t>
            </a:r>
            <a:r>
              <a:rPr lang="en-US" sz="2800" dirty="0">
                <a:latin typeface="+mn-lt"/>
              </a:rPr>
              <a:t>– “When you come together to eat,” wait for one another. Eat to satisfy hunger “at home.” </a:t>
            </a:r>
          </a:p>
          <a:p>
            <a:pPr marL="274320" indent="-274320"/>
            <a:r>
              <a:rPr lang="en-US" sz="2800" b="1" i="1" dirty="0">
                <a:solidFill>
                  <a:schemeClr val="accent1"/>
                </a:solidFill>
                <a:latin typeface="+mn-lt"/>
              </a:rPr>
              <a:t>What we do in the assemblies is not necessarily the same as what we do outside.</a:t>
            </a:r>
            <a:r>
              <a:rPr lang="en-US" sz="2800" dirty="0">
                <a:solidFill>
                  <a:schemeClr val="accent1"/>
                </a:solidFill>
                <a:latin typeface="+mn-lt"/>
              </a:rPr>
              <a:t> </a:t>
            </a:r>
          </a:p>
          <a:p>
            <a:pPr marL="274320" indent="-274320"/>
            <a:r>
              <a:rPr lang="en-US" sz="2800" b="1" dirty="0">
                <a:solidFill>
                  <a:schemeClr val="accent1"/>
                </a:solidFill>
                <a:latin typeface="+mn-lt"/>
              </a:rPr>
              <a:t>Instructions tell </a:t>
            </a:r>
            <a:r>
              <a:rPr lang="en-US" sz="2800" b="1" i="1" dirty="0">
                <a:solidFill>
                  <a:schemeClr val="accent1"/>
                </a:solidFill>
                <a:latin typeface="+mn-lt"/>
              </a:rPr>
              <a:t>what to do</a:t>
            </a:r>
            <a:r>
              <a:rPr lang="en-US" sz="2800" b="1" dirty="0">
                <a:solidFill>
                  <a:schemeClr val="accent1"/>
                </a:solidFill>
                <a:latin typeface="+mn-lt"/>
              </a:rPr>
              <a:t> when assembled, not </a:t>
            </a:r>
            <a:r>
              <a:rPr lang="en-US" sz="2800" b="1" i="1" dirty="0">
                <a:solidFill>
                  <a:schemeClr val="accent1"/>
                </a:solidFill>
                <a:latin typeface="+mn-lt"/>
              </a:rPr>
              <a:t>how often </a:t>
            </a:r>
            <a:r>
              <a:rPr lang="en-US" sz="2800" b="1" dirty="0">
                <a:solidFill>
                  <a:schemeClr val="accent1"/>
                </a:solidFill>
                <a:latin typeface="+mn-lt"/>
              </a:rPr>
              <a:t>to assemble.</a:t>
            </a:r>
          </a:p>
        </p:txBody>
      </p:sp>
      <p:sp>
        <p:nvSpPr>
          <p:cNvPr id="5" name="Rectangle 2">
            <a:extLst>
              <a:ext uri="{FF2B5EF4-FFF2-40B4-BE49-F238E27FC236}">
                <a16:creationId xmlns:a16="http://schemas.microsoft.com/office/drawing/2014/main" id="{482ECE11-4A8E-7E07-FC40-347C3C837A39}"/>
              </a:ext>
            </a:extLst>
          </p:cNvPr>
          <p:cNvSpPr>
            <a:spLocks noGrp="1" noChangeArrowheads="1"/>
          </p:cNvSpPr>
          <p:nvPr>
            <p:ph type="title"/>
          </p:nvPr>
        </p:nvSpPr>
        <p:spPr>
          <a:xfrm>
            <a:off x="564867" y="449506"/>
            <a:ext cx="11017533" cy="600164"/>
          </a:xfrm>
        </p:spPr>
        <p:txBody>
          <a:bodyPr wrap="square" anchor="ctr" anchorCtr="0">
            <a:spAutoFit/>
          </a:bodyPr>
          <a:lstStyle/>
          <a:p>
            <a:pPr>
              <a:spcBef>
                <a:spcPts val="300"/>
              </a:spcBef>
              <a:spcAft>
                <a:spcPts val="300"/>
              </a:spcAft>
              <a:tabLst>
                <a:tab pos="457200" algn="l"/>
                <a:tab pos="914400" algn="l"/>
                <a:tab pos="1371600" algn="l"/>
                <a:tab pos="3246120" algn="ctr"/>
                <a:tab pos="0" algn="l"/>
                <a:tab pos="228600" algn="l"/>
                <a:tab pos="457200" algn="l"/>
                <a:tab pos="914400" algn="l"/>
                <a:tab pos="1371600" algn="l"/>
                <a:tab pos="3246120" algn="ctr"/>
              </a:tabLst>
            </a:pPr>
            <a:r>
              <a:rPr lang="en-US" b="1" dirty="0"/>
              <a:t>An Overview of 11:17-34</a:t>
            </a:r>
            <a:endParaRPr lang="en-US" sz="3200" b="1" i="1" kern="100" dirty="0">
              <a:effectLst/>
              <a:latin typeface="+mn-lt"/>
            </a:endParaRPr>
          </a:p>
        </p:txBody>
      </p:sp>
    </p:spTree>
    <p:extLst>
      <p:ext uri="{BB962C8B-B14F-4D97-AF65-F5344CB8AC3E}">
        <p14:creationId xmlns:p14="http://schemas.microsoft.com/office/powerpoint/2010/main" val="131350693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634C4-15E0-FB07-FACF-03CA96A268E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1066C05-9C5D-D859-1474-2E4563DF3691}"/>
              </a:ext>
            </a:extLst>
          </p:cNvPr>
          <p:cNvSpPr txBox="1"/>
          <p:nvPr/>
        </p:nvSpPr>
        <p:spPr>
          <a:xfrm>
            <a:off x="6248400" y="1295400"/>
            <a:ext cx="5410200" cy="5293757"/>
          </a:xfrm>
          <a:prstGeom prst="rect">
            <a:avLst/>
          </a:prstGeom>
          <a:noFill/>
          <a:ln w="28575">
            <a:solidFill>
              <a:schemeClr val="accent1"/>
            </a:solidFill>
          </a:ln>
        </p:spPr>
        <p:txBody>
          <a:bodyPr wrap="square" rtlCol="0">
            <a:spAutoFit/>
          </a:bodyPr>
          <a:lstStyle/>
          <a:p>
            <a:pPr>
              <a:spcBef>
                <a:spcPts val="1200"/>
              </a:spcBef>
            </a:pPr>
            <a:r>
              <a:rPr lang="en-US" sz="2800" b="1" dirty="0">
                <a:latin typeface="+mn-lt"/>
              </a:rPr>
              <a:t>* Turned the Lord’s Supper into a common meal.</a:t>
            </a:r>
          </a:p>
          <a:p>
            <a:pPr>
              <a:spcBef>
                <a:spcPts val="1200"/>
              </a:spcBef>
            </a:pPr>
            <a:r>
              <a:rPr lang="en-US" sz="2800" b="1" dirty="0">
                <a:latin typeface="+mn-lt"/>
              </a:rPr>
              <a:t>* Satisfied selfish desires instead of loving and respecting others.</a:t>
            </a:r>
          </a:p>
          <a:p>
            <a:pPr>
              <a:spcBef>
                <a:spcPts val="1200"/>
              </a:spcBef>
            </a:pPr>
            <a:r>
              <a:rPr lang="en-US" sz="2800" b="1" dirty="0">
                <a:latin typeface="+mn-lt"/>
              </a:rPr>
              <a:t>* Disregarded whether others had the opportunity to participate.</a:t>
            </a:r>
          </a:p>
          <a:p>
            <a:pPr>
              <a:spcBef>
                <a:spcPts val="1200"/>
              </a:spcBef>
            </a:pPr>
            <a:r>
              <a:rPr lang="en-US" sz="2800" b="1" dirty="0">
                <a:latin typeface="+mn-lt"/>
              </a:rPr>
              <a:t>* Were disorderly, participating in different acts at the same time.</a:t>
            </a:r>
          </a:p>
        </p:txBody>
      </p:sp>
      <p:sp>
        <p:nvSpPr>
          <p:cNvPr id="5" name="Rectangle 2">
            <a:extLst>
              <a:ext uri="{FF2B5EF4-FFF2-40B4-BE49-F238E27FC236}">
                <a16:creationId xmlns:a16="http://schemas.microsoft.com/office/drawing/2014/main" id="{09846B0C-083F-A0E2-C298-DE85386ADA00}"/>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Corinthian Errors in the Lord’s Supper </a:t>
            </a:r>
            <a:endParaRPr lang="en-US" sz="3600" dirty="0"/>
          </a:p>
        </p:txBody>
      </p:sp>
      <p:pic>
        <p:nvPicPr>
          <p:cNvPr id="6" name="Picture 5">
            <a:extLst>
              <a:ext uri="{FF2B5EF4-FFF2-40B4-BE49-F238E27FC236}">
                <a16:creationId xmlns:a16="http://schemas.microsoft.com/office/drawing/2014/main" id="{ED67FD7E-60B5-01AA-756F-20B610035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133600"/>
            <a:ext cx="5372100" cy="3581400"/>
          </a:xfrm>
          <a:prstGeom prst="rect">
            <a:avLst/>
          </a:prstGeom>
        </p:spPr>
      </p:pic>
    </p:spTree>
    <p:extLst>
      <p:ext uri="{BB962C8B-B14F-4D97-AF65-F5344CB8AC3E}">
        <p14:creationId xmlns:p14="http://schemas.microsoft.com/office/powerpoint/2010/main" val="657139128"/>
      </p:ext>
    </p:extLst>
  </p:cSld>
  <p:clrMapOvr>
    <a:masterClrMapping/>
  </p:clrMapOvr>
  <p:transition spd="slow">
    <p:wedg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D807E-498A-99B2-041F-DABB3C57A68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C97C4A8-6E10-DBFF-2D5B-78EE503D1559}"/>
              </a:ext>
            </a:extLst>
          </p:cNvPr>
          <p:cNvSpPr txBox="1"/>
          <p:nvPr/>
        </p:nvSpPr>
        <p:spPr>
          <a:xfrm>
            <a:off x="762000" y="1259443"/>
            <a:ext cx="5410200" cy="4862870"/>
          </a:xfrm>
          <a:prstGeom prst="rect">
            <a:avLst/>
          </a:prstGeom>
          <a:noFill/>
          <a:ln w="28575">
            <a:solidFill>
              <a:schemeClr val="accent1"/>
            </a:solidFill>
          </a:ln>
        </p:spPr>
        <p:txBody>
          <a:bodyPr wrap="square" rtlCol="0">
            <a:spAutoFit/>
          </a:bodyPr>
          <a:lstStyle/>
          <a:p>
            <a:pPr>
              <a:spcBef>
                <a:spcPts val="1200"/>
              </a:spcBef>
            </a:pPr>
            <a:r>
              <a:rPr lang="en-US" sz="2800" b="1" dirty="0">
                <a:latin typeface="+mn-lt"/>
              </a:rPr>
              <a:t>* Focus on the Lord’s Supper as a spiritual memorial of Jesus’ death.</a:t>
            </a:r>
          </a:p>
          <a:p>
            <a:pPr>
              <a:spcBef>
                <a:spcPts val="1200"/>
              </a:spcBef>
            </a:pPr>
            <a:r>
              <a:rPr lang="en-US" sz="2800" b="1" dirty="0">
                <a:latin typeface="+mn-lt"/>
              </a:rPr>
              <a:t>* Everyone focus on each act at the same time (“wait one for another”)</a:t>
            </a:r>
          </a:p>
          <a:p>
            <a:pPr>
              <a:spcBef>
                <a:spcPts val="1200"/>
              </a:spcBef>
            </a:pPr>
            <a:r>
              <a:rPr lang="en-US" sz="2800" b="1" dirty="0">
                <a:latin typeface="+mn-lt"/>
              </a:rPr>
              <a:t>* Give everyone opportunity to participate. </a:t>
            </a:r>
          </a:p>
          <a:p>
            <a:pPr>
              <a:spcBef>
                <a:spcPts val="1200"/>
              </a:spcBef>
            </a:pPr>
            <a:r>
              <a:rPr lang="en-US" sz="2800" b="1" dirty="0">
                <a:latin typeface="+mn-lt"/>
              </a:rPr>
              <a:t>* Eat common meals elsewhere.</a:t>
            </a:r>
          </a:p>
        </p:txBody>
      </p:sp>
      <p:sp>
        <p:nvSpPr>
          <p:cNvPr id="5" name="Rectangle 2">
            <a:extLst>
              <a:ext uri="{FF2B5EF4-FFF2-40B4-BE49-F238E27FC236}">
                <a16:creationId xmlns:a16="http://schemas.microsoft.com/office/drawing/2014/main" id="{B33B38B5-A0F1-A22A-6ADC-595001E71CD3}"/>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Correcting Errors in the Lord’s Supper </a:t>
            </a:r>
            <a:endParaRPr lang="en-US" sz="3600" dirty="0"/>
          </a:p>
        </p:txBody>
      </p:sp>
      <p:pic>
        <p:nvPicPr>
          <p:cNvPr id="3" name="Picture 2">
            <a:extLst>
              <a:ext uri="{FF2B5EF4-FFF2-40B4-BE49-F238E27FC236}">
                <a16:creationId xmlns:a16="http://schemas.microsoft.com/office/drawing/2014/main" id="{93353706-041F-3D52-D3B0-DE698D65FF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5641" y="2129118"/>
            <a:ext cx="4922959" cy="3281082"/>
          </a:xfrm>
          <a:prstGeom prst="rect">
            <a:avLst/>
          </a:prstGeom>
        </p:spPr>
      </p:pic>
    </p:spTree>
    <p:extLst>
      <p:ext uri="{BB962C8B-B14F-4D97-AF65-F5344CB8AC3E}">
        <p14:creationId xmlns:p14="http://schemas.microsoft.com/office/powerpoint/2010/main" val="658179706"/>
      </p:ext>
    </p:extLst>
  </p:cSld>
  <p:clrMapOvr>
    <a:masterClrMapping/>
  </p:clrMapOvr>
  <p:transition spd="slow">
    <p:wedg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53F9E-DC92-BAF0-2741-40073BCF15A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B367324-650A-A859-9470-B73F0FA9B6AD}"/>
              </a:ext>
            </a:extLst>
          </p:cNvPr>
          <p:cNvSpPr txBox="1"/>
          <p:nvPr/>
        </p:nvSpPr>
        <p:spPr>
          <a:xfrm>
            <a:off x="2362200" y="1676400"/>
            <a:ext cx="4114800" cy="954107"/>
          </a:xfrm>
          <a:prstGeom prst="rect">
            <a:avLst/>
          </a:prstGeom>
          <a:noFill/>
          <a:ln w="28575">
            <a:solidFill>
              <a:schemeClr val="accent1"/>
            </a:solidFill>
          </a:ln>
        </p:spPr>
        <p:txBody>
          <a:bodyPr wrap="square" rtlCol="0">
            <a:spAutoFit/>
          </a:bodyPr>
          <a:lstStyle/>
          <a:p>
            <a:pPr>
              <a:spcBef>
                <a:spcPts val="1200"/>
              </a:spcBef>
            </a:pPr>
            <a:r>
              <a:rPr lang="en-US" sz="2800" b="1" dirty="0">
                <a:latin typeface="+mn-lt"/>
              </a:rPr>
              <a:t>The bread: remember His body</a:t>
            </a:r>
          </a:p>
        </p:txBody>
      </p:sp>
      <p:sp>
        <p:nvSpPr>
          <p:cNvPr id="5" name="Rectangle 2">
            <a:extLst>
              <a:ext uri="{FF2B5EF4-FFF2-40B4-BE49-F238E27FC236}">
                <a16:creationId xmlns:a16="http://schemas.microsoft.com/office/drawing/2014/main" id="{9AB52606-018A-8C87-44D1-7DC0703ECA55}"/>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Do This in Remembrance of Me</a:t>
            </a:r>
            <a:endParaRPr lang="en-US" sz="3600" dirty="0"/>
          </a:p>
        </p:txBody>
      </p:sp>
      <p:sp>
        <p:nvSpPr>
          <p:cNvPr id="2" name="TextBox 1">
            <a:extLst>
              <a:ext uri="{FF2B5EF4-FFF2-40B4-BE49-F238E27FC236}">
                <a16:creationId xmlns:a16="http://schemas.microsoft.com/office/drawing/2014/main" id="{998E2416-4914-B87A-0729-42D3C225AAD6}"/>
              </a:ext>
            </a:extLst>
          </p:cNvPr>
          <p:cNvSpPr txBox="1"/>
          <p:nvPr/>
        </p:nvSpPr>
        <p:spPr>
          <a:xfrm>
            <a:off x="6096000" y="3743980"/>
            <a:ext cx="3962400" cy="954107"/>
          </a:xfrm>
          <a:prstGeom prst="rect">
            <a:avLst/>
          </a:prstGeom>
          <a:noFill/>
          <a:ln w="28575">
            <a:solidFill>
              <a:schemeClr val="accent1"/>
            </a:solidFill>
          </a:ln>
        </p:spPr>
        <p:txBody>
          <a:bodyPr wrap="square" rtlCol="0">
            <a:spAutoFit/>
          </a:bodyPr>
          <a:lstStyle/>
          <a:p>
            <a:pPr>
              <a:spcBef>
                <a:spcPts val="1200"/>
              </a:spcBef>
            </a:pPr>
            <a:r>
              <a:rPr lang="en-US" sz="2800" b="1" dirty="0">
                <a:latin typeface="+mn-lt"/>
              </a:rPr>
              <a:t>The cup: remember His blood</a:t>
            </a:r>
          </a:p>
        </p:txBody>
      </p:sp>
      <p:sp>
        <p:nvSpPr>
          <p:cNvPr id="4" name="TextBox 3">
            <a:extLst>
              <a:ext uri="{FF2B5EF4-FFF2-40B4-BE49-F238E27FC236}">
                <a16:creationId xmlns:a16="http://schemas.microsoft.com/office/drawing/2014/main" id="{5793273B-0FEE-065A-04E7-9F7714D365C8}"/>
              </a:ext>
            </a:extLst>
          </p:cNvPr>
          <p:cNvSpPr txBox="1"/>
          <p:nvPr/>
        </p:nvSpPr>
        <p:spPr>
          <a:xfrm>
            <a:off x="2514600" y="5725180"/>
            <a:ext cx="7086600" cy="523220"/>
          </a:xfrm>
          <a:prstGeom prst="rect">
            <a:avLst/>
          </a:prstGeom>
          <a:noFill/>
          <a:ln w="28575">
            <a:solidFill>
              <a:schemeClr val="accent1"/>
            </a:solidFill>
          </a:ln>
        </p:spPr>
        <p:txBody>
          <a:bodyPr wrap="square" rtlCol="0">
            <a:spAutoFit/>
          </a:bodyPr>
          <a:lstStyle/>
          <a:p>
            <a:pPr>
              <a:spcBef>
                <a:spcPts val="1200"/>
              </a:spcBef>
            </a:pPr>
            <a:r>
              <a:rPr lang="en-US" sz="2800" b="1" dirty="0">
                <a:solidFill>
                  <a:schemeClr val="accent1"/>
                </a:solidFill>
                <a:latin typeface="+mn-lt"/>
              </a:rPr>
              <a:t>Proclaim the Lord’s death till He comes</a:t>
            </a:r>
          </a:p>
        </p:txBody>
      </p:sp>
      <p:pic>
        <p:nvPicPr>
          <p:cNvPr id="7" name="Picture 6">
            <a:extLst>
              <a:ext uri="{FF2B5EF4-FFF2-40B4-BE49-F238E27FC236}">
                <a16:creationId xmlns:a16="http://schemas.microsoft.com/office/drawing/2014/main" id="{C4A889B2-C4BB-DB6E-2EEE-078AE1CCB9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7202" y="1280904"/>
            <a:ext cx="3044687" cy="1987629"/>
          </a:xfrm>
          <a:prstGeom prst="rect">
            <a:avLst/>
          </a:prstGeom>
        </p:spPr>
      </p:pic>
      <p:pic>
        <p:nvPicPr>
          <p:cNvPr id="10" name="Picture 9">
            <a:extLst>
              <a:ext uri="{FF2B5EF4-FFF2-40B4-BE49-F238E27FC236}">
                <a16:creationId xmlns:a16="http://schemas.microsoft.com/office/drawing/2014/main" id="{3EBC36B1-7AA9-B5E7-64C3-32EBD1C869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8961" y="2984103"/>
            <a:ext cx="3281239" cy="2473860"/>
          </a:xfrm>
          <a:prstGeom prst="rect">
            <a:avLst/>
          </a:prstGeom>
        </p:spPr>
      </p:pic>
    </p:spTree>
    <p:extLst>
      <p:ext uri="{BB962C8B-B14F-4D97-AF65-F5344CB8AC3E}">
        <p14:creationId xmlns:p14="http://schemas.microsoft.com/office/powerpoint/2010/main" val="385120495"/>
      </p:ext>
    </p:extLst>
  </p:cSld>
  <p:clrMapOvr>
    <a:masterClrMapping/>
  </p:clrMapOvr>
  <p:transition spd="slow">
    <p:wedg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7F481-6DDE-6410-A1EC-9E78BF8C0D48}"/>
            </a:ext>
          </a:extLst>
        </p:cNvPr>
        <p:cNvGrpSpPr/>
        <p:nvPr/>
      </p:nvGrpSpPr>
      <p:grpSpPr>
        <a:xfrm>
          <a:off x="0" y="0"/>
          <a:ext cx="0" cy="0"/>
          <a:chOff x="0" y="0"/>
          <a:chExt cx="0" cy="0"/>
        </a:xfrm>
      </p:grpSpPr>
      <p:sp>
        <p:nvSpPr>
          <p:cNvPr id="9" name="Rectangle 2">
            <a:extLst>
              <a:ext uri="{FF2B5EF4-FFF2-40B4-BE49-F238E27FC236}">
                <a16:creationId xmlns:a16="http://schemas.microsoft.com/office/drawing/2014/main" id="{542D0062-B0EC-E119-B3B4-C6FAB1A538B4}"/>
              </a:ext>
            </a:extLst>
          </p:cNvPr>
          <p:cNvSpPr>
            <a:spLocks noGrp="1" noChangeArrowheads="1"/>
          </p:cNvSpPr>
          <p:nvPr>
            <p:ph type="title"/>
          </p:nvPr>
        </p:nvSpPr>
        <p:spPr>
          <a:xfrm>
            <a:off x="990600" y="427038"/>
            <a:ext cx="10134600" cy="868362"/>
          </a:xfrm>
          <a:gradFill flip="none" rotWithShape="1">
            <a:gsLst>
              <a:gs pos="0">
                <a:srgbClr val="800000"/>
              </a:gs>
              <a:gs pos="50000">
                <a:srgbClr val="500000"/>
              </a:gs>
              <a:gs pos="100000">
                <a:srgbClr val="990000"/>
              </a:gs>
            </a:gsLst>
            <a:path path="circle">
              <a:fillToRect l="100000" t="100000"/>
            </a:path>
            <a:tileRect r="-100000" b="-100000"/>
          </a:gradFill>
          <a:scene3d>
            <a:camera prst="orthographicFront"/>
            <a:lightRig rig="threePt" dir="t"/>
          </a:scene3d>
          <a:sp3d extrusionH="76200">
            <a:bevelT w="152400" h="152400"/>
            <a:bevelB w="152400" h="152400"/>
            <a:extrusionClr>
              <a:srgbClr val="800000"/>
            </a:extrusionClr>
          </a:sp3d>
        </p:spPr>
        <p:txBody>
          <a:bodyPr/>
          <a:lstStyle/>
          <a:p>
            <a:pPr algn="ctr"/>
            <a:r>
              <a:rPr lang="en-US" sz="3800" b="1" dirty="0"/>
              <a:t>Elements = Literal Flesh/Blood?</a:t>
            </a:r>
          </a:p>
        </p:txBody>
      </p:sp>
      <p:sp>
        <p:nvSpPr>
          <p:cNvPr id="11" name="Rectangle 3">
            <a:extLst>
              <a:ext uri="{FF2B5EF4-FFF2-40B4-BE49-F238E27FC236}">
                <a16:creationId xmlns:a16="http://schemas.microsoft.com/office/drawing/2014/main" id="{B428FA8F-4ABC-11B0-0E0B-685FC53DA535}"/>
              </a:ext>
            </a:extLst>
          </p:cNvPr>
          <p:cNvSpPr txBox="1">
            <a:spLocks noChangeArrowheads="1"/>
          </p:cNvSpPr>
          <p:nvPr/>
        </p:nvSpPr>
        <p:spPr bwMode="auto">
          <a:xfrm>
            <a:off x="838200" y="1574661"/>
            <a:ext cx="10591800" cy="421653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spcBef>
                <a:spcPts val="1200"/>
              </a:spcBef>
            </a:pPr>
            <a:r>
              <a:rPr lang="en-US" sz="3200" kern="0" dirty="0"/>
              <a:t>The sacrifice of Jesus can not be repeated</a:t>
            </a:r>
          </a:p>
          <a:p>
            <a:pPr marL="274320" indent="-274320" algn="l">
              <a:spcBef>
                <a:spcPts val="1200"/>
              </a:spcBef>
            </a:pPr>
            <a:r>
              <a:rPr lang="en-US" sz="3200" kern="0" dirty="0"/>
              <a:t>Mass contradicts the nature of true miracles</a:t>
            </a:r>
          </a:p>
          <a:p>
            <a:pPr marL="274320" indent="-274320" algn="l">
              <a:spcBef>
                <a:spcPts val="1200"/>
              </a:spcBef>
            </a:pPr>
            <a:r>
              <a:rPr lang="en-US" sz="3200" kern="0" dirty="0"/>
              <a:t>Literal flesh and blood would constitute blood drinking and cannibalism</a:t>
            </a:r>
          </a:p>
          <a:p>
            <a:pPr marL="274320" indent="-274320" algn="l">
              <a:spcBef>
                <a:spcPts val="1200"/>
              </a:spcBef>
            </a:pPr>
            <a:r>
              <a:rPr lang="en-US" sz="3200" kern="0" dirty="0"/>
              <a:t>No special priests to offer such a sacrifice</a:t>
            </a:r>
          </a:p>
          <a:p>
            <a:pPr marL="274320" indent="-274320" algn="l">
              <a:spcBef>
                <a:spcPts val="1200"/>
              </a:spcBef>
            </a:pPr>
            <a:r>
              <a:rPr lang="en-US" sz="3200" kern="0" dirty="0"/>
              <a:t>Called “fruit of the vine” after “My blood”</a:t>
            </a:r>
          </a:p>
          <a:p>
            <a:pPr marL="274320" indent="-274320" algn="l">
              <a:spcBef>
                <a:spcPts val="1200"/>
              </a:spcBef>
            </a:pPr>
            <a:r>
              <a:rPr lang="en-US" sz="3200" kern="0" dirty="0"/>
              <a:t>Communion is a spiritual memorial</a:t>
            </a:r>
          </a:p>
        </p:txBody>
      </p:sp>
    </p:spTree>
    <p:extLst>
      <p:ext uri="{BB962C8B-B14F-4D97-AF65-F5344CB8AC3E}">
        <p14:creationId xmlns:p14="http://schemas.microsoft.com/office/powerpoint/2010/main" val="29412959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F98BA-6D35-B8A5-842E-2A630A25C9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ED27F23-B90B-8656-9D6E-3BFB78410FB3}"/>
              </a:ext>
            </a:extLst>
          </p:cNvPr>
          <p:cNvSpPr>
            <a:spLocks noGrp="1" noChangeArrowheads="1"/>
          </p:cNvSpPr>
          <p:nvPr>
            <p:ph type="title"/>
          </p:nvPr>
        </p:nvSpPr>
        <p:spPr>
          <a:xfrm>
            <a:off x="684213" y="465891"/>
            <a:ext cx="10723733" cy="646331"/>
          </a:xfrm>
        </p:spPr>
        <p:txBody>
          <a:bodyPr wrap="square" anchor="ctr" anchorCtr="0">
            <a:spAutoFit/>
          </a:bodyPr>
          <a:lstStyle/>
          <a:p>
            <a:pPr algn="ctr"/>
            <a:r>
              <a:rPr lang="en-US" sz="3600" b="1" dirty="0">
                <a:solidFill>
                  <a:schemeClr val="bg2"/>
                </a:solidFill>
              </a:rPr>
              <a:t>“The Cup” in 1 Corinthians 11:23-29</a:t>
            </a:r>
          </a:p>
        </p:txBody>
      </p:sp>
      <p:sp>
        <p:nvSpPr>
          <p:cNvPr id="5" name="Rectangle 3">
            <a:extLst>
              <a:ext uri="{FF2B5EF4-FFF2-40B4-BE49-F238E27FC236}">
                <a16:creationId xmlns:a16="http://schemas.microsoft.com/office/drawing/2014/main" id="{7E109CF0-F32B-A27A-2274-4723C40902D4}"/>
              </a:ext>
            </a:extLst>
          </p:cNvPr>
          <p:cNvSpPr txBox="1">
            <a:spLocks noChangeArrowheads="1"/>
          </p:cNvSpPr>
          <p:nvPr/>
        </p:nvSpPr>
        <p:spPr bwMode="auto">
          <a:xfrm>
            <a:off x="533400" y="2209800"/>
            <a:ext cx="11125200" cy="44012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274320" indent="-274320" algn="l"/>
            <a:r>
              <a:rPr lang="en-US" sz="2800" dirty="0">
                <a:solidFill>
                  <a:schemeClr val="accent1"/>
                </a:solidFill>
                <a:latin typeface="+mn-lt"/>
              </a:rPr>
              <a:t>(1) The bread is what we eat; the cup is what we drink (element)</a:t>
            </a:r>
          </a:p>
          <a:p>
            <a:pPr marL="274320" indent="-274320" algn="l"/>
            <a:r>
              <a:rPr lang="en-US" sz="2800" dirty="0">
                <a:solidFill>
                  <a:schemeClr val="accent1"/>
                </a:solidFill>
                <a:latin typeface="+mn-lt"/>
              </a:rPr>
              <a:t>(2) The cup is parallel to the bread (the element)</a:t>
            </a:r>
          </a:p>
          <a:p>
            <a:pPr marL="274320" indent="-274320" algn="l"/>
            <a:r>
              <a:rPr lang="en-US" sz="2800" dirty="0">
                <a:solidFill>
                  <a:schemeClr val="accent1"/>
                </a:solidFill>
                <a:latin typeface="+mn-lt"/>
              </a:rPr>
              <a:t>(3) Matthew 26:27,28 - The “cup” “</a:t>
            </a:r>
            <a:r>
              <a:rPr lang="en-US" sz="2800" b="1" i="1" dirty="0">
                <a:solidFill>
                  <a:schemeClr val="accent1"/>
                </a:solidFill>
                <a:latin typeface="+mn-lt"/>
              </a:rPr>
              <a:t>This</a:t>
            </a:r>
            <a:r>
              <a:rPr lang="en-US" sz="2800" dirty="0">
                <a:solidFill>
                  <a:schemeClr val="accent1"/>
                </a:solidFill>
                <a:latin typeface="+mn-lt"/>
              </a:rPr>
              <a:t> is my </a:t>
            </a:r>
            <a:r>
              <a:rPr lang="en-US" sz="2800" b="1" i="1" dirty="0">
                <a:solidFill>
                  <a:schemeClr val="accent1"/>
                </a:solidFill>
                <a:latin typeface="+mn-lt"/>
              </a:rPr>
              <a:t>blood</a:t>
            </a:r>
            <a:r>
              <a:rPr lang="en-US" sz="2800" dirty="0">
                <a:solidFill>
                  <a:schemeClr val="accent1"/>
                </a:solidFill>
                <a:latin typeface="+mn-lt"/>
              </a:rPr>
              <a:t>” (element)</a:t>
            </a:r>
          </a:p>
          <a:p>
            <a:pPr marL="274320" indent="-274320" algn="l"/>
            <a:r>
              <a:rPr lang="en-US" sz="2800" dirty="0">
                <a:solidFill>
                  <a:schemeClr val="accent1"/>
                </a:solidFill>
                <a:latin typeface="+mn-lt"/>
              </a:rPr>
              <a:t>(4) Matthew 26:27 the cup = “this </a:t>
            </a:r>
            <a:r>
              <a:rPr lang="en-US" sz="2800" b="1" i="1" dirty="0">
                <a:solidFill>
                  <a:schemeClr val="accent1"/>
                </a:solidFill>
                <a:latin typeface="+mn-lt"/>
              </a:rPr>
              <a:t>fruit of the vine</a:t>
            </a:r>
            <a:r>
              <a:rPr lang="en-US" sz="2800" dirty="0">
                <a:solidFill>
                  <a:schemeClr val="accent1"/>
                </a:solidFill>
                <a:latin typeface="+mn-lt"/>
              </a:rPr>
              <a:t>” (verse 29).</a:t>
            </a:r>
          </a:p>
          <a:p>
            <a:pPr marL="274320" indent="-274320" algn="l"/>
            <a:r>
              <a:rPr lang="en-US" sz="2800" dirty="0">
                <a:solidFill>
                  <a:schemeClr val="accent1"/>
                </a:solidFill>
                <a:latin typeface="+mn-lt"/>
              </a:rPr>
              <a:t>(5) 1 Corinthians 10:16,17 – “We” bless the cup and we all break the one bread. </a:t>
            </a:r>
            <a:r>
              <a:rPr lang="en-US" sz="2800" b="1" i="1" dirty="0">
                <a:solidFill>
                  <a:schemeClr val="accent1"/>
                </a:solidFill>
                <a:latin typeface="+mn-lt"/>
              </a:rPr>
              <a:t>all in the body </a:t>
            </a:r>
            <a:r>
              <a:rPr lang="en-US" sz="2800" dirty="0">
                <a:solidFill>
                  <a:schemeClr val="accent1"/>
                </a:solidFill>
                <a:latin typeface="+mn-lt"/>
              </a:rPr>
              <a:t>drink the cup and break the bread. </a:t>
            </a:r>
          </a:p>
          <a:p>
            <a:pPr marL="274320" indent="-274320" algn="l"/>
            <a:r>
              <a:rPr lang="en-US" sz="2800" dirty="0">
                <a:solidFill>
                  <a:schemeClr val="accent1"/>
                </a:solidFill>
                <a:latin typeface="+mn-lt"/>
              </a:rPr>
              <a:t>(6) 1 Corinthians 11:26 – As often as you eat this bread and drink this cup. It is the same bread and same cup (substance) each time</a:t>
            </a:r>
          </a:p>
          <a:p>
            <a:pPr marL="274320" indent="-274320" algn="l"/>
            <a:r>
              <a:rPr lang="en-US" sz="2800" dirty="0">
                <a:solidFill>
                  <a:schemeClr val="accent1"/>
                </a:solidFill>
                <a:latin typeface="+mn-lt"/>
              </a:rPr>
              <a:t>(</a:t>
            </a:r>
            <a:r>
              <a:rPr lang="en-US" sz="2800">
                <a:solidFill>
                  <a:schemeClr val="accent1"/>
                </a:solidFill>
                <a:latin typeface="+mn-lt"/>
              </a:rPr>
              <a:t>7) 1 </a:t>
            </a:r>
            <a:r>
              <a:rPr lang="en-US" sz="2800" dirty="0">
                <a:solidFill>
                  <a:schemeClr val="accent1"/>
                </a:solidFill>
                <a:latin typeface="+mn-lt"/>
              </a:rPr>
              <a:t>Corinthians 10:21 and 1 Corinthians 11:26-29 - We “eat the bread” and “drink the cup (element) of the Lord.” </a:t>
            </a:r>
          </a:p>
        </p:txBody>
      </p:sp>
      <p:sp>
        <p:nvSpPr>
          <p:cNvPr id="6" name="Rectangle 3">
            <a:extLst>
              <a:ext uri="{FF2B5EF4-FFF2-40B4-BE49-F238E27FC236}">
                <a16:creationId xmlns:a16="http://schemas.microsoft.com/office/drawing/2014/main" id="{27E3140C-E551-E30A-6C3F-33A488CC02C9}"/>
              </a:ext>
            </a:extLst>
          </p:cNvPr>
          <p:cNvSpPr txBox="1">
            <a:spLocks noChangeArrowheads="1"/>
          </p:cNvSpPr>
          <p:nvPr/>
        </p:nvSpPr>
        <p:spPr bwMode="auto">
          <a:xfrm>
            <a:off x="685800" y="1143000"/>
            <a:ext cx="10723733" cy="954107"/>
          </a:xfrm>
          <a:prstGeom prst="rect">
            <a:avLst/>
          </a:prstGeom>
          <a:solidFill>
            <a:schemeClr val="accent1">
              <a:alpha val="15000"/>
            </a:schemeClr>
          </a:solidFill>
          <a:ln w="9525">
            <a:solidFill>
              <a:schemeClr val="accent1"/>
            </a:solid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2800" b="1" dirty="0">
                <a:latin typeface="+mn-lt"/>
              </a:rPr>
              <a:t>Jesus took bread, “this is my body …” In the same manner the cup...you eat this bread and drink this cup (verses 26,27,28)</a:t>
            </a:r>
            <a:endParaRPr kumimoji="0" lang="en-US" sz="2800" b="1" i="1"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val="407073534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9B489-3796-5388-F739-A99A5221194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D4A8260-3377-812A-7389-632FE6B30EFB}"/>
              </a:ext>
            </a:extLst>
          </p:cNvPr>
          <p:cNvSpPr txBox="1"/>
          <p:nvPr/>
        </p:nvSpPr>
        <p:spPr>
          <a:xfrm>
            <a:off x="5715000" y="1066800"/>
            <a:ext cx="5410200" cy="3970318"/>
          </a:xfrm>
          <a:prstGeom prst="rect">
            <a:avLst/>
          </a:prstGeom>
          <a:noFill/>
          <a:ln w="28575">
            <a:solidFill>
              <a:schemeClr val="accent1"/>
            </a:solidFill>
          </a:ln>
        </p:spPr>
        <p:txBody>
          <a:bodyPr wrap="square" rtlCol="0">
            <a:spAutoFit/>
          </a:bodyPr>
          <a:lstStyle/>
          <a:p>
            <a:pPr>
              <a:spcBef>
                <a:spcPts val="1200"/>
              </a:spcBef>
            </a:pPr>
            <a:r>
              <a:rPr lang="en-US" b="1" dirty="0">
                <a:latin typeface="+mj-lt"/>
              </a:rPr>
              <a:t>He who eats and drinks in an unworthy manner eats and drinks judgment to himself, not discerning the Lord’s body.</a:t>
            </a:r>
            <a:endParaRPr lang="en-US" sz="2800" b="1" dirty="0">
              <a:latin typeface="+mj-lt"/>
            </a:endParaRPr>
          </a:p>
        </p:txBody>
      </p:sp>
      <p:pic>
        <p:nvPicPr>
          <p:cNvPr id="7" name="Picture 6">
            <a:extLst>
              <a:ext uri="{FF2B5EF4-FFF2-40B4-BE49-F238E27FC236}">
                <a16:creationId xmlns:a16="http://schemas.microsoft.com/office/drawing/2014/main" id="{B7B6C2E1-206C-81CE-D1D4-95FF2DCD8F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914400"/>
            <a:ext cx="3714145" cy="4953000"/>
          </a:xfrm>
          <a:prstGeom prst="rect">
            <a:avLst/>
          </a:prstGeom>
        </p:spPr>
      </p:pic>
    </p:spTree>
    <p:extLst>
      <p:ext uri="{BB962C8B-B14F-4D97-AF65-F5344CB8AC3E}">
        <p14:creationId xmlns:p14="http://schemas.microsoft.com/office/powerpoint/2010/main" val="3074891923"/>
      </p:ext>
    </p:extLst>
  </p:cSld>
  <p:clrMapOvr>
    <a:masterClrMapping/>
  </p:clrMapOvr>
  <p:transition spd="slow">
    <p:wedg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E039B-84E8-149A-99F5-34F438F995C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D3AE91F-EC81-E1D7-82FC-9D21DD912FEC}"/>
              </a:ext>
            </a:extLst>
          </p:cNvPr>
          <p:cNvSpPr txBox="1"/>
          <p:nvPr/>
        </p:nvSpPr>
        <p:spPr>
          <a:xfrm>
            <a:off x="762000" y="2076271"/>
            <a:ext cx="4572000" cy="1200329"/>
          </a:xfrm>
          <a:prstGeom prst="rect">
            <a:avLst/>
          </a:prstGeom>
          <a:noFill/>
          <a:ln w="28575">
            <a:solidFill>
              <a:schemeClr val="accent1"/>
            </a:solidFill>
          </a:ln>
        </p:spPr>
        <p:txBody>
          <a:bodyPr wrap="square" rtlCol="0">
            <a:spAutoFit/>
          </a:bodyPr>
          <a:lstStyle/>
          <a:p>
            <a:pPr>
              <a:spcBef>
                <a:spcPts val="1200"/>
              </a:spcBef>
            </a:pPr>
            <a:r>
              <a:rPr lang="en-US" b="1" dirty="0">
                <a:latin typeface="+mn-lt"/>
              </a:rPr>
              <a:t>If anyone is hungry, let him eat at home</a:t>
            </a:r>
            <a:endParaRPr lang="en-US" sz="2800" b="1" dirty="0">
              <a:latin typeface="+mn-lt"/>
            </a:endParaRPr>
          </a:p>
        </p:txBody>
      </p:sp>
      <p:pic>
        <p:nvPicPr>
          <p:cNvPr id="2" name="Picture 1">
            <a:extLst>
              <a:ext uri="{FF2B5EF4-FFF2-40B4-BE49-F238E27FC236}">
                <a16:creationId xmlns:a16="http://schemas.microsoft.com/office/drawing/2014/main" id="{B061FFDE-8202-D40B-F6CC-44DD92E6EA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1828800"/>
            <a:ext cx="5372100" cy="3581400"/>
          </a:xfrm>
          <a:prstGeom prst="rect">
            <a:avLst/>
          </a:prstGeom>
        </p:spPr>
      </p:pic>
      <p:cxnSp>
        <p:nvCxnSpPr>
          <p:cNvPr id="4" name="Straight Connector 3">
            <a:extLst>
              <a:ext uri="{FF2B5EF4-FFF2-40B4-BE49-F238E27FC236}">
                <a16:creationId xmlns:a16="http://schemas.microsoft.com/office/drawing/2014/main" id="{93D1E92D-4B0D-4EEE-7030-8618BE937E76}"/>
              </a:ext>
            </a:extLst>
          </p:cNvPr>
          <p:cNvCxnSpPr/>
          <p:nvPr/>
        </p:nvCxnSpPr>
        <p:spPr bwMode="auto">
          <a:xfrm>
            <a:off x="6096000" y="1600200"/>
            <a:ext cx="5867400" cy="3962400"/>
          </a:xfrm>
          <a:prstGeom prst="line">
            <a:avLst/>
          </a:prstGeom>
          <a:noFill/>
          <a:ln w="123825" cap="flat" cmpd="sng" algn="ctr">
            <a:solidFill>
              <a:srgbClr val="FFFF00"/>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379963F6-799F-358D-F9CE-9B287B3844DE}"/>
              </a:ext>
            </a:extLst>
          </p:cNvPr>
          <p:cNvCxnSpPr>
            <a:cxnSpLocks/>
          </p:cNvCxnSpPr>
          <p:nvPr/>
        </p:nvCxnSpPr>
        <p:spPr bwMode="auto">
          <a:xfrm flipH="1">
            <a:off x="6096000" y="1600200"/>
            <a:ext cx="5867400" cy="3962400"/>
          </a:xfrm>
          <a:prstGeom prst="line">
            <a:avLst/>
          </a:prstGeom>
          <a:noFill/>
          <a:ln w="123825" cap="flat" cmpd="sng" algn="ctr">
            <a:solidFill>
              <a:srgbClr val="FFFF00"/>
            </a:solidFill>
            <a:prstDash val="solid"/>
            <a:round/>
            <a:headEnd type="none" w="med" len="med"/>
            <a:tailEnd type="none" w="med" len="med"/>
          </a:ln>
          <a:effectLst/>
        </p:spPr>
      </p:cxnSp>
    </p:spTree>
    <p:extLst>
      <p:ext uri="{BB962C8B-B14F-4D97-AF65-F5344CB8AC3E}">
        <p14:creationId xmlns:p14="http://schemas.microsoft.com/office/powerpoint/2010/main" val="316912176"/>
      </p:ext>
    </p:extLst>
  </p:cSld>
  <p:clrMapOvr>
    <a:masterClrMapping/>
  </p:clrMapOvr>
  <p:transition spd="slow">
    <p:wedg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F6241-4848-42C2-50D4-E142355CBD8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37D01A0-0FD7-0076-F1FB-1B78916162F4}"/>
              </a:ext>
            </a:extLst>
          </p:cNvPr>
          <p:cNvSpPr txBox="1"/>
          <p:nvPr/>
        </p:nvSpPr>
        <p:spPr>
          <a:xfrm>
            <a:off x="761999" y="1447800"/>
            <a:ext cx="6383917" cy="4708981"/>
          </a:xfrm>
          <a:prstGeom prst="rect">
            <a:avLst/>
          </a:prstGeom>
          <a:noFill/>
          <a:ln w="28575">
            <a:solidFill>
              <a:schemeClr val="accent1"/>
            </a:solidFill>
          </a:ln>
        </p:spPr>
        <p:txBody>
          <a:bodyPr wrap="square" rtlCol="0">
            <a:spAutoFit/>
          </a:bodyPr>
          <a:lstStyle/>
          <a:p>
            <a:pPr marL="274320" indent="-274320" algn="l">
              <a:spcBef>
                <a:spcPts val="1200"/>
              </a:spcBef>
            </a:pPr>
            <a:r>
              <a:rPr lang="en-US" sz="2800" dirty="0">
                <a:latin typeface="+mn-lt"/>
              </a:rPr>
              <a:t>Chapter 12 – The body has many members with different gifts but should seek unity and care for one another</a:t>
            </a:r>
          </a:p>
          <a:p>
            <a:pPr marL="274320" indent="-274320" algn="l">
              <a:spcBef>
                <a:spcPts val="1200"/>
              </a:spcBef>
            </a:pPr>
            <a:r>
              <a:rPr lang="en-US" sz="2800" dirty="0">
                <a:latin typeface="+mn-lt"/>
              </a:rPr>
              <a:t>Chapter 13 - The gifts were temporary and would cease, but love is greater</a:t>
            </a:r>
          </a:p>
          <a:p>
            <a:pPr marL="274320" indent="-274320" algn="l">
              <a:spcBef>
                <a:spcPts val="1200"/>
              </a:spcBef>
            </a:pPr>
            <a:r>
              <a:rPr lang="en-US" sz="2800" dirty="0">
                <a:latin typeface="+mn-lt"/>
              </a:rPr>
              <a:t>Chapter 14 – Gifts in the assembly should be used for edification and understanding, not confusion and strife </a:t>
            </a:r>
            <a:endParaRPr lang="en-US" sz="2800" b="1" dirty="0">
              <a:latin typeface="+mn-lt"/>
            </a:endParaRPr>
          </a:p>
        </p:txBody>
      </p:sp>
      <p:sp>
        <p:nvSpPr>
          <p:cNvPr id="5" name="Rectangle 2">
            <a:extLst>
              <a:ext uri="{FF2B5EF4-FFF2-40B4-BE49-F238E27FC236}">
                <a16:creationId xmlns:a16="http://schemas.microsoft.com/office/drawing/2014/main" id="{21E5A01F-8DAB-EF59-FB6C-1179387AA297}"/>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Spiritual Gifts in Corinth – Chapters 12-14</a:t>
            </a:r>
            <a:endParaRPr lang="en-US" sz="3600" dirty="0"/>
          </a:p>
        </p:txBody>
      </p:sp>
      <p:pic>
        <p:nvPicPr>
          <p:cNvPr id="3" name="Picture 2">
            <a:extLst>
              <a:ext uri="{FF2B5EF4-FFF2-40B4-BE49-F238E27FC236}">
                <a16:creationId xmlns:a16="http://schemas.microsoft.com/office/drawing/2014/main" id="{1AEE6DB7-C2EB-656C-1E07-0AD5FAF2F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2304">
            <a:off x="8080879" y="2778311"/>
            <a:ext cx="3286125" cy="1238250"/>
          </a:xfrm>
          <a:prstGeom prst="rect">
            <a:avLst/>
          </a:prstGeom>
        </p:spPr>
      </p:pic>
    </p:spTree>
    <p:extLst>
      <p:ext uri="{BB962C8B-B14F-4D97-AF65-F5344CB8AC3E}">
        <p14:creationId xmlns:p14="http://schemas.microsoft.com/office/powerpoint/2010/main" val="38701456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6ECB1-D82A-26F9-AFA0-CF3A9FAB9FE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7376DB9-7533-4B4A-B6A3-04347ED10499}"/>
              </a:ext>
            </a:extLst>
          </p:cNvPr>
          <p:cNvSpPr txBox="1"/>
          <p:nvPr/>
        </p:nvSpPr>
        <p:spPr>
          <a:xfrm>
            <a:off x="5943600" y="1967567"/>
            <a:ext cx="4495800" cy="3354765"/>
          </a:xfrm>
          <a:prstGeom prst="rect">
            <a:avLst/>
          </a:prstGeom>
          <a:noFill/>
          <a:ln w="28575">
            <a:solidFill>
              <a:schemeClr val="accent1"/>
            </a:solidFill>
          </a:ln>
        </p:spPr>
        <p:txBody>
          <a:bodyPr wrap="square" rtlCol="0">
            <a:spAutoFit/>
          </a:bodyPr>
          <a:lstStyle/>
          <a:p>
            <a:pPr>
              <a:spcBef>
                <a:spcPts val="1200"/>
              </a:spcBef>
            </a:pPr>
            <a:r>
              <a:rPr lang="en-US" sz="3200" b="1" dirty="0">
                <a:latin typeface="+mn-lt"/>
              </a:rPr>
              <a:t>* Spirit teaches Jesus is Lord</a:t>
            </a:r>
          </a:p>
          <a:p>
            <a:pPr>
              <a:spcBef>
                <a:spcPts val="1200"/>
              </a:spcBef>
            </a:pPr>
            <a:r>
              <a:rPr lang="en-US" sz="3200" b="1" dirty="0">
                <a:latin typeface="+mn-lt"/>
              </a:rPr>
              <a:t>* Different gifts from the same Spirit</a:t>
            </a:r>
          </a:p>
          <a:p>
            <a:pPr>
              <a:spcBef>
                <a:spcPts val="1200"/>
              </a:spcBef>
            </a:pPr>
            <a:r>
              <a:rPr lang="en-US" sz="3200" b="1" dirty="0">
                <a:latin typeface="+mn-lt"/>
              </a:rPr>
              <a:t>* Gifts given for the profit of all</a:t>
            </a:r>
          </a:p>
        </p:txBody>
      </p:sp>
      <p:sp>
        <p:nvSpPr>
          <p:cNvPr id="5" name="Rectangle 2">
            <a:extLst>
              <a:ext uri="{FF2B5EF4-FFF2-40B4-BE49-F238E27FC236}">
                <a16:creationId xmlns:a16="http://schemas.microsoft.com/office/drawing/2014/main" id="{F7867687-F3F3-7B18-E7C2-56364B1F9DF4}"/>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Gifts of the Spirit in One Body – Chapter 12</a:t>
            </a:r>
            <a:endParaRPr lang="en-US" sz="3600" dirty="0"/>
          </a:p>
        </p:txBody>
      </p:sp>
      <p:pic>
        <p:nvPicPr>
          <p:cNvPr id="3" name="Picture 2">
            <a:extLst>
              <a:ext uri="{FF2B5EF4-FFF2-40B4-BE49-F238E27FC236}">
                <a16:creationId xmlns:a16="http://schemas.microsoft.com/office/drawing/2014/main" id="{66D8C43A-545A-45C8-7967-3973C4A366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2304">
            <a:off x="1299079" y="2778311"/>
            <a:ext cx="3286125" cy="1238250"/>
          </a:xfrm>
          <a:prstGeom prst="rect">
            <a:avLst/>
          </a:prstGeom>
        </p:spPr>
      </p:pic>
    </p:spTree>
    <p:extLst>
      <p:ext uri="{BB962C8B-B14F-4D97-AF65-F5344CB8AC3E}">
        <p14:creationId xmlns:p14="http://schemas.microsoft.com/office/powerpoint/2010/main" val="355086954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E27F-A37C-FF2F-A6A2-1AAE311B4AF2}"/>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AC9DDCB4-FC90-8C96-F101-1223E7E80A90}"/>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Different Kinds of Gifts from the Spirit</a:t>
            </a:r>
            <a:endParaRPr lang="en-US" sz="3600" dirty="0"/>
          </a:p>
        </p:txBody>
      </p:sp>
      <p:sp>
        <p:nvSpPr>
          <p:cNvPr id="4" name="TextBox 3">
            <a:extLst>
              <a:ext uri="{FF2B5EF4-FFF2-40B4-BE49-F238E27FC236}">
                <a16:creationId xmlns:a16="http://schemas.microsoft.com/office/drawing/2014/main" id="{EB9C8949-007B-67B3-D10A-A89B7F59AF67}"/>
              </a:ext>
            </a:extLst>
          </p:cNvPr>
          <p:cNvSpPr txBox="1"/>
          <p:nvPr/>
        </p:nvSpPr>
        <p:spPr>
          <a:xfrm>
            <a:off x="914400" y="1219200"/>
            <a:ext cx="5029200" cy="4524315"/>
          </a:xfrm>
          <a:prstGeom prst="rect">
            <a:avLst/>
          </a:prstGeom>
          <a:noFill/>
        </p:spPr>
        <p:txBody>
          <a:bodyPr wrap="square" rtlCol="0">
            <a:spAutoFit/>
          </a:bodyPr>
          <a:lstStyle/>
          <a:p>
            <a:pPr>
              <a:tabLst>
                <a:tab pos="457200" algn="l"/>
                <a:tab pos="914400" algn="l"/>
                <a:tab pos="1371600" algn="l"/>
                <a:tab pos="3246120" algn="ctr"/>
              </a:tabLst>
            </a:pPr>
            <a:r>
              <a:rPr lang="en-US" sz="3200" dirty="0">
                <a:solidFill>
                  <a:schemeClr val="accent1"/>
                </a:solidFill>
                <a:latin typeface="+mn-lt"/>
              </a:rPr>
              <a:t>word of wisdom</a:t>
            </a:r>
          </a:p>
          <a:p>
            <a:pPr>
              <a:tabLst>
                <a:tab pos="457200" algn="l"/>
                <a:tab pos="914400" algn="l"/>
                <a:tab pos="1371600" algn="l"/>
                <a:tab pos="3246120" algn="ctr"/>
              </a:tabLst>
            </a:pPr>
            <a:r>
              <a:rPr lang="en-US" sz="3200" dirty="0">
                <a:solidFill>
                  <a:schemeClr val="accent1"/>
                </a:solidFill>
                <a:latin typeface="+mn-lt"/>
              </a:rPr>
              <a:t>word of knowledge</a:t>
            </a:r>
          </a:p>
          <a:p>
            <a:pPr>
              <a:tabLst>
                <a:tab pos="457200" algn="l"/>
                <a:tab pos="914400" algn="l"/>
                <a:tab pos="1371600" algn="l"/>
                <a:tab pos="3246120" algn="ctr"/>
              </a:tabLst>
            </a:pPr>
            <a:r>
              <a:rPr lang="en-US" sz="3200" dirty="0">
                <a:solidFill>
                  <a:schemeClr val="accent1"/>
                </a:solidFill>
                <a:latin typeface="+mn-lt"/>
              </a:rPr>
              <a:t>faith</a:t>
            </a:r>
          </a:p>
          <a:p>
            <a:pPr>
              <a:tabLst>
                <a:tab pos="457200" algn="l"/>
                <a:tab pos="914400" algn="l"/>
                <a:tab pos="1371600" algn="l"/>
                <a:tab pos="3246120" algn="ctr"/>
              </a:tabLst>
            </a:pPr>
            <a:r>
              <a:rPr lang="en-US" sz="3200" dirty="0">
                <a:solidFill>
                  <a:schemeClr val="accent1"/>
                </a:solidFill>
                <a:latin typeface="+mn-lt"/>
              </a:rPr>
              <a:t>gifts of healing</a:t>
            </a:r>
          </a:p>
          <a:p>
            <a:pPr>
              <a:tabLst>
                <a:tab pos="457200" algn="l"/>
                <a:tab pos="914400" algn="l"/>
                <a:tab pos="1371600" algn="l"/>
                <a:tab pos="3246120" algn="ctr"/>
              </a:tabLst>
            </a:pPr>
            <a:r>
              <a:rPr lang="en-US" sz="3200" dirty="0">
                <a:solidFill>
                  <a:schemeClr val="accent1"/>
                </a:solidFill>
                <a:latin typeface="+mn-lt"/>
              </a:rPr>
              <a:t>working of miracles</a:t>
            </a:r>
          </a:p>
          <a:p>
            <a:pPr>
              <a:tabLst>
                <a:tab pos="457200" algn="l"/>
                <a:tab pos="914400" algn="l"/>
                <a:tab pos="1371600" algn="l"/>
                <a:tab pos="3246120" algn="ctr"/>
              </a:tabLst>
            </a:pPr>
            <a:r>
              <a:rPr lang="en-US" sz="3200" dirty="0">
                <a:solidFill>
                  <a:schemeClr val="accent1"/>
                </a:solidFill>
                <a:latin typeface="+mn-lt"/>
              </a:rPr>
              <a:t>prophecy</a:t>
            </a:r>
          </a:p>
          <a:p>
            <a:pPr>
              <a:tabLst>
                <a:tab pos="457200" algn="l"/>
                <a:tab pos="914400" algn="l"/>
                <a:tab pos="1371600" algn="l"/>
                <a:tab pos="3246120" algn="ctr"/>
              </a:tabLst>
            </a:pPr>
            <a:r>
              <a:rPr lang="en-US" sz="3200" dirty="0">
                <a:solidFill>
                  <a:schemeClr val="accent1"/>
                </a:solidFill>
                <a:latin typeface="+mn-lt"/>
              </a:rPr>
              <a:t>discerning of spirits</a:t>
            </a:r>
          </a:p>
          <a:p>
            <a:pPr>
              <a:tabLst>
                <a:tab pos="457200" algn="l"/>
                <a:tab pos="914400" algn="l"/>
                <a:tab pos="1371600" algn="l"/>
                <a:tab pos="3246120" algn="ctr"/>
              </a:tabLst>
            </a:pPr>
            <a:r>
              <a:rPr lang="en-US" sz="3200" dirty="0">
                <a:solidFill>
                  <a:schemeClr val="accent1"/>
                </a:solidFill>
                <a:latin typeface="+mn-lt"/>
              </a:rPr>
              <a:t>tongues</a:t>
            </a:r>
          </a:p>
          <a:p>
            <a:pPr>
              <a:tabLst>
                <a:tab pos="457200" algn="l"/>
                <a:tab pos="914400" algn="l"/>
                <a:tab pos="1371600" algn="l"/>
                <a:tab pos="3246120" algn="ctr"/>
              </a:tabLst>
            </a:pPr>
            <a:r>
              <a:rPr lang="en-US" sz="3200" dirty="0">
                <a:solidFill>
                  <a:schemeClr val="accent1"/>
                </a:solidFill>
                <a:latin typeface="+mn-lt"/>
              </a:rPr>
              <a:t>interpretation of tongues</a:t>
            </a:r>
          </a:p>
        </p:txBody>
      </p:sp>
      <p:pic>
        <p:nvPicPr>
          <p:cNvPr id="6" name="Picture 5">
            <a:extLst>
              <a:ext uri="{FF2B5EF4-FFF2-40B4-BE49-F238E27FC236}">
                <a16:creationId xmlns:a16="http://schemas.microsoft.com/office/drawing/2014/main" id="{4B619921-F39A-E015-9E78-4016239655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72304">
            <a:off x="7225796" y="2778311"/>
            <a:ext cx="3286125" cy="1238250"/>
          </a:xfrm>
          <a:prstGeom prst="rect">
            <a:avLst/>
          </a:prstGeom>
        </p:spPr>
      </p:pic>
      <p:sp>
        <p:nvSpPr>
          <p:cNvPr id="2" name="TextBox 1">
            <a:extLst>
              <a:ext uri="{FF2B5EF4-FFF2-40B4-BE49-F238E27FC236}">
                <a16:creationId xmlns:a16="http://schemas.microsoft.com/office/drawing/2014/main" id="{4A57AEA0-0F6C-EE31-B0BC-511AFCEB05FB}"/>
              </a:ext>
            </a:extLst>
          </p:cNvPr>
          <p:cNvSpPr txBox="1"/>
          <p:nvPr/>
        </p:nvSpPr>
        <p:spPr>
          <a:xfrm>
            <a:off x="1066800" y="5877580"/>
            <a:ext cx="10134600" cy="523220"/>
          </a:xfrm>
          <a:prstGeom prst="rect">
            <a:avLst/>
          </a:prstGeom>
          <a:noFill/>
        </p:spPr>
        <p:txBody>
          <a:bodyPr wrap="square" rtlCol="0">
            <a:spAutoFit/>
          </a:bodyPr>
          <a:lstStyle/>
          <a:p>
            <a:pPr>
              <a:tabLst>
                <a:tab pos="457200" algn="l"/>
                <a:tab pos="914400" algn="l"/>
                <a:tab pos="1371600" algn="l"/>
                <a:tab pos="3246120" algn="ctr"/>
              </a:tabLst>
            </a:pPr>
            <a:r>
              <a:rPr lang="en-US" sz="2800" b="1" dirty="0">
                <a:solidFill>
                  <a:schemeClr val="bg2"/>
                </a:solidFill>
                <a:latin typeface="+mn-lt"/>
              </a:rPr>
              <a:t>The Spirit distributes to each one individually as He wills.</a:t>
            </a:r>
          </a:p>
        </p:txBody>
      </p:sp>
    </p:spTree>
    <p:extLst>
      <p:ext uri="{BB962C8B-B14F-4D97-AF65-F5344CB8AC3E}">
        <p14:creationId xmlns:p14="http://schemas.microsoft.com/office/powerpoint/2010/main" val="628342733"/>
      </p:ext>
    </p:extLst>
  </p:cSld>
  <p:clrMapOvr>
    <a:masterClrMapping/>
  </p:clrMapOvr>
  <p:transition spd="slow">
    <p:wedg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96D7E-9E5E-EC84-4232-0F47710C527B}"/>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0DD311C7-12D6-8E9C-C838-4F653BABCA14}"/>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Miraculous Healings</a:t>
            </a:r>
          </a:p>
        </p:txBody>
      </p:sp>
      <p:sp>
        <p:nvSpPr>
          <p:cNvPr id="8" name="Rectangle 3">
            <a:extLst>
              <a:ext uri="{FF2B5EF4-FFF2-40B4-BE49-F238E27FC236}">
                <a16:creationId xmlns:a16="http://schemas.microsoft.com/office/drawing/2014/main" id="{F349E770-E7CA-F4BD-1D1C-9EAD44EBB0DB}"/>
              </a:ext>
            </a:extLst>
          </p:cNvPr>
          <p:cNvSpPr txBox="1">
            <a:spLocks noChangeArrowheads="1"/>
          </p:cNvSpPr>
          <p:nvPr/>
        </p:nvSpPr>
        <p:spPr bwMode="auto">
          <a:xfrm>
            <a:off x="1371600" y="1377077"/>
            <a:ext cx="9448800" cy="215443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chemeClr val="accent1"/>
                </a:solidFill>
              </a:rPr>
              <a:t>Conclusive Evidence the Event Occurred</a:t>
            </a:r>
          </a:p>
          <a:p>
            <a:r>
              <a:rPr lang="en-US" kern="0" dirty="0"/>
              <a:t>* </a:t>
            </a:r>
            <a:r>
              <a:rPr lang="en-US" kern="0" dirty="0">
                <a:solidFill>
                  <a:srgbClr val="FFFF00"/>
                </a:solidFill>
                <a:latin typeface="Comic Sans MS" pitchFamily="66" charset="0"/>
              </a:rPr>
              <a:t>Lazarus</a:t>
            </a:r>
            <a:r>
              <a:rPr lang="en-US" kern="0" dirty="0">
                <a:latin typeface="Comic Sans MS" pitchFamily="66" charset="0"/>
              </a:rPr>
              <a:t> — John 11:17,38,39,43-45 </a:t>
            </a:r>
          </a:p>
          <a:p>
            <a:r>
              <a:rPr lang="en-US" kern="0" dirty="0">
                <a:latin typeface="Comic Sans MS" pitchFamily="66" charset="0"/>
              </a:rPr>
              <a:t>* </a:t>
            </a:r>
            <a:r>
              <a:rPr lang="en-US" kern="0" dirty="0">
                <a:solidFill>
                  <a:srgbClr val="FFFF00"/>
                </a:solidFill>
                <a:latin typeface="Comic Sans MS" pitchFamily="66" charset="0"/>
              </a:rPr>
              <a:t>Blind man </a:t>
            </a:r>
            <a:r>
              <a:rPr lang="en-US" kern="0" dirty="0">
                <a:latin typeface="Comic Sans MS" pitchFamily="66" charset="0"/>
              </a:rPr>
              <a:t>— John 9:1,7,18-20,21,25 </a:t>
            </a:r>
          </a:p>
          <a:p>
            <a:r>
              <a:rPr lang="en-US" kern="0" dirty="0">
                <a:latin typeface="Comic Sans MS" pitchFamily="66" charset="0"/>
              </a:rPr>
              <a:t>* </a:t>
            </a:r>
            <a:r>
              <a:rPr lang="en-US" kern="0" dirty="0">
                <a:solidFill>
                  <a:srgbClr val="FFFF00"/>
                </a:solidFill>
                <a:latin typeface="Comic Sans MS" pitchFamily="66" charset="0"/>
              </a:rPr>
              <a:t>Woman bowed together </a:t>
            </a:r>
            <a:r>
              <a:rPr lang="en-US" kern="0" dirty="0">
                <a:latin typeface="Comic Sans MS" pitchFamily="66" charset="0"/>
              </a:rPr>
              <a:t>— Luke 13:11,13,16 </a:t>
            </a:r>
          </a:p>
          <a:p>
            <a:r>
              <a:rPr lang="en-US" kern="0" dirty="0">
                <a:latin typeface="Comic Sans MS" pitchFamily="66" charset="0"/>
              </a:rPr>
              <a:t>* </a:t>
            </a:r>
            <a:r>
              <a:rPr lang="en-US" kern="0" dirty="0">
                <a:solidFill>
                  <a:srgbClr val="FFFF00"/>
                </a:solidFill>
                <a:latin typeface="Comic Sans MS" pitchFamily="66" charset="0"/>
              </a:rPr>
              <a:t>Lame man </a:t>
            </a:r>
            <a:r>
              <a:rPr lang="en-US" kern="0" dirty="0">
                <a:latin typeface="Comic Sans MS" pitchFamily="66" charset="0"/>
              </a:rPr>
              <a:t>— Acts 3:2,7,8,10; 4:22 </a:t>
            </a:r>
          </a:p>
        </p:txBody>
      </p:sp>
    </p:spTree>
    <p:extLst>
      <p:ext uri="{BB962C8B-B14F-4D97-AF65-F5344CB8AC3E}">
        <p14:creationId xmlns:p14="http://schemas.microsoft.com/office/powerpoint/2010/main" val="3826163314"/>
      </p:ext>
    </p:extLst>
  </p:cSld>
  <p:clrMapOvr>
    <a:masterClrMapping/>
  </p:clrMapOvr>
  <p:transition spd="slow">
    <p:wedg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E73A-9F16-3ACD-C300-0A6A2EF0DF15}"/>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0736EEE8-0E61-18D0-6FA2-E5A2C6CAEBED}"/>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Miraculous Healings</a:t>
            </a:r>
          </a:p>
        </p:txBody>
      </p:sp>
      <p:sp>
        <p:nvSpPr>
          <p:cNvPr id="8" name="Rectangle 3">
            <a:extLst>
              <a:ext uri="{FF2B5EF4-FFF2-40B4-BE49-F238E27FC236}">
                <a16:creationId xmlns:a16="http://schemas.microsoft.com/office/drawing/2014/main" id="{7DC25194-0C9A-FF42-8CA3-A1A6DB67D3E3}"/>
              </a:ext>
            </a:extLst>
          </p:cNvPr>
          <p:cNvSpPr txBox="1">
            <a:spLocks noChangeArrowheads="1"/>
          </p:cNvSpPr>
          <p:nvPr/>
        </p:nvSpPr>
        <p:spPr bwMode="auto">
          <a:xfrm>
            <a:off x="1371600" y="1377077"/>
            <a:ext cx="9448800" cy="301621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chemeClr val="accent1"/>
                </a:solidFill>
              </a:rPr>
              <a:t>Conclusive Evidence the Event Occurred</a:t>
            </a:r>
          </a:p>
          <a:p>
            <a:r>
              <a:rPr lang="en-US" dirty="0">
                <a:solidFill>
                  <a:schemeClr val="accent1"/>
                </a:solidFill>
              </a:rPr>
              <a:t>Instantaneous</a:t>
            </a:r>
          </a:p>
          <a:p>
            <a:r>
              <a:rPr lang="en-US" dirty="0">
                <a:latin typeface="Comic Sans MS" pitchFamily="66" charset="0"/>
              </a:rPr>
              <a:t>* </a:t>
            </a:r>
            <a:r>
              <a:rPr lang="en-US" dirty="0">
                <a:solidFill>
                  <a:srgbClr val="FFFF00"/>
                </a:solidFill>
                <a:latin typeface="Comic Sans MS" pitchFamily="66" charset="0"/>
              </a:rPr>
              <a:t>The lame man </a:t>
            </a:r>
            <a:r>
              <a:rPr lang="en-US" dirty="0">
                <a:latin typeface="Comic Sans MS" pitchFamily="66" charset="0"/>
              </a:rPr>
              <a:t>— Acts 3:7 </a:t>
            </a:r>
          </a:p>
          <a:p>
            <a:r>
              <a:rPr lang="en-US" dirty="0">
                <a:latin typeface="Comic Sans MS" pitchFamily="66" charset="0"/>
              </a:rPr>
              <a:t>* </a:t>
            </a:r>
            <a:r>
              <a:rPr lang="en-US" dirty="0">
                <a:solidFill>
                  <a:srgbClr val="FFFF00"/>
                </a:solidFill>
                <a:latin typeface="Comic Sans MS" pitchFamily="66" charset="0"/>
              </a:rPr>
              <a:t>The hunchbacked woman </a:t>
            </a:r>
            <a:r>
              <a:rPr lang="en-US" dirty="0">
                <a:latin typeface="Comic Sans MS" pitchFamily="66" charset="0"/>
              </a:rPr>
              <a:t>— Luke 13:11-13 </a:t>
            </a:r>
            <a:endParaRPr lang="en-US" dirty="0">
              <a:solidFill>
                <a:srgbClr val="FFFF00"/>
              </a:solidFill>
              <a:latin typeface="Comic Sans MS" pitchFamily="66" charset="0"/>
            </a:endParaRPr>
          </a:p>
          <a:p>
            <a:r>
              <a:rPr lang="en-US" dirty="0">
                <a:latin typeface="Comic Sans MS" pitchFamily="66" charset="0"/>
              </a:rPr>
              <a:t>* </a:t>
            </a:r>
            <a:r>
              <a:rPr lang="en-US" dirty="0">
                <a:solidFill>
                  <a:srgbClr val="FFFF00"/>
                </a:solidFill>
                <a:latin typeface="Comic Sans MS" pitchFamily="66" charset="0"/>
              </a:rPr>
              <a:t>The paralyzed man</a:t>
            </a:r>
            <a:r>
              <a:rPr lang="en-US" dirty="0">
                <a:latin typeface="Comic Sans MS" pitchFamily="66" charset="0"/>
              </a:rPr>
              <a:t> — Mark 2:10-12 </a:t>
            </a:r>
            <a:endParaRPr lang="en-US" dirty="0">
              <a:solidFill>
                <a:srgbClr val="FFFF00"/>
              </a:solidFill>
              <a:latin typeface="Comic Sans MS" pitchFamily="66" charset="0"/>
            </a:endParaRPr>
          </a:p>
          <a:p>
            <a:r>
              <a:rPr lang="en-US" dirty="0">
                <a:latin typeface="Comic Sans MS" pitchFamily="66" charset="0"/>
              </a:rPr>
              <a:t>* </a:t>
            </a:r>
            <a:r>
              <a:rPr lang="en-US" dirty="0">
                <a:solidFill>
                  <a:srgbClr val="FFFF00"/>
                </a:solidFill>
                <a:latin typeface="Comic Sans MS" pitchFamily="66" charset="0"/>
              </a:rPr>
              <a:t>The woman who bled for 12 years</a:t>
            </a:r>
            <a:r>
              <a:rPr lang="en-US" dirty="0">
                <a:latin typeface="Comic Sans MS" pitchFamily="66" charset="0"/>
              </a:rPr>
              <a:t> — Mark 5:35-42 * </a:t>
            </a:r>
            <a:r>
              <a:rPr lang="en-US" dirty="0">
                <a:solidFill>
                  <a:srgbClr val="FFFF00"/>
                </a:solidFill>
                <a:latin typeface="Comic Sans MS" pitchFamily="66" charset="0"/>
              </a:rPr>
              <a:t>Jairus’ dead daughter </a:t>
            </a:r>
            <a:r>
              <a:rPr lang="en-US" dirty="0">
                <a:latin typeface="Comic Sans MS" pitchFamily="66" charset="0"/>
              </a:rPr>
              <a:t>— Mark 5:25-29</a:t>
            </a:r>
            <a:endParaRPr lang="en-US" kern="0" dirty="0">
              <a:latin typeface="Comic Sans MS" pitchFamily="66" charset="0"/>
            </a:endParaRPr>
          </a:p>
        </p:txBody>
      </p:sp>
    </p:spTree>
    <p:extLst>
      <p:ext uri="{BB962C8B-B14F-4D97-AF65-F5344CB8AC3E}">
        <p14:creationId xmlns:p14="http://schemas.microsoft.com/office/powerpoint/2010/main" val="76572521"/>
      </p:ext>
    </p:extLst>
  </p:cSld>
  <p:clrMapOvr>
    <a:masterClrMapping/>
  </p:clrMapOvr>
  <p:transition spd="slow">
    <p:wedg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F4DDC-9AF3-AF51-01AF-9AED8512B03B}"/>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FB6B7BCB-6CD1-3E98-7EDA-186C86590934}"/>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Miraculous Healings</a:t>
            </a:r>
          </a:p>
        </p:txBody>
      </p:sp>
      <p:sp>
        <p:nvSpPr>
          <p:cNvPr id="8" name="Rectangle 3">
            <a:extLst>
              <a:ext uri="{FF2B5EF4-FFF2-40B4-BE49-F238E27FC236}">
                <a16:creationId xmlns:a16="http://schemas.microsoft.com/office/drawing/2014/main" id="{8F1E34D5-F215-4E7D-0FC2-63F5FC6501DE}"/>
              </a:ext>
            </a:extLst>
          </p:cNvPr>
          <p:cNvSpPr txBox="1">
            <a:spLocks noChangeArrowheads="1"/>
          </p:cNvSpPr>
          <p:nvPr/>
        </p:nvSpPr>
        <p:spPr bwMode="auto">
          <a:xfrm>
            <a:off x="1371600" y="1377077"/>
            <a:ext cx="9448800" cy="430887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chemeClr val="accent1"/>
                </a:solidFill>
              </a:rPr>
              <a:t>Conclusive Evidence the Event Occurred</a:t>
            </a:r>
          </a:p>
          <a:p>
            <a:r>
              <a:rPr lang="en-US" dirty="0">
                <a:solidFill>
                  <a:schemeClr val="accent1"/>
                </a:solidFill>
              </a:rPr>
              <a:t>Instantaneous</a:t>
            </a:r>
          </a:p>
          <a:p>
            <a:r>
              <a:rPr lang="en-US" dirty="0">
                <a:solidFill>
                  <a:schemeClr val="accent1"/>
                </a:solidFill>
              </a:rPr>
              <a:t>Always Successful</a:t>
            </a:r>
          </a:p>
          <a:p>
            <a:r>
              <a:rPr lang="en-US" dirty="0">
                <a:latin typeface="Comic Sans MS" pitchFamily="66" charset="0"/>
              </a:rPr>
              <a:t>Matthew 4:23,24 — </a:t>
            </a:r>
            <a:r>
              <a:rPr lang="en-US" dirty="0">
                <a:solidFill>
                  <a:srgbClr val="FFFF00"/>
                </a:solidFill>
                <a:latin typeface="Comic Sans MS" pitchFamily="66" charset="0"/>
              </a:rPr>
              <a:t>All manner </a:t>
            </a:r>
            <a:r>
              <a:rPr lang="en-US" dirty="0">
                <a:latin typeface="Comic Sans MS" pitchFamily="66" charset="0"/>
              </a:rPr>
              <a:t>of diseases</a:t>
            </a:r>
          </a:p>
          <a:p>
            <a:r>
              <a:rPr lang="en-US" dirty="0">
                <a:latin typeface="Comic Sans MS" pitchFamily="66" charset="0"/>
              </a:rPr>
              <a:t>Matthew 14:34-36 — </a:t>
            </a:r>
            <a:r>
              <a:rPr lang="en-US" dirty="0">
                <a:solidFill>
                  <a:srgbClr val="FFFF00"/>
                </a:solidFill>
                <a:latin typeface="Comic Sans MS" pitchFamily="66" charset="0"/>
              </a:rPr>
              <a:t>All</a:t>
            </a:r>
            <a:r>
              <a:rPr lang="en-US" dirty="0">
                <a:latin typeface="Comic Sans MS" pitchFamily="66" charset="0"/>
              </a:rPr>
              <a:t> were healed</a:t>
            </a:r>
          </a:p>
          <a:p>
            <a:r>
              <a:rPr lang="en-US" dirty="0">
                <a:latin typeface="Comic Sans MS" pitchFamily="66" charset="0"/>
              </a:rPr>
              <a:t>Acts 5:12,15,16 — They were healed </a:t>
            </a:r>
            <a:r>
              <a:rPr lang="en-US" dirty="0">
                <a:solidFill>
                  <a:srgbClr val="FFFF00"/>
                </a:solidFill>
                <a:latin typeface="Comic Sans MS" pitchFamily="66" charset="0"/>
              </a:rPr>
              <a:t>every one</a:t>
            </a:r>
          </a:p>
          <a:p>
            <a:r>
              <a:rPr lang="en-US" dirty="0"/>
              <a:t>People born blind (John 9:1), born lame (Acts 3:2; 4:22), lepers (Mark 1:40-45), dead (John 11; Luke 7:11-17; Acts 9:36-42), or missing or withered body parts (Luke 22:49-51; Mark 3:1-5).</a:t>
            </a:r>
            <a:endParaRPr lang="en-US" dirty="0">
              <a:solidFill>
                <a:schemeClr val="accent1"/>
              </a:solidFill>
            </a:endParaRPr>
          </a:p>
        </p:txBody>
      </p:sp>
    </p:spTree>
    <p:extLst>
      <p:ext uri="{BB962C8B-B14F-4D97-AF65-F5344CB8AC3E}">
        <p14:creationId xmlns:p14="http://schemas.microsoft.com/office/powerpoint/2010/main" val="1938622948"/>
      </p:ext>
    </p:extLst>
  </p:cSld>
  <p:clrMapOvr>
    <a:masterClrMapping/>
  </p:clrMapOvr>
  <p:transition spd="slow">
    <p:wedg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1066-E301-45E5-7C02-800E7A065DAA}"/>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EEBF00D3-5514-EE7D-5A63-A5B176393B85}"/>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Miraculous Healings</a:t>
            </a:r>
          </a:p>
        </p:txBody>
      </p:sp>
      <p:sp>
        <p:nvSpPr>
          <p:cNvPr id="8" name="Rectangle 3">
            <a:extLst>
              <a:ext uri="{FF2B5EF4-FFF2-40B4-BE49-F238E27FC236}">
                <a16:creationId xmlns:a16="http://schemas.microsoft.com/office/drawing/2014/main" id="{3ACA2E33-3C8E-F51D-EBDB-E772C09B9B20}"/>
              </a:ext>
            </a:extLst>
          </p:cNvPr>
          <p:cNvSpPr txBox="1">
            <a:spLocks noChangeArrowheads="1"/>
          </p:cNvSpPr>
          <p:nvPr/>
        </p:nvSpPr>
        <p:spPr bwMode="auto">
          <a:xfrm>
            <a:off x="4876800" y="1658302"/>
            <a:ext cx="6781800" cy="344709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chemeClr val="accent1"/>
                </a:solidFill>
              </a:rPr>
              <a:t>Conclusive Evidence Event Occurred</a:t>
            </a:r>
          </a:p>
          <a:p>
            <a:r>
              <a:rPr lang="en-US" dirty="0">
                <a:solidFill>
                  <a:schemeClr val="accent1"/>
                </a:solidFill>
              </a:rPr>
              <a:t>Instantaneous</a:t>
            </a:r>
          </a:p>
          <a:p>
            <a:r>
              <a:rPr lang="en-US" dirty="0">
                <a:solidFill>
                  <a:schemeClr val="accent1"/>
                </a:solidFill>
              </a:rPr>
              <a:t>Always Successful</a:t>
            </a:r>
          </a:p>
          <a:p>
            <a:r>
              <a:rPr lang="en-US" dirty="0">
                <a:solidFill>
                  <a:schemeClr val="accent1"/>
                </a:solidFill>
              </a:rPr>
              <a:t>Complete and Perfect</a:t>
            </a:r>
          </a:p>
          <a:p>
            <a:r>
              <a:rPr lang="en-US" dirty="0"/>
              <a:t>* </a:t>
            </a:r>
            <a:r>
              <a:rPr lang="en-US" dirty="0">
                <a:solidFill>
                  <a:srgbClr val="FFFF00"/>
                </a:solidFill>
              </a:rPr>
              <a:t>Withered hand</a:t>
            </a:r>
            <a:r>
              <a:rPr lang="en-US" dirty="0"/>
              <a:t> — Matthew 12:10,13 </a:t>
            </a:r>
            <a:endParaRPr lang="en-US" dirty="0">
              <a:solidFill>
                <a:srgbClr val="FFFF00"/>
              </a:solidFill>
            </a:endParaRPr>
          </a:p>
          <a:p>
            <a:r>
              <a:rPr lang="en-US" dirty="0"/>
              <a:t>* </a:t>
            </a:r>
            <a:r>
              <a:rPr lang="en-US" dirty="0">
                <a:solidFill>
                  <a:srgbClr val="FFFF00"/>
                </a:solidFill>
              </a:rPr>
              <a:t>Leper </a:t>
            </a:r>
            <a:r>
              <a:rPr lang="en-US" dirty="0"/>
              <a:t>— Mark 1:40-45</a:t>
            </a:r>
            <a:endParaRPr lang="en-US" dirty="0">
              <a:solidFill>
                <a:srgbClr val="FFFF00"/>
              </a:solidFill>
            </a:endParaRPr>
          </a:p>
          <a:p>
            <a:r>
              <a:rPr lang="en-US" dirty="0"/>
              <a:t>* </a:t>
            </a:r>
            <a:r>
              <a:rPr lang="en-US" dirty="0">
                <a:solidFill>
                  <a:srgbClr val="FFFF00"/>
                </a:solidFill>
              </a:rPr>
              <a:t>Paralyzed man</a:t>
            </a:r>
            <a:r>
              <a:rPr lang="en-US" dirty="0"/>
              <a:t> — Mark 2:10-12</a:t>
            </a:r>
            <a:endParaRPr lang="en-US" dirty="0">
              <a:solidFill>
                <a:srgbClr val="FFFF00"/>
              </a:solidFill>
            </a:endParaRPr>
          </a:p>
          <a:p>
            <a:r>
              <a:rPr lang="en-US" dirty="0"/>
              <a:t>* </a:t>
            </a:r>
            <a:r>
              <a:rPr lang="en-US" dirty="0">
                <a:solidFill>
                  <a:srgbClr val="FFFF00"/>
                </a:solidFill>
              </a:rPr>
              <a:t>Lame man </a:t>
            </a:r>
            <a:r>
              <a:rPr lang="en-US" dirty="0"/>
              <a:t>— Acts 3:8</a:t>
            </a:r>
            <a:endParaRPr lang="en-US" dirty="0">
              <a:solidFill>
                <a:srgbClr val="FFFF00"/>
              </a:solidFill>
              <a:latin typeface="Comic Sans MS" pitchFamily="66" charset="0"/>
            </a:endParaRPr>
          </a:p>
        </p:txBody>
      </p:sp>
      <p:pic>
        <p:nvPicPr>
          <p:cNvPr id="3" name="Picture 2">
            <a:extLst>
              <a:ext uri="{FF2B5EF4-FFF2-40B4-BE49-F238E27FC236}">
                <a16:creationId xmlns:a16="http://schemas.microsoft.com/office/drawing/2014/main" id="{3E4B5165-5654-DC53-7859-936FCC0DCC78}"/>
              </a:ext>
            </a:extLst>
          </p:cNvPr>
          <p:cNvPicPr>
            <a:picLocks noChangeAspect="1"/>
          </p:cNvPicPr>
          <p:nvPr/>
        </p:nvPicPr>
        <p:blipFill>
          <a:blip r:embed="rId2" cstate="print">
            <a:extLst>
              <a:ext uri="{28A0092B-C50C-407E-A947-70E740481C1C}">
                <a14:useLocalDpi xmlns:a14="http://schemas.microsoft.com/office/drawing/2010/main" val="0"/>
              </a:ext>
            </a:extLst>
          </a:blip>
          <a:srcRect l="35869"/>
          <a:stretch>
            <a:fillRect/>
          </a:stretch>
        </p:blipFill>
        <p:spPr>
          <a:xfrm>
            <a:off x="304800" y="1752600"/>
            <a:ext cx="4495800" cy="3866789"/>
          </a:xfrm>
          <a:prstGeom prst="rect">
            <a:avLst/>
          </a:prstGeom>
        </p:spPr>
      </p:pic>
    </p:spTree>
    <p:extLst>
      <p:ext uri="{BB962C8B-B14F-4D97-AF65-F5344CB8AC3E}">
        <p14:creationId xmlns:p14="http://schemas.microsoft.com/office/powerpoint/2010/main" val="2121171758"/>
      </p:ext>
    </p:extLst>
  </p:cSld>
  <p:clrMapOvr>
    <a:masterClrMapping/>
  </p:clrMapOvr>
  <p:transition spd="slow">
    <p:wedg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FD1D-486A-B5AC-94FA-6102C1DDECD3}"/>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68BC0360-1A14-A6D2-6ED3-400B4058F2D8}"/>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solidFill>
                  <a:schemeClr val="bg2"/>
                </a:solidFill>
              </a:rPr>
              <a:t>Miracles, Signs, Wonders</a:t>
            </a:r>
          </a:p>
        </p:txBody>
      </p:sp>
      <p:sp>
        <p:nvSpPr>
          <p:cNvPr id="8" name="Rectangle 3">
            <a:extLst>
              <a:ext uri="{FF2B5EF4-FFF2-40B4-BE49-F238E27FC236}">
                <a16:creationId xmlns:a16="http://schemas.microsoft.com/office/drawing/2014/main" id="{AADAD0B5-AE75-7877-7C5E-92F73FFCEF5F}"/>
              </a:ext>
            </a:extLst>
          </p:cNvPr>
          <p:cNvSpPr txBox="1">
            <a:spLocks noChangeArrowheads="1"/>
          </p:cNvSpPr>
          <p:nvPr/>
        </p:nvSpPr>
        <p:spPr bwMode="auto">
          <a:xfrm>
            <a:off x="228600" y="1371600"/>
            <a:ext cx="67818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 </a:t>
            </a:r>
            <a:r>
              <a:rPr lang="en-US" dirty="0">
                <a:solidFill>
                  <a:schemeClr val="bg2"/>
                </a:solidFill>
              </a:rPr>
              <a:t>Turning water to wine </a:t>
            </a:r>
            <a:r>
              <a:rPr lang="en-US" dirty="0"/>
              <a:t>– John 2:1ff</a:t>
            </a:r>
          </a:p>
          <a:p>
            <a:r>
              <a:rPr lang="en-US" dirty="0"/>
              <a:t>* </a:t>
            </a:r>
            <a:r>
              <a:rPr lang="en-US" dirty="0">
                <a:solidFill>
                  <a:schemeClr val="bg2"/>
                </a:solidFill>
              </a:rPr>
              <a:t>Walking on water </a:t>
            </a:r>
            <a:r>
              <a:rPr lang="en-US" dirty="0"/>
              <a:t>– Matthew 14:22ff</a:t>
            </a:r>
          </a:p>
          <a:p>
            <a:r>
              <a:rPr lang="en-US" dirty="0"/>
              <a:t>* </a:t>
            </a:r>
            <a:r>
              <a:rPr lang="en-US" dirty="0">
                <a:solidFill>
                  <a:schemeClr val="bg2"/>
                </a:solidFill>
              </a:rPr>
              <a:t>Feeding thousands </a:t>
            </a:r>
            <a:r>
              <a:rPr lang="en-US" dirty="0"/>
              <a:t>– Matthew 14:13ff; 15:32ff</a:t>
            </a:r>
          </a:p>
          <a:p>
            <a:r>
              <a:rPr lang="en-US" dirty="0"/>
              <a:t>* </a:t>
            </a:r>
            <a:r>
              <a:rPr lang="en-US" dirty="0">
                <a:solidFill>
                  <a:schemeClr val="bg2"/>
                </a:solidFill>
              </a:rPr>
              <a:t>Calming storms </a:t>
            </a:r>
            <a:r>
              <a:rPr lang="en-US" dirty="0"/>
              <a:t>– Matthew 8:23ff</a:t>
            </a:r>
          </a:p>
          <a:p>
            <a:r>
              <a:rPr lang="en-US" dirty="0"/>
              <a:t>* </a:t>
            </a:r>
            <a:r>
              <a:rPr lang="en-US" dirty="0">
                <a:solidFill>
                  <a:schemeClr val="bg2"/>
                </a:solidFill>
              </a:rPr>
              <a:t>Transfiguration</a:t>
            </a:r>
            <a:r>
              <a:rPr lang="en-US" dirty="0"/>
              <a:t> – Matthew 17:1ff</a:t>
            </a:r>
          </a:p>
          <a:p>
            <a:r>
              <a:rPr lang="en-US" dirty="0"/>
              <a:t>* </a:t>
            </a:r>
            <a:r>
              <a:rPr lang="en-US" dirty="0">
                <a:solidFill>
                  <a:schemeClr val="bg2"/>
                </a:solidFill>
              </a:rPr>
              <a:t>Casting out demons </a:t>
            </a:r>
            <a:r>
              <a:rPr lang="en-US" dirty="0"/>
              <a:t>– Matthew 8:28ff; 15:21ff; 17:14ff</a:t>
            </a:r>
          </a:p>
          <a:p>
            <a:r>
              <a:rPr lang="en-US" dirty="0"/>
              <a:t>* </a:t>
            </a:r>
            <a:r>
              <a:rPr lang="en-US" dirty="0">
                <a:solidFill>
                  <a:schemeClr val="bg2"/>
                </a:solidFill>
              </a:rPr>
              <a:t>Raising the dead </a:t>
            </a:r>
            <a:r>
              <a:rPr lang="en-US" dirty="0"/>
              <a:t>– Matthew 9:18ff; John 2:18-22; Matthew 27,28</a:t>
            </a:r>
          </a:p>
          <a:p>
            <a:r>
              <a:rPr lang="en-US" dirty="0"/>
              <a:t>* </a:t>
            </a:r>
            <a:r>
              <a:rPr lang="en-US" dirty="0">
                <a:solidFill>
                  <a:schemeClr val="bg2"/>
                </a:solidFill>
              </a:rPr>
              <a:t>Freedom from harm</a:t>
            </a:r>
            <a:r>
              <a:rPr lang="en-US" dirty="0"/>
              <a:t> – Mark 16:17ff; Acts 28:1ff.</a:t>
            </a:r>
          </a:p>
        </p:txBody>
      </p:sp>
      <p:pic>
        <p:nvPicPr>
          <p:cNvPr id="4" name="Picture 3">
            <a:extLst>
              <a:ext uri="{FF2B5EF4-FFF2-40B4-BE49-F238E27FC236}">
                <a16:creationId xmlns:a16="http://schemas.microsoft.com/office/drawing/2014/main" id="{E152E364-22FB-DA84-3740-38E9D9CEE7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800" y="2133600"/>
            <a:ext cx="4368800" cy="3276600"/>
          </a:xfrm>
          <a:prstGeom prst="rect">
            <a:avLst/>
          </a:prstGeom>
        </p:spPr>
      </p:pic>
    </p:spTree>
    <p:extLst>
      <p:ext uri="{BB962C8B-B14F-4D97-AF65-F5344CB8AC3E}">
        <p14:creationId xmlns:p14="http://schemas.microsoft.com/office/powerpoint/2010/main" val="1910906237"/>
      </p:ext>
    </p:extLst>
  </p:cSld>
  <p:clrMapOvr>
    <a:masterClrMapping/>
  </p:clrMapOvr>
  <p:transition spd="slow">
    <p:wedg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7C702-C502-CC90-55DF-73085F593CD7}"/>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8747A923-F226-8966-0A2D-F8CAB2F4D35B}"/>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Tongue Speaking</a:t>
            </a:r>
          </a:p>
        </p:txBody>
      </p:sp>
      <p:sp>
        <p:nvSpPr>
          <p:cNvPr id="6" name="Rectangle 3">
            <a:extLst>
              <a:ext uri="{FF2B5EF4-FFF2-40B4-BE49-F238E27FC236}">
                <a16:creationId xmlns:a16="http://schemas.microsoft.com/office/drawing/2014/main" id="{A48E6444-2285-BF2D-8A0A-C93FD4DF320B}"/>
              </a:ext>
            </a:extLst>
          </p:cNvPr>
          <p:cNvSpPr txBox="1">
            <a:spLocks noChangeArrowheads="1"/>
          </p:cNvSpPr>
          <p:nvPr/>
        </p:nvSpPr>
        <p:spPr bwMode="auto">
          <a:xfrm>
            <a:off x="1371600" y="1524000"/>
            <a:ext cx="9601200" cy="406265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sz="3200" kern="0" dirty="0">
                <a:solidFill>
                  <a:schemeClr val="bg2"/>
                </a:solidFill>
              </a:rPr>
              <a:t>Existing native languages </a:t>
            </a:r>
            <a:r>
              <a:rPr lang="en-US" sz="3200" kern="0" dirty="0">
                <a:solidFill>
                  <a:srgbClr val="66FFFF"/>
                </a:solidFill>
              </a:rPr>
              <a:t>- </a:t>
            </a:r>
            <a:r>
              <a:rPr lang="en-US" sz="3200" dirty="0"/>
              <a:t>Revelation 5:9; 7:9; 10:11; 11:9; 13:7; 14:6; 17:15</a:t>
            </a:r>
            <a:endParaRPr lang="en-US" sz="3200" kern="0" dirty="0">
              <a:solidFill>
                <a:srgbClr val="66FFFF"/>
              </a:solidFill>
            </a:endParaRPr>
          </a:p>
          <a:p>
            <a:pPr>
              <a:spcBef>
                <a:spcPts val="1200"/>
              </a:spcBef>
            </a:pPr>
            <a:r>
              <a:rPr lang="en-US" sz="3200" kern="0" dirty="0">
                <a:solidFill>
                  <a:schemeClr val="bg2"/>
                </a:solidFill>
              </a:rPr>
              <a:t>An understandable message </a:t>
            </a:r>
            <a:r>
              <a:rPr lang="en-US" sz="3200" kern="0" dirty="0">
                <a:solidFill>
                  <a:srgbClr val="66FFFF"/>
                </a:solidFill>
              </a:rPr>
              <a:t>- </a:t>
            </a:r>
            <a:r>
              <a:rPr lang="en-US" sz="3200" dirty="0"/>
              <a:t>Acts 2:1-11 </a:t>
            </a:r>
            <a:endParaRPr lang="en-US" sz="3200" kern="0" dirty="0">
              <a:solidFill>
                <a:srgbClr val="66FFFF"/>
              </a:solidFill>
            </a:endParaRPr>
          </a:p>
          <a:p>
            <a:pPr>
              <a:spcBef>
                <a:spcPts val="1200"/>
              </a:spcBef>
            </a:pPr>
            <a:r>
              <a:rPr lang="en-US" sz="3200" kern="0" dirty="0">
                <a:solidFill>
                  <a:schemeClr val="bg2"/>
                </a:solidFill>
              </a:rPr>
              <a:t>Message capable of interpretation </a:t>
            </a:r>
            <a:r>
              <a:rPr lang="en-US" sz="3200" kern="0" dirty="0">
                <a:solidFill>
                  <a:srgbClr val="66FFFF"/>
                </a:solidFill>
              </a:rPr>
              <a:t>– 1 Corinthians </a:t>
            </a:r>
            <a:r>
              <a:rPr lang="en-US" sz="3200" dirty="0"/>
              <a:t>14:5,13f,27f</a:t>
            </a:r>
            <a:endParaRPr lang="en-US" sz="3200" kern="0" dirty="0">
              <a:solidFill>
                <a:srgbClr val="66FFFF"/>
              </a:solidFill>
            </a:endParaRPr>
          </a:p>
          <a:p>
            <a:pPr>
              <a:spcBef>
                <a:spcPts val="1200"/>
              </a:spcBef>
            </a:pPr>
            <a:r>
              <a:rPr lang="en-US" sz="3200" kern="0" dirty="0">
                <a:solidFill>
                  <a:schemeClr val="bg2"/>
                </a:solidFill>
              </a:rPr>
              <a:t>Tongues not learned by the speaker</a:t>
            </a:r>
          </a:p>
          <a:p>
            <a:pPr>
              <a:spcBef>
                <a:spcPts val="1200"/>
              </a:spcBef>
            </a:pPr>
            <a:r>
              <a:rPr lang="en-US" sz="3200" kern="0" dirty="0">
                <a:solidFill>
                  <a:schemeClr val="bg2"/>
                </a:solidFill>
              </a:rPr>
              <a:t>Impossible by natural law</a:t>
            </a:r>
          </a:p>
        </p:txBody>
      </p:sp>
    </p:spTree>
    <p:extLst>
      <p:ext uri="{BB962C8B-B14F-4D97-AF65-F5344CB8AC3E}">
        <p14:creationId xmlns:p14="http://schemas.microsoft.com/office/powerpoint/2010/main" val="2155949081"/>
      </p:ext>
    </p:extLst>
  </p:cSld>
  <p:clrMapOvr>
    <a:masterClrMapping/>
  </p:clrMapOvr>
  <p:transition spd="slow">
    <p:wedg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3DB9A-4050-411A-847A-23E1558E1C02}"/>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18B0D278-2BBB-CFBC-BB7F-C6BF811F5AC6}"/>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One Body with Many Members</a:t>
            </a:r>
            <a:endParaRPr lang="en-US" sz="3600" dirty="0"/>
          </a:p>
        </p:txBody>
      </p:sp>
      <p:sp>
        <p:nvSpPr>
          <p:cNvPr id="4" name="TextBox 3">
            <a:extLst>
              <a:ext uri="{FF2B5EF4-FFF2-40B4-BE49-F238E27FC236}">
                <a16:creationId xmlns:a16="http://schemas.microsoft.com/office/drawing/2014/main" id="{C6677B6F-12E9-EB8A-A8F4-B0233B2B33F7}"/>
              </a:ext>
            </a:extLst>
          </p:cNvPr>
          <p:cNvSpPr txBox="1"/>
          <p:nvPr/>
        </p:nvSpPr>
        <p:spPr>
          <a:xfrm>
            <a:off x="5791200" y="1749147"/>
            <a:ext cx="5943600" cy="3508653"/>
          </a:xfrm>
          <a:prstGeom prst="rect">
            <a:avLst/>
          </a:prstGeom>
          <a:noFill/>
        </p:spPr>
        <p:txBody>
          <a:bodyPr wrap="square" rtlCol="0">
            <a:spAutoFit/>
          </a:bodyPr>
          <a:lstStyle/>
          <a:p>
            <a:pPr>
              <a:spcBef>
                <a:spcPts val="1200"/>
              </a:spcBef>
              <a:tabLst>
                <a:tab pos="457200" algn="l"/>
                <a:tab pos="914400" algn="l"/>
                <a:tab pos="1371600" algn="l"/>
                <a:tab pos="3246120" algn="ctr"/>
              </a:tabLst>
            </a:pPr>
            <a:r>
              <a:rPr lang="en-US" sz="3200" b="1" dirty="0">
                <a:solidFill>
                  <a:schemeClr val="accent1"/>
                </a:solidFill>
                <a:latin typeface="+mn-lt"/>
              </a:rPr>
              <a:t>All baptized into one body</a:t>
            </a:r>
          </a:p>
          <a:p>
            <a:pPr>
              <a:spcBef>
                <a:spcPts val="1200"/>
              </a:spcBef>
              <a:tabLst>
                <a:tab pos="457200" algn="l"/>
                <a:tab pos="914400" algn="l"/>
                <a:tab pos="1371600" algn="l"/>
                <a:tab pos="3246120" algn="ctr"/>
              </a:tabLst>
            </a:pPr>
            <a:r>
              <a:rPr lang="en-US" sz="3200" b="1" dirty="0">
                <a:solidFill>
                  <a:schemeClr val="accent1"/>
                </a:solidFill>
                <a:latin typeface="+mn-lt"/>
              </a:rPr>
              <a:t>Every member needed and valued</a:t>
            </a:r>
          </a:p>
          <a:p>
            <a:pPr>
              <a:spcBef>
                <a:spcPts val="1200"/>
              </a:spcBef>
              <a:tabLst>
                <a:tab pos="457200" algn="l"/>
                <a:tab pos="914400" algn="l"/>
                <a:tab pos="1371600" algn="l"/>
                <a:tab pos="3246120" algn="ctr"/>
              </a:tabLst>
            </a:pPr>
            <a:r>
              <a:rPr lang="en-US" sz="3200" b="1" dirty="0">
                <a:solidFill>
                  <a:schemeClr val="accent1"/>
                </a:solidFill>
                <a:latin typeface="+mn-lt"/>
              </a:rPr>
              <a:t>God set each member in the body as He pleased.</a:t>
            </a:r>
          </a:p>
          <a:p>
            <a:pPr>
              <a:spcBef>
                <a:spcPts val="1200"/>
              </a:spcBef>
              <a:tabLst>
                <a:tab pos="457200" algn="l"/>
                <a:tab pos="914400" algn="l"/>
                <a:tab pos="1371600" algn="l"/>
                <a:tab pos="3246120" algn="ctr"/>
              </a:tabLst>
            </a:pPr>
            <a:r>
              <a:rPr lang="en-US" sz="3200" b="1" dirty="0">
                <a:solidFill>
                  <a:schemeClr val="accent1"/>
                </a:solidFill>
                <a:latin typeface="+mn-lt"/>
              </a:rPr>
              <a:t>Honor members of the body</a:t>
            </a:r>
          </a:p>
        </p:txBody>
      </p:sp>
      <p:pic>
        <p:nvPicPr>
          <p:cNvPr id="7" name="Picture 6">
            <a:extLst>
              <a:ext uri="{FF2B5EF4-FFF2-40B4-BE49-F238E27FC236}">
                <a16:creationId xmlns:a16="http://schemas.microsoft.com/office/drawing/2014/main" id="{EB2A58D3-B992-55EA-3523-36BF41E50A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600200"/>
            <a:ext cx="4154984" cy="4154984"/>
          </a:xfrm>
          <a:prstGeom prst="rect">
            <a:avLst/>
          </a:prstGeom>
        </p:spPr>
      </p:pic>
    </p:spTree>
    <p:extLst>
      <p:ext uri="{BB962C8B-B14F-4D97-AF65-F5344CB8AC3E}">
        <p14:creationId xmlns:p14="http://schemas.microsoft.com/office/powerpoint/2010/main" val="716392781"/>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642D3-433E-CDDF-3A75-58F5C1DF6F1F}"/>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D350C675-A4E0-CCD0-A764-4A0DA82124B5}"/>
              </a:ext>
            </a:extLst>
          </p:cNvPr>
          <p:cNvSpPr>
            <a:spLocks noGrp="1" noChangeArrowheads="1"/>
          </p:cNvSpPr>
          <p:nvPr>
            <p:ph type="title"/>
          </p:nvPr>
        </p:nvSpPr>
        <p:spPr>
          <a:xfrm>
            <a:off x="1326867" y="381000"/>
            <a:ext cx="9645933" cy="1200329"/>
          </a:xfrm>
        </p:spPr>
        <p:txBody>
          <a:bodyPr wrap="square" anchor="ctr" anchorCtr="0">
            <a:spAutoFit/>
          </a:bodyPr>
          <a:lstStyle/>
          <a:p>
            <a:pPr>
              <a:tabLst>
                <a:tab pos="457200" algn="l"/>
                <a:tab pos="914400" algn="l"/>
                <a:tab pos="1371600" algn="l"/>
                <a:tab pos="3246120" algn="ctr"/>
              </a:tabLst>
            </a:pPr>
            <a:r>
              <a:rPr lang="en-US" sz="3600" b="1" dirty="0">
                <a:solidFill>
                  <a:schemeClr val="bg2"/>
                </a:solidFill>
              </a:rPr>
              <a:t>You Are the Body of Christ and Members Individually</a:t>
            </a:r>
          </a:p>
        </p:txBody>
      </p:sp>
      <p:sp>
        <p:nvSpPr>
          <p:cNvPr id="4" name="TextBox 3">
            <a:extLst>
              <a:ext uri="{FF2B5EF4-FFF2-40B4-BE49-F238E27FC236}">
                <a16:creationId xmlns:a16="http://schemas.microsoft.com/office/drawing/2014/main" id="{DD6133FC-F41F-925B-48D8-7B23D3BC3C0F}"/>
              </a:ext>
            </a:extLst>
          </p:cNvPr>
          <p:cNvSpPr txBox="1"/>
          <p:nvPr/>
        </p:nvSpPr>
        <p:spPr>
          <a:xfrm>
            <a:off x="838200" y="1756350"/>
            <a:ext cx="5486400" cy="4339650"/>
          </a:xfrm>
          <a:prstGeom prst="rect">
            <a:avLst/>
          </a:prstGeom>
          <a:noFill/>
        </p:spPr>
        <p:txBody>
          <a:bodyPr wrap="square" rtlCol="0">
            <a:spAutoFit/>
          </a:bodyPr>
          <a:lstStyle/>
          <a:p>
            <a:pPr>
              <a:spcBef>
                <a:spcPts val="1200"/>
              </a:spcBef>
            </a:pPr>
            <a:r>
              <a:rPr lang="en-US" sz="3200" b="1" dirty="0">
                <a:latin typeface="+mn-lt"/>
              </a:rPr>
              <a:t>No schism in the body</a:t>
            </a:r>
          </a:p>
          <a:p>
            <a:pPr>
              <a:spcBef>
                <a:spcPts val="1200"/>
              </a:spcBef>
            </a:pPr>
            <a:r>
              <a:rPr lang="en-US" sz="3200" b="1" dirty="0">
                <a:latin typeface="+mn-lt"/>
              </a:rPr>
              <a:t>Members should have the same care for one another.</a:t>
            </a:r>
          </a:p>
          <a:p>
            <a:pPr>
              <a:spcBef>
                <a:spcPts val="1200"/>
              </a:spcBef>
            </a:pPr>
            <a:r>
              <a:rPr lang="en-US" sz="3200" b="1" dirty="0">
                <a:latin typeface="+mn-lt"/>
              </a:rPr>
              <a:t>If one member suffers, all the members suffer with it; or if one member is honored, all the members rejoice with it.</a:t>
            </a:r>
          </a:p>
        </p:txBody>
      </p:sp>
      <p:pic>
        <p:nvPicPr>
          <p:cNvPr id="6" name="Picture 5">
            <a:extLst>
              <a:ext uri="{FF2B5EF4-FFF2-40B4-BE49-F238E27FC236}">
                <a16:creationId xmlns:a16="http://schemas.microsoft.com/office/drawing/2014/main" id="{35A98B32-6567-D866-50D2-84867BD623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1943100"/>
            <a:ext cx="3447533" cy="1943100"/>
          </a:xfrm>
          <a:prstGeom prst="rect">
            <a:avLst/>
          </a:prstGeom>
        </p:spPr>
      </p:pic>
      <p:pic>
        <p:nvPicPr>
          <p:cNvPr id="9" name="Picture 8">
            <a:extLst>
              <a:ext uri="{FF2B5EF4-FFF2-40B4-BE49-F238E27FC236}">
                <a16:creationId xmlns:a16="http://schemas.microsoft.com/office/drawing/2014/main" id="{11757AE6-6C1E-6F2B-DA36-72EDFCB13B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2600" y="4152900"/>
            <a:ext cx="2590800" cy="1943100"/>
          </a:xfrm>
          <a:prstGeom prst="rect">
            <a:avLst/>
          </a:prstGeom>
        </p:spPr>
      </p:pic>
      <p:pic>
        <p:nvPicPr>
          <p:cNvPr id="11" name="Picture 10">
            <a:extLst>
              <a:ext uri="{FF2B5EF4-FFF2-40B4-BE49-F238E27FC236}">
                <a16:creationId xmlns:a16="http://schemas.microsoft.com/office/drawing/2014/main" id="{A5930F4E-F922-951C-E742-F37EFFC282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1515" y="4247971"/>
            <a:ext cx="2548685" cy="1695630"/>
          </a:xfrm>
          <a:prstGeom prst="rect">
            <a:avLst/>
          </a:prstGeom>
        </p:spPr>
      </p:pic>
    </p:spTree>
    <p:extLst>
      <p:ext uri="{BB962C8B-B14F-4D97-AF65-F5344CB8AC3E}">
        <p14:creationId xmlns:p14="http://schemas.microsoft.com/office/powerpoint/2010/main" val="198732973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D7A8E-29DB-A42A-B8A1-80051AA4DB96}"/>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5F16777E-6099-055F-CC43-607163CF7FDD}"/>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God Has Appointed These in the Church</a:t>
            </a:r>
          </a:p>
        </p:txBody>
      </p:sp>
      <p:sp>
        <p:nvSpPr>
          <p:cNvPr id="4" name="TextBox 3">
            <a:extLst>
              <a:ext uri="{FF2B5EF4-FFF2-40B4-BE49-F238E27FC236}">
                <a16:creationId xmlns:a16="http://schemas.microsoft.com/office/drawing/2014/main" id="{2700B240-174F-1357-88A1-352B1466F6DD}"/>
              </a:ext>
            </a:extLst>
          </p:cNvPr>
          <p:cNvSpPr txBox="1"/>
          <p:nvPr/>
        </p:nvSpPr>
        <p:spPr>
          <a:xfrm>
            <a:off x="685800" y="1407616"/>
            <a:ext cx="5943600" cy="4078039"/>
          </a:xfrm>
          <a:prstGeom prst="rect">
            <a:avLst/>
          </a:prstGeom>
          <a:noFill/>
        </p:spPr>
        <p:txBody>
          <a:bodyPr wrap="square" rtlCol="0">
            <a:spAutoFit/>
          </a:bodyPr>
          <a:lstStyle/>
          <a:p>
            <a:pPr>
              <a:spcBef>
                <a:spcPts val="600"/>
              </a:spcBef>
              <a:tabLst>
                <a:tab pos="457200" algn="l"/>
                <a:tab pos="914400" algn="l"/>
                <a:tab pos="1371600" algn="l"/>
                <a:tab pos="3246120" algn="ctr"/>
              </a:tabLst>
            </a:pPr>
            <a:r>
              <a:rPr lang="en-US" sz="2800" b="1" dirty="0">
                <a:latin typeface="+mn-lt"/>
              </a:rPr>
              <a:t>Apostles</a:t>
            </a:r>
          </a:p>
          <a:p>
            <a:pPr>
              <a:spcBef>
                <a:spcPts val="600"/>
              </a:spcBef>
              <a:tabLst>
                <a:tab pos="457200" algn="l"/>
                <a:tab pos="914400" algn="l"/>
                <a:tab pos="1371600" algn="l"/>
                <a:tab pos="3246120" algn="ctr"/>
              </a:tabLst>
            </a:pPr>
            <a:r>
              <a:rPr lang="en-US" sz="2800" b="1" dirty="0">
                <a:latin typeface="+mn-lt"/>
              </a:rPr>
              <a:t>Prophets</a:t>
            </a:r>
          </a:p>
          <a:p>
            <a:pPr>
              <a:spcBef>
                <a:spcPts val="600"/>
              </a:spcBef>
              <a:tabLst>
                <a:tab pos="457200" algn="l"/>
                <a:tab pos="914400" algn="l"/>
                <a:tab pos="1371600" algn="l"/>
                <a:tab pos="3246120" algn="ctr"/>
              </a:tabLst>
            </a:pPr>
            <a:r>
              <a:rPr lang="en-US" sz="2800" b="1" dirty="0">
                <a:latin typeface="+mn-lt"/>
              </a:rPr>
              <a:t>Teachers</a:t>
            </a:r>
          </a:p>
          <a:p>
            <a:pPr>
              <a:spcBef>
                <a:spcPts val="600"/>
              </a:spcBef>
              <a:tabLst>
                <a:tab pos="457200" algn="l"/>
                <a:tab pos="914400" algn="l"/>
                <a:tab pos="1371600" algn="l"/>
                <a:tab pos="3246120" algn="ctr"/>
              </a:tabLst>
            </a:pPr>
            <a:r>
              <a:rPr lang="en-US" sz="2800" b="1" dirty="0">
                <a:latin typeface="+mn-lt"/>
              </a:rPr>
              <a:t>Miracles</a:t>
            </a:r>
          </a:p>
          <a:p>
            <a:pPr>
              <a:spcBef>
                <a:spcPts val="600"/>
              </a:spcBef>
              <a:tabLst>
                <a:tab pos="457200" algn="l"/>
                <a:tab pos="914400" algn="l"/>
                <a:tab pos="1371600" algn="l"/>
                <a:tab pos="3246120" algn="ctr"/>
              </a:tabLst>
            </a:pPr>
            <a:r>
              <a:rPr lang="en-US" sz="2800" b="1" dirty="0">
                <a:latin typeface="+mn-lt"/>
              </a:rPr>
              <a:t>Gifts of healings</a:t>
            </a:r>
          </a:p>
          <a:p>
            <a:pPr>
              <a:spcBef>
                <a:spcPts val="600"/>
              </a:spcBef>
              <a:tabLst>
                <a:tab pos="457200" algn="l"/>
                <a:tab pos="914400" algn="l"/>
                <a:tab pos="1371600" algn="l"/>
                <a:tab pos="3246120" algn="ctr"/>
              </a:tabLst>
            </a:pPr>
            <a:r>
              <a:rPr lang="en-US" sz="2800" b="1" dirty="0">
                <a:latin typeface="+mn-lt"/>
              </a:rPr>
              <a:t>Helps</a:t>
            </a:r>
          </a:p>
          <a:p>
            <a:pPr>
              <a:spcBef>
                <a:spcPts val="600"/>
              </a:spcBef>
              <a:tabLst>
                <a:tab pos="457200" algn="l"/>
                <a:tab pos="914400" algn="l"/>
                <a:tab pos="1371600" algn="l"/>
                <a:tab pos="3246120" algn="ctr"/>
              </a:tabLst>
            </a:pPr>
            <a:r>
              <a:rPr lang="en-US" sz="2800" b="1" dirty="0">
                <a:latin typeface="+mn-lt"/>
              </a:rPr>
              <a:t>Administrations</a:t>
            </a:r>
          </a:p>
          <a:p>
            <a:pPr>
              <a:spcBef>
                <a:spcPts val="600"/>
              </a:spcBef>
              <a:tabLst>
                <a:tab pos="457200" algn="l"/>
                <a:tab pos="914400" algn="l"/>
                <a:tab pos="1371600" algn="l"/>
                <a:tab pos="3246120" algn="ctr"/>
              </a:tabLst>
            </a:pPr>
            <a:r>
              <a:rPr lang="en-US" sz="2800" b="1" dirty="0">
                <a:latin typeface="+mn-lt"/>
              </a:rPr>
              <a:t>Varieties of tongues.</a:t>
            </a:r>
            <a:endParaRPr lang="en-US" sz="2800" b="1" dirty="0">
              <a:solidFill>
                <a:schemeClr val="accent1"/>
              </a:solidFill>
              <a:latin typeface="+mn-lt"/>
            </a:endParaRPr>
          </a:p>
        </p:txBody>
      </p:sp>
      <p:sp>
        <p:nvSpPr>
          <p:cNvPr id="2" name="TextBox 1">
            <a:extLst>
              <a:ext uri="{FF2B5EF4-FFF2-40B4-BE49-F238E27FC236}">
                <a16:creationId xmlns:a16="http://schemas.microsoft.com/office/drawing/2014/main" id="{49BF4858-3BE8-02C7-B6D5-67B4587C22AA}"/>
              </a:ext>
            </a:extLst>
          </p:cNvPr>
          <p:cNvSpPr txBox="1"/>
          <p:nvPr/>
        </p:nvSpPr>
        <p:spPr>
          <a:xfrm>
            <a:off x="1066800" y="5877580"/>
            <a:ext cx="10134600" cy="523220"/>
          </a:xfrm>
          <a:prstGeom prst="rect">
            <a:avLst/>
          </a:prstGeom>
          <a:noFill/>
        </p:spPr>
        <p:txBody>
          <a:bodyPr wrap="square" rtlCol="0">
            <a:spAutoFit/>
          </a:bodyPr>
          <a:lstStyle/>
          <a:p>
            <a:pPr>
              <a:tabLst>
                <a:tab pos="457200" algn="l"/>
                <a:tab pos="914400" algn="l"/>
                <a:tab pos="1371600" algn="l"/>
                <a:tab pos="3246120" algn="ctr"/>
              </a:tabLst>
            </a:pPr>
            <a:r>
              <a:rPr lang="en-US" sz="2800" b="1" dirty="0">
                <a:solidFill>
                  <a:schemeClr val="bg2"/>
                </a:solidFill>
                <a:latin typeface="+mn-lt"/>
              </a:rPr>
              <a:t>You are the body of Christ, and members individually</a:t>
            </a:r>
          </a:p>
        </p:txBody>
      </p:sp>
      <p:pic>
        <p:nvPicPr>
          <p:cNvPr id="6" name="Picture 5">
            <a:extLst>
              <a:ext uri="{FF2B5EF4-FFF2-40B4-BE49-F238E27FC236}">
                <a16:creationId xmlns:a16="http://schemas.microsoft.com/office/drawing/2014/main" id="{1124D8BD-C742-6C6D-825B-0AE0D557C2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1464679"/>
            <a:ext cx="4272305" cy="4254212"/>
          </a:xfrm>
          <a:prstGeom prst="rect">
            <a:avLst/>
          </a:prstGeom>
        </p:spPr>
      </p:pic>
    </p:spTree>
    <p:extLst>
      <p:ext uri="{BB962C8B-B14F-4D97-AF65-F5344CB8AC3E}">
        <p14:creationId xmlns:p14="http://schemas.microsoft.com/office/powerpoint/2010/main" val="374096361"/>
      </p:ext>
    </p:extLst>
  </p:cSld>
  <p:clrMapOvr>
    <a:masterClrMapping/>
  </p:clrMapOvr>
  <p:transition spd="slow">
    <p:wedg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F629-2F72-F1A7-33E1-64B36D104087}"/>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6CE013A5-B389-06F8-B893-3D3C221BD27F}"/>
              </a:ext>
            </a:extLst>
          </p:cNvPr>
          <p:cNvSpPr>
            <a:spLocks noGrp="1" noChangeArrowheads="1"/>
          </p:cNvSpPr>
          <p:nvPr>
            <p:ph type="title"/>
          </p:nvPr>
        </p:nvSpPr>
        <p:spPr>
          <a:xfrm>
            <a:off x="564867" y="426423"/>
            <a:ext cx="11017533" cy="646331"/>
          </a:xfrm>
        </p:spPr>
        <p:txBody>
          <a:bodyPr wrap="square" anchor="ctr" anchorCtr="0">
            <a:spAutoFit/>
          </a:bodyPr>
          <a:lstStyle/>
          <a:p>
            <a:r>
              <a:rPr lang="en-US" sz="3600" b="1" dirty="0"/>
              <a:t>Without Love…</a:t>
            </a:r>
          </a:p>
        </p:txBody>
      </p:sp>
      <p:sp>
        <p:nvSpPr>
          <p:cNvPr id="4" name="TextBox 3">
            <a:extLst>
              <a:ext uri="{FF2B5EF4-FFF2-40B4-BE49-F238E27FC236}">
                <a16:creationId xmlns:a16="http://schemas.microsoft.com/office/drawing/2014/main" id="{5B86E94F-F781-42E0-4986-53A4F2CD6AA8}"/>
              </a:ext>
            </a:extLst>
          </p:cNvPr>
          <p:cNvSpPr txBox="1"/>
          <p:nvPr/>
        </p:nvSpPr>
        <p:spPr>
          <a:xfrm>
            <a:off x="6934200" y="1407616"/>
            <a:ext cx="3962400" cy="4001095"/>
          </a:xfrm>
          <a:prstGeom prst="rect">
            <a:avLst/>
          </a:prstGeom>
          <a:noFill/>
        </p:spPr>
        <p:txBody>
          <a:bodyPr wrap="square" rtlCol="0">
            <a:spAutoFit/>
          </a:bodyPr>
          <a:lstStyle/>
          <a:p>
            <a:pPr>
              <a:spcBef>
                <a:spcPts val="600"/>
              </a:spcBef>
              <a:tabLst>
                <a:tab pos="457200" algn="l"/>
                <a:tab pos="914400" algn="l"/>
                <a:tab pos="1371600" algn="l"/>
                <a:tab pos="3246120" algn="ctr"/>
              </a:tabLst>
            </a:pPr>
            <a:r>
              <a:rPr lang="en-US" sz="3200" b="1" dirty="0">
                <a:latin typeface="+mn-lt"/>
              </a:rPr>
              <a:t>Tongues</a:t>
            </a:r>
          </a:p>
          <a:p>
            <a:pPr>
              <a:spcBef>
                <a:spcPts val="600"/>
              </a:spcBef>
              <a:tabLst>
                <a:tab pos="457200" algn="l"/>
                <a:tab pos="914400" algn="l"/>
                <a:tab pos="1371600" algn="l"/>
                <a:tab pos="3246120" algn="ctr"/>
              </a:tabLst>
            </a:pPr>
            <a:r>
              <a:rPr lang="en-US" sz="3200" b="1" dirty="0">
                <a:latin typeface="+mn-lt"/>
              </a:rPr>
              <a:t>Prophecy</a:t>
            </a:r>
          </a:p>
          <a:p>
            <a:pPr>
              <a:spcBef>
                <a:spcPts val="600"/>
              </a:spcBef>
              <a:tabLst>
                <a:tab pos="457200" algn="l"/>
                <a:tab pos="914400" algn="l"/>
                <a:tab pos="1371600" algn="l"/>
                <a:tab pos="3246120" algn="ctr"/>
              </a:tabLst>
            </a:pPr>
            <a:r>
              <a:rPr lang="en-US" sz="3200" b="1" dirty="0">
                <a:latin typeface="+mn-lt"/>
              </a:rPr>
              <a:t>Understanding</a:t>
            </a:r>
          </a:p>
          <a:p>
            <a:pPr>
              <a:spcBef>
                <a:spcPts val="600"/>
              </a:spcBef>
              <a:tabLst>
                <a:tab pos="457200" algn="l"/>
                <a:tab pos="914400" algn="l"/>
                <a:tab pos="1371600" algn="l"/>
                <a:tab pos="3246120" algn="ctr"/>
              </a:tabLst>
            </a:pPr>
            <a:r>
              <a:rPr lang="en-US" sz="3200" b="1" dirty="0">
                <a:latin typeface="+mn-lt"/>
              </a:rPr>
              <a:t>Knowledge</a:t>
            </a:r>
          </a:p>
          <a:p>
            <a:pPr>
              <a:spcBef>
                <a:spcPts val="600"/>
              </a:spcBef>
              <a:tabLst>
                <a:tab pos="457200" algn="l"/>
                <a:tab pos="914400" algn="l"/>
                <a:tab pos="1371600" algn="l"/>
                <a:tab pos="3246120" algn="ctr"/>
              </a:tabLst>
            </a:pPr>
            <a:r>
              <a:rPr lang="en-US" sz="3200" b="1" dirty="0">
                <a:latin typeface="+mn-lt"/>
              </a:rPr>
              <a:t>Faith</a:t>
            </a:r>
          </a:p>
          <a:p>
            <a:pPr>
              <a:spcBef>
                <a:spcPts val="600"/>
              </a:spcBef>
              <a:tabLst>
                <a:tab pos="457200" algn="l"/>
                <a:tab pos="914400" algn="l"/>
                <a:tab pos="1371600" algn="l"/>
                <a:tab pos="3246120" algn="ctr"/>
              </a:tabLst>
            </a:pPr>
            <a:r>
              <a:rPr lang="en-US" sz="3200" b="1" dirty="0">
                <a:latin typeface="+mn-lt"/>
              </a:rPr>
              <a:t>Feed poor</a:t>
            </a:r>
          </a:p>
          <a:p>
            <a:pPr>
              <a:spcBef>
                <a:spcPts val="600"/>
              </a:spcBef>
              <a:tabLst>
                <a:tab pos="457200" algn="l"/>
                <a:tab pos="914400" algn="l"/>
                <a:tab pos="1371600" algn="l"/>
                <a:tab pos="3246120" algn="ctr"/>
              </a:tabLst>
            </a:pPr>
            <a:r>
              <a:rPr lang="en-US" sz="3200" b="1" dirty="0">
                <a:latin typeface="+mn-lt"/>
              </a:rPr>
              <a:t>Body burned</a:t>
            </a:r>
          </a:p>
        </p:txBody>
      </p:sp>
      <p:cxnSp>
        <p:nvCxnSpPr>
          <p:cNvPr id="9" name="Straight Connector 8">
            <a:extLst>
              <a:ext uri="{FF2B5EF4-FFF2-40B4-BE49-F238E27FC236}">
                <a16:creationId xmlns:a16="http://schemas.microsoft.com/office/drawing/2014/main" id="{67FB0E07-8FE3-C5D9-D96A-3DCE00E00B93}"/>
              </a:ext>
            </a:extLst>
          </p:cNvPr>
          <p:cNvCxnSpPr>
            <a:cxnSpLocks/>
          </p:cNvCxnSpPr>
          <p:nvPr/>
        </p:nvCxnSpPr>
        <p:spPr bwMode="auto">
          <a:xfrm>
            <a:off x="7086600" y="1600200"/>
            <a:ext cx="3352800" cy="4001095"/>
          </a:xfrm>
          <a:prstGeom prst="line">
            <a:avLst/>
          </a:prstGeom>
          <a:noFill/>
          <a:ln w="76200" cap="flat" cmpd="sng" algn="ctr">
            <a:solidFill>
              <a:srgbClr val="FFFF0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039007C-9FFB-9665-2096-BC5900E66DB9}"/>
              </a:ext>
            </a:extLst>
          </p:cNvPr>
          <p:cNvCxnSpPr>
            <a:cxnSpLocks/>
          </p:cNvCxnSpPr>
          <p:nvPr/>
        </p:nvCxnSpPr>
        <p:spPr bwMode="auto">
          <a:xfrm flipV="1">
            <a:off x="7239000" y="1600200"/>
            <a:ext cx="3352800" cy="4001095"/>
          </a:xfrm>
          <a:prstGeom prst="line">
            <a:avLst/>
          </a:prstGeom>
          <a:noFill/>
          <a:ln w="76200" cap="flat" cmpd="sng" algn="ctr">
            <a:solidFill>
              <a:srgbClr val="FFFF00"/>
            </a:solidFill>
            <a:prstDash val="solid"/>
            <a:round/>
            <a:headEnd type="none" w="med" len="med"/>
            <a:tailEnd type="none" w="med" len="med"/>
          </a:ln>
          <a:effectLst/>
        </p:spPr>
      </p:cxnSp>
      <p:pic>
        <p:nvPicPr>
          <p:cNvPr id="3" name="Picture 2">
            <a:extLst>
              <a:ext uri="{FF2B5EF4-FFF2-40B4-BE49-F238E27FC236}">
                <a16:creationId xmlns:a16="http://schemas.microsoft.com/office/drawing/2014/main" id="{5B082D49-8982-13A1-BE5D-9AEC08C040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295400"/>
            <a:ext cx="5092988" cy="5092988"/>
          </a:xfrm>
          <a:prstGeom prst="rect">
            <a:avLst/>
          </a:prstGeom>
        </p:spPr>
      </p:pic>
    </p:spTree>
    <p:extLst>
      <p:ext uri="{BB962C8B-B14F-4D97-AF65-F5344CB8AC3E}">
        <p14:creationId xmlns:p14="http://schemas.microsoft.com/office/powerpoint/2010/main" val="1541491449"/>
      </p:ext>
    </p:extLst>
  </p:cSld>
  <p:clrMapOvr>
    <a:masterClrMapping/>
  </p:clrMapOvr>
  <p:transition spd="slow">
    <p:wedg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68EB7-197C-C697-B78F-B210C0DAF793}"/>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A75AC0D9-E337-6255-843D-84C2942F2965}"/>
              </a:ext>
            </a:extLst>
          </p:cNvPr>
          <p:cNvSpPr>
            <a:spLocks noGrp="1" noChangeArrowheads="1"/>
          </p:cNvSpPr>
          <p:nvPr>
            <p:ph type="title"/>
          </p:nvPr>
        </p:nvSpPr>
        <p:spPr>
          <a:xfrm>
            <a:off x="3695700" y="343326"/>
            <a:ext cx="5219700" cy="830997"/>
          </a:xfrm>
          <a:ln w="28575"/>
        </p:spPr>
        <p:txBody>
          <a:bodyPr>
            <a:spAutoFit/>
          </a:bodyPr>
          <a:lstStyle/>
          <a:p>
            <a:pPr algn="ctr"/>
            <a:r>
              <a:rPr lang="en-US" altLang="en-US" sz="4800" b="0" i="0" dirty="0">
                <a:latin typeface="Righteous" panose="02010506000000020000" pitchFamily="2" charset="0"/>
              </a:rPr>
              <a:t>Love Is …</a:t>
            </a:r>
          </a:p>
        </p:txBody>
      </p:sp>
      <p:sp>
        <p:nvSpPr>
          <p:cNvPr id="10" name="Rectangle 3">
            <a:extLst>
              <a:ext uri="{FF2B5EF4-FFF2-40B4-BE49-F238E27FC236}">
                <a16:creationId xmlns:a16="http://schemas.microsoft.com/office/drawing/2014/main" id="{74EA5645-92A0-41DD-291E-72FCFB49EA2A}"/>
              </a:ext>
            </a:extLst>
          </p:cNvPr>
          <p:cNvSpPr txBox="1">
            <a:spLocks noChangeArrowheads="1"/>
          </p:cNvSpPr>
          <p:nvPr/>
        </p:nvSpPr>
        <p:spPr bwMode="auto">
          <a:xfrm>
            <a:off x="3886200" y="1673225"/>
            <a:ext cx="3733800" cy="40290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buFont typeface="Wingdings" panose="05000000000000000000" pitchFamily="2" charset="2"/>
              <a:buNone/>
            </a:pPr>
            <a:r>
              <a:rPr lang="en-US" altLang="en-US" kern="0" dirty="0">
                <a:solidFill>
                  <a:schemeClr val="accent1"/>
                </a:solidFill>
              </a:rPr>
              <a:t>This</a:t>
            </a:r>
            <a:r>
              <a:rPr lang="en-US" altLang="en-US" kern="0" dirty="0">
                <a:solidFill>
                  <a:schemeClr val="accent2"/>
                </a:solidFill>
              </a:rPr>
              <a:t>:</a:t>
            </a:r>
          </a:p>
          <a:p>
            <a:pPr>
              <a:buFont typeface="Wingdings" panose="05000000000000000000" pitchFamily="2" charset="2"/>
              <a:buNone/>
            </a:pPr>
            <a:r>
              <a:rPr lang="en-US" altLang="en-US" kern="0" dirty="0"/>
              <a:t>Suffers long (patient)</a:t>
            </a:r>
          </a:p>
          <a:p>
            <a:pPr>
              <a:buFont typeface="Wingdings" panose="05000000000000000000" pitchFamily="2" charset="2"/>
              <a:buNone/>
            </a:pPr>
            <a:r>
              <a:rPr lang="en-US" altLang="en-US" kern="0" dirty="0"/>
              <a:t>Kind</a:t>
            </a:r>
          </a:p>
          <a:p>
            <a:pPr>
              <a:buFont typeface="Wingdings" panose="05000000000000000000" pitchFamily="2" charset="2"/>
              <a:buNone/>
            </a:pPr>
            <a:r>
              <a:rPr lang="en-US" altLang="en-US" kern="0" dirty="0"/>
              <a:t>Rejoice in the truth</a:t>
            </a:r>
          </a:p>
          <a:p>
            <a:pPr>
              <a:buFont typeface="Wingdings" panose="05000000000000000000" pitchFamily="2" charset="2"/>
              <a:buNone/>
            </a:pPr>
            <a:r>
              <a:rPr lang="en-US" altLang="en-US" kern="0" dirty="0"/>
              <a:t>Bears all things</a:t>
            </a:r>
          </a:p>
          <a:p>
            <a:pPr>
              <a:buFont typeface="Wingdings" panose="05000000000000000000" pitchFamily="2" charset="2"/>
              <a:buNone/>
            </a:pPr>
            <a:r>
              <a:rPr lang="en-US" altLang="en-US" kern="0" dirty="0"/>
              <a:t>Believes all things</a:t>
            </a:r>
          </a:p>
          <a:p>
            <a:pPr>
              <a:buFont typeface="Wingdings" panose="05000000000000000000" pitchFamily="2" charset="2"/>
              <a:buNone/>
            </a:pPr>
            <a:r>
              <a:rPr lang="en-US" altLang="en-US" kern="0" dirty="0"/>
              <a:t>Hopes all things</a:t>
            </a:r>
          </a:p>
          <a:p>
            <a:pPr>
              <a:buFont typeface="Wingdings" panose="05000000000000000000" pitchFamily="2" charset="2"/>
              <a:buNone/>
            </a:pPr>
            <a:r>
              <a:rPr lang="en-US" altLang="en-US" kern="0" dirty="0"/>
              <a:t>Endures all things</a:t>
            </a:r>
          </a:p>
        </p:txBody>
      </p:sp>
      <p:sp>
        <p:nvSpPr>
          <p:cNvPr id="11" name="Rectangle 4">
            <a:extLst>
              <a:ext uri="{FF2B5EF4-FFF2-40B4-BE49-F238E27FC236}">
                <a16:creationId xmlns:a16="http://schemas.microsoft.com/office/drawing/2014/main" id="{F8691822-2880-62D5-E1F1-B3819DCF1202}"/>
              </a:ext>
            </a:extLst>
          </p:cNvPr>
          <p:cNvSpPr>
            <a:spLocks noChangeArrowheads="1"/>
          </p:cNvSpPr>
          <p:nvPr/>
        </p:nvSpPr>
        <p:spPr bwMode="auto">
          <a:xfrm>
            <a:off x="7467600" y="1673225"/>
            <a:ext cx="4191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a:spcBef>
                <a:spcPct val="20000"/>
              </a:spcBef>
              <a:buClr>
                <a:srgbClr val="A50021"/>
              </a:buClr>
              <a:buFont typeface="Wingdings" panose="05000000000000000000" pitchFamily="2" charset="2"/>
              <a:buChar char="§"/>
              <a:defRPr sz="3200" b="1">
                <a:solidFill>
                  <a:schemeClr val="tx1"/>
                </a:solidFill>
                <a:latin typeface="Trebuchet MS" panose="020B0603020202020204" pitchFamily="34" charset="0"/>
              </a:defRPr>
            </a:lvl1pPr>
            <a:lvl2pPr marL="742950" indent="-285750">
              <a:spcBef>
                <a:spcPct val="20000"/>
              </a:spcBef>
              <a:buClr>
                <a:srgbClr val="A50021"/>
              </a:buClr>
              <a:buChar char="•"/>
              <a:defRPr sz="2800" b="1" i="1">
                <a:solidFill>
                  <a:schemeClr val="tx1"/>
                </a:solidFill>
                <a:latin typeface="Trebuchet MS" panose="020B0603020202020204" pitchFamily="34" charset="0"/>
              </a:defRPr>
            </a:lvl2pPr>
            <a:lvl3pPr marL="1143000" indent="-228600">
              <a:spcBef>
                <a:spcPct val="20000"/>
              </a:spcBef>
              <a:buClr>
                <a:srgbClr val="A50021"/>
              </a:buClr>
              <a:buChar char="•"/>
              <a:defRPr sz="2400" b="1">
                <a:solidFill>
                  <a:schemeClr val="tx1"/>
                </a:solidFill>
                <a:latin typeface="Trebuchet MS" panose="020B0603020202020204" pitchFamily="34" charset="0"/>
              </a:defRPr>
            </a:lvl3pPr>
            <a:lvl4pPr marL="1600200" indent="-228600">
              <a:spcBef>
                <a:spcPct val="20000"/>
              </a:spcBef>
              <a:buClr>
                <a:srgbClr val="A50021"/>
              </a:buClr>
              <a:buChar char="–"/>
              <a:defRPr sz="2000" b="1">
                <a:solidFill>
                  <a:schemeClr val="tx1"/>
                </a:solidFill>
                <a:latin typeface="Trebuchet MS" panose="020B0603020202020204" pitchFamily="34" charset="0"/>
              </a:defRPr>
            </a:lvl4pPr>
            <a:lvl5pPr marL="2057400" indent="-228600">
              <a:spcBef>
                <a:spcPct val="20000"/>
              </a:spcBef>
              <a:buClr>
                <a:srgbClr val="A50021"/>
              </a:buClr>
              <a:buChar char="»"/>
              <a:defRPr sz="2000" b="1">
                <a:solidFill>
                  <a:schemeClr val="tx1"/>
                </a:solidFill>
                <a:latin typeface="Trebuchet MS" panose="020B0603020202020204" pitchFamily="34" charset="0"/>
              </a:defRPr>
            </a:lvl5pPr>
            <a:lvl6pPr marL="25146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6pPr>
            <a:lvl7pPr marL="29718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7pPr>
            <a:lvl8pPr marL="34290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8pPr>
            <a:lvl9pPr marL="38862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9pPr>
          </a:lstStyle>
          <a:p>
            <a:pPr algn="ctr">
              <a:buFont typeface="Wingdings" panose="05000000000000000000" pitchFamily="2" charset="2"/>
              <a:buNone/>
            </a:pPr>
            <a:r>
              <a:rPr lang="en-US" altLang="en-US" dirty="0">
                <a:solidFill>
                  <a:schemeClr val="accent1"/>
                </a:solidFill>
              </a:rPr>
              <a:t>Not This:</a:t>
            </a:r>
          </a:p>
          <a:p>
            <a:pPr algn="ctr">
              <a:spcBef>
                <a:spcPct val="0"/>
              </a:spcBef>
              <a:buFont typeface="Wingdings" panose="05000000000000000000" pitchFamily="2" charset="2"/>
              <a:buNone/>
            </a:pPr>
            <a:r>
              <a:rPr lang="en-US" altLang="en-US" sz="2800" dirty="0"/>
              <a:t>Envy (jealousy)</a:t>
            </a:r>
          </a:p>
          <a:p>
            <a:pPr algn="ctr">
              <a:spcBef>
                <a:spcPct val="0"/>
              </a:spcBef>
              <a:buFont typeface="Wingdings" panose="05000000000000000000" pitchFamily="2" charset="2"/>
              <a:buNone/>
            </a:pPr>
            <a:r>
              <a:rPr lang="en-US" altLang="en-US" sz="2800" dirty="0"/>
              <a:t>Parade (brag, boast)</a:t>
            </a:r>
          </a:p>
          <a:p>
            <a:pPr algn="ctr">
              <a:spcBef>
                <a:spcPct val="0"/>
              </a:spcBef>
              <a:buFont typeface="Wingdings" panose="05000000000000000000" pitchFamily="2" charset="2"/>
              <a:buNone/>
            </a:pPr>
            <a:r>
              <a:rPr lang="en-US" altLang="en-US" sz="2800" dirty="0"/>
              <a:t>Puffed up (proud)</a:t>
            </a:r>
          </a:p>
          <a:p>
            <a:pPr algn="ctr">
              <a:spcBef>
                <a:spcPct val="0"/>
              </a:spcBef>
              <a:buFont typeface="Wingdings" panose="05000000000000000000" pitchFamily="2" charset="2"/>
              <a:buNone/>
            </a:pPr>
            <a:r>
              <a:rPr lang="en-US" altLang="en-US" sz="2800" dirty="0"/>
              <a:t>Rude (unseemly)</a:t>
            </a:r>
          </a:p>
          <a:p>
            <a:pPr algn="ctr">
              <a:spcBef>
                <a:spcPct val="0"/>
              </a:spcBef>
              <a:buFont typeface="Wingdings" panose="05000000000000000000" pitchFamily="2" charset="2"/>
              <a:buNone/>
            </a:pPr>
            <a:r>
              <a:rPr lang="en-US" altLang="en-US" sz="2800" dirty="0"/>
              <a:t>Seek its own (selfish)</a:t>
            </a:r>
          </a:p>
          <a:p>
            <a:pPr algn="ctr">
              <a:spcBef>
                <a:spcPct val="0"/>
              </a:spcBef>
              <a:buFont typeface="Wingdings" panose="05000000000000000000" pitchFamily="2" charset="2"/>
              <a:buNone/>
            </a:pPr>
            <a:r>
              <a:rPr lang="en-US" altLang="en-US" sz="2800" dirty="0"/>
              <a:t>Provoked (easily angered)</a:t>
            </a:r>
          </a:p>
          <a:p>
            <a:pPr algn="ctr">
              <a:spcBef>
                <a:spcPct val="0"/>
              </a:spcBef>
              <a:buFont typeface="Wingdings" panose="05000000000000000000" pitchFamily="2" charset="2"/>
              <a:buNone/>
            </a:pPr>
            <a:r>
              <a:rPr lang="en-US" altLang="en-US" sz="2800" dirty="0"/>
              <a:t>Think evil (keep score)</a:t>
            </a:r>
          </a:p>
          <a:p>
            <a:pPr algn="ctr">
              <a:spcBef>
                <a:spcPct val="0"/>
              </a:spcBef>
              <a:buFont typeface="Wingdings" panose="05000000000000000000" pitchFamily="2" charset="2"/>
              <a:buNone/>
            </a:pPr>
            <a:r>
              <a:rPr lang="en-US" altLang="en-US" sz="2800" dirty="0"/>
              <a:t>Rejoice in iniquity</a:t>
            </a:r>
          </a:p>
        </p:txBody>
      </p:sp>
      <p:pic>
        <p:nvPicPr>
          <p:cNvPr id="2" name="Picture 1">
            <a:extLst>
              <a:ext uri="{FF2B5EF4-FFF2-40B4-BE49-F238E27FC236}">
                <a16:creationId xmlns:a16="http://schemas.microsoft.com/office/drawing/2014/main" id="{B8370301-F7D7-6FA2-C2A9-1061DDC2D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752600"/>
            <a:ext cx="3302849" cy="4114800"/>
          </a:xfrm>
          <a:prstGeom prst="rect">
            <a:avLst/>
          </a:prstGeom>
        </p:spPr>
      </p:pic>
    </p:spTree>
    <p:extLst>
      <p:ext uri="{BB962C8B-B14F-4D97-AF65-F5344CB8AC3E}">
        <p14:creationId xmlns:p14="http://schemas.microsoft.com/office/powerpoint/2010/main" val="3275090782"/>
      </p:ext>
    </p:extLst>
  </p:cSld>
  <p:clrMapOvr>
    <a:masterClrMapping/>
  </p:clrMapOvr>
  <p:transition spd="slow">
    <p:wedg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9110-5BC6-8B45-1989-A90244B835C9}"/>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63E98A54-DF96-FF3D-D73C-51EDF3AA026E}"/>
              </a:ext>
            </a:extLst>
          </p:cNvPr>
          <p:cNvSpPr>
            <a:spLocks noGrp="1" noChangeArrowheads="1"/>
          </p:cNvSpPr>
          <p:nvPr>
            <p:ph type="title"/>
          </p:nvPr>
        </p:nvSpPr>
        <p:spPr>
          <a:xfrm>
            <a:off x="1524000" y="464403"/>
            <a:ext cx="9220200" cy="830997"/>
          </a:xfrm>
          <a:ln w="28575"/>
        </p:spPr>
        <p:txBody>
          <a:bodyPr wrap="square">
            <a:spAutoFit/>
          </a:bodyPr>
          <a:lstStyle/>
          <a:p>
            <a:pPr algn="ctr"/>
            <a:r>
              <a:rPr lang="en-US" altLang="en-US" sz="4800" b="0" i="0" dirty="0">
                <a:latin typeface="Righteous" panose="02010506000000020000" pitchFamily="2" charset="0"/>
              </a:rPr>
              <a:t>What Fails vs. What Does Not</a:t>
            </a:r>
          </a:p>
        </p:txBody>
      </p:sp>
      <p:sp>
        <p:nvSpPr>
          <p:cNvPr id="10" name="Rectangle 3">
            <a:extLst>
              <a:ext uri="{FF2B5EF4-FFF2-40B4-BE49-F238E27FC236}">
                <a16:creationId xmlns:a16="http://schemas.microsoft.com/office/drawing/2014/main" id="{0E7B6BC4-4915-8955-0B27-60DE906A1B17}"/>
              </a:ext>
            </a:extLst>
          </p:cNvPr>
          <p:cNvSpPr txBox="1">
            <a:spLocks noChangeArrowheads="1"/>
          </p:cNvSpPr>
          <p:nvPr/>
        </p:nvSpPr>
        <p:spPr bwMode="auto">
          <a:xfrm>
            <a:off x="1295400" y="1524000"/>
            <a:ext cx="3733800" cy="40290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buFont typeface="Wingdings" panose="05000000000000000000" pitchFamily="2" charset="2"/>
              <a:buNone/>
            </a:pPr>
            <a:r>
              <a:rPr lang="en-US" altLang="en-US" sz="3200" kern="0" dirty="0">
                <a:solidFill>
                  <a:schemeClr val="accent1"/>
                </a:solidFill>
              </a:rPr>
              <a:t>This Never Fails</a:t>
            </a:r>
          </a:p>
          <a:p>
            <a:pPr>
              <a:buFont typeface="Wingdings" panose="05000000000000000000" pitchFamily="2" charset="2"/>
              <a:buNone/>
            </a:pPr>
            <a:r>
              <a:rPr lang="en-US" altLang="en-US" sz="3200" kern="0" dirty="0">
                <a:solidFill>
                  <a:schemeClr val="accent1"/>
                </a:solidFill>
              </a:rPr>
              <a:t>LOVE</a:t>
            </a:r>
          </a:p>
          <a:p>
            <a:pPr>
              <a:buFont typeface="Wingdings" panose="05000000000000000000" pitchFamily="2" charset="2"/>
              <a:buNone/>
            </a:pPr>
            <a:endParaRPr lang="en-US" altLang="en-US" kern="0" dirty="0">
              <a:solidFill>
                <a:schemeClr val="accent1"/>
              </a:solidFill>
            </a:endParaRPr>
          </a:p>
        </p:txBody>
      </p:sp>
      <p:sp>
        <p:nvSpPr>
          <p:cNvPr id="11" name="Rectangle 4">
            <a:extLst>
              <a:ext uri="{FF2B5EF4-FFF2-40B4-BE49-F238E27FC236}">
                <a16:creationId xmlns:a16="http://schemas.microsoft.com/office/drawing/2014/main" id="{ED57D73E-225A-ECCC-1867-7F9582774FFE}"/>
              </a:ext>
            </a:extLst>
          </p:cNvPr>
          <p:cNvSpPr>
            <a:spLocks noChangeArrowheads="1"/>
          </p:cNvSpPr>
          <p:nvPr/>
        </p:nvSpPr>
        <p:spPr bwMode="auto">
          <a:xfrm>
            <a:off x="6934200" y="1752600"/>
            <a:ext cx="43434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lvl1pPr>
              <a:spcBef>
                <a:spcPct val="20000"/>
              </a:spcBef>
              <a:buClr>
                <a:srgbClr val="A50021"/>
              </a:buClr>
              <a:buFont typeface="Wingdings" panose="05000000000000000000" pitchFamily="2" charset="2"/>
              <a:buChar char="§"/>
              <a:defRPr sz="3200" b="1">
                <a:solidFill>
                  <a:schemeClr val="tx1"/>
                </a:solidFill>
                <a:latin typeface="Trebuchet MS" panose="020B0603020202020204" pitchFamily="34" charset="0"/>
              </a:defRPr>
            </a:lvl1pPr>
            <a:lvl2pPr marL="742950" indent="-285750">
              <a:spcBef>
                <a:spcPct val="20000"/>
              </a:spcBef>
              <a:buClr>
                <a:srgbClr val="A50021"/>
              </a:buClr>
              <a:buChar char="•"/>
              <a:defRPr sz="2800" b="1" i="1">
                <a:solidFill>
                  <a:schemeClr val="tx1"/>
                </a:solidFill>
                <a:latin typeface="Trebuchet MS" panose="020B0603020202020204" pitchFamily="34" charset="0"/>
              </a:defRPr>
            </a:lvl2pPr>
            <a:lvl3pPr marL="1143000" indent="-228600">
              <a:spcBef>
                <a:spcPct val="20000"/>
              </a:spcBef>
              <a:buClr>
                <a:srgbClr val="A50021"/>
              </a:buClr>
              <a:buChar char="•"/>
              <a:defRPr sz="2400" b="1">
                <a:solidFill>
                  <a:schemeClr val="tx1"/>
                </a:solidFill>
                <a:latin typeface="Trebuchet MS" panose="020B0603020202020204" pitchFamily="34" charset="0"/>
              </a:defRPr>
            </a:lvl3pPr>
            <a:lvl4pPr marL="1600200" indent="-228600">
              <a:spcBef>
                <a:spcPct val="20000"/>
              </a:spcBef>
              <a:buClr>
                <a:srgbClr val="A50021"/>
              </a:buClr>
              <a:buChar char="–"/>
              <a:defRPr sz="2000" b="1">
                <a:solidFill>
                  <a:schemeClr val="tx1"/>
                </a:solidFill>
                <a:latin typeface="Trebuchet MS" panose="020B0603020202020204" pitchFamily="34" charset="0"/>
              </a:defRPr>
            </a:lvl4pPr>
            <a:lvl5pPr marL="2057400" indent="-228600">
              <a:spcBef>
                <a:spcPct val="20000"/>
              </a:spcBef>
              <a:buClr>
                <a:srgbClr val="A50021"/>
              </a:buClr>
              <a:buChar char="»"/>
              <a:defRPr sz="2000" b="1">
                <a:solidFill>
                  <a:schemeClr val="tx1"/>
                </a:solidFill>
                <a:latin typeface="Trebuchet MS" panose="020B0603020202020204" pitchFamily="34" charset="0"/>
              </a:defRPr>
            </a:lvl5pPr>
            <a:lvl6pPr marL="25146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6pPr>
            <a:lvl7pPr marL="29718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7pPr>
            <a:lvl8pPr marL="34290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8pPr>
            <a:lvl9pPr marL="3886200" indent="-228600" fontAlgn="base">
              <a:spcBef>
                <a:spcPct val="20000"/>
              </a:spcBef>
              <a:spcAft>
                <a:spcPct val="0"/>
              </a:spcAft>
              <a:buClr>
                <a:srgbClr val="A50021"/>
              </a:buClr>
              <a:buChar char="»"/>
              <a:defRPr sz="2000" b="1">
                <a:solidFill>
                  <a:schemeClr val="tx1"/>
                </a:solidFill>
                <a:latin typeface="Trebuchet MS" panose="020B0603020202020204" pitchFamily="34" charset="0"/>
              </a:defRPr>
            </a:lvl9pPr>
          </a:lstStyle>
          <a:p>
            <a:pPr algn="ctr">
              <a:buFont typeface="Wingdings" panose="05000000000000000000" pitchFamily="2" charset="2"/>
              <a:buNone/>
            </a:pPr>
            <a:r>
              <a:rPr lang="en-US" altLang="en-US" dirty="0">
                <a:solidFill>
                  <a:schemeClr val="accent1"/>
                </a:solidFill>
              </a:rPr>
              <a:t>These Would Fail, Cease or Vanish Away</a:t>
            </a:r>
          </a:p>
          <a:p>
            <a:pPr algn="ctr">
              <a:spcBef>
                <a:spcPct val="0"/>
              </a:spcBef>
              <a:buFont typeface="Wingdings" panose="05000000000000000000" pitchFamily="2" charset="2"/>
              <a:buNone/>
            </a:pPr>
            <a:r>
              <a:rPr lang="en-US" altLang="en-US" sz="2800" dirty="0"/>
              <a:t>Prophecy</a:t>
            </a:r>
          </a:p>
          <a:p>
            <a:pPr algn="ctr">
              <a:spcBef>
                <a:spcPct val="0"/>
              </a:spcBef>
              <a:buFont typeface="Wingdings" panose="05000000000000000000" pitchFamily="2" charset="2"/>
              <a:buNone/>
            </a:pPr>
            <a:r>
              <a:rPr lang="en-US" altLang="en-US" sz="2800" dirty="0"/>
              <a:t>Tongues</a:t>
            </a:r>
          </a:p>
          <a:p>
            <a:pPr algn="ctr">
              <a:spcBef>
                <a:spcPct val="0"/>
              </a:spcBef>
              <a:buFont typeface="Wingdings" panose="05000000000000000000" pitchFamily="2" charset="2"/>
              <a:buNone/>
            </a:pPr>
            <a:r>
              <a:rPr lang="en-US" altLang="en-US" sz="2800" dirty="0"/>
              <a:t>(Miraculous) Knowledge</a:t>
            </a:r>
          </a:p>
          <a:p>
            <a:pPr algn="ctr">
              <a:spcBef>
                <a:spcPct val="0"/>
              </a:spcBef>
              <a:buFont typeface="Wingdings" panose="05000000000000000000" pitchFamily="2" charset="2"/>
              <a:buNone/>
            </a:pPr>
            <a:r>
              <a:rPr lang="en-US" altLang="en-US" sz="2800" dirty="0"/>
              <a:t>(And all spiritual gifts)</a:t>
            </a:r>
          </a:p>
        </p:txBody>
      </p:sp>
      <p:pic>
        <p:nvPicPr>
          <p:cNvPr id="4" name="Picture 3">
            <a:extLst>
              <a:ext uri="{FF2B5EF4-FFF2-40B4-BE49-F238E27FC236}">
                <a16:creationId xmlns:a16="http://schemas.microsoft.com/office/drawing/2014/main" id="{4BD0B660-F391-5696-4567-EEB5F7F41A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2438400"/>
            <a:ext cx="3429000" cy="3429000"/>
          </a:xfrm>
          <a:prstGeom prst="rect">
            <a:avLst/>
          </a:prstGeom>
        </p:spPr>
      </p:pic>
      <p:sp>
        <p:nvSpPr>
          <p:cNvPr id="5" name="Rectangle 3">
            <a:extLst>
              <a:ext uri="{FF2B5EF4-FFF2-40B4-BE49-F238E27FC236}">
                <a16:creationId xmlns:a16="http://schemas.microsoft.com/office/drawing/2014/main" id="{ADFD2546-7D92-369A-F01C-82EC3072815C}"/>
              </a:ext>
            </a:extLst>
          </p:cNvPr>
          <p:cNvSpPr txBox="1">
            <a:spLocks noChangeArrowheads="1"/>
          </p:cNvSpPr>
          <p:nvPr/>
        </p:nvSpPr>
        <p:spPr bwMode="auto">
          <a:xfrm>
            <a:off x="1981200" y="5817513"/>
            <a:ext cx="8305800"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a:defRPr/>
            </a:pPr>
            <a:r>
              <a:rPr lang="en-US" sz="2800" b="1" kern="0" dirty="0">
                <a:solidFill>
                  <a:srgbClr val="66FFFF"/>
                </a:solidFill>
                <a:latin typeface="Trebuchet MS" pitchFamily="34" charset="0"/>
              </a:rPr>
              <a:t>When and why would the gifts cease?</a:t>
            </a:r>
            <a:endParaRPr lang="en-US" sz="3200" b="1" kern="0" dirty="0">
              <a:solidFill>
                <a:srgbClr val="66FFFF"/>
              </a:solidFill>
              <a:latin typeface="Trebuchet MS" pitchFamily="34" charset="0"/>
            </a:endParaRPr>
          </a:p>
        </p:txBody>
      </p:sp>
    </p:spTree>
    <p:extLst>
      <p:ext uri="{BB962C8B-B14F-4D97-AF65-F5344CB8AC3E}">
        <p14:creationId xmlns:p14="http://schemas.microsoft.com/office/powerpoint/2010/main" val="2657926281"/>
      </p:ext>
    </p:extLst>
  </p:cSld>
  <p:clrMapOvr>
    <a:masterClrMapping/>
  </p:clrMapOvr>
  <p:transition spd="slow">
    <p:wedg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65A11-17E6-518C-D8CA-F568433D13A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8E63355-F8BD-047B-0BB3-19260CD3876A}"/>
              </a:ext>
            </a:extLst>
          </p:cNvPr>
          <p:cNvSpPr>
            <a:spLocks noGrp="1" noChangeArrowheads="1"/>
          </p:cNvSpPr>
          <p:nvPr>
            <p:ph type="title"/>
          </p:nvPr>
        </p:nvSpPr>
        <p:spPr>
          <a:xfrm>
            <a:off x="2209800" y="457200"/>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Works God Has Ceased</a:t>
            </a:r>
          </a:p>
        </p:txBody>
      </p:sp>
      <p:sp>
        <p:nvSpPr>
          <p:cNvPr id="5" name="Rectangle 3">
            <a:extLst>
              <a:ext uri="{FF2B5EF4-FFF2-40B4-BE49-F238E27FC236}">
                <a16:creationId xmlns:a16="http://schemas.microsoft.com/office/drawing/2014/main" id="{D4949116-BE5F-5B7C-4071-D31BBE33AC3D}"/>
              </a:ext>
            </a:extLst>
          </p:cNvPr>
          <p:cNvSpPr txBox="1">
            <a:spLocks noChangeArrowheads="1"/>
          </p:cNvSpPr>
          <p:nvPr/>
        </p:nvSpPr>
        <p:spPr bwMode="auto">
          <a:xfrm>
            <a:off x="1295400" y="1279526"/>
            <a:ext cx="9677400" cy="3447098"/>
          </a:xfrm>
          <a:prstGeom prst="rect">
            <a:avLst/>
          </a:prstGeom>
          <a:noFill/>
          <a:ln w="31750">
            <a:solidFill>
              <a:srgbClr val="FFFF00"/>
            </a:solid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99FF99"/>
                </a:solidFill>
              </a:rPr>
              <a:t>Creation of the world — </a:t>
            </a:r>
            <a:r>
              <a:rPr lang="en-US" kern="0" dirty="0">
                <a:solidFill>
                  <a:schemeClr val="accent3"/>
                </a:solidFill>
              </a:rPr>
              <a:t>Genesis 2:1,2</a:t>
            </a:r>
          </a:p>
          <a:p>
            <a:r>
              <a:rPr lang="en-US" kern="0" dirty="0">
                <a:solidFill>
                  <a:srgbClr val="99FF99"/>
                </a:solidFill>
              </a:rPr>
              <a:t>Universal flood — </a:t>
            </a:r>
            <a:r>
              <a:rPr lang="en-US" kern="0" dirty="0">
                <a:solidFill>
                  <a:schemeClr val="accent3"/>
                </a:solidFill>
              </a:rPr>
              <a:t>Genesis 9:8-17</a:t>
            </a:r>
          </a:p>
          <a:p>
            <a:r>
              <a:rPr lang="en-US" kern="0" dirty="0">
                <a:solidFill>
                  <a:srgbClr val="99FF99"/>
                </a:solidFill>
              </a:rPr>
              <a:t>Sacrifice a son — </a:t>
            </a:r>
            <a:r>
              <a:rPr lang="en-US" kern="0" dirty="0">
                <a:solidFill>
                  <a:schemeClr val="accent3"/>
                </a:solidFill>
              </a:rPr>
              <a:t>Genesis 22</a:t>
            </a:r>
          </a:p>
          <a:p>
            <a:r>
              <a:rPr lang="en-US" kern="0" dirty="0">
                <a:solidFill>
                  <a:srgbClr val="99FF99"/>
                </a:solidFill>
              </a:rPr>
              <a:t>Animal sacrifices — </a:t>
            </a:r>
            <a:r>
              <a:rPr lang="en-US" kern="0" dirty="0">
                <a:solidFill>
                  <a:schemeClr val="accent3"/>
                </a:solidFill>
              </a:rPr>
              <a:t>Hebrews 10:1-18</a:t>
            </a:r>
          </a:p>
          <a:p>
            <a:r>
              <a:rPr lang="en-US" kern="0" dirty="0">
                <a:solidFill>
                  <a:srgbClr val="99FF99"/>
                </a:solidFill>
              </a:rPr>
              <a:t>Circumcision — </a:t>
            </a:r>
            <a:r>
              <a:rPr lang="en-US" kern="0" dirty="0">
                <a:solidFill>
                  <a:schemeClr val="accent3"/>
                </a:solidFill>
              </a:rPr>
              <a:t>1 Corinthians 7:18-20</a:t>
            </a:r>
          </a:p>
          <a:p>
            <a:r>
              <a:rPr lang="en-US" kern="0" dirty="0">
                <a:solidFill>
                  <a:srgbClr val="99FF99"/>
                </a:solidFill>
              </a:rPr>
              <a:t>Virgin birth – </a:t>
            </a:r>
            <a:r>
              <a:rPr lang="en-US" kern="0" dirty="0">
                <a:solidFill>
                  <a:schemeClr val="accent3"/>
                </a:solidFill>
              </a:rPr>
              <a:t>Mattew 1:18,20; Luke 1:35</a:t>
            </a:r>
          </a:p>
          <a:p>
            <a:r>
              <a:rPr lang="en-US" kern="0" dirty="0">
                <a:solidFill>
                  <a:srgbClr val="99FF99"/>
                </a:solidFill>
              </a:rPr>
              <a:t>Jesus’ earthly life &amp; death — </a:t>
            </a:r>
            <a:r>
              <a:rPr lang="en-US" kern="0" dirty="0">
                <a:solidFill>
                  <a:schemeClr val="accent3"/>
                </a:solidFill>
              </a:rPr>
              <a:t>Hebrews 9:26,28; 7:26,27</a:t>
            </a:r>
          </a:p>
          <a:p>
            <a:r>
              <a:rPr lang="en-US" kern="0" dirty="0">
                <a:solidFill>
                  <a:srgbClr val="99FF99"/>
                </a:solidFill>
              </a:rPr>
              <a:t>Jesus’ resurrection – </a:t>
            </a:r>
            <a:r>
              <a:rPr lang="en-US" kern="0" dirty="0">
                <a:solidFill>
                  <a:schemeClr val="accent3"/>
                </a:solidFill>
              </a:rPr>
              <a:t>Romans 1:4</a:t>
            </a:r>
          </a:p>
        </p:txBody>
      </p:sp>
      <p:sp>
        <p:nvSpPr>
          <p:cNvPr id="6" name="Rectangle 3">
            <a:extLst>
              <a:ext uri="{FF2B5EF4-FFF2-40B4-BE49-F238E27FC236}">
                <a16:creationId xmlns:a16="http://schemas.microsoft.com/office/drawing/2014/main" id="{377D19B9-B683-ACBE-D15A-6FD3D1A42BAB}"/>
              </a:ext>
            </a:extLst>
          </p:cNvPr>
          <p:cNvSpPr txBox="1">
            <a:spLocks noChangeArrowheads="1"/>
          </p:cNvSpPr>
          <p:nvPr/>
        </p:nvSpPr>
        <p:spPr bwMode="auto">
          <a:xfrm>
            <a:off x="1676400" y="4800601"/>
            <a:ext cx="8991600" cy="172354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a:defRPr/>
            </a:pPr>
            <a:r>
              <a:rPr lang="en-US" sz="2800" b="1" kern="0" dirty="0">
                <a:solidFill>
                  <a:srgbClr val="66FFFF"/>
                </a:solidFill>
                <a:latin typeface="Trebuchet MS" pitchFamily="34" charset="0"/>
              </a:rPr>
              <a:t>God’s works cease when their purpose is fulfilled. Can you name an exception?</a:t>
            </a:r>
          </a:p>
          <a:p>
            <a:pPr>
              <a:defRPr/>
            </a:pPr>
            <a:r>
              <a:rPr lang="en-US" sz="2800" b="1" kern="0" dirty="0">
                <a:solidFill>
                  <a:srgbClr val="66FFFF"/>
                </a:solidFill>
                <a:latin typeface="Trebuchet MS" pitchFamily="34" charset="0"/>
              </a:rPr>
              <a:t>God’s character doesn’t change, but His works do.</a:t>
            </a:r>
          </a:p>
          <a:p>
            <a:pPr>
              <a:defRPr/>
            </a:pPr>
            <a:r>
              <a:rPr lang="en-US" sz="2800" b="1" kern="0" dirty="0">
                <a:solidFill>
                  <a:srgbClr val="66FFFF"/>
                </a:solidFill>
                <a:latin typeface="Trebuchet MS" pitchFamily="34" charset="0"/>
              </a:rPr>
              <a:t>Miracles fulfilled their purpose; so they ceased.</a:t>
            </a:r>
            <a:endParaRPr lang="en-US" sz="3200" b="1" kern="0" dirty="0">
              <a:solidFill>
                <a:srgbClr val="66FFFF"/>
              </a:solidFill>
              <a:latin typeface="Trebuchet MS" pitchFamily="34" charset="0"/>
            </a:endParaRPr>
          </a:p>
        </p:txBody>
      </p:sp>
    </p:spTree>
    <p:extLst>
      <p:ext uri="{BB962C8B-B14F-4D97-AF65-F5344CB8AC3E}">
        <p14:creationId xmlns:p14="http://schemas.microsoft.com/office/powerpoint/2010/main" val="692288592"/>
      </p:ext>
    </p:extLst>
  </p:cSld>
  <p:clrMapOvr>
    <a:masterClrMapping/>
  </p:clrMapOvr>
  <p:transition spd="slow">
    <p:wedg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B3C8D-FF51-0FE1-F045-FF2DA19D1D90}"/>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6325571C-33E7-7611-81DD-E5F5780D3F2A}"/>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“In Part” vs. “Perfect”</a:t>
            </a:r>
          </a:p>
        </p:txBody>
      </p:sp>
      <p:graphicFrame>
        <p:nvGraphicFramePr>
          <p:cNvPr id="8" name="Table 7">
            <a:extLst>
              <a:ext uri="{FF2B5EF4-FFF2-40B4-BE49-F238E27FC236}">
                <a16:creationId xmlns:a16="http://schemas.microsoft.com/office/drawing/2014/main" id="{191C9071-CD38-B8C9-95E6-68610E40736F}"/>
              </a:ext>
            </a:extLst>
          </p:cNvPr>
          <p:cNvGraphicFramePr>
            <a:graphicFrameLocks noGrp="1"/>
          </p:cNvGraphicFramePr>
          <p:nvPr/>
        </p:nvGraphicFramePr>
        <p:xfrm>
          <a:off x="1371600" y="1447800"/>
          <a:ext cx="9692640" cy="2743200"/>
        </p:xfrm>
        <a:graphic>
          <a:graphicData uri="http://schemas.openxmlformats.org/drawingml/2006/table">
            <a:tbl>
              <a:tblPr firstRow="1" bandRow="1">
                <a:tableStyleId>{5C22544A-7EE6-4342-B048-85BDC9FD1C3A}</a:tableStyleId>
              </a:tblPr>
              <a:tblGrid>
                <a:gridCol w="3230880">
                  <a:extLst>
                    <a:ext uri="{9D8B030D-6E8A-4147-A177-3AD203B41FA5}">
                      <a16:colId xmlns:a16="http://schemas.microsoft.com/office/drawing/2014/main" val="20000"/>
                    </a:ext>
                  </a:extLst>
                </a:gridCol>
                <a:gridCol w="3230880">
                  <a:extLst>
                    <a:ext uri="{9D8B030D-6E8A-4147-A177-3AD203B41FA5}">
                      <a16:colId xmlns:a16="http://schemas.microsoft.com/office/drawing/2014/main" val="20001"/>
                    </a:ext>
                  </a:extLst>
                </a:gridCol>
                <a:gridCol w="3230880">
                  <a:extLst>
                    <a:ext uri="{9D8B030D-6E8A-4147-A177-3AD203B41FA5}">
                      <a16:colId xmlns:a16="http://schemas.microsoft.com/office/drawing/2014/main" val="20002"/>
                    </a:ext>
                  </a:extLst>
                </a:gridCol>
              </a:tblGrid>
              <a:tr h="513878">
                <a:tc>
                  <a:txBody>
                    <a:bodyPr/>
                    <a:lstStyle/>
                    <a:p>
                      <a:pPr algn="ctr"/>
                      <a:r>
                        <a:rPr lang="en-US" sz="2800" dirty="0">
                          <a:solidFill>
                            <a:srgbClr val="66FFFF"/>
                          </a:solidFill>
                        </a:rPr>
                        <a:t>“In Part”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dirty="0">
                        <a:solidFill>
                          <a:srgbClr val="66FFFF"/>
                        </a:solidFill>
                      </a:endParaRP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2800" dirty="0">
                          <a:solidFill>
                            <a:srgbClr val="66FFFF"/>
                          </a:solidFill>
                        </a:rPr>
                        <a:t>“Perfect”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0"/>
                  </a:ext>
                </a:extLst>
              </a:tr>
              <a:tr h="222504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9FF99"/>
                          </a:solidFill>
                          <a:latin typeface="Verdana" pitchFamily="34" charset="0"/>
                          <a:ea typeface="Verdana" pitchFamily="34" charset="0"/>
                          <a:cs typeface="Verdana" pitchFamily="34" charset="0"/>
                        </a:rPr>
                        <a:t>Revelation</a:t>
                      </a:r>
                      <a:br>
                        <a:rPr lang="en-US" sz="2800" dirty="0">
                          <a:solidFill>
                            <a:schemeClr val="bg1"/>
                          </a:solidFill>
                        </a:rPr>
                      </a:br>
                      <a:r>
                        <a:rPr lang="en-US" sz="2800" dirty="0">
                          <a:solidFill>
                            <a:schemeClr val="bg1"/>
                          </a:solidFill>
                          <a:latin typeface="Comic Sans MS" pitchFamily="66" charset="0"/>
                        </a:rPr>
                        <a:t>1 Corinthians 13:8-11; Jude 3</a:t>
                      </a:r>
                      <a:endParaRPr lang="en-US" sz="2800" baseline="0" dirty="0">
                        <a:solidFill>
                          <a:schemeClr val="bg1"/>
                        </a:solidFill>
                        <a:latin typeface="Comic Sans MS" pitchFamily="66"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p>
                      <a:pPr algn="ctr"/>
                      <a:endParaRPr lang="en-US" sz="2800" baseline="0" dirty="0">
                        <a:solidFill>
                          <a:schemeClr val="bg1"/>
                        </a:solidFill>
                      </a:endParaRPr>
                    </a:p>
                    <a:p>
                      <a:pPr algn="ctr"/>
                      <a:endParaRPr lang="en-US" sz="2800" baseline="0" dirty="0">
                        <a:solidFill>
                          <a:schemeClr val="bg1"/>
                        </a:solidFill>
                      </a:endParaRPr>
                    </a:p>
                    <a:p>
                      <a:pPr algn="ctr"/>
                      <a:endParaRPr lang="en-US" sz="2800" baseline="0" dirty="0">
                        <a:solidFill>
                          <a:schemeClr val="bg1"/>
                        </a:solidFill>
                      </a:endParaRPr>
                    </a:p>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1" name="Picture 20">
            <a:extLst>
              <a:ext uri="{FF2B5EF4-FFF2-40B4-BE49-F238E27FC236}">
                <a16:creationId xmlns:a16="http://schemas.microsoft.com/office/drawing/2014/main" id="{381A635E-D679-B283-04A6-00F192759D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2286000"/>
            <a:ext cx="2438400" cy="1626394"/>
          </a:xfrm>
          <a:prstGeom prst="rect">
            <a:avLst/>
          </a:prstGeom>
        </p:spPr>
      </p:pic>
    </p:spTree>
    <p:extLst>
      <p:ext uri="{BB962C8B-B14F-4D97-AF65-F5344CB8AC3E}">
        <p14:creationId xmlns:p14="http://schemas.microsoft.com/office/powerpoint/2010/main" val="3510110145"/>
      </p:ext>
    </p:extLst>
  </p:cSld>
  <p:clrMapOvr>
    <a:masterClrMapping/>
  </p:clrMapOvr>
  <p:transition spd="slow">
    <p:wedg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0A28-5D3C-A405-2E3F-2A95A9E2F40E}"/>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D2E23AB5-D48D-BA98-6D64-4710B529CA88}"/>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Purpose of Direct Revelation </a:t>
            </a:r>
          </a:p>
        </p:txBody>
      </p:sp>
      <p:sp>
        <p:nvSpPr>
          <p:cNvPr id="8" name="Rectangle 3">
            <a:extLst>
              <a:ext uri="{FF2B5EF4-FFF2-40B4-BE49-F238E27FC236}">
                <a16:creationId xmlns:a16="http://schemas.microsoft.com/office/drawing/2014/main" id="{3B2AAB5E-504A-02A3-02C4-F0FEFBF8AC6B}"/>
              </a:ext>
            </a:extLst>
          </p:cNvPr>
          <p:cNvSpPr txBox="1">
            <a:spLocks noChangeArrowheads="1"/>
          </p:cNvSpPr>
          <p:nvPr/>
        </p:nvSpPr>
        <p:spPr bwMode="auto">
          <a:xfrm>
            <a:off x="914400" y="1279525"/>
            <a:ext cx="105156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chemeClr val="accent1"/>
                </a:solidFill>
              </a:rPr>
              <a:t>To Reveal God’s Will to Man</a:t>
            </a:r>
          </a:p>
          <a:p>
            <a:pPr marL="396875" indent="-396875" algn="l"/>
            <a:r>
              <a:rPr lang="en-US" b="0" kern="0" dirty="0">
                <a:latin typeface="Trebuchet MS" pitchFamily="34" charset="0"/>
              </a:rPr>
              <a:t>Deuteronomy 18:18,19 – God would put His words in the prophet’s mouth, so the prophet would speak what God commanded. </a:t>
            </a:r>
          </a:p>
          <a:p>
            <a:pPr marL="396875" indent="-396875" algn="l"/>
            <a:r>
              <a:rPr lang="en-US" b="0" kern="0" dirty="0">
                <a:latin typeface="Trebuchet MS" pitchFamily="34" charset="0"/>
              </a:rPr>
              <a:t>Matthew 10:19,20 — The Spirit spoke directly through inspired men. </a:t>
            </a:r>
          </a:p>
          <a:p>
            <a:pPr marL="396875" indent="-396875" algn="l"/>
            <a:r>
              <a:rPr lang="en-US" b="0" kern="0" dirty="0">
                <a:latin typeface="Trebuchet MS" pitchFamily="34" charset="0"/>
              </a:rPr>
              <a:t>John 16:13  — The Spirit would guide the apostles into </a:t>
            </a:r>
            <a:r>
              <a:rPr lang="en-US" b="0" i="1" kern="0" dirty="0">
                <a:latin typeface="Trebuchet MS" pitchFamily="34" charset="0"/>
              </a:rPr>
              <a:t>all truth</a:t>
            </a:r>
            <a:endParaRPr lang="en-US" b="0" kern="0" dirty="0">
              <a:latin typeface="Trebuchet MS" pitchFamily="34" charset="0"/>
            </a:endParaRPr>
          </a:p>
          <a:p>
            <a:pPr marL="396875" indent="-396875" algn="l"/>
            <a:r>
              <a:rPr lang="en-US" b="0" kern="0" dirty="0">
                <a:latin typeface="Trebuchet MS" pitchFamily="34" charset="0"/>
              </a:rPr>
              <a:t>Ephesians 3:3-5 — The Spirit revealed to the apostles and prophets the mystery of the. These men then wrote it down so others could know. </a:t>
            </a:r>
          </a:p>
          <a:p>
            <a:pPr marL="396875" indent="-396875" algn="l"/>
            <a:r>
              <a:rPr lang="en-US" b="0" kern="0" dirty="0">
                <a:latin typeface="Trebuchet MS" pitchFamily="34" charset="0"/>
              </a:rPr>
              <a:t>2 Peter 1:21 – Holy men of God spoke as they were moved by the Holy Spirit. </a:t>
            </a:r>
            <a:endParaRPr lang="en-US" b="0" kern="0" dirty="0">
              <a:solidFill>
                <a:srgbClr val="FFFF00"/>
              </a:solidFill>
            </a:endParaRPr>
          </a:p>
        </p:txBody>
      </p:sp>
    </p:spTree>
    <p:extLst>
      <p:ext uri="{BB962C8B-B14F-4D97-AF65-F5344CB8AC3E}">
        <p14:creationId xmlns:p14="http://schemas.microsoft.com/office/powerpoint/2010/main" val="551912309"/>
      </p:ext>
    </p:extLst>
  </p:cSld>
  <p:clrMapOvr>
    <a:masterClrMapping/>
  </p:clrMapOvr>
  <p:transition spd="slow">
    <p:wedg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C324F-405E-1319-C7CB-2191A7EEA68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B0EA026-1753-0AF1-2F3F-465CED620FB7}"/>
              </a:ext>
            </a:extLst>
          </p:cNvPr>
          <p:cNvSpPr>
            <a:spLocks noGrp="1" noChangeArrowheads="1"/>
          </p:cNvSpPr>
          <p:nvPr>
            <p:ph type="title"/>
          </p:nvPr>
        </p:nvSpPr>
        <p:spPr>
          <a:xfrm>
            <a:off x="1981200" y="544469"/>
            <a:ext cx="83820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wrap="square">
            <a:spAutoFit/>
          </a:bodyPr>
          <a:lstStyle/>
          <a:p>
            <a:r>
              <a:rPr lang="en-US" b="1" dirty="0"/>
              <a:t>The Purpose of Revelation Fulfilled</a:t>
            </a:r>
          </a:p>
        </p:txBody>
      </p:sp>
      <p:sp>
        <p:nvSpPr>
          <p:cNvPr id="5" name="Rectangle 3">
            <a:extLst>
              <a:ext uri="{FF2B5EF4-FFF2-40B4-BE49-F238E27FC236}">
                <a16:creationId xmlns:a16="http://schemas.microsoft.com/office/drawing/2014/main" id="{8326447F-ADBF-52F7-5737-65EA785D2432}"/>
              </a:ext>
            </a:extLst>
          </p:cNvPr>
          <p:cNvSpPr txBox="1">
            <a:spLocks noChangeArrowheads="1"/>
          </p:cNvSpPr>
          <p:nvPr/>
        </p:nvSpPr>
        <p:spPr bwMode="auto">
          <a:xfrm>
            <a:off x="1828800" y="1631990"/>
            <a:ext cx="8763000" cy="363176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i="1" kern="0" dirty="0">
                <a:solidFill>
                  <a:schemeClr val="accent1"/>
                </a:solidFill>
              </a:rPr>
              <a:t>Scripture is complete.</a:t>
            </a:r>
            <a:endParaRPr lang="en-US" kern="0" dirty="0">
              <a:solidFill>
                <a:schemeClr val="accent1"/>
              </a:solidFill>
            </a:endParaRPr>
          </a:p>
          <a:p>
            <a:pPr>
              <a:spcBef>
                <a:spcPts val="1200"/>
              </a:spcBef>
            </a:pPr>
            <a:r>
              <a:rPr lang="en-US" b="0" kern="0" dirty="0">
                <a:latin typeface="Comic Sans MS" pitchFamily="66" charset="0"/>
              </a:rPr>
              <a:t>John 16:13 — The Spirit guided apostles into </a:t>
            </a:r>
            <a:r>
              <a:rPr lang="en-US" b="0" i="1" kern="0" dirty="0">
                <a:latin typeface="Comic Sans MS" pitchFamily="66" charset="0"/>
              </a:rPr>
              <a:t>all </a:t>
            </a:r>
            <a:r>
              <a:rPr lang="en-US" b="0" kern="0" dirty="0">
                <a:latin typeface="Comic Sans MS" pitchFamily="66" charset="0"/>
              </a:rPr>
              <a:t>truth.  </a:t>
            </a:r>
          </a:p>
          <a:p>
            <a:pPr>
              <a:spcBef>
                <a:spcPts val="1200"/>
              </a:spcBef>
            </a:pPr>
            <a:r>
              <a:rPr lang="en-US" b="0" kern="0" dirty="0">
                <a:latin typeface="Comic Sans MS" pitchFamily="66" charset="0"/>
              </a:rPr>
              <a:t>Acts 20:20,27 — The </a:t>
            </a:r>
            <a:r>
              <a:rPr lang="en-US" b="0" i="1" kern="0" dirty="0">
                <a:latin typeface="Comic Sans MS" pitchFamily="66" charset="0"/>
              </a:rPr>
              <a:t>whole</a:t>
            </a:r>
            <a:r>
              <a:rPr lang="en-US" b="0" kern="0" dirty="0">
                <a:latin typeface="Comic Sans MS" pitchFamily="66" charset="0"/>
              </a:rPr>
              <a:t> counsel of God</a:t>
            </a:r>
          </a:p>
          <a:p>
            <a:pPr>
              <a:spcBef>
                <a:spcPts val="1200"/>
              </a:spcBef>
            </a:pPr>
            <a:r>
              <a:rPr lang="en-US" b="0" kern="0" dirty="0">
                <a:latin typeface="Comic Sans MS" pitchFamily="66" charset="0"/>
              </a:rPr>
              <a:t>2 Peter 1:3 - </a:t>
            </a:r>
            <a:r>
              <a:rPr lang="en-US" b="0" i="1" kern="0" dirty="0">
                <a:latin typeface="Comic Sans MS" pitchFamily="66" charset="0"/>
              </a:rPr>
              <a:t>All</a:t>
            </a:r>
            <a:r>
              <a:rPr lang="en-US" b="0" kern="0" dirty="0">
                <a:latin typeface="Comic Sans MS" pitchFamily="66" charset="0"/>
              </a:rPr>
              <a:t> things pertaining to life and godliness</a:t>
            </a:r>
          </a:p>
          <a:p>
            <a:pPr>
              <a:spcBef>
                <a:spcPts val="1200"/>
              </a:spcBef>
            </a:pPr>
            <a:r>
              <a:rPr lang="en-US" b="0" kern="0" dirty="0">
                <a:latin typeface="Comic Sans MS" pitchFamily="66" charset="0"/>
              </a:rPr>
              <a:t>2 Timothy 3:16,17 —</a:t>
            </a:r>
            <a:r>
              <a:rPr lang="en-US" b="0" i="1" kern="0" dirty="0">
                <a:latin typeface="Comic Sans MS" pitchFamily="66" charset="0"/>
              </a:rPr>
              <a:t> Complete</a:t>
            </a:r>
            <a:r>
              <a:rPr lang="en-US" b="0" kern="0" dirty="0">
                <a:latin typeface="Comic Sans MS" pitchFamily="66" charset="0"/>
              </a:rPr>
              <a:t> to </a:t>
            </a:r>
            <a:r>
              <a:rPr lang="en-US" b="0" i="1" kern="0" dirty="0">
                <a:latin typeface="Comic Sans MS" pitchFamily="66" charset="0"/>
              </a:rPr>
              <a:t>all</a:t>
            </a:r>
            <a:r>
              <a:rPr lang="en-US" b="0" kern="0" dirty="0">
                <a:latin typeface="Comic Sans MS" pitchFamily="66" charset="0"/>
              </a:rPr>
              <a:t> good works</a:t>
            </a:r>
          </a:p>
        </p:txBody>
      </p:sp>
    </p:spTree>
    <p:extLst>
      <p:ext uri="{BB962C8B-B14F-4D97-AF65-F5344CB8AC3E}">
        <p14:creationId xmlns:p14="http://schemas.microsoft.com/office/powerpoint/2010/main" val="1515972099"/>
      </p:ext>
    </p:extLst>
  </p:cSld>
  <p:clrMapOvr>
    <a:masterClrMapping/>
  </p:clrMapOvr>
  <p:transition spd="slow">
    <p:wedg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D3B9A-3B54-1807-DA61-D69F1334FA98}"/>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6E229BF-B41C-728A-8314-E85885175E5C}"/>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“In Part” vs. “Perfect”</a:t>
            </a:r>
          </a:p>
        </p:txBody>
      </p:sp>
      <p:graphicFrame>
        <p:nvGraphicFramePr>
          <p:cNvPr id="8" name="Table 7">
            <a:extLst>
              <a:ext uri="{FF2B5EF4-FFF2-40B4-BE49-F238E27FC236}">
                <a16:creationId xmlns:a16="http://schemas.microsoft.com/office/drawing/2014/main" id="{6BA98113-C8C8-4F13-C1B7-C99A5C27424E}"/>
              </a:ext>
            </a:extLst>
          </p:cNvPr>
          <p:cNvGraphicFramePr>
            <a:graphicFrameLocks noGrp="1"/>
          </p:cNvGraphicFramePr>
          <p:nvPr/>
        </p:nvGraphicFramePr>
        <p:xfrm>
          <a:off x="1371600" y="1447800"/>
          <a:ext cx="9692640" cy="4754880"/>
        </p:xfrm>
        <a:graphic>
          <a:graphicData uri="http://schemas.openxmlformats.org/drawingml/2006/table">
            <a:tbl>
              <a:tblPr firstRow="1" bandRow="1">
                <a:tableStyleId>{5C22544A-7EE6-4342-B048-85BDC9FD1C3A}</a:tableStyleId>
              </a:tblPr>
              <a:tblGrid>
                <a:gridCol w="3230880">
                  <a:extLst>
                    <a:ext uri="{9D8B030D-6E8A-4147-A177-3AD203B41FA5}">
                      <a16:colId xmlns:a16="http://schemas.microsoft.com/office/drawing/2014/main" val="20000"/>
                    </a:ext>
                  </a:extLst>
                </a:gridCol>
                <a:gridCol w="3230880">
                  <a:extLst>
                    <a:ext uri="{9D8B030D-6E8A-4147-A177-3AD203B41FA5}">
                      <a16:colId xmlns:a16="http://schemas.microsoft.com/office/drawing/2014/main" val="20001"/>
                    </a:ext>
                  </a:extLst>
                </a:gridCol>
                <a:gridCol w="3230880">
                  <a:extLst>
                    <a:ext uri="{9D8B030D-6E8A-4147-A177-3AD203B41FA5}">
                      <a16:colId xmlns:a16="http://schemas.microsoft.com/office/drawing/2014/main" val="20002"/>
                    </a:ext>
                  </a:extLst>
                </a:gridCol>
              </a:tblGrid>
              <a:tr h="513878">
                <a:tc>
                  <a:txBody>
                    <a:bodyPr/>
                    <a:lstStyle/>
                    <a:p>
                      <a:pPr algn="ctr"/>
                      <a:r>
                        <a:rPr lang="en-US" sz="2800" dirty="0">
                          <a:solidFill>
                            <a:srgbClr val="66FFFF"/>
                          </a:solidFill>
                        </a:rPr>
                        <a:t>“In Part”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dirty="0">
                        <a:solidFill>
                          <a:srgbClr val="66FFFF"/>
                        </a:solidFill>
                      </a:endParaRP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2800" dirty="0">
                          <a:solidFill>
                            <a:srgbClr val="66FFFF"/>
                          </a:solidFill>
                        </a:rPr>
                        <a:t>“Perfect”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0"/>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9FF99"/>
                          </a:solidFill>
                          <a:latin typeface="Verdana" pitchFamily="34" charset="0"/>
                          <a:ea typeface="Verdana" pitchFamily="34" charset="0"/>
                          <a:cs typeface="Verdana" pitchFamily="34" charset="0"/>
                        </a:rPr>
                        <a:t>Revelation</a:t>
                      </a:r>
                      <a:br>
                        <a:rPr lang="en-US" sz="2800" dirty="0">
                          <a:solidFill>
                            <a:schemeClr val="bg1"/>
                          </a:solidFill>
                        </a:rPr>
                      </a:br>
                      <a:r>
                        <a:rPr lang="en-US" sz="2800" dirty="0">
                          <a:solidFill>
                            <a:schemeClr val="bg1"/>
                          </a:solidFill>
                          <a:latin typeface="Comic Sans MS" pitchFamily="66" charset="0"/>
                        </a:rPr>
                        <a:t>1 Corinthians 13:8-11; Jude 3</a:t>
                      </a:r>
                      <a:endParaRPr lang="en-US" sz="2800" baseline="0" dirty="0">
                        <a:solidFill>
                          <a:schemeClr val="bg1"/>
                        </a:solidFill>
                        <a:latin typeface="Comic Sans MS" pitchFamily="66"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1"/>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2800" b="1" baseline="0" dirty="0">
                          <a:solidFill>
                            <a:srgbClr val="99FF99"/>
                          </a:solidFill>
                          <a:latin typeface="Verdana" pitchFamily="34" charset="0"/>
                          <a:ea typeface="Verdana" pitchFamily="34" charset="0"/>
                          <a:cs typeface="Verdana" pitchFamily="34" charset="0"/>
                        </a:rPr>
                        <a:t>Sacrifice</a:t>
                      </a:r>
                      <a:br>
                        <a:rPr lang="en-US" sz="2800" baseline="0" dirty="0">
                          <a:solidFill>
                            <a:schemeClr val="bg1"/>
                          </a:solidFill>
                          <a:latin typeface="Verdana" pitchFamily="34" charset="0"/>
                          <a:ea typeface="Verdana" pitchFamily="34" charset="0"/>
                          <a:cs typeface="Verdana" pitchFamily="34" charset="0"/>
                        </a:rPr>
                      </a:br>
                      <a:r>
                        <a:rPr lang="nl-NL" sz="2800" dirty="0">
                          <a:solidFill>
                            <a:schemeClr val="tx2"/>
                          </a:solidFill>
                          <a:latin typeface="Comic Sans MS" pitchFamily="66" charset="0"/>
                          <a:ea typeface="Verdana" pitchFamily="34" charset="0"/>
                          <a:cs typeface="Verdana" pitchFamily="34" charset="0"/>
                        </a:rPr>
                        <a:t>Hebrews 7:27; 9:25-28; 10:1-4,10-14,18; </a:t>
                      </a:r>
                    </a:p>
                    <a:p>
                      <a:pPr algn="ctr"/>
                      <a:r>
                        <a:rPr lang="nl-NL" sz="2800" dirty="0">
                          <a:solidFill>
                            <a:schemeClr val="tx2"/>
                          </a:solidFill>
                          <a:latin typeface="Comic Sans MS" pitchFamily="66" charset="0"/>
                          <a:ea typeface="Verdana" pitchFamily="34" charset="0"/>
                          <a:cs typeface="Verdana" pitchFamily="34" charset="0"/>
                        </a:rPr>
                        <a:t>1 Peter 3:18</a:t>
                      </a:r>
                      <a:endParaRPr lang="en-US" sz="2800" baseline="0" dirty="0">
                        <a:solidFill>
                          <a:schemeClr val="tx2"/>
                        </a:solidFill>
                        <a:latin typeface="Comic Sans MS" pitchFamily="66" charset="0"/>
                        <a:ea typeface="Verdana" pitchFamily="34" charset="0"/>
                        <a:cs typeface="Verdana" pitchFamily="34"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21" name="Picture 20">
            <a:extLst>
              <a:ext uri="{FF2B5EF4-FFF2-40B4-BE49-F238E27FC236}">
                <a16:creationId xmlns:a16="http://schemas.microsoft.com/office/drawing/2014/main" id="{CED8EDA6-AE1F-949D-F077-E3CF98FEEA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2133600"/>
            <a:ext cx="2438400" cy="1626394"/>
          </a:xfrm>
          <a:prstGeom prst="rect">
            <a:avLst/>
          </a:prstGeom>
        </p:spPr>
      </p:pic>
      <p:pic>
        <p:nvPicPr>
          <p:cNvPr id="23" name="Picture 22">
            <a:extLst>
              <a:ext uri="{FF2B5EF4-FFF2-40B4-BE49-F238E27FC236}">
                <a16:creationId xmlns:a16="http://schemas.microsoft.com/office/drawing/2014/main" id="{396D8717-A3A6-71B8-B745-E7419553A6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2133600"/>
            <a:ext cx="2895600" cy="1667986"/>
          </a:xfrm>
          <a:prstGeom prst="rect">
            <a:avLst/>
          </a:prstGeom>
        </p:spPr>
      </p:pic>
      <p:pic>
        <p:nvPicPr>
          <p:cNvPr id="2" name="Picture 1">
            <a:extLst>
              <a:ext uri="{FF2B5EF4-FFF2-40B4-BE49-F238E27FC236}">
                <a16:creationId xmlns:a16="http://schemas.microsoft.com/office/drawing/2014/main" id="{3EA83E9C-5DB0-7D6A-CD5E-8E08797AFBC2}"/>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8433"/>
          <a:stretch>
            <a:fillRect/>
          </a:stretch>
        </p:blipFill>
        <p:spPr>
          <a:xfrm>
            <a:off x="8605710" y="4191000"/>
            <a:ext cx="1681290" cy="1828800"/>
          </a:xfrm>
          <a:prstGeom prst="rect">
            <a:avLst/>
          </a:prstGeom>
        </p:spPr>
      </p:pic>
      <p:pic>
        <p:nvPicPr>
          <p:cNvPr id="3" name="Picture 2">
            <a:extLst>
              <a:ext uri="{FF2B5EF4-FFF2-40B4-BE49-F238E27FC236}">
                <a16:creationId xmlns:a16="http://schemas.microsoft.com/office/drawing/2014/main" id="{823B0D5B-924C-E1F8-D10E-54A3C4C6EDF7}"/>
              </a:ext>
            </a:extLst>
          </p:cNvPr>
          <p:cNvPicPr>
            <a:picLocks noChangeAspect="1"/>
          </p:cNvPicPr>
          <p:nvPr/>
        </p:nvPicPr>
        <p:blipFill>
          <a:blip r:embed="rId6" cstate="print">
            <a:extLst>
              <a:ext uri="{28A0092B-C50C-407E-A947-70E740481C1C}">
                <a14:useLocalDpi xmlns:a14="http://schemas.microsoft.com/office/drawing/2010/main" val="0"/>
              </a:ext>
            </a:extLst>
          </a:blip>
          <a:srcRect t="7041"/>
          <a:stretch>
            <a:fillRect/>
          </a:stretch>
        </p:blipFill>
        <p:spPr>
          <a:xfrm>
            <a:off x="1905001" y="4191000"/>
            <a:ext cx="1959658" cy="1828800"/>
          </a:xfrm>
          <a:prstGeom prst="rect">
            <a:avLst/>
          </a:prstGeom>
        </p:spPr>
      </p:pic>
    </p:spTree>
    <p:extLst>
      <p:ext uri="{BB962C8B-B14F-4D97-AF65-F5344CB8AC3E}">
        <p14:creationId xmlns:p14="http://schemas.microsoft.com/office/powerpoint/2010/main" val="2145189921"/>
      </p:ext>
    </p:extLst>
  </p:cSld>
  <p:clrMapOvr>
    <a:masterClrMapping/>
  </p:clrMapOvr>
  <p:transition spd="slow">
    <p:wedg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15ED-013A-5FFE-2365-47FE78678427}"/>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34BF63DC-B22B-0C48-BE04-981F707B2CE6}"/>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“In Part” vs. “Perfect”</a:t>
            </a:r>
          </a:p>
        </p:txBody>
      </p:sp>
      <p:graphicFrame>
        <p:nvGraphicFramePr>
          <p:cNvPr id="8" name="Table 7">
            <a:extLst>
              <a:ext uri="{FF2B5EF4-FFF2-40B4-BE49-F238E27FC236}">
                <a16:creationId xmlns:a16="http://schemas.microsoft.com/office/drawing/2014/main" id="{C0C74FDF-5735-91A0-B932-0F8A7C993D65}"/>
              </a:ext>
            </a:extLst>
          </p:cNvPr>
          <p:cNvGraphicFramePr>
            <a:graphicFrameLocks noGrp="1"/>
          </p:cNvGraphicFramePr>
          <p:nvPr/>
        </p:nvGraphicFramePr>
        <p:xfrm>
          <a:off x="1371600" y="1447800"/>
          <a:ext cx="9692640" cy="4541520"/>
        </p:xfrm>
        <a:graphic>
          <a:graphicData uri="http://schemas.openxmlformats.org/drawingml/2006/table">
            <a:tbl>
              <a:tblPr firstRow="1" bandRow="1">
                <a:tableStyleId>{5C22544A-7EE6-4342-B048-85BDC9FD1C3A}</a:tableStyleId>
              </a:tblPr>
              <a:tblGrid>
                <a:gridCol w="3230880">
                  <a:extLst>
                    <a:ext uri="{9D8B030D-6E8A-4147-A177-3AD203B41FA5}">
                      <a16:colId xmlns:a16="http://schemas.microsoft.com/office/drawing/2014/main" val="20000"/>
                    </a:ext>
                  </a:extLst>
                </a:gridCol>
                <a:gridCol w="3230880">
                  <a:extLst>
                    <a:ext uri="{9D8B030D-6E8A-4147-A177-3AD203B41FA5}">
                      <a16:colId xmlns:a16="http://schemas.microsoft.com/office/drawing/2014/main" val="20001"/>
                    </a:ext>
                  </a:extLst>
                </a:gridCol>
                <a:gridCol w="3230880">
                  <a:extLst>
                    <a:ext uri="{9D8B030D-6E8A-4147-A177-3AD203B41FA5}">
                      <a16:colId xmlns:a16="http://schemas.microsoft.com/office/drawing/2014/main" val="20002"/>
                    </a:ext>
                  </a:extLst>
                </a:gridCol>
              </a:tblGrid>
              <a:tr h="513878">
                <a:tc>
                  <a:txBody>
                    <a:bodyPr/>
                    <a:lstStyle/>
                    <a:p>
                      <a:pPr algn="ctr"/>
                      <a:r>
                        <a:rPr lang="en-US" sz="2800" dirty="0">
                          <a:solidFill>
                            <a:srgbClr val="66FFFF"/>
                          </a:solidFill>
                        </a:rPr>
                        <a:t>“In Part”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dirty="0">
                        <a:solidFill>
                          <a:srgbClr val="66FFFF"/>
                        </a:solidFill>
                      </a:endParaRP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2800" dirty="0">
                          <a:solidFill>
                            <a:srgbClr val="66FFFF"/>
                          </a:solidFill>
                        </a:rPr>
                        <a:t>“Perfect”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0"/>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9FF99"/>
                          </a:solidFill>
                          <a:latin typeface="Verdana" pitchFamily="34" charset="0"/>
                          <a:ea typeface="Verdana" pitchFamily="34" charset="0"/>
                          <a:cs typeface="Verdana" pitchFamily="34" charset="0"/>
                        </a:rPr>
                        <a:t>Revelation</a:t>
                      </a:r>
                      <a:br>
                        <a:rPr lang="en-US" sz="2800" dirty="0">
                          <a:solidFill>
                            <a:schemeClr val="bg1"/>
                          </a:solidFill>
                        </a:rPr>
                      </a:br>
                      <a:r>
                        <a:rPr lang="en-US" sz="2800" dirty="0">
                          <a:solidFill>
                            <a:schemeClr val="bg1"/>
                          </a:solidFill>
                          <a:latin typeface="Comic Sans MS" pitchFamily="66" charset="0"/>
                        </a:rPr>
                        <a:t>1 Corinthians 13:8-11; Jude 3</a:t>
                      </a:r>
                      <a:endParaRPr lang="en-US" sz="2800" baseline="0" dirty="0">
                        <a:solidFill>
                          <a:schemeClr val="bg1"/>
                        </a:solidFill>
                        <a:latin typeface="Comic Sans MS" pitchFamily="66"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1"/>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2800" b="1" baseline="0" dirty="0">
                          <a:solidFill>
                            <a:srgbClr val="99FF99"/>
                          </a:solidFill>
                          <a:latin typeface="Verdana" pitchFamily="34" charset="0"/>
                          <a:ea typeface="Verdana" pitchFamily="34" charset="0"/>
                          <a:cs typeface="Verdana" pitchFamily="34" charset="0"/>
                        </a:rPr>
                        <a:t>Human Growth</a:t>
                      </a:r>
                      <a:br>
                        <a:rPr lang="en-US" sz="2800" baseline="0" dirty="0">
                          <a:solidFill>
                            <a:schemeClr val="bg1"/>
                          </a:solidFill>
                          <a:latin typeface="Verdana" pitchFamily="34" charset="0"/>
                          <a:ea typeface="Verdana" pitchFamily="34" charset="0"/>
                          <a:cs typeface="Verdana" pitchFamily="34" charset="0"/>
                        </a:rPr>
                      </a:br>
                      <a:r>
                        <a:rPr lang="en-US" sz="2800" baseline="0" dirty="0">
                          <a:solidFill>
                            <a:schemeClr val="bg1"/>
                          </a:solidFill>
                          <a:latin typeface="Comic Sans MS" panose="030F0702030302020204" pitchFamily="66" charset="0"/>
                          <a:ea typeface="Verdana" pitchFamily="34" charset="0"/>
                          <a:cs typeface="Verdana" pitchFamily="34" charset="0"/>
                        </a:rPr>
                        <a:t>1 Corinthians 13:11</a:t>
                      </a:r>
                      <a:endParaRPr lang="en-US" sz="2800" baseline="0" dirty="0">
                        <a:solidFill>
                          <a:schemeClr val="accent3"/>
                        </a:solidFill>
                        <a:latin typeface="Comic Sans MS" pitchFamily="66" charset="0"/>
                        <a:ea typeface="Verdana" pitchFamily="34" charset="0"/>
                        <a:cs typeface="Verdana" pitchFamily="34"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21" name="Picture 20">
            <a:extLst>
              <a:ext uri="{FF2B5EF4-FFF2-40B4-BE49-F238E27FC236}">
                <a16:creationId xmlns:a16="http://schemas.microsoft.com/office/drawing/2014/main" id="{A5E2AB52-6A7E-B670-A4F2-176A15B592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2133600"/>
            <a:ext cx="2438400" cy="1626394"/>
          </a:xfrm>
          <a:prstGeom prst="rect">
            <a:avLst/>
          </a:prstGeom>
        </p:spPr>
      </p:pic>
      <p:pic>
        <p:nvPicPr>
          <p:cNvPr id="23" name="Picture 22">
            <a:extLst>
              <a:ext uri="{FF2B5EF4-FFF2-40B4-BE49-F238E27FC236}">
                <a16:creationId xmlns:a16="http://schemas.microsoft.com/office/drawing/2014/main" id="{B4A5DAC0-8FF5-8603-01C2-BE0B70A0DA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2133600"/>
            <a:ext cx="2895600" cy="1667986"/>
          </a:xfrm>
          <a:prstGeom prst="rect">
            <a:avLst/>
          </a:prstGeom>
        </p:spPr>
      </p:pic>
      <p:pic>
        <p:nvPicPr>
          <p:cNvPr id="29" name="Picture 28">
            <a:extLst>
              <a:ext uri="{FF2B5EF4-FFF2-40B4-BE49-F238E27FC236}">
                <a16:creationId xmlns:a16="http://schemas.microsoft.com/office/drawing/2014/main" id="{06458958-CB65-4B52-CDE5-CDE3D9EE66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19960" y="4038600"/>
            <a:ext cx="1566015" cy="1905000"/>
          </a:xfrm>
          <a:prstGeom prst="rect">
            <a:avLst/>
          </a:prstGeom>
        </p:spPr>
      </p:pic>
      <p:pic>
        <p:nvPicPr>
          <p:cNvPr id="31" name="Picture 30">
            <a:extLst>
              <a:ext uri="{FF2B5EF4-FFF2-40B4-BE49-F238E27FC236}">
                <a16:creationId xmlns:a16="http://schemas.microsoft.com/office/drawing/2014/main" id="{C970D814-0C6E-48A7-6CB2-0E42EEF3F409}"/>
              </a:ext>
            </a:extLst>
          </p:cNvPr>
          <p:cNvPicPr>
            <a:picLocks noChangeAspect="1"/>
          </p:cNvPicPr>
          <p:nvPr/>
        </p:nvPicPr>
        <p:blipFill>
          <a:blip r:embed="rId5" cstate="print">
            <a:extLst>
              <a:ext uri="{28A0092B-C50C-407E-A947-70E740481C1C}">
                <a14:useLocalDpi xmlns:a14="http://schemas.microsoft.com/office/drawing/2010/main" val="0"/>
              </a:ext>
            </a:extLst>
          </a:blip>
          <a:srcRect b="23133"/>
          <a:stretch>
            <a:fillRect/>
          </a:stretch>
        </p:blipFill>
        <p:spPr>
          <a:xfrm>
            <a:off x="8233825" y="4038600"/>
            <a:ext cx="2582349" cy="1905000"/>
          </a:xfrm>
          <a:prstGeom prst="rect">
            <a:avLst/>
          </a:prstGeom>
        </p:spPr>
      </p:pic>
    </p:spTree>
    <p:extLst>
      <p:ext uri="{BB962C8B-B14F-4D97-AF65-F5344CB8AC3E}">
        <p14:creationId xmlns:p14="http://schemas.microsoft.com/office/powerpoint/2010/main" val="1274475481"/>
      </p:ext>
    </p:extLst>
  </p:cSld>
  <p:clrMapOvr>
    <a:masterClrMapping/>
  </p:clrMapOvr>
  <p:transition spd="slow">
    <p:wedg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C8B6B-F71F-3EA6-CD33-0DF6D5472D51}"/>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94B3716-168C-8E8C-75CE-17BA77217EAC}"/>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“In Part” vs. “Perfect”</a:t>
            </a:r>
          </a:p>
        </p:txBody>
      </p:sp>
      <p:graphicFrame>
        <p:nvGraphicFramePr>
          <p:cNvPr id="8" name="Table 7">
            <a:extLst>
              <a:ext uri="{FF2B5EF4-FFF2-40B4-BE49-F238E27FC236}">
                <a16:creationId xmlns:a16="http://schemas.microsoft.com/office/drawing/2014/main" id="{F3E5BCBB-00EE-9B71-2FA2-375F97077665}"/>
              </a:ext>
            </a:extLst>
          </p:cNvPr>
          <p:cNvGraphicFramePr>
            <a:graphicFrameLocks noGrp="1"/>
          </p:cNvGraphicFramePr>
          <p:nvPr/>
        </p:nvGraphicFramePr>
        <p:xfrm>
          <a:off x="1371600" y="1447800"/>
          <a:ext cx="9692640" cy="4541520"/>
        </p:xfrm>
        <a:graphic>
          <a:graphicData uri="http://schemas.openxmlformats.org/drawingml/2006/table">
            <a:tbl>
              <a:tblPr firstRow="1" bandRow="1">
                <a:tableStyleId>{5C22544A-7EE6-4342-B048-85BDC9FD1C3A}</a:tableStyleId>
              </a:tblPr>
              <a:tblGrid>
                <a:gridCol w="3230880">
                  <a:extLst>
                    <a:ext uri="{9D8B030D-6E8A-4147-A177-3AD203B41FA5}">
                      <a16:colId xmlns:a16="http://schemas.microsoft.com/office/drawing/2014/main" val="20000"/>
                    </a:ext>
                  </a:extLst>
                </a:gridCol>
                <a:gridCol w="3230880">
                  <a:extLst>
                    <a:ext uri="{9D8B030D-6E8A-4147-A177-3AD203B41FA5}">
                      <a16:colId xmlns:a16="http://schemas.microsoft.com/office/drawing/2014/main" val="20001"/>
                    </a:ext>
                  </a:extLst>
                </a:gridCol>
                <a:gridCol w="3230880">
                  <a:extLst>
                    <a:ext uri="{9D8B030D-6E8A-4147-A177-3AD203B41FA5}">
                      <a16:colId xmlns:a16="http://schemas.microsoft.com/office/drawing/2014/main" val="20002"/>
                    </a:ext>
                  </a:extLst>
                </a:gridCol>
              </a:tblGrid>
              <a:tr h="513878">
                <a:tc>
                  <a:txBody>
                    <a:bodyPr/>
                    <a:lstStyle/>
                    <a:p>
                      <a:pPr algn="ctr"/>
                      <a:r>
                        <a:rPr lang="en-US" sz="2800" dirty="0">
                          <a:solidFill>
                            <a:srgbClr val="66FFFF"/>
                          </a:solidFill>
                        </a:rPr>
                        <a:t>“In Part”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dirty="0">
                        <a:solidFill>
                          <a:srgbClr val="66FFFF"/>
                        </a:solidFill>
                      </a:endParaRP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2800" dirty="0">
                          <a:solidFill>
                            <a:srgbClr val="66FFFF"/>
                          </a:solidFill>
                        </a:rPr>
                        <a:t>“Perfect”</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0"/>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9FF99"/>
                          </a:solidFill>
                          <a:latin typeface="Verdana" pitchFamily="34" charset="0"/>
                          <a:ea typeface="Verdana" pitchFamily="34" charset="0"/>
                          <a:cs typeface="Verdana" pitchFamily="34" charset="0"/>
                        </a:rPr>
                        <a:t>Revelation</a:t>
                      </a:r>
                      <a:br>
                        <a:rPr lang="en-US" sz="2800" dirty="0">
                          <a:solidFill>
                            <a:schemeClr val="bg1"/>
                          </a:solidFill>
                        </a:rPr>
                      </a:br>
                      <a:r>
                        <a:rPr lang="en-US" sz="2800" dirty="0">
                          <a:solidFill>
                            <a:schemeClr val="bg1"/>
                          </a:solidFill>
                          <a:latin typeface="Comic Sans MS" pitchFamily="66" charset="0"/>
                        </a:rPr>
                        <a:t>1 Corinthians 13:8-11; Jude 3</a:t>
                      </a:r>
                      <a:endParaRPr lang="en-US" sz="2800" baseline="0" dirty="0">
                        <a:solidFill>
                          <a:schemeClr val="bg1"/>
                        </a:solidFill>
                        <a:latin typeface="Comic Sans MS" pitchFamily="66"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1"/>
                  </a:ext>
                </a:extLst>
              </a:tr>
              <a:tr h="2011680">
                <a:tc>
                  <a:txBody>
                    <a:bodyPr/>
                    <a:lstStyle/>
                    <a:p>
                      <a:pPr algn="ctr">
                        <a:spcBef>
                          <a:spcPts val="1200"/>
                        </a:spcBef>
                      </a:pP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2800" b="1" baseline="0" dirty="0">
                          <a:solidFill>
                            <a:srgbClr val="99FF99"/>
                          </a:solidFill>
                          <a:latin typeface="Verdana" pitchFamily="34" charset="0"/>
                          <a:ea typeface="Verdana" pitchFamily="34" charset="0"/>
                          <a:cs typeface="Verdana" pitchFamily="34" charset="0"/>
                        </a:rPr>
                        <a:t>Vision</a:t>
                      </a:r>
                    </a:p>
                    <a:p>
                      <a:pPr algn="ctr"/>
                      <a:r>
                        <a:rPr lang="en-US" sz="2800" dirty="0">
                          <a:solidFill>
                            <a:schemeClr val="bg1"/>
                          </a:solidFill>
                          <a:latin typeface="Comic Sans MS" pitchFamily="66" charset="0"/>
                        </a:rPr>
                        <a:t>1 Corinthians 13:12</a:t>
                      </a:r>
                      <a:endParaRPr lang="en-US" sz="2800" baseline="0" dirty="0">
                        <a:solidFill>
                          <a:schemeClr val="tx1"/>
                        </a:solidFill>
                        <a:latin typeface="Comic Sans MS" pitchFamily="66" charset="0"/>
                        <a:ea typeface="Verdana" pitchFamily="34" charset="0"/>
                        <a:cs typeface="Verdana" pitchFamily="34" charset="0"/>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endParaRPr lang="en-US" sz="28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21" name="Picture 20">
            <a:extLst>
              <a:ext uri="{FF2B5EF4-FFF2-40B4-BE49-F238E27FC236}">
                <a16:creationId xmlns:a16="http://schemas.microsoft.com/office/drawing/2014/main" id="{DFB39E38-5811-8B01-F168-B1C06F9BE0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2133600"/>
            <a:ext cx="2438400" cy="1626394"/>
          </a:xfrm>
          <a:prstGeom prst="rect">
            <a:avLst/>
          </a:prstGeom>
        </p:spPr>
      </p:pic>
      <p:pic>
        <p:nvPicPr>
          <p:cNvPr id="23" name="Picture 22">
            <a:extLst>
              <a:ext uri="{FF2B5EF4-FFF2-40B4-BE49-F238E27FC236}">
                <a16:creationId xmlns:a16="http://schemas.microsoft.com/office/drawing/2014/main" id="{81F2D484-BD0A-5C3A-133A-3AA0C7171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2133600"/>
            <a:ext cx="2895600" cy="1667986"/>
          </a:xfrm>
          <a:prstGeom prst="rect">
            <a:avLst/>
          </a:prstGeom>
        </p:spPr>
      </p:pic>
      <p:sp>
        <p:nvSpPr>
          <p:cNvPr id="32" name="Rectangle 3">
            <a:extLst>
              <a:ext uri="{FF2B5EF4-FFF2-40B4-BE49-F238E27FC236}">
                <a16:creationId xmlns:a16="http://schemas.microsoft.com/office/drawing/2014/main" id="{19807CC9-1E1B-6A19-392C-794214CF7964}"/>
              </a:ext>
            </a:extLst>
          </p:cNvPr>
          <p:cNvSpPr txBox="1">
            <a:spLocks noChangeArrowheads="1"/>
          </p:cNvSpPr>
          <p:nvPr/>
        </p:nvSpPr>
        <p:spPr bwMode="auto">
          <a:xfrm>
            <a:off x="1600200" y="6172200"/>
            <a:ext cx="9220200"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kern="0" dirty="0">
                <a:solidFill>
                  <a:srgbClr val="FFFF00"/>
                </a:solidFill>
              </a:rPr>
              <a:t>To return to the partial is to belittle the perfect.</a:t>
            </a:r>
          </a:p>
        </p:txBody>
      </p:sp>
      <p:pic>
        <p:nvPicPr>
          <p:cNvPr id="3" name="Picture 2">
            <a:extLst>
              <a:ext uri="{FF2B5EF4-FFF2-40B4-BE49-F238E27FC236}">
                <a16:creationId xmlns:a16="http://schemas.microsoft.com/office/drawing/2014/main" id="{3DA0A997-1481-A0AB-DEDE-DF2A534E5A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00" y="4156772"/>
            <a:ext cx="1209467" cy="1710627"/>
          </a:xfrm>
          <a:prstGeom prst="rect">
            <a:avLst/>
          </a:prstGeom>
        </p:spPr>
      </p:pic>
      <p:pic>
        <p:nvPicPr>
          <p:cNvPr id="5" name="Picture 4">
            <a:extLst>
              <a:ext uri="{FF2B5EF4-FFF2-40B4-BE49-F238E27FC236}">
                <a16:creationId xmlns:a16="http://schemas.microsoft.com/office/drawing/2014/main" id="{BB30F5B9-4BD1-1C00-70B9-4535FE9DA8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67437" y="4114800"/>
            <a:ext cx="2300563" cy="1766644"/>
          </a:xfrm>
          <a:prstGeom prst="rect">
            <a:avLst/>
          </a:prstGeom>
        </p:spPr>
      </p:pic>
    </p:spTree>
    <p:extLst>
      <p:ext uri="{BB962C8B-B14F-4D97-AF65-F5344CB8AC3E}">
        <p14:creationId xmlns:p14="http://schemas.microsoft.com/office/powerpoint/2010/main" val="3623387860"/>
      </p:ext>
    </p:extLst>
  </p:cSld>
  <p:clrMapOvr>
    <a:masterClrMapping/>
  </p:clrMapOvr>
  <p:transition spd="slow">
    <p:wedg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0D816-6D37-CE32-EF31-B23483893D66}"/>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E7C1D5F8-9A9D-7B7C-9198-7CBC52E316C9}"/>
              </a:ext>
            </a:extLst>
          </p:cNvPr>
          <p:cNvSpPr>
            <a:spLocks noGrp="1" noChangeArrowheads="1"/>
          </p:cNvSpPr>
          <p:nvPr>
            <p:ph type="title"/>
          </p:nvPr>
        </p:nvSpPr>
        <p:spPr>
          <a:xfrm>
            <a:off x="838200" y="544469"/>
            <a:ext cx="105918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wrap="square">
            <a:spAutoFit/>
          </a:bodyPr>
          <a:lstStyle/>
          <a:p>
            <a:r>
              <a:rPr lang="en-US" b="1" dirty="0"/>
              <a:t>“That Which Is Perfect” = Jesus’ 2</a:t>
            </a:r>
            <a:r>
              <a:rPr lang="en-US" b="1" baseline="30000" dirty="0"/>
              <a:t>nd</a:t>
            </a:r>
            <a:r>
              <a:rPr lang="en-US" b="1" dirty="0"/>
              <a:t> Coming?</a:t>
            </a:r>
          </a:p>
        </p:txBody>
      </p:sp>
      <p:grpSp>
        <p:nvGrpSpPr>
          <p:cNvPr id="19" name="Group 18">
            <a:extLst>
              <a:ext uri="{FF2B5EF4-FFF2-40B4-BE49-F238E27FC236}">
                <a16:creationId xmlns:a16="http://schemas.microsoft.com/office/drawing/2014/main" id="{A36E4A5C-CDA6-BF5D-DFE6-B7BBB821D192}"/>
              </a:ext>
            </a:extLst>
          </p:cNvPr>
          <p:cNvGrpSpPr/>
          <p:nvPr/>
        </p:nvGrpSpPr>
        <p:grpSpPr>
          <a:xfrm>
            <a:off x="1905000" y="3810000"/>
            <a:ext cx="8305800" cy="2200602"/>
            <a:chOff x="1905000" y="3810000"/>
            <a:chExt cx="8305800" cy="2200602"/>
          </a:xfrm>
        </p:grpSpPr>
        <p:sp>
          <p:nvSpPr>
            <p:cNvPr id="12" name="Rectangle 3">
              <a:extLst>
                <a:ext uri="{FF2B5EF4-FFF2-40B4-BE49-F238E27FC236}">
                  <a16:creationId xmlns:a16="http://schemas.microsoft.com/office/drawing/2014/main" id="{AF2CFDAA-57DA-39B8-4DE6-B57F5E26F720}"/>
                </a:ext>
              </a:extLst>
            </p:cNvPr>
            <p:cNvSpPr txBox="1">
              <a:spLocks noChangeArrowheads="1"/>
            </p:cNvSpPr>
            <p:nvPr/>
          </p:nvSpPr>
          <p:spPr bwMode="auto">
            <a:xfrm>
              <a:off x="1905000" y="3810000"/>
              <a:ext cx="8305800" cy="2200602"/>
            </a:xfrm>
            <a:prstGeom prst="rect">
              <a:avLst/>
            </a:prstGeom>
            <a:noFill/>
            <a:ln w="41275">
              <a:solidFill>
                <a:srgbClr val="FFFF00"/>
              </a:solidFill>
              <a:miter lim="800000"/>
              <a:headEnd/>
              <a:tailEnd/>
            </a:ln>
            <a:effectLst/>
          </p:spPr>
          <p:txBody>
            <a:bodyPr vert="horz" wrap="square" lIns="91440" tIns="0" rIns="91440" bIns="0" numCol="1" anchor="t" anchorCtr="0" compatLnSpc="1">
              <a:prstTxWarp prst="textNoShape">
                <a:avLst/>
              </a:prstTxWarp>
              <a:spAutoFit/>
            </a:bodyPr>
            <a:lstStyle/>
            <a:p>
              <a:pPr>
                <a:spcBef>
                  <a:spcPts val="600"/>
                </a:spcBef>
                <a:defRPr/>
              </a:pPr>
              <a:r>
                <a:rPr lang="en-US" sz="3200" b="1" kern="0" dirty="0">
                  <a:solidFill>
                    <a:srgbClr val="99FF99"/>
                  </a:solidFill>
                  <a:latin typeface="Trebuchet MS" pitchFamily="34" charset="0"/>
                </a:rPr>
                <a:t>What Men Say</a:t>
              </a:r>
            </a:p>
            <a:p>
              <a:pPr algn="l">
                <a:spcBef>
                  <a:spcPts val="600"/>
                </a:spcBef>
                <a:defRPr/>
              </a:pPr>
              <a:r>
                <a:rPr lang="en-US" sz="3200" b="1" kern="0" dirty="0">
                  <a:solidFill>
                    <a:srgbClr val="66FFFF"/>
                  </a:solidFill>
                  <a:latin typeface="Trebuchet MS" pitchFamily="34" charset="0"/>
                </a:rPr>
                <a:t>Gifts</a:t>
              </a:r>
            </a:p>
            <a:p>
              <a:pPr algn="l">
                <a:spcBef>
                  <a:spcPts val="600"/>
                </a:spcBef>
                <a:defRPr/>
              </a:pPr>
              <a:r>
                <a:rPr lang="en-US" sz="3200" b="1" kern="0" dirty="0">
                  <a:solidFill>
                    <a:srgbClr val="66FFFF"/>
                  </a:solidFill>
                  <a:latin typeface="Trebuchet MS" pitchFamily="34" charset="0"/>
                </a:rPr>
                <a:t>Faith, hope</a:t>
              </a:r>
            </a:p>
            <a:p>
              <a:pPr algn="l">
                <a:spcBef>
                  <a:spcPts val="600"/>
                </a:spcBef>
                <a:defRPr/>
              </a:pPr>
              <a:r>
                <a:rPr lang="en-US" sz="3200" b="1" kern="0" dirty="0">
                  <a:solidFill>
                    <a:srgbClr val="66FFFF"/>
                  </a:solidFill>
                  <a:latin typeface="Trebuchet MS" pitchFamily="34" charset="0"/>
                </a:rPr>
                <a:t>L</a:t>
              </a:r>
              <a:r>
                <a:rPr lang="en-US" sz="3200" b="1" kern="0" dirty="0" err="1">
                  <a:solidFill>
                    <a:srgbClr val="66FFFF"/>
                  </a:solidFill>
                  <a:latin typeface="Trebuchet MS" pitchFamily="34" charset="0"/>
                </a:rPr>
                <a:t>ove</a:t>
              </a:r>
              <a:r>
                <a:rPr lang="en-US" sz="3200" b="1" kern="0" dirty="0">
                  <a:solidFill>
                    <a:srgbClr val="66FFFF"/>
                  </a:solidFill>
                  <a:latin typeface="Trebuchet MS" pitchFamily="34" charset="0"/>
                </a:rPr>
                <a:t> </a:t>
              </a:r>
            </a:p>
          </p:txBody>
        </p:sp>
        <p:cxnSp>
          <p:nvCxnSpPr>
            <p:cNvPr id="13" name="Straight Arrow Connector 12">
              <a:extLst>
                <a:ext uri="{FF2B5EF4-FFF2-40B4-BE49-F238E27FC236}">
                  <a16:creationId xmlns:a16="http://schemas.microsoft.com/office/drawing/2014/main" id="{2E0CCD9D-8C28-3DC2-23FE-7B5D69C8822C}"/>
                </a:ext>
              </a:extLst>
            </p:cNvPr>
            <p:cNvCxnSpPr/>
            <p:nvPr/>
          </p:nvCxnSpPr>
          <p:spPr bwMode="auto">
            <a:xfrm>
              <a:off x="3200400" y="4646612"/>
              <a:ext cx="3048000" cy="1588"/>
            </a:xfrm>
            <a:prstGeom prst="straightConnector1">
              <a:avLst/>
            </a:prstGeom>
            <a:noFill/>
            <a:ln w="53975" cap="flat" cmpd="sng" algn="ctr">
              <a:solidFill>
                <a:srgbClr val="99FF99"/>
              </a:solidFill>
              <a:prstDash val="solid"/>
              <a:round/>
              <a:headEnd type="none" w="med" len="med"/>
              <a:tailEnd type="arrow"/>
            </a:ln>
            <a:effectLst/>
          </p:spPr>
        </p:cxnSp>
        <p:sp>
          <p:nvSpPr>
            <p:cNvPr id="14" name="TextBox 13">
              <a:extLst>
                <a:ext uri="{FF2B5EF4-FFF2-40B4-BE49-F238E27FC236}">
                  <a16:creationId xmlns:a16="http://schemas.microsoft.com/office/drawing/2014/main" id="{BD5735EB-86B7-9B79-0BAD-23D05774C5B1}"/>
                </a:ext>
              </a:extLst>
            </p:cNvPr>
            <p:cNvSpPr txBox="1"/>
            <p:nvPr/>
          </p:nvSpPr>
          <p:spPr>
            <a:xfrm>
              <a:off x="6324600" y="4350604"/>
              <a:ext cx="2057400" cy="983397"/>
            </a:xfrm>
            <a:prstGeom prst="rect">
              <a:avLst/>
            </a:prstGeom>
            <a:noFill/>
            <a:ln w="44450">
              <a:solidFill>
                <a:srgbClr val="99FF99"/>
              </a:solidFill>
            </a:ln>
          </p:spPr>
          <p:txBody>
            <a:bodyPr wrap="square" rtlCol="0">
              <a:noAutofit/>
            </a:bodyPr>
            <a:lstStyle/>
            <a:p>
              <a:r>
                <a:rPr lang="en-US" sz="2800" b="1" dirty="0">
                  <a:solidFill>
                    <a:srgbClr val="FFFF00"/>
                  </a:solidFill>
                  <a:latin typeface="+mn-lt"/>
                </a:rPr>
                <a:t>Jesus’ 2</a:t>
              </a:r>
              <a:r>
                <a:rPr lang="en-US" sz="2800" b="1" baseline="30000" dirty="0">
                  <a:solidFill>
                    <a:srgbClr val="FFFF00"/>
                  </a:solidFill>
                  <a:latin typeface="+mn-lt"/>
                </a:rPr>
                <a:t>nd</a:t>
              </a:r>
              <a:r>
                <a:rPr lang="en-US" sz="2800" b="1" dirty="0">
                  <a:solidFill>
                    <a:srgbClr val="FFFF00"/>
                  </a:solidFill>
                  <a:latin typeface="+mn-lt"/>
                </a:rPr>
                <a:t> Coming</a:t>
              </a:r>
            </a:p>
          </p:txBody>
        </p:sp>
        <p:cxnSp>
          <p:nvCxnSpPr>
            <p:cNvPr id="15" name="Straight Arrow Connector 14">
              <a:extLst>
                <a:ext uri="{FF2B5EF4-FFF2-40B4-BE49-F238E27FC236}">
                  <a16:creationId xmlns:a16="http://schemas.microsoft.com/office/drawing/2014/main" id="{CF94AF88-2AEE-4309-D419-F6DC93D54A1E}"/>
                </a:ext>
              </a:extLst>
            </p:cNvPr>
            <p:cNvCxnSpPr/>
            <p:nvPr/>
          </p:nvCxnSpPr>
          <p:spPr bwMode="auto">
            <a:xfrm>
              <a:off x="4191000" y="5181600"/>
              <a:ext cx="2057400" cy="1588"/>
            </a:xfrm>
            <a:prstGeom prst="straightConnector1">
              <a:avLst/>
            </a:prstGeom>
            <a:noFill/>
            <a:ln w="53975" cap="flat" cmpd="sng" algn="ctr">
              <a:solidFill>
                <a:srgbClr val="99FF99"/>
              </a:solidFill>
              <a:prstDash val="solid"/>
              <a:round/>
              <a:headEnd type="none" w="med" len="med"/>
              <a:tailEnd type="arrow"/>
            </a:ln>
            <a:effectLst/>
          </p:spPr>
        </p:cxnSp>
        <p:cxnSp>
          <p:nvCxnSpPr>
            <p:cNvPr id="16" name="Straight Arrow Connector 15">
              <a:extLst>
                <a:ext uri="{FF2B5EF4-FFF2-40B4-BE49-F238E27FC236}">
                  <a16:creationId xmlns:a16="http://schemas.microsoft.com/office/drawing/2014/main" id="{E0419303-42A7-D7DA-1159-1F827B467055}"/>
                </a:ext>
              </a:extLst>
            </p:cNvPr>
            <p:cNvCxnSpPr/>
            <p:nvPr/>
          </p:nvCxnSpPr>
          <p:spPr bwMode="auto">
            <a:xfrm>
              <a:off x="3276600" y="5791200"/>
              <a:ext cx="6705600" cy="1588"/>
            </a:xfrm>
            <a:prstGeom prst="straightConnector1">
              <a:avLst/>
            </a:prstGeom>
            <a:noFill/>
            <a:ln w="53975" cap="flat" cmpd="sng" algn="ctr">
              <a:solidFill>
                <a:srgbClr val="99FF99"/>
              </a:solidFill>
              <a:prstDash val="solid"/>
              <a:round/>
              <a:headEnd type="none" w="med" len="med"/>
              <a:tailEnd type="arrow"/>
            </a:ln>
            <a:effectLst/>
          </p:spPr>
        </p:cxnSp>
      </p:grpSp>
      <p:sp>
        <p:nvSpPr>
          <p:cNvPr id="17" name="TextBox 16">
            <a:extLst>
              <a:ext uri="{FF2B5EF4-FFF2-40B4-BE49-F238E27FC236}">
                <a16:creationId xmlns:a16="http://schemas.microsoft.com/office/drawing/2014/main" id="{6795C6ED-579F-2476-7C46-9BECC08AE6C2}"/>
              </a:ext>
            </a:extLst>
          </p:cNvPr>
          <p:cNvSpPr txBox="1"/>
          <p:nvPr/>
        </p:nvSpPr>
        <p:spPr>
          <a:xfrm>
            <a:off x="1600200" y="6172201"/>
            <a:ext cx="9067800" cy="523220"/>
          </a:xfrm>
          <a:prstGeom prst="rect">
            <a:avLst/>
          </a:prstGeom>
          <a:noFill/>
        </p:spPr>
        <p:txBody>
          <a:bodyPr wrap="square" rtlCol="0">
            <a:spAutoFit/>
          </a:bodyPr>
          <a:lstStyle/>
          <a:p>
            <a:r>
              <a:rPr lang="en-US" sz="2800" b="1" dirty="0">
                <a:solidFill>
                  <a:srgbClr val="FFFF00"/>
                </a:solidFill>
                <a:latin typeface="+mn-lt"/>
              </a:rPr>
              <a:t>The gifts must cease before Jesus returns!</a:t>
            </a:r>
          </a:p>
        </p:txBody>
      </p:sp>
      <p:grpSp>
        <p:nvGrpSpPr>
          <p:cNvPr id="20" name="Group 19">
            <a:extLst>
              <a:ext uri="{FF2B5EF4-FFF2-40B4-BE49-F238E27FC236}">
                <a16:creationId xmlns:a16="http://schemas.microsoft.com/office/drawing/2014/main" id="{6FE6C3ED-D000-803A-1F06-485CFA133C3A}"/>
              </a:ext>
            </a:extLst>
          </p:cNvPr>
          <p:cNvGrpSpPr/>
          <p:nvPr/>
        </p:nvGrpSpPr>
        <p:grpSpPr>
          <a:xfrm>
            <a:off x="1905000" y="1279525"/>
            <a:ext cx="8305800" cy="2200602"/>
            <a:chOff x="1905000" y="1279525"/>
            <a:chExt cx="8305800" cy="2200602"/>
          </a:xfrm>
        </p:grpSpPr>
        <p:sp>
          <p:nvSpPr>
            <p:cNvPr id="9" name="Rectangle 3">
              <a:extLst>
                <a:ext uri="{FF2B5EF4-FFF2-40B4-BE49-F238E27FC236}">
                  <a16:creationId xmlns:a16="http://schemas.microsoft.com/office/drawing/2014/main" id="{07EA7E97-5A32-B596-AE75-98DB42C74D64}"/>
                </a:ext>
              </a:extLst>
            </p:cNvPr>
            <p:cNvSpPr txBox="1">
              <a:spLocks noChangeArrowheads="1"/>
            </p:cNvSpPr>
            <p:nvPr/>
          </p:nvSpPr>
          <p:spPr bwMode="auto">
            <a:xfrm>
              <a:off x="1905000" y="1279525"/>
              <a:ext cx="8305800" cy="2200602"/>
            </a:xfrm>
            <a:prstGeom prst="rect">
              <a:avLst/>
            </a:prstGeom>
            <a:noFill/>
            <a:ln w="41275">
              <a:solidFill>
                <a:srgbClr val="FFFF00"/>
              </a:solidFill>
              <a:miter lim="800000"/>
              <a:headEnd/>
              <a:tailEnd/>
            </a:ln>
            <a:effectLst/>
          </p:spPr>
          <p:txBody>
            <a:bodyPr vert="horz" wrap="square" lIns="91440" tIns="0" rIns="9144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600"/>
                </a:spcBef>
              </a:pPr>
              <a:r>
                <a:rPr lang="en-US" sz="3200" kern="0" dirty="0">
                  <a:solidFill>
                    <a:srgbClr val="99FF99"/>
                  </a:solidFill>
                  <a:latin typeface="Trebuchet MS" pitchFamily="34" charset="0"/>
                </a:rPr>
                <a:t>What Paul Said (1 Corinthians 13)</a:t>
              </a:r>
            </a:p>
            <a:p>
              <a:pPr>
                <a:spcBef>
                  <a:spcPts val="600"/>
                </a:spcBef>
              </a:pPr>
              <a:endParaRPr lang="en-US" sz="3200" kern="0" dirty="0">
                <a:solidFill>
                  <a:srgbClr val="99FF99"/>
                </a:solidFill>
                <a:latin typeface="Trebuchet MS" pitchFamily="34" charset="0"/>
              </a:endParaRPr>
            </a:p>
            <a:p>
              <a:pPr algn="l">
                <a:spcBef>
                  <a:spcPts val="600"/>
                </a:spcBef>
              </a:pPr>
              <a:r>
                <a:rPr lang="en-US" sz="3200" kern="0" dirty="0">
                  <a:solidFill>
                    <a:srgbClr val="66FFFF"/>
                  </a:solidFill>
                  <a:latin typeface="Trebuchet MS" pitchFamily="34" charset="0"/>
                </a:rPr>
                <a:t>Gifts</a:t>
              </a:r>
            </a:p>
            <a:p>
              <a:pPr algn="l">
                <a:spcBef>
                  <a:spcPts val="600"/>
                </a:spcBef>
              </a:pPr>
              <a:r>
                <a:rPr lang="en-US" sz="3200" kern="0" dirty="0">
                  <a:solidFill>
                    <a:srgbClr val="66FFFF"/>
                  </a:solidFill>
                  <a:latin typeface="Trebuchet MS" pitchFamily="34" charset="0"/>
                </a:rPr>
                <a:t>Faith, hope, love </a:t>
              </a:r>
            </a:p>
          </p:txBody>
        </p:sp>
        <p:cxnSp>
          <p:nvCxnSpPr>
            <p:cNvPr id="10" name="Straight Arrow Connector 9">
              <a:extLst>
                <a:ext uri="{FF2B5EF4-FFF2-40B4-BE49-F238E27FC236}">
                  <a16:creationId xmlns:a16="http://schemas.microsoft.com/office/drawing/2014/main" id="{5344729F-252F-8D53-8C84-2F8DC5595042}"/>
                </a:ext>
              </a:extLst>
            </p:cNvPr>
            <p:cNvCxnSpPr/>
            <p:nvPr/>
          </p:nvCxnSpPr>
          <p:spPr bwMode="auto">
            <a:xfrm>
              <a:off x="3048000" y="2590800"/>
              <a:ext cx="3048000" cy="1588"/>
            </a:xfrm>
            <a:prstGeom prst="straightConnector1">
              <a:avLst/>
            </a:prstGeom>
            <a:noFill/>
            <a:ln w="53975" cap="flat" cmpd="sng" algn="ctr">
              <a:solidFill>
                <a:srgbClr val="99FF99"/>
              </a:solidFill>
              <a:prstDash val="solid"/>
              <a:round/>
              <a:headEnd type="none" w="med" len="med"/>
              <a:tailEnd type="arrow"/>
            </a:ln>
            <a:effectLst/>
          </p:spPr>
        </p:cxnSp>
        <p:cxnSp>
          <p:nvCxnSpPr>
            <p:cNvPr id="11" name="Straight Arrow Connector 10">
              <a:extLst>
                <a:ext uri="{FF2B5EF4-FFF2-40B4-BE49-F238E27FC236}">
                  <a16:creationId xmlns:a16="http://schemas.microsoft.com/office/drawing/2014/main" id="{6F153779-880C-7E15-DACA-2A6A2FA84AA3}"/>
                </a:ext>
              </a:extLst>
            </p:cNvPr>
            <p:cNvCxnSpPr/>
            <p:nvPr/>
          </p:nvCxnSpPr>
          <p:spPr bwMode="auto">
            <a:xfrm>
              <a:off x="5257800" y="3200400"/>
              <a:ext cx="4876800" cy="1588"/>
            </a:xfrm>
            <a:prstGeom prst="straightConnector1">
              <a:avLst/>
            </a:prstGeom>
            <a:noFill/>
            <a:ln w="53975" cap="flat" cmpd="sng" algn="ctr">
              <a:solidFill>
                <a:srgbClr val="99FF99"/>
              </a:solidFill>
              <a:prstDash val="solid"/>
              <a:round/>
              <a:headEnd type="none" w="med" len="med"/>
              <a:tailEnd type="arrow"/>
            </a:ln>
            <a:effectLst/>
          </p:spPr>
        </p:cxnSp>
        <p:pic>
          <p:nvPicPr>
            <p:cNvPr id="18" name="Picture 17">
              <a:extLst>
                <a:ext uri="{FF2B5EF4-FFF2-40B4-BE49-F238E27FC236}">
                  <a16:creationId xmlns:a16="http://schemas.microsoft.com/office/drawing/2014/main" id="{7D3D60A0-1B9F-2085-ED3A-8FDB4A8262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1828800"/>
              <a:ext cx="1752601" cy="1168401"/>
            </a:xfrm>
            <a:prstGeom prst="rect">
              <a:avLst/>
            </a:prstGeom>
          </p:spPr>
        </p:pic>
      </p:grpSp>
    </p:spTree>
    <p:extLst>
      <p:ext uri="{BB962C8B-B14F-4D97-AF65-F5344CB8AC3E}">
        <p14:creationId xmlns:p14="http://schemas.microsoft.com/office/powerpoint/2010/main" val="3582443404"/>
      </p:ext>
    </p:extLst>
  </p:cSld>
  <p:clrMapOvr>
    <a:masterClrMapping/>
  </p:clrMapOvr>
  <p:transition spd="slow">
    <p:wedg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32064-5055-2B05-F144-41891B9D7DD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46F49A4-4ED0-42D8-7D9C-EEDC5D660835}"/>
              </a:ext>
            </a:extLst>
          </p:cNvPr>
          <p:cNvSpPr txBox="1"/>
          <p:nvPr/>
        </p:nvSpPr>
        <p:spPr>
          <a:xfrm>
            <a:off x="762000" y="1259681"/>
            <a:ext cx="10744200" cy="5247590"/>
          </a:xfrm>
          <a:prstGeom prst="rect">
            <a:avLst/>
          </a:prstGeom>
          <a:noFill/>
        </p:spPr>
        <p:txBody>
          <a:bodyPr wrap="square">
            <a:spAutoFit/>
          </a:bodyPr>
          <a:lstStyle/>
          <a:p>
            <a:pPr>
              <a:spcBef>
                <a:spcPts val="600"/>
              </a:spcBef>
            </a:pPr>
            <a:r>
              <a:rPr lang="en-US" sz="3200" dirty="0">
                <a:solidFill>
                  <a:srgbClr val="99FF99"/>
                </a:solidFill>
                <a:latin typeface="Trebuchet MS" pitchFamily="34" charset="0"/>
              </a:rPr>
              <a:t>1. The Bible says signs would cease when they fulfilled their purpose</a:t>
            </a:r>
            <a:br>
              <a:rPr lang="en-US" sz="3200" dirty="0">
                <a:solidFill>
                  <a:srgbClr val="99FF99"/>
                </a:solidFill>
                <a:latin typeface="Comic Sans MS" pitchFamily="66" charset="0"/>
              </a:rPr>
            </a:br>
            <a:r>
              <a:rPr lang="en-US" sz="3200" dirty="0">
                <a:latin typeface="Comic Sans MS" pitchFamily="66" charset="0"/>
              </a:rPr>
              <a:t>1 Corinthians 13:8-11; Jude 3</a:t>
            </a:r>
          </a:p>
          <a:p>
            <a:pPr>
              <a:spcBef>
                <a:spcPts val="600"/>
              </a:spcBef>
            </a:pPr>
            <a:r>
              <a:rPr lang="en-US" sz="3200" dirty="0">
                <a:solidFill>
                  <a:srgbClr val="99FF99"/>
                </a:solidFill>
                <a:latin typeface="Trebuchet MS" pitchFamily="34" charset="0"/>
              </a:rPr>
              <a:t>2. There is no means to receive the gifts today</a:t>
            </a:r>
            <a:br>
              <a:rPr lang="en-US" sz="3200" dirty="0">
                <a:latin typeface="Comic Sans MS" pitchFamily="66" charset="0"/>
              </a:rPr>
            </a:br>
            <a:r>
              <a:rPr lang="en-US" sz="3200" dirty="0">
                <a:latin typeface="Comic Sans MS" pitchFamily="66" charset="0"/>
              </a:rPr>
              <a:t> Ephesians 4:3-6; Acts 1:5</a:t>
            </a:r>
          </a:p>
          <a:p>
            <a:pPr>
              <a:spcBef>
                <a:spcPts val="600"/>
              </a:spcBef>
            </a:pPr>
            <a:r>
              <a:rPr lang="en-US" sz="3200" dirty="0">
                <a:solidFill>
                  <a:srgbClr val="99FF99"/>
                </a:solidFill>
                <a:latin typeface="Trebuchet MS" pitchFamily="34" charset="0"/>
              </a:rPr>
              <a:t>3. No modern events have the characteristics of miracles</a:t>
            </a:r>
            <a:br>
              <a:rPr lang="en-US" sz="3200" dirty="0">
                <a:solidFill>
                  <a:srgbClr val="99FF99"/>
                </a:solidFill>
                <a:latin typeface="Trebuchet MS" pitchFamily="34" charset="0"/>
              </a:rPr>
            </a:br>
            <a:r>
              <a:rPr lang="en-US" sz="3200" b="0" dirty="0">
                <a:latin typeface="Comic Sans MS" pitchFamily="66" charset="0"/>
              </a:rPr>
              <a:t>2 Thessalonians 2:9-12; Acts 8:5-13</a:t>
            </a:r>
          </a:p>
          <a:p>
            <a:pPr>
              <a:spcBef>
                <a:spcPts val="600"/>
              </a:spcBef>
            </a:pPr>
            <a:r>
              <a:rPr lang="en-US" sz="3200" b="1" dirty="0">
                <a:solidFill>
                  <a:schemeClr val="accent3"/>
                </a:solidFill>
                <a:latin typeface="+mn-lt"/>
              </a:rPr>
              <a:t>God’s kingdoms (plants, animals, humans, and the church) were all set in order by miracles but continue to reproduce and function according to law.</a:t>
            </a:r>
          </a:p>
        </p:txBody>
      </p:sp>
      <p:sp>
        <p:nvSpPr>
          <p:cNvPr id="8" name="Rectangle 2">
            <a:extLst>
              <a:ext uri="{FF2B5EF4-FFF2-40B4-BE49-F238E27FC236}">
                <a16:creationId xmlns:a16="http://schemas.microsoft.com/office/drawing/2014/main" id="{A33EAAEE-2ADB-FCBC-0F57-58E203DE0E8A}"/>
              </a:ext>
            </a:extLst>
          </p:cNvPr>
          <p:cNvSpPr>
            <a:spLocks noGrp="1" noChangeArrowheads="1"/>
          </p:cNvSpPr>
          <p:nvPr>
            <p:ph type="title"/>
          </p:nvPr>
        </p:nvSpPr>
        <p:spPr>
          <a:xfrm>
            <a:off x="2286000" y="304800"/>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Evidence Miracles Have Ceased</a:t>
            </a:r>
          </a:p>
        </p:txBody>
      </p:sp>
    </p:spTree>
    <p:extLst>
      <p:ext uri="{BB962C8B-B14F-4D97-AF65-F5344CB8AC3E}">
        <p14:creationId xmlns:p14="http://schemas.microsoft.com/office/powerpoint/2010/main" val="2958201391"/>
      </p:ext>
    </p:extLst>
  </p:cSld>
  <p:clrMapOvr>
    <a:masterClrMapping/>
  </p:clrMapOvr>
  <p:transition spd="slow">
    <p:wedg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62875-485E-8279-F590-BC74BA5F2D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1A2AB2B-9841-29BB-609C-933F5F5555D3}"/>
              </a:ext>
            </a:extLst>
          </p:cNvPr>
          <p:cNvSpPr>
            <a:spLocks noGrp="1" noChangeArrowheads="1"/>
          </p:cNvSpPr>
          <p:nvPr>
            <p:ph type="title"/>
          </p:nvPr>
        </p:nvSpPr>
        <p:spPr>
          <a:xfrm>
            <a:off x="2209800" y="544469"/>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How Gifts Were Imparted</a:t>
            </a:r>
          </a:p>
        </p:txBody>
      </p:sp>
      <p:sp>
        <p:nvSpPr>
          <p:cNvPr id="5" name="Rectangle 3">
            <a:extLst>
              <a:ext uri="{FF2B5EF4-FFF2-40B4-BE49-F238E27FC236}">
                <a16:creationId xmlns:a16="http://schemas.microsoft.com/office/drawing/2014/main" id="{E30497EE-9915-1D22-C30A-DA9EBF90E25D}"/>
              </a:ext>
            </a:extLst>
          </p:cNvPr>
          <p:cNvSpPr txBox="1">
            <a:spLocks noChangeArrowheads="1"/>
          </p:cNvSpPr>
          <p:nvPr/>
        </p:nvSpPr>
        <p:spPr bwMode="auto">
          <a:xfrm>
            <a:off x="2209800" y="4615696"/>
            <a:ext cx="7772400" cy="187743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600"/>
              </a:spcBef>
            </a:pPr>
            <a:r>
              <a:rPr lang="en-US" kern="0" dirty="0">
                <a:solidFill>
                  <a:srgbClr val="FFFF00"/>
                </a:solidFill>
              </a:rPr>
              <a:t>Spiritual gifts were imparted only with the personal involvement of apostles!</a:t>
            </a:r>
          </a:p>
          <a:p>
            <a:pPr>
              <a:spcBef>
                <a:spcPts val="600"/>
              </a:spcBef>
            </a:pPr>
            <a:r>
              <a:rPr lang="en-US" kern="0" dirty="0">
                <a:solidFill>
                  <a:srgbClr val="FFFF00"/>
                </a:solidFill>
              </a:rPr>
              <a:t>Neither method is available today. </a:t>
            </a:r>
          </a:p>
          <a:p>
            <a:pPr>
              <a:spcBef>
                <a:spcPts val="600"/>
              </a:spcBef>
            </a:pPr>
            <a:r>
              <a:rPr lang="en-US" kern="0" dirty="0">
                <a:solidFill>
                  <a:srgbClr val="FFFF00"/>
                </a:solidFill>
              </a:rPr>
              <a:t>Ephesians 4:3-6; Acts 1:5 – One baptism today</a:t>
            </a:r>
          </a:p>
        </p:txBody>
      </p:sp>
      <p:graphicFrame>
        <p:nvGraphicFramePr>
          <p:cNvPr id="6" name="Table 5">
            <a:extLst>
              <a:ext uri="{FF2B5EF4-FFF2-40B4-BE49-F238E27FC236}">
                <a16:creationId xmlns:a16="http://schemas.microsoft.com/office/drawing/2014/main" id="{FADAF1C9-0B00-8CCC-07F7-0F1948DB2939}"/>
              </a:ext>
            </a:extLst>
          </p:cNvPr>
          <p:cNvGraphicFramePr>
            <a:graphicFrameLocks noGrp="1"/>
          </p:cNvGraphicFramePr>
          <p:nvPr/>
        </p:nvGraphicFramePr>
        <p:xfrm>
          <a:off x="1905000" y="1447800"/>
          <a:ext cx="8382000" cy="2895600"/>
        </p:xfrm>
        <a:graphic>
          <a:graphicData uri="http://schemas.openxmlformats.org/drawingml/2006/table">
            <a:tbl>
              <a:tblPr firstRow="1" bandRow="1">
                <a:tableStyleId>{5C22544A-7EE6-4342-B048-85BDC9FD1C3A}</a:tableStyleId>
              </a:tblPr>
              <a:tblGrid>
                <a:gridCol w="419100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tblGrid>
              <a:tr h="520700">
                <a:tc>
                  <a:txBody>
                    <a:bodyPr/>
                    <a:lstStyle/>
                    <a:p>
                      <a:pPr algn="ctr"/>
                      <a:r>
                        <a:rPr lang="en-US" sz="2800" dirty="0">
                          <a:solidFill>
                            <a:srgbClr val="66FFFF"/>
                          </a:solidFill>
                        </a:rPr>
                        <a:t>Holy Spirit </a:t>
                      </a:r>
                      <a:br>
                        <a:rPr lang="en-US" sz="2800" dirty="0">
                          <a:solidFill>
                            <a:srgbClr val="66FFFF"/>
                          </a:solidFill>
                        </a:rPr>
                      </a:br>
                      <a:r>
                        <a:rPr lang="en-US" sz="2800" dirty="0">
                          <a:solidFill>
                            <a:srgbClr val="66FFFF"/>
                          </a:solidFill>
                        </a:rPr>
                        <a:t>Baptism</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2800" dirty="0">
                          <a:solidFill>
                            <a:srgbClr val="66FFFF"/>
                          </a:solidFill>
                        </a:rPr>
                        <a:t>Laying on of </a:t>
                      </a:r>
                      <a:br>
                        <a:rPr lang="en-US" sz="2800" dirty="0">
                          <a:solidFill>
                            <a:srgbClr val="66FFFF"/>
                          </a:solidFill>
                        </a:rPr>
                      </a:br>
                      <a:r>
                        <a:rPr lang="en-US" sz="2800" dirty="0">
                          <a:solidFill>
                            <a:srgbClr val="66FFFF"/>
                          </a:solidFill>
                        </a:rPr>
                        <a:t>Apostles’ Hands</a:t>
                      </a:r>
                    </a:p>
                  </a:txBody>
                  <a:tcP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0"/>
                  </a:ext>
                </a:extLst>
              </a:tr>
              <a:tr h="520700">
                <a:tc>
                  <a:txBody>
                    <a:bodyPr/>
                    <a:lstStyle/>
                    <a:p>
                      <a:pPr algn="ctr">
                        <a:spcBef>
                          <a:spcPts val="1200"/>
                        </a:spcBef>
                      </a:pPr>
                      <a:r>
                        <a:rPr lang="en-US" sz="2800" b="1" dirty="0">
                          <a:solidFill>
                            <a:srgbClr val="99FF99"/>
                          </a:solidFill>
                          <a:latin typeface="Trebuchet MS" pitchFamily="34" charset="0"/>
                        </a:rPr>
                        <a:t>Apostles</a:t>
                      </a:r>
                      <a:br>
                        <a:rPr lang="en-US" sz="2800" dirty="0">
                          <a:solidFill>
                            <a:schemeClr val="bg1"/>
                          </a:solidFill>
                        </a:rPr>
                      </a:br>
                      <a:r>
                        <a:rPr lang="en-US" sz="2800" dirty="0">
                          <a:solidFill>
                            <a:schemeClr val="bg1"/>
                          </a:solidFill>
                        </a:rPr>
                        <a:t>Acts</a:t>
                      </a:r>
                      <a:r>
                        <a:rPr lang="en-US" sz="2800" baseline="0" dirty="0">
                          <a:solidFill>
                            <a:schemeClr val="bg1"/>
                          </a:solidFill>
                        </a:rPr>
                        <a:t> 1:3-8; 2:1-21</a:t>
                      </a:r>
                    </a:p>
                    <a:p>
                      <a:pPr algn="ctr">
                        <a:spcBef>
                          <a:spcPts val="1200"/>
                        </a:spcBef>
                      </a:pPr>
                      <a:r>
                        <a:rPr lang="en-US" sz="2800" b="1" baseline="0" dirty="0">
                          <a:solidFill>
                            <a:srgbClr val="99FF99"/>
                          </a:solidFill>
                          <a:latin typeface="Trebuchet MS" pitchFamily="34" charset="0"/>
                        </a:rPr>
                        <a:t>Cornelius’ House</a:t>
                      </a:r>
                      <a:br>
                        <a:rPr lang="en-US" sz="2800" baseline="0" dirty="0">
                          <a:solidFill>
                            <a:schemeClr val="bg1"/>
                          </a:solidFill>
                        </a:rPr>
                      </a:br>
                      <a:r>
                        <a:rPr lang="en-US" sz="2800" baseline="0" dirty="0">
                          <a:solidFill>
                            <a:schemeClr val="bg1"/>
                          </a:solidFill>
                        </a:rPr>
                        <a:t>Acts 10 &amp; 11</a:t>
                      </a:r>
                      <a:endParaRPr lang="en-US" sz="2800" dirty="0">
                        <a:solidFill>
                          <a:schemeClr val="bg1"/>
                        </a:solidFill>
                      </a:endParaRP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2800" dirty="0">
                          <a:solidFill>
                            <a:schemeClr val="bg1"/>
                          </a:solidFill>
                        </a:rPr>
                        <a:t>Acts 8:14-21</a:t>
                      </a:r>
                    </a:p>
                    <a:p>
                      <a:pPr algn="ctr"/>
                      <a:r>
                        <a:rPr lang="en-US" sz="2800" baseline="0" dirty="0">
                          <a:solidFill>
                            <a:schemeClr val="bg1"/>
                          </a:solidFill>
                        </a:rPr>
                        <a:t>Acts 19:1-7</a:t>
                      </a:r>
                    </a:p>
                    <a:p>
                      <a:pPr algn="ctr"/>
                      <a:r>
                        <a:rPr lang="en-US" sz="2800" baseline="0" dirty="0">
                          <a:solidFill>
                            <a:schemeClr val="bg1"/>
                          </a:solidFill>
                        </a:rPr>
                        <a:t>Romans 1:8-11</a:t>
                      </a:r>
                    </a:p>
                    <a:p>
                      <a:pPr algn="ctr"/>
                      <a:r>
                        <a:rPr lang="en-US" sz="2800" baseline="0" dirty="0">
                          <a:solidFill>
                            <a:schemeClr val="bg1"/>
                          </a:solidFill>
                        </a:rPr>
                        <a:t>2 Timothy 1:6</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63425511"/>
      </p:ext>
    </p:extLst>
  </p:cSld>
  <p:clrMapOvr>
    <a:masterClrMapping/>
  </p:clrMapOvr>
  <p:transition spd="slow">
    <p:wedg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F8E44-EAE5-5FD6-E898-5E706DACCAF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5F5EC94-6275-477C-88C6-47DA14D7024B}"/>
              </a:ext>
            </a:extLst>
          </p:cNvPr>
          <p:cNvSpPr>
            <a:spLocks noGrp="1" noChangeArrowheads="1"/>
          </p:cNvSpPr>
          <p:nvPr>
            <p:ph type="title"/>
          </p:nvPr>
        </p:nvSpPr>
        <p:spPr>
          <a:xfrm>
            <a:off x="2209800" y="533400"/>
            <a:ext cx="7772400" cy="600164"/>
          </a:xfrm>
          <a:gradFill flip="none" rotWithShape="1">
            <a:gsLst>
              <a:gs pos="0">
                <a:srgbClr val="C00000"/>
              </a:gs>
              <a:gs pos="50000">
                <a:srgbClr val="996600"/>
              </a:gs>
              <a:gs pos="100000">
                <a:srgbClr val="663300"/>
              </a:gs>
            </a:gsLst>
            <a:path path="rect">
              <a:fillToRect l="50000" t="50000" r="50000" b="50000"/>
            </a:path>
            <a:tileRect/>
          </a:gradFill>
          <a:ln>
            <a:noFill/>
          </a:ln>
          <a:effectLst>
            <a:outerShdw blurRad="50800" dist="127000" dir="2700000" algn="tl" rotWithShape="0">
              <a:srgbClr val="CCCC00">
                <a:alpha val="40000"/>
              </a:srgbClr>
            </a:outerShdw>
          </a:effectLst>
          <a:scene3d>
            <a:camera prst="orthographicFront"/>
            <a:lightRig rig="threePt" dir="t"/>
          </a:scene3d>
          <a:sp3d>
            <a:bevelT w="101600"/>
          </a:sp3d>
        </p:spPr>
        <p:txBody>
          <a:bodyPr>
            <a:spAutoFit/>
          </a:bodyPr>
          <a:lstStyle/>
          <a:p>
            <a:r>
              <a:rPr lang="en-US" b="1" dirty="0"/>
              <a:t>The Nature of Miraculous Signs</a:t>
            </a:r>
          </a:p>
        </p:txBody>
      </p:sp>
      <p:sp>
        <p:nvSpPr>
          <p:cNvPr id="5" name="Rectangle 3">
            <a:extLst>
              <a:ext uri="{FF2B5EF4-FFF2-40B4-BE49-F238E27FC236}">
                <a16:creationId xmlns:a16="http://schemas.microsoft.com/office/drawing/2014/main" id="{286CE0F1-4CC8-0F63-8F06-293D1855A6A0}"/>
              </a:ext>
            </a:extLst>
          </p:cNvPr>
          <p:cNvSpPr txBox="1">
            <a:spLocks noChangeArrowheads="1"/>
          </p:cNvSpPr>
          <p:nvPr/>
        </p:nvSpPr>
        <p:spPr bwMode="auto">
          <a:xfrm>
            <a:off x="2209800" y="1646634"/>
            <a:ext cx="7772400" cy="357020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sz="3200" kern="0" dirty="0">
                <a:solidFill>
                  <a:srgbClr val="66FFFF"/>
                </a:solidFill>
              </a:rPr>
              <a:t>Conclusive Evidence Event Occurred</a:t>
            </a:r>
          </a:p>
          <a:p>
            <a:pPr>
              <a:spcBef>
                <a:spcPts val="1200"/>
              </a:spcBef>
            </a:pPr>
            <a:r>
              <a:rPr lang="en-US" sz="3200" kern="0" dirty="0">
                <a:solidFill>
                  <a:srgbClr val="66FFFF"/>
                </a:solidFill>
              </a:rPr>
              <a:t>Instantaneous</a:t>
            </a:r>
          </a:p>
          <a:p>
            <a:pPr>
              <a:spcBef>
                <a:spcPts val="1200"/>
              </a:spcBef>
            </a:pPr>
            <a:r>
              <a:rPr lang="en-US" sz="3200" kern="0" dirty="0">
                <a:solidFill>
                  <a:srgbClr val="66FFFF"/>
                </a:solidFill>
              </a:rPr>
              <a:t>Always Successful</a:t>
            </a:r>
          </a:p>
          <a:p>
            <a:pPr>
              <a:spcBef>
                <a:spcPts val="1200"/>
              </a:spcBef>
            </a:pPr>
            <a:r>
              <a:rPr lang="en-US" sz="3200" kern="0" dirty="0">
                <a:solidFill>
                  <a:srgbClr val="66FFFF"/>
                </a:solidFill>
              </a:rPr>
              <a:t>Complete and Perfect</a:t>
            </a:r>
          </a:p>
          <a:p>
            <a:pPr>
              <a:spcBef>
                <a:spcPts val="1200"/>
              </a:spcBef>
            </a:pPr>
            <a:r>
              <a:rPr lang="en-US" sz="3200" kern="0" dirty="0">
                <a:solidFill>
                  <a:srgbClr val="99FF99"/>
                </a:solidFill>
              </a:rPr>
              <a:t>Summary: True miracles are impossible by natural law!</a:t>
            </a:r>
          </a:p>
        </p:txBody>
      </p:sp>
    </p:spTree>
    <p:extLst>
      <p:ext uri="{BB962C8B-B14F-4D97-AF65-F5344CB8AC3E}">
        <p14:creationId xmlns:p14="http://schemas.microsoft.com/office/powerpoint/2010/main" val="2500524438"/>
      </p:ext>
    </p:extLst>
  </p:cSld>
  <p:clrMapOvr>
    <a:masterClrMapping/>
  </p:clrMapOvr>
  <p:transition spd="slow">
    <p:wedg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896ED-382E-4DDF-EBBB-C48BDC24603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6053D94-1051-6FDD-CCBA-B8B23D312166}"/>
              </a:ext>
            </a:extLst>
          </p:cNvPr>
          <p:cNvSpPr txBox="1"/>
          <p:nvPr/>
        </p:nvSpPr>
        <p:spPr>
          <a:xfrm>
            <a:off x="662248" y="510139"/>
            <a:ext cx="11098661" cy="523220"/>
          </a:xfrm>
          <a:prstGeom prst="rect">
            <a:avLst/>
          </a:prstGeom>
          <a:noFill/>
        </p:spPr>
        <p:txBody>
          <a:bodyPr wrap="square" rtlCol="0">
            <a:spAutoFit/>
          </a:bodyPr>
          <a:lstStyle/>
          <a:p>
            <a:pPr algn="ctr"/>
            <a:r>
              <a:rPr lang="en-US" sz="2800" b="1" dirty="0">
                <a:solidFill>
                  <a:srgbClr val="FFFF00"/>
                </a:solidFill>
                <a:latin typeface="+mn-lt"/>
              </a:rPr>
              <a:t>Instructions to Correct Problems in the Corinthian Assemblies - 1</a:t>
            </a:r>
          </a:p>
        </p:txBody>
      </p:sp>
      <p:sp>
        <p:nvSpPr>
          <p:cNvPr id="2" name="TextBox 1">
            <a:extLst>
              <a:ext uri="{FF2B5EF4-FFF2-40B4-BE49-F238E27FC236}">
                <a16:creationId xmlns:a16="http://schemas.microsoft.com/office/drawing/2014/main" id="{12D7D402-881D-E173-FD62-714529765DBC}"/>
              </a:ext>
            </a:extLst>
          </p:cNvPr>
          <p:cNvSpPr txBox="1"/>
          <p:nvPr/>
        </p:nvSpPr>
        <p:spPr>
          <a:xfrm>
            <a:off x="631685" y="1105589"/>
            <a:ext cx="10806551" cy="5262979"/>
          </a:xfrm>
          <a:prstGeom prst="rect">
            <a:avLst/>
          </a:prstGeom>
          <a:noFill/>
        </p:spPr>
        <p:txBody>
          <a:bodyPr wrap="square" rtlCol="0">
            <a:spAutoFit/>
          </a:bodyPr>
          <a:lstStyle/>
          <a:p>
            <a:pPr marL="274320" indent="-274320" algn="ctr"/>
            <a:r>
              <a:rPr lang="en-US" sz="2800" b="1" i="1" dirty="0">
                <a:solidFill>
                  <a:schemeClr val="accent1"/>
                </a:solidFill>
                <a:latin typeface="+mn-lt"/>
              </a:rPr>
              <a:t>Love and regard for one another</a:t>
            </a:r>
          </a:p>
          <a:p>
            <a:pPr marL="274320" indent="-274320" algn="l"/>
            <a:r>
              <a:rPr lang="en-US" sz="2800" dirty="0">
                <a:latin typeface="+mn-lt"/>
              </a:rPr>
              <a:t>11:20-22 – Some were rebuked for not caring about others. </a:t>
            </a:r>
          </a:p>
          <a:p>
            <a:pPr marL="274320" indent="-274320" algn="l"/>
            <a:r>
              <a:rPr lang="en-US" sz="2800" dirty="0">
                <a:latin typeface="+mn-lt"/>
              </a:rPr>
              <a:t>12:20 – Many different members make up one body.</a:t>
            </a:r>
          </a:p>
          <a:p>
            <a:pPr marL="274320" indent="-274320" algn="l"/>
            <a:r>
              <a:rPr lang="en-US" sz="2800" dirty="0">
                <a:latin typeface="+mn-lt"/>
              </a:rPr>
              <a:t>12:25,26 – No schism in body but members care for one another.</a:t>
            </a:r>
          </a:p>
          <a:p>
            <a:pPr marL="274320" indent="-274320" algn="l"/>
            <a:r>
              <a:rPr lang="en-US" sz="2800" dirty="0">
                <a:latin typeface="+mn-lt"/>
              </a:rPr>
              <a:t>12:31-13:13 – Love is more essential than spiritual gifts. Service without love does not profit.</a:t>
            </a:r>
          </a:p>
          <a:p>
            <a:pPr marL="274320" indent="-274320" algn="ctr"/>
            <a:r>
              <a:rPr lang="en-US" sz="2800" b="1" i="1" dirty="0">
                <a:solidFill>
                  <a:schemeClr val="accent1"/>
                </a:solidFill>
                <a:latin typeface="+mn-lt"/>
              </a:rPr>
              <a:t>Understanding and edification</a:t>
            </a:r>
          </a:p>
          <a:p>
            <a:pPr marL="274320" indent="-274320" algn="l"/>
            <a:r>
              <a:rPr lang="en-US" sz="2800" dirty="0">
                <a:latin typeface="+mn-lt"/>
              </a:rPr>
              <a:t>11:29 – Must discern the spiritual meaning of the Lord’s Supper.</a:t>
            </a:r>
          </a:p>
          <a:p>
            <a:pPr marL="274320" indent="-274320" algn="l"/>
            <a:r>
              <a:rPr lang="en-US" sz="2800" dirty="0">
                <a:latin typeface="+mn-lt"/>
              </a:rPr>
              <a:t>14:4,5,12 – Spiritual gifts should be used to edify the church.</a:t>
            </a:r>
          </a:p>
          <a:p>
            <a:pPr marL="274320" indent="-274320" algn="l"/>
            <a:r>
              <a:rPr lang="en-US" sz="2800" dirty="0">
                <a:latin typeface="+mn-lt"/>
              </a:rPr>
              <a:t>14:9-17 – Tongues were misused when people did not understand.</a:t>
            </a:r>
          </a:p>
          <a:p>
            <a:pPr marL="274320" indent="-274320" algn="l"/>
            <a:r>
              <a:rPr lang="en-US" sz="2800" dirty="0">
                <a:latin typeface="+mn-lt"/>
              </a:rPr>
              <a:t>14:14-20 – Speak with understanding so others may be edified.</a:t>
            </a:r>
          </a:p>
          <a:p>
            <a:pPr marL="274320" indent="-274320" algn="l"/>
            <a:r>
              <a:rPr lang="en-US" sz="2800" dirty="0">
                <a:latin typeface="+mn-lt"/>
              </a:rPr>
              <a:t>14:23 – Let all things be done for edification.</a:t>
            </a:r>
          </a:p>
        </p:txBody>
      </p:sp>
    </p:spTree>
    <p:extLst>
      <p:ext uri="{BB962C8B-B14F-4D97-AF65-F5344CB8AC3E}">
        <p14:creationId xmlns:p14="http://schemas.microsoft.com/office/powerpoint/2010/main" val="1390645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3DE5B-8A33-87A5-65D1-8FBCA9D3FE7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4DC1346-08FB-6755-D323-19E053B620FB}"/>
              </a:ext>
            </a:extLst>
          </p:cNvPr>
          <p:cNvSpPr txBox="1"/>
          <p:nvPr/>
        </p:nvSpPr>
        <p:spPr>
          <a:xfrm>
            <a:off x="662248" y="510139"/>
            <a:ext cx="11098661" cy="523220"/>
          </a:xfrm>
          <a:prstGeom prst="rect">
            <a:avLst/>
          </a:prstGeom>
          <a:noFill/>
        </p:spPr>
        <p:txBody>
          <a:bodyPr wrap="square" rtlCol="0">
            <a:spAutoFit/>
          </a:bodyPr>
          <a:lstStyle/>
          <a:p>
            <a:pPr algn="ctr"/>
            <a:r>
              <a:rPr lang="en-US" sz="2800" b="1" dirty="0">
                <a:solidFill>
                  <a:srgbClr val="FFFF00"/>
                </a:solidFill>
                <a:latin typeface="+mn-lt"/>
              </a:rPr>
              <a:t>Instructions to Correct Problems in the Corinthian Assemblies - 2</a:t>
            </a:r>
          </a:p>
        </p:txBody>
      </p:sp>
      <p:sp>
        <p:nvSpPr>
          <p:cNvPr id="2" name="TextBox 1">
            <a:extLst>
              <a:ext uri="{FF2B5EF4-FFF2-40B4-BE49-F238E27FC236}">
                <a16:creationId xmlns:a16="http://schemas.microsoft.com/office/drawing/2014/main" id="{AD327EC3-EB1A-75ED-955C-3E0061ED0059}"/>
              </a:ext>
            </a:extLst>
          </p:cNvPr>
          <p:cNvSpPr txBox="1"/>
          <p:nvPr/>
        </p:nvSpPr>
        <p:spPr>
          <a:xfrm>
            <a:off x="631685" y="1105589"/>
            <a:ext cx="10806551" cy="5262979"/>
          </a:xfrm>
          <a:prstGeom prst="rect">
            <a:avLst/>
          </a:prstGeom>
          <a:noFill/>
        </p:spPr>
        <p:txBody>
          <a:bodyPr wrap="square" rtlCol="0">
            <a:spAutoFit/>
          </a:bodyPr>
          <a:lstStyle/>
          <a:p>
            <a:pPr marL="274320" indent="-274320" algn="ctr"/>
            <a:r>
              <a:rPr lang="en-US" sz="2800" b="1" i="1" dirty="0">
                <a:solidFill>
                  <a:schemeClr val="accent1"/>
                </a:solidFill>
                <a:latin typeface="+mn-lt"/>
              </a:rPr>
              <a:t>Unity and order (acting together)</a:t>
            </a:r>
          </a:p>
          <a:p>
            <a:pPr marL="274320" indent="-274320" algn="l"/>
            <a:r>
              <a:rPr lang="en-US" sz="2800" dirty="0">
                <a:latin typeface="+mn-lt"/>
              </a:rPr>
              <a:t>11:18,19 – When “together as a church,” division existed</a:t>
            </a:r>
          </a:p>
          <a:p>
            <a:pPr marL="274320" indent="-274320" algn="l"/>
            <a:r>
              <a:rPr lang="en-US" sz="2800" dirty="0">
                <a:latin typeface="+mn-lt"/>
              </a:rPr>
              <a:t>11:20-22 – Some went ahead to eat before others were ready.</a:t>
            </a:r>
          </a:p>
          <a:p>
            <a:pPr marL="274320" indent="-274320" algn="l"/>
            <a:r>
              <a:rPr lang="en-US" sz="2800" dirty="0">
                <a:latin typeface="+mn-lt"/>
              </a:rPr>
              <a:t>11:33 – Wait for one another (so all can join in the same activity)</a:t>
            </a:r>
          </a:p>
          <a:p>
            <a:pPr marL="274320" indent="-274320" algn="l"/>
            <a:r>
              <a:rPr lang="en-US" sz="2800" dirty="0">
                <a:latin typeface="+mn-lt"/>
              </a:rPr>
              <a:t>14:27 – Tongue speakers should take turns speaking.</a:t>
            </a:r>
          </a:p>
          <a:p>
            <a:pPr marL="274320" indent="-274320" algn="l"/>
            <a:r>
              <a:rPr lang="en-US" sz="2800" dirty="0">
                <a:latin typeface="+mn-lt"/>
              </a:rPr>
              <a:t>14:30 – If one person has something to say, others should listen.</a:t>
            </a:r>
          </a:p>
          <a:p>
            <a:pPr marL="274320" indent="-274320" algn="l"/>
            <a:r>
              <a:rPr lang="en-US" sz="2800" dirty="0">
                <a:latin typeface="+mn-lt"/>
              </a:rPr>
              <a:t>14:31 – Prophets should speak one by one so all may be edified.</a:t>
            </a:r>
          </a:p>
          <a:p>
            <a:pPr marL="274320" indent="-274320" algn="l"/>
            <a:r>
              <a:rPr lang="en-US" sz="2800" dirty="0">
                <a:latin typeface="+mn-lt"/>
              </a:rPr>
              <a:t>14:33 – God is not the author of confusion but of peace.</a:t>
            </a:r>
          </a:p>
          <a:p>
            <a:pPr marL="274320" indent="-274320" algn="l"/>
            <a:r>
              <a:rPr lang="en-US" sz="2800" dirty="0">
                <a:latin typeface="+mn-lt"/>
              </a:rPr>
              <a:t>14:40 – Let all things be done decently and in order.</a:t>
            </a:r>
          </a:p>
          <a:p>
            <a:pPr marL="274320" indent="-274320" algn="ctr"/>
            <a:r>
              <a:rPr lang="en-US" sz="2800" b="1" i="1" dirty="0">
                <a:solidFill>
                  <a:schemeClr val="accent1"/>
                </a:solidFill>
                <a:latin typeface="+mn-lt"/>
              </a:rPr>
              <a:t>Submission of women </a:t>
            </a:r>
          </a:p>
          <a:p>
            <a:pPr marL="274320" indent="-274320" algn="l"/>
            <a:r>
              <a:rPr lang="en-US" sz="2800" dirty="0">
                <a:latin typeface="+mn-lt"/>
              </a:rPr>
              <a:t>11:2-16 – Women should be subject to men.</a:t>
            </a:r>
          </a:p>
          <a:p>
            <a:pPr marL="274320" indent="-274320" algn="l"/>
            <a:r>
              <a:rPr lang="en-US" sz="2800" dirty="0">
                <a:latin typeface="+mn-lt"/>
              </a:rPr>
              <a:t>14:34,35 – Women must not speak in church.</a:t>
            </a:r>
          </a:p>
        </p:txBody>
      </p:sp>
    </p:spTree>
    <p:extLst>
      <p:ext uri="{BB962C8B-B14F-4D97-AF65-F5344CB8AC3E}">
        <p14:creationId xmlns:p14="http://schemas.microsoft.com/office/powerpoint/2010/main" val="5495930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49100-4E74-A333-AAFF-5E0E331F0BF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6662009-46CF-7E90-AC91-3F8914B2018E}"/>
              </a:ext>
            </a:extLst>
          </p:cNvPr>
          <p:cNvSpPr txBox="1"/>
          <p:nvPr/>
        </p:nvSpPr>
        <p:spPr>
          <a:xfrm>
            <a:off x="662248" y="510139"/>
            <a:ext cx="11098661" cy="584775"/>
          </a:xfrm>
          <a:prstGeom prst="rect">
            <a:avLst/>
          </a:prstGeom>
          <a:noFill/>
        </p:spPr>
        <p:txBody>
          <a:bodyPr wrap="square" rtlCol="0">
            <a:spAutoFit/>
          </a:bodyPr>
          <a:lstStyle/>
          <a:p>
            <a:pPr algn="ctr"/>
            <a:r>
              <a:rPr lang="en-US" sz="3200" b="1" dirty="0">
                <a:solidFill>
                  <a:srgbClr val="FFFF00"/>
                </a:solidFill>
                <a:latin typeface="+mn-lt"/>
              </a:rPr>
              <a:t>General Principles in Chapters 11-14 that Still Apply</a:t>
            </a:r>
          </a:p>
        </p:txBody>
      </p:sp>
      <p:sp>
        <p:nvSpPr>
          <p:cNvPr id="2" name="TextBox 1">
            <a:extLst>
              <a:ext uri="{FF2B5EF4-FFF2-40B4-BE49-F238E27FC236}">
                <a16:creationId xmlns:a16="http://schemas.microsoft.com/office/drawing/2014/main" id="{82C60021-E5A1-A478-7E4E-D4DF5F0CA183}"/>
              </a:ext>
            </a:extLst>
          </p:cNvPr>
          <p:cNvSpPr txBox="1"/>
          <p:nvPr/>
        </p:nvSpPr>
        <p:spPr>
          <a:xfrm>
            <a:off x="631685" y="1105589"/>
            <a:ext cx="10806551" cy="5693866"/>
          </a:xfrm>
          <a:prstGeom prst="rect">
            <a:avLst/>
          </a:prstGeom>
          <a:noFill/>
        </p:spPr>
        <p:txBody>
          <a:bodyPr wrap="square" rtlCol="0">
            <a:spAutoFit/>
          </a:bodyPr>
          <a:lstStyle/>
          <a:p>
            <a:pPr algn="l"/>
            <a:r>
              <a:rPr lang="en-US" sz="2800" dirty="0">
                <a:latin typeface="+mn-lt"/>
              </a:rPr>
              <a:t>* Women should be subject to men – 11:2-16; 14:34,35.</a:t>
            </a:r>
          </a:p>
          <a:p>
            <a:pPr algn="l"/>
            <a:r>
              <a:rPr lang="en-US" sz="2800" dirty="0">
                <a:latin typeface="+mn-lt"/>
              </a:rPr>
              <a:t>* Everyone should focus together on each act – 11:21,33; 14:27-32</a:t>
            </a:r>
          </a:p>
          <a:p>
            <a:pPr algn="l"/>
            <a:r>
              <a:rPr lang="en-US" sz="2800" dirty="0">
                <a:latin typeface="+mn-lt"/>
              </a:rPr>
              <a:t>* Lord’s Supper is a spiritual memorial of Jesus’ death – 11:23-29.</a:t>
            </a:r>
          </a:p>
          <a:p>
            <a:pPr algn="l"/>
            <a:r>
              <a:rPr lang="en-US" sz="2800" dirty="0">
                <a:latin typeface="+mn-lt"/>
              </a:rPr>
              <a:t>* Individual acts (not church acts) done elsewhere – 11:34.</a:t>
            </a:r>
          </a:p>
          <a:p>
            <a:pPr algn="l"/>
            <a:r>
              <a:rPr lang="en-US" sz="2800" dirty="0">
                <a:latin typeface="+mn-lt"/>
              </a:rPr>
              <a:t>* Members should care for one another, not be divided – chap. 12.</a:t>
            </a:r>
          </a:p>
          <a:p>
            <a:pPr algn="l"/>
            <a:r>
              <a:rPr lang="en-US" sz="2800" dirty="0">
                <a:latin typeface="+mn-lt"/>
              </a:rPr>
              <a:t>* We were all baptized into one body – 12:13.</a:t>
            </a:r>
          </a:p>
          <a:p>
            <a:pPr algn="l"/>
            <a:r>
              <a:rPr lang="en-US" sz="2800" dirty="0">
                <a:latin typeface="+mn-lt"/>
              </a:rPr>
              <a:t>* Service to God and others must be motivated by love – 13:1-7.</a:t>
            </a:r>
          </a:p>
          <a:p>
            <a:pPr algn="l"/>
            <a:r>
              <a:rPr lang="en-US" sz="2800" dirty="0">
                <a:latin typeface="+mn-lt"/>
              </a:rPr>
              <a:t>* Characteristics of love – 13:5-8</a:t>
            </a:r>
          </a:p>
          <a:p>
            <a:pPr algn="l"/>
            <a:r>
              <a:rPr lang="en-US" sz="2800" dirty="0">
                <a:latin typeface="+mn-lt"/>
              </a:rPr>
              <a:t>* Spiritual gifts were temporary and would cease – 13:8-13.</a:t>
            </a:r>
          </a:p>
          <a:p>
            <a:pPr algn="l"/>
            <a:r>
              <a:rPr lang="en-US" sz="2800" dirty="0">
                <a:latin typeface="+mn-lt"/>
              </a:rPr>
              <a:t>* Faith, hope, and love abide, but love is greatest– 13:13.</a:t>
            </a:r>
          </a:p>
          <a:p>
            <a:pPr algn="l"/>
            <a:r>
              <a:rPr lang="en-US" sz="2800" dirty="0">
                <a:latin typeface="+mn-lt"/>
              </a:rPr>
              <a:t>* Everything in assemblies understandable and edifying– 14:1-26.</a:t>
            </a:r>
          </a:p>
          <a:p>
            <a:pPr algn="l"/>
            <a:r>
              <a:rPr lang="en-US" sz="2800" dirty="0">
                <a:latin typeface="+mn-lt"/>
              </a:rPr>
              <a:t>* God is the author of peace, not confusion – 14:33.</a:t>
            </a:r>
          </a:p>
          <a:p>
            <a:pPr algn="l"/>
            <a:r>
              <a:rPr lang="en-US" sz="2800" dirty="0">
                <a:latin typeface="+mn-lt"/>
              </a:rPr>
              <a:t>* All should be done decently and in order – 14:40</a:t>
            </a:r>
          </a:p>
        </p:txBody>
      </p:sp>
    </p:spTree>
    <p:extLst>
      <p:ext uri="{BB962C8B-B14F-4D97-AF65-F5344CB8AC3E}">
        <p14:creationId xmlns:p14="http://schemas.microsoft.com/office/powerpoint/2010/main" val="13604688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80699-E3D2-E14C-24CA-52FFB0C06B2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2B2D7B2-9020-D019-9584-FAC77D39D05F}"/>
              </a:ext>
            </a:extLst>
          </p:cNvPr>
          <p:cNvSpPr txBox="1"/>
          <p:nvPr/>
        </p:nvSpPr>
        <p:spPr>
          <a:xfrm>
            <a:off x="662248" y="510139"/>
            <a:ext cx="11098661" cy="584775"/>
          </a:xfrm>
          <a:prstGeom prst="rect">
            <a:avLst/>
          </a:prstGeom>
          <a:noFill/>
        </p:spPr>
        <p:txBody>
          <a:bodyPr wrap="square" rtlCol="0">
            <a:spAutoFit/>
          </a:bodyPr>
          <a:lstStyle/>
          <a:p>
            <a:r>
              <a:rPr lang="en-US" sz="3200" b="1" dirty="0">
                <a:solidFill>
                  <a:srgbClr val="FFFF00"/>
                </a:solidFill>
                <a:latin typeface="+mn-lt"/>
              </a:rPr>
              <a:t>Tongues and Prophecy at Corinth</a:t>
            </a:r>
          </a:p>
        </p:txBody>
      </p:sp>
      <p:sp>
        <p:nvSpPr>
          <p:cNvPr id="2" name="TextBox 1">
            <a:extLst>
              <a:ext uri="{FF2B5EF4-FFF2-40B4-BE49-F238E27FC236}">
                <a16:creationId xmlns:a16="http://schemas.microsoft.com/office/drawing/2014/main" id="{3D92B9ED-54B7-3B20-C9F6-B015CD26C94F}"/>
              </a:ext>
            </a:extLst>
          </p:cNvPr>
          <p:cNvSpPr txBox="1"/>
          <p:nvPr/>
        </p:nvSpPr>
        <p:spPr>
          <a:xfrm>
            <a:off x="5020964" y="1231642"/>
            <a:ext cx="6561436" cy="5016758"/>
          </a:xfrm>
          <a:prstGeom prst="rect">
            <a:avLst/>
          </a:prstGeom>
          <a:noFill/>
        </p:spPr>
        <p:txBody>
          <a:bodyPr wrap="square" rtlCol="0">
            <a:spAutoFit/>
          </a:bodyPr>
          <a:lstStyle/>
          <a:p>
            <a:pPr algn="l">
              <a:spcBef>
                <a:spcPts val="1200"/>
              </a:spcBef>
            </a:pPr>
            <a:r>
              <a:rPr lang="en-US" sz="2800" b="1" dirty="0">
                <a:latin typeface="+mn-lt"/>
              </a:rPr>
              <a:t>* Tongue-speakers did not speak an understandable message</a:t>
            </a:r>
          </a:p>
          <a:p>
            <a:pPr algn="l">
              <a:spcBef>
                <a:spcPts val="1200"/>
              </a:spcBef>
            </a:pPr>
            <a:r>
              <a:rPr lang="en-US" sz="2800" b="1" dirty="0">
                <a:latin typeface="+mn-lt"/>
              </a:rPr>
              <a:t>* Prophecy spoke a message that edified</a:t>
            </a:r>
          </a:p>
          <a:p>
            <a:pPr algn="l">
              <a:spcBef>
                <a:spcPts val="1200"/>
              </a:spcBef>
            </a:pPr>
            <a:r>
              <a:rPr lang="en-US" sz="2800" b="1" dirty="0">
                <a:latin typeface="+mn-lt"/>
              </a:rPr>
              <a:t>* So prophecy was greater unless the tongue was interpreted</a:t>
            </a:r>
          </a:p>
          <a:p>
            <a:pPr algn="l">
              <a:spcBef>
                <a:spcPts val="1200"/>
              </a:spcBef>
            </a:pPr>
            <a:r>
              <a:rPr lang="en-US" sz="2800" b="1" dirty="0">
                <a:latin typeface="+mn-lt"/>
              </a:rPr>
              <a:t>* Tongue speaking did have a message that could be interpreted</a:t>
            </a:r>
          </a:p>
          <a:p>
            <a:pPr algn="l">
              <a:spcBef>
                <a:spcPts val="1200"/>
              </a:spcBef>
            </a:pPr>
            <a:r>
              <a:rPr lang="en-US" sz="2800" b="1" dirty="0">
                <a:latin typeface="+mn-lt"/>
              </a:rPr>
              <a:t>* Gifts existed to profit others, not to exalt the speaker</a:t>
            </a:r>
          </a:p>
        </p:txBody>
      </p:sp>
      <p:pic>
        <p:nvPicPr>
          <p:cNvPr id="6" name="Picture 5">
            <a:extLst>
              <a:ext uri="{FF2B5EF4-FFF2-40B4-BE49-F238E27FC236}">
                <a16:creationId xmlns:a16="http://schemas.microsoft.com/office/drawing/2014/main" id="{C1B5A2AF-D71B-9DAC-3A8F-603D2731F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371600"/>
            <a:ext cx="4267200" cy="4267200"/>
          </a:xfrm>
          <a:prstGeom prst="rect">
            <a:avLst/>
          </a:prstGeom>
        </p:spPr>
      </p:pic>
    </p:spTree>
    <p:extLst>
      <p:ext uri="{BB962C8B-B14F-4D97-AF65-F5344CB8AC3E}">
        <p14:creationId xmlns:p14="http://schemas.microsoft.com/office/powerpoint/2010/main" val="21904976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EE31F-318C-8A2E-A7AD-D41B2628E7E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114B520-39A2-6D0C-EBA2-55E65318BFE5}"/>
              </a:ext>
            </a:extLst>
          </p:cNvPr>
          <p:cNvSpPr txBox="1"/>
          <p:nvPr/>
        </p:nvSpPr>
        <p:spPr>
          <a:xfrm>
            <a:off x="662248" y="510139"/>
            <a:ext cx="11098661" cy="584775"/>
          </a:xfrm>
          <a:prstGeom prst="rect">
            <a:avLst/>
          </a:prstGeom>
          <a:noFill/>
        </p:spPr>
        <p:txBody>
          <a:bodyPr wrap="square" rtlCol="0">
            <a:spAutoFit/>
          </a:bodyPr>
          <a:lstStyle/>
          <a:p>
            <a:r>
              <a:rPr lang="en-US" sz="3200" b="1" dirty="0">
                <a:solidFill>
                  <a:srgbClr val="FFFF00"/>
                </a:solidFill>
                <a:latin typeface="+mn-lt"/>
              </a:rPr>
              <a:t>Building Up the Church</a:t>
            </a:r>
          </a:p>
        </p:txBody>
      </p:sp>
      <p:sp>
        <p:nvSpPr>
          <p:cNvPr id="2" name="TextBox 1">
            <a:extLst>
              <a:ext uri="{FF2B5EF4-FFF2-40B4-BE49-F238E27FC236}">
                <a16:creationId xmlns:a16="http://schemas.microsoft.com/office/drawing/2014/main" id="{72246298-6034-C9FB-1CA4-81B374F33450}"/>
              </a:ext>
            </a:extLst>
          </p:cNvPr>
          <p:cNvSpPr txBox="1"/>
          <p:nvPr/>
        </p:nvSpPr>
        <p:spPr>
          <a:xfrm>
            <a:off x="533400" y="1231642"/>
            <a:ext cx="6172200" cy="4001095"/>
          </a:xfrm>
          <a:prstGeom prst="rect">
            <a:avLst/>
          </a:prstGeom>
          <a:noFill/>
        </p:spPr>
        <p:txBody>
          <a:bodyPr wrap="square" rtlCol="0">
            <a:spAutoFit/>
          </a:bodyPr>
          <a:lstStyle/>
          <a:p>
            <a:pPr algn="l">
              <a:spcBef>
                <a:spcPts val="1200"/>
              </a:spcBef>
            </a:pPr>
            <a:r>
              <a:rPr lang="en-US" sz="2800" b="1" dirty="0">
                <a:latin typeface="+mn-lt"/>
              </a:rPr>
              <a:t>* Gifts should be used to edify the church.</a:t>
            </a:r>
          </a:p>
          <a:p>
            <a:pPr algn="l">
              <a:spcBef>
                <a:spcPts val="1200"/>
              </a:spcBef>
            </a:pPr>
            <a:r>
              <a:rPr lang="en-US" sz="2800" b="1" dirty="0">
                <a:latin typeface="+mn-lt"/>
              </a:rPr>
              <a:t>* The tongue speaker should pray for the ability to interpret.</a:t>
            </a:r>
          </a:p>
          <a:p>
            <a:pPr algn="l">
              <a:spcBef>
                <a:spcPts val="1200"/>
              </a:spcBef>
            </a:pPr>
            <a:r>
              <a:rPr lang="en-US" sz="2800" b="1" dirty="0">
                <a:latin typeface="+mn-lt"/>
              </a:rPr>
              <a:t>* Worship with spirit and understanding.</a:t>
            </a:r>
          </a:p>
          <a:p>
            <a:pPr algn="l">
              <a:spcBef>
                <a:spcPts val="1200"/>
              </a:spcBef>
            </a:pPr>
            <a:r>
              <a:rPr lang="en-US" sz="2800" b="1" dirty="0">
                <a:latin typeface="+mn-lt"/>
              </a:rPr>
              <a:t>* Five words understood are better than thousands not understood.</a:t>
            </a:r>
          </a:p>
        </p:txBody>
      </p:sp>
      <p:pic>
        <p:nvPicPr>
          <p:cNvPr id="4" name="Picture 3">
            <a:extLst>
              <a:ext uri="{FF2B5EF4-FFF2-40B4-BE49-F238E27FC236}">
                <a16:creationId xmlns:a16="http://schemas.microsoft.com/office/drawing/2014/main" id="{D98D20A2-DAEE-A022-C578-C39066302D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9400" y="2026499"/>
            <a:ext cx="5246405" cy="3155101"/>
          </a:xfrm>
          <a:prstGeom prst="rect">
            <a:avLst/>
          </a:prstGeom>
        </p:spPr>
      </p:pic>
    </p:spTree>
    <p:extLst>
      <p:ext uri="{BB962C8B-B14F-4D97-AF65-F5344CB8AC3E}">
        <p14:creationId xmlns:p14="http://schemas.microsoft.com/office/powerpoint/2010/main" val="35504037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70EA7-60BD-A5B9-27FB-15E5A3E0C37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8A1D9D9-43E1-4D5D-7960-108FE2C89719}"/>
              </a:ext>
            </a:extLst>
          </p:cNvPr>
          <p:cNvSpPr txBox="1"/>
          <p:nvPr/>
        </p:nvSpPr>
        <p:spPr>
          <a:xfrm>
            <a:off x="662248" y="510139"/>
            <a:ext cx="11098661" cy="584775"/>
          </a:xfrm>
          <a:prstGeom prst="rect">
            <a:avLst/>
          </a:prstGeom>
          <a:noFill/>
        </p:spPr>
        <p:txBody>
          <a:bodyPr wrap="square" rtlCol="0">
            <a:spAutoFit/>
          </a:bodyPr>
          <a:lstStyle/>
          <a:p>
            <a:pPr marL="274320" indent="-274320">
              <a:spcBef>
                <a:spcPts val="0"/>
              </a:spcBef>
            </a:pPr>
            <a:r>
              <a:rPr lang="en-US" sz="3200" b="1" dirty="0">
                <a:solidFill>
                  <a:schemeClr val="bg2"/>
                </a:solidFill>
                <a:latin typeface="+mn-lt"/>
              </a:rPr>
              <a:t>Mature in Understanding but Babes in Malice</a:t>
            </a:r>
          </a:p>
        </p:txBody>
      </p:sp>
      <p:sp>
        <p:nvSpPr>
          <p:cNvPr id="2" name="TextBox 1">
            <a:extLst>
              <a:ext uri="{FF2B5EF4-FFF2-40B4-BE49-F238E27FC236}">
                <a16:creationId xmlns:a16="http://schemas.microsoft.com/office/drawing/2014/main" id="{A43A173B-7800-05FA-B08E-2257583C648F}"/>
              </a:ext>
            </a:extLst>
          </p:cNvPr>
          <p:cNvSpPr txBox="1"/>
          <p:nvPr/>
        </p:nvSpPr>
        <p:spPr>
          <a:xfrm>
            <a:off x="5283909" y="1371599"/>
            <a:ext cx="6477000" cy="4247317"/>
          </a:xfrm>
          <a:prstGeom prst="rect">
            <a:avLst/>
          </a:prstGeom>
          <a:noFill/>
        </p:spPr>
        <p:txBody>
          <a:bodyPr wrap="square" rtlCol="0">
            <a:spAutoFit/>
          </a:bodyPr>
          <a:lstStyle/>
          <a:p>
            <a:pPr marL="274320" indent="-274320" algn="l">
              <a:spcBef>
                <a:spcPts val="1200"/>
              </a:spcBef>
            </a:pPr>
            <a:r>
              <a:rPr lang="en-US" sz="3000" b="1" dirty="0">
                <a:latin typeface="+mn-lt"/>
              </a:rPr>
              <a:t>* Worship with spirit &amp; understanding</a:t>
            </a:r>
          </a:p>
          <a:p>
            <a:pPr marL="274320" indent="-274320" algn="l">
              <a:spcBef>
                <a:spcPts val="1200"/>
              </a:spcBef>
            </a:pPr>
            <a:r>
              <a:rPr lang="en-US" sz="3000" b="1" dirty="0">
                <a:latin typeface="+mn-lt"/>
              </a:rPr>
              <a:t>* Be mature in understanding but babes in malice</a:t>
            </a:r>
          </a:p>
          <a:p>
            <a:pPr marL="274320" indent="-274320" algn="l">
              <a:spcBef>
                <a:spcPts val="1200"/>
              </a:spcBef>
            </a:pPr>
            <a:r>
              <a:rPr lang="en-US" sz="3000" b="1" dirty="0">
                <a:latin typeface="+mn-lt"/>
              </a:rPr>
              <a:t>* Tongues a sign to unbelievers but prophecy benefits believers</a:t>
            </a:r>
          </a:p>
          <a:p>
            <a:pPr marL="274320" indent="-274320" algn="l">
              <a:spcBef>
                <a:spcPts val="1200"/>
              </a:spcBef>
            </a:pPr>
            <a:r>
              <a:rPr lang="en-US" sz="3000" b="1" dirty="0">
                <a:latin typeface="+mn-lt"/>
              </a:rPr>
              <a:t>* Tongues confuse uninformed visitors, but prophecy convicts.</a:t>
            </a:r>
          </a:p>
        </p:txBody>
      </p:sp>
      <p:pic>
        <p:nvPicPr>
          <p:cNvPr id="5" name="Picture 4">
            <a:extLst>
              <a:ext uri="{FF2B5EF4-FFF2-40B4-BE49-F238E27FC236}">
                <a16:creationId xmlns:a16="http://schemas.microsoft.com/office/drawing/2014/main" id="{18EFE333-964C-CBAD-FCA4-6F40737620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295401"/>
            <a:ext cx="2129780" cy="2590800"/>
          </a:xfrm>
          <a:prstGeom prst="rect">
            <a:avLst/>
          </a:prstGeom>
        </p:spPr>
      </p:pic>
      <p:pic>
        <p:nvPicPr>
          <p:cNvPr id="6" name="Picture 5">
            <a:extLst>
              <a:ext uri="{FF2B5EF4-FFF2-40B4-BE49-F238E27FC236}">
                <a16:creationId xmlns:a16="http://schemas.microsoft.com/office/drawing/2014/main" id="{FDE8D287-A2FA-3756-D430-73F1AC96DA3E}"/>
              </a:ext>
            </a:extLst>
          </p:cNvPr>
          <p:cNvPicPr>
            <a:picLocks noChangeAspect="1"/>
          </p:cNvPicPr>
          <p:nvPr/>
        </p:nvPicPr>
        <p:blipFill>
          <a:blip r:embed="rId3" cstate="print">
            <a:extLst>
              <a:ext uri="{28A0092B-C50C-407E-A947-70E740481C1C}">
                <a14:useLocalDpi xmlns:a14="http://schemas.microsoft.com/office/drawing/2010/main" val="0"/>
              </a:ext>
            </a:extLst>
          </a:blip>
          <a:srcRect b="23133"/>
          <a:stretch>
            <a:fillRect/>
          </a:stretch>
        </p:blipFill>
        <p:spPr>
          <a:xfrm>
            <a:off x="1927016" y="4086688"/>
            <a:ext cx="3264107" cy="2407933"/>
          </a:xfrm>
          <a:prstGeom prst="rect">
            <a:avLst/>
          </a:prstGeom>
        </p:spPr>
      </p:pic>
    </p:spTree>
    <p:extLst>
      <p:ext uri="{BB962C8B-B14F-4D97-AF65-F5344CB8AC3E}">
        <p14:creationId xmlns:p14="http://schemas.microsoft.com/office/powerpoint/2010/main" val="11870210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5DB8B-E257-75CC-1733-7D881AC7D5B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8499658-BA33-0F50-5434-3E87FEC9F8E4}"/>
              </a:ext>
            </a:extLst>
          </p:cNvPr>
          <p:cNvSpPr txBox="1"/>
          <p:nvPr/>
        </p:nvSpPr>
        <p:spPr>
          <a:xfrm>
            <a:off x="662248" y="510139"/>
            <a:ext cx="11098661" cy="646331"/>
          </a:xfrm>
          <a:prstGeom prst="rect">
            <a:avLst/>
          </a:prstGeom>
          <a:noFill/>
        </p:spPr>
        <p:txBody>
          <a:bodyPr wrap="square" rtlCol="0">
            <a:spAutoFit/>
          </a:bodyPr>
          <a:lstStyle/>
          <a:p>
            <a:r>
              <a:rPr lang="en-US" b="1" dirty="0">
                <a:solidFill>
                  <a:srgbClr val="FFFF00"/>
                </a:solidFill>
                <a:latin typeface="+mn-lt"/>
              </a:rPr>
              <a:t>“Let All Things Be Done for Edification.”</a:t>
            </a:r>
          </a:p>
        </p:txBody>
      </p:sp>
      <p:sp>
        <p:nvSpPr>
          <p:cNvPr id="2" name="TextBox 1">
            <a:extLst>
              <a:ext uri="{FF2B5EF4-FFF2-40B4-BE49-F238E27FC236}">
                <a16:creationId xmlns:a16="http://schemas.microsoft.com/office/drawing/2014/main" id="{C86670B6-F687-947E-904E-16E98B035AA5}"/>
              </a:ext>
            </a:extLst>
          </p:cNvPr>
          <p:cNvSpPr txBox="1"/>
          <p:nvPr/>
        </p:nvSpPr>
        <p:spPr>
          <a:xfrm>
            <a:off x="609600" y="1631990"/>
            <a:ext cx="6934200" cy="4154984"/>
          </a:xfrm>
          <a:prstGeom prst="rect">
            <a:avLst/>
          </a:prstGeom>
          <a:noFill/>
        </p:spPr>
        <p:txBody>
          <a:bodyPr wrap="square" rtlCol="0">
            <a:spAutoFit/>
          </a:bodyPr>
          <a:lstStyle/>
          <a:p>
            <a:pPr marL="274320" indent="-274320" algn="l">
              <a:spcBef>
                <a:spcPts val="1200"/>
              </a:spcBef>
            </a:pPr>
            <a:r>
              <a:rPr lang="en-US" sz="3200" b="1" dirty="0">
                <a:latin typeface="+mn-lt"/>
              </a:rPr>
              <a:t>* Tongue speakers speak in turn.</a:t>
            </a:r>
          </a:p>
          <a:p>
            <a:pPr marL="274320" indent="-274320" algn="l">
              <a:spcBef>
                <a:spcPts val="1200"/>
              </a:spcBef>
            </a:pPr>
            <a:r>
              <a:rPr lang="en-US" sz="3200" b="1" dirty="0">
                <a:latin typeface="+mn-lt"/>
              </a:rPr>
              <a:t>* Tongues must be interpreted.</a:t>
            </a:r>
          </a:p>
          <a:p>
            <a:pPr marL="274320" indent="-274320" algn="l">
              <a:spcBef>
                <a:spcPts val="1200"/>
              </a:spcBef>
            </a:pPr>
            <a:r>
              <a:rPr lang="en-US" sz="3200" b="1" dirty="0">
                <a:latin typeface="+mn-lt"/>
              </a:rPr>
              <a:t>* Each should be silent when others spoke.</a:t>
            </a:r>
          </a:p>
          <a:p>
            <a:pPr marL="274320" indent="-274320" algn="l">
              <a:spcBef>
                <a:spcPts val="1200"/>
              </a:spcBef>
            </a:pPr>
            <a:r>
              <a:rPr lang="en-US" sz="3200" b="1" dirty="0">
                <a:latin typeface="+mn-lt"/>
              </a:rPr>
              <a:t>* Prophets speak one by one.</a:t>
            </a:r>
          </a:p>
          <a:p>
            <a:pPr marL="274320" indent="-274320" algn="l">
              <a:spcBef>
                <a:spcPts val="1200"/>
              </a:spcBef>
            </a:pPr>
            <a:r>
              <a:rPr lang="en-US" sz="3200" b="1" dirty="0">
                <a:latin typeface="+mn-lt"/>
              </a:rPr>
              <a:t>* God is not the author of confusion but of peace.</a:t>
            </a:r>
          </a:p>
        </p:txBody>
      </p:sp>
      <p:pic>
        <p:nvPicPr>
          <p:cNvPr id="4" name="Picture 3">
            <a:extLst>
              <a:ext uri="{FF2B5EF4-FFF2-40B4-BE49-F238E27FC236}">
                <a16:creationId xmlns:a16="http://schemas.microsoft.com/office/drawing/2014/main" id="{3D62460A-17D6-091A-337C-3FDBEFB7C5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1631990"/>
            <a:ext cx="3143914" cy="4715871"/>
          </a:xfrm>
          <a:prstGeom prst="rect">
            <a:avLst/>
          </a:prstGeom>
        </p:spPr>
      </p:pic>
    </p:spTree>
    <p:extLst>
      <p:ext uri="{BB962C8B-B14F-4D97-AF65-F5344CB8AC3E}">
        <p14:creationId xmlns:p14="http://schemas.microsoft.com/office/powerpoint/2010/main" val="8194547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B6175-B782-A7C2-B4F5-ADE6401947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048353-E0EC-2AB2-0A79-6526495F7548}"/>
              </a:ext>
            </a:extLst>
          </p:cNvPr>
          <p:cNvSpPr txBox="1"/>
          <p:nvPr/>
        </p:nvSpPr>
        <p:spPr>
          <a:xfrm>
            <a:off x="662248" y="510139"/>
            <a:ext cx="11098661" cy="584775"/>
          </a:xfrm>
          <a:prstGeom prst="rect">
            <a:avLst/>
          </a:prstGeom>
          <a:noFill/>
        </p:spPr>
        <p:txBody>
          <a:bodyPr wrap="square" rtlCol="0">
            <a:spAutoFit/>
          </a:bodyPr>
          <a:lstStyle/>
          <a:p>
            <a:pPr algn="ctr"/>
            <a:r>
              <a:rPr lang="en-US" sz="3200" b="1" dirty="0">
                <a:solidFill>
                  <a:srgbClr val="FFFF00"/>
                </a:solidFill>
                <a:latin typeface="+mj-lt"/>
              </a:rPr>
              <a:t>Women Speaking “in Church”</a:t>
            </a:r>
          </a:p>
        </p:txBody>
      </p:sp>
      <p:sp>
        <p:nvSpPr>
          <p:cNvPr id="5" name="TextBox 4">
            <a:extLst>
              <a:ext uri="{FF2B5EF4-FFF2-40B4-BE49-F238E27FC236}">
                <a16:creationId xmlns:a16="http://schemas.microsoft.com/office/drawing/2014/main" id="{622C32A8-3BB5-85BD-39C1-6C3255ED808E}"/>
              </a:ext>
            </a:extLst>
          </p:cNvPr>
          <p:cNvSpPr txBox="1"/>
          <p:nvPr/>
        </p:nvSpPr>
        <p:spPr>
          <a:xfrm>
            <a:off x="5029200" y="1791831"/>
            <a:ext cx="6439599" cy="3508653"/>
          </a:xfrm>
          <a:prstGeom prst="rect">
            <a:avLst/>
          </a:prstGeom>
          <a:noFill/>
        </p:spPr>
        <p:txBody>
          <a:bodyPr wrap="square" rtlCol="0">
            <a:spAutoFit/>
          </a:bodyPr>
          <a:lstStyle/>
          <a:p>
            <a:pPr marL="274320" indent="-274320">
              <a:spcBef>
                <a:spcPts val="1200"/>
              </a:spcBef>
            </a:pPr>
            <a:r>
              <a:rPr lang="en-US" sz="3200" b="1" dirty="0">
                <a:solidFill>
                  <a:schemeClr val="accent1"/>
                </a:solidFill>
                <a:latin typeface="+mn-lt"/>
              </a:rPr>
              <a:t>Women’s Submission to Men</a:t>
            </a:r>
          </a:p>
          <a:p>
            <a:pPr marL="274320" indent="-274320">
              <a:spcBef>
                <a:spcPts val="1200"/>
              </a:spcBef>
            </a:pPr>
            <a:r>
              <a:rPr lang="en-US" sz="3200" b="1" dirty="0">
                <a:solidFill>
                  <a:schemeClr val="accent1"/>
                </a:solidFill>
                <a:latin typeface="+mn-lt"/>
              </a:rPr>
              <a:t>Women Teaching Women/Children</a:t>
            </a:r>
          </a:p>
          <a:p>
            <a:pPr marL="274320" indent="-274320">
              <a:spcBef>
                <a:spcPts val="1200"/>
              </a:spcBef>
            </a:pPr>
            <a:r>
              <a:rPr lang="en-US" sz="3200" b="1" dirty="0">
                <a:solidFill>
                  <a:schemeClr val="accent1"/>
                </a:solidFill>
                <a:latin typeface="+mn-lt"/>
              </a:rPr>
              <a:t>Meaning of “in Church”</a:t>
            </a:r>
          </a:p>
          <a:p>
            <a:pPr marL="274320" indent="-274320">
              <a:spcBef>
                <a:spcPts val="1200"/>
              </a:spcBef>
            </a:pPr>
            <a:r>
              <a:rPr lang="en-US" sz="3200" b="1" dirty="0">
                <a:solidFill>
                  <a:schemeClr val="accent1"/>
                </a:solidFill>
                <a:latin typeface="+mn-lt"/>
              </a:rPr>
              <a:t>Women Discussing with Men Outside Church</a:t>
            </a:r>
          </a:p>
        </p:txBody>
      </p:sp>
      <p:pic>
        <p:nvPicPr>
          <p:cNvPr id="8" name="Picture 7">
            <a:extLst>
              <a:ext uri="{FF2B5EF4-FFF2-40B4-BE49-F238E27FC236}">
                <a16:creationId xmlns:a16="http://schemas.microsoft.com/office/drawing/2014/main" id="{60644982-E935-822A-6474-A0CBB815DE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726" y="1741611"/>
            <a:ext cx="3713874" cy="3820989"/>
          </a:xfrm>
          <a:prstGeom prst="rect">
            <a:avLst/>
          </a:prstGeom>
        </p:spPr>
      </p:pic>
    </p:spTree>
    <p:extLst>
      <p:ext uri="{BB962C8B-B14F-4D97-AF65-F5344CB8AC3E}">
        <p14:creationId xmlns:p14="http://schemas.microsoft.com/office/powerpoint/2010/main" val="9324847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92FA1-3F3B-3F5B-6B33-1A2F06CDC2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A770E9-AAB1-BD3F-E997-756BBEB1EC44}"/>
              </a:ext>
            </a:extLst>
          </p:cNvPr>
          <p:cNvSpPr txBox="1"/>
          <p:nvPr/>
        </p:nvSpPr>
        <p:spPr>
          <a:xfrm>
            <a:off x="662248" y="510139"/>
            <a:ext cx="11098661" cy="584775"/>
          </a:xfrm>
          <a:prstGeom prst="rect">
            <a:avLst/>
          </a:prstGeom>
          <a:noFill/>
        </p:spPr>
        <p:txBody>
          <a:bodyPr wrap="square" rtlCol="0">
            <a:spAutoFit/>
          </a:bodyPr>
          <a:lstStyle/>
          <a:p>
            <a:pPr algn="ctr"/>
            <a:r>
              <a:rPr lang="en-US" sz="3200" b="1" dirty="0">
                <a:solidFill>
                  <a:srgbClr val="FFFF00"/>
                </a:solidFill>
                <a:latin typeface="+mj-lt"/>
              </a:rPr>
              <a:t>Women’s Submission to Men</a:t>
            </a:r>
          </a:p>
        </p:txBody>
      </p:sp>
      <p:sp>
        <p:nvSpPr>
          <p:cNvPr id="5" name="TextBox 4">
            <a:extLst>
              <a:ext uri="{FF2B5EF4-FFF2-40B4-BE49-F238E27FC236}">
                <a16:creationId xmlns:a16="http://schemas.microsoft.com/office/drawing/2014/main" id="{9B1BEB88-AAB9-659D-AA27-98C890F6F50E}"/>
              </a:ext>
            </a:extLst>
          </p:cNvPr>
          <p:cNvSpPr txBox="1"/>
          <p:nvPr/>
        </p:nvSpPr>
        <p:spPr>
          <a:xfrm>
            <a:off x="662248" y="1113902"/>
            <a:ext cx="10806551" cy="5262979"/>
          </a:xfrm>
          <a:prstGeom prst="rect">
            <a:avLst/>
          </a:prstGeom>
          <a:noFill/>
        </p:spPr>
        <p:txBody>
          <a:bodyPr wrap="square" rtlCol="0">
            <a:spAutoFit/>
          </a:bodyPr>
          <a:lstStyle/>
          <a:p>
            <a:pPr marL="274320" indent="-274320"/>
            <a:r>
              <a:rPr lang="en-US" sz="2800" b="1" i="1" dirty="0">
                <a:solidFill>
                  <a:schemeClr val="accent1"/>
                </a:solidFill>
                <a:latin typeface="+mn-lt"/>
              </a:rPr>
              <a:t>Men directed spiritual teaching in groups involving men. </a:t>
            </a:r>
          </a:p>
          <a:p>
            <a:pPr marL="274320" indent="-274320" algn="l"/>
            <a:r>
              <a:rPr lang="en-US" sz="2800" dirty="0">
                <a:latin typeface="+mn-lt"/>
              </a:rPr>
              <a:t>* Jesus – Matthew 5-7; Luke 6:20ff; etc.</a:t>
            </a:r>
          </a:p>
          <a:p>
            <a:pPr marL="274320" indent="-274320" algn="l"/>
            <a:r>
              <a:rPr lang="en-US" sz="2800" dirty="0">
                <a:latin typeface="+mn-lt"/>
              </a:rPr>
              <a:t>* His apostles – Acts 2:14ff; 3::12ff; 5:17-20,25; 10:24-34; etc. </a:t>
            </a:r>
          </a:p>
          <a:p>
            <a:pPr marL="274320" indent="-274320" algn="l"/>
            <a:r>
              <a:rPr lang="en-US" sz="2800" dirty="0">
                <a:latin typeface="+mn-lt"/>
              </a:rPr>
              <a:t>* Stephen and Philip – Acts 7; 8:5-12</a:t>
            </a:r>
          </a:p>
          <a:p>
            <a:pPr marL="274320" indent="-274320" algn="l"/>
            <a:r>
              <a:rPr lang="en-US" sz="2800" dirty="0">
                <a:latin typeface="+mn-lt"/>
              </a:rPr>
              <a:t>* Paul &amp; companions – Acts 9:20; 11:25f; 13:15ff; 16:4,5; 17:22ff</a:t>
            </a:r>
          </a:p>
          <a:p>
            <a:pPr marL="274320" indent="-274320" algn="l"/>
            <a:r>
              <a:rPr lang="en-US" sz="2800" dirty="0">
                <a:latin typeface="+mn-lt"/>
              </a:rPr>
              <a:t>* Churches sent men preachers – Acts 11:22ff; 13:ff; 15:27,30ff</a:t>
            </a:r>
          </a:p>
          <a:p>
            <a:pPr marL="274320" indent="-274320" algn="l"/>
            <a:r>
              <a:rPr lang="en-US" sz="2800" dirty="0">
                <a:latin typeface="+mn-lt"/>
              </a:rPr>
              <a:t>* Men preached in church assemblies – Acts 11:25f; 15:30-35; 20:7</a:t>
            </a:r>
          </a:p>
          <a:p>
            <a:pPr marL="274320" indent="-274320" algn="l"/>
            <a:r>
              <a:rPr lang="en-US" sz="2800" dirty="0">
                <a:latin typeface="+mn-lt"/>
              </a:rPr>
              <a:t>* 1 Timothy 2:11-14 – Women submit in spiritual </a:t>
            </a:r>
            <a:r>
              <a:rPr lang="en-US" sz="2800" b="1" i="1" dirty="0">
                <a:latin typeface="+mn-lt"/>
              </a:rPr>
              <a:t>teaching</a:t>
            </a:r>
            <a:endParaRPr lang="en-US" sz="2800" dirty="0">
              <a:latin typeface="+mn-lt"/>
            </a:endParaRPr>
          </a:p>
          <a:p>
            <a:pPr marL="274320" indent="-274320"/>
            <a:r>
              <a:rPr lang="en-US" sz="2800" b="1" i="1" dirty="0">
                <a:solidFill>
                  <a:schemeClr val="accent1"/>
                </a:solidFill>
                <a:latin typeface="+mn-lt"/>
              </a:rPr>
              <a:t>Church leaders must be men. </a:t>
            </a:r>
          </a:p>
          <a:p>
            <a:pPr marL="274320" indent="-274320" algn="l"/>
            <a:r>
              <a:rPr lang="en-US" sz="2800" dirty="0">
                <a:latin typeface="+mn-lt"/>
              </a:rPr>
              <a:t>Hebrews 13:17; Acts 20:28; 1 Peter 5:1-3 – Elders are men</a:t>
            </a:r>
          </a:p>
          <a:p>
            <a:pPr marL="274320" indent="-274320" algn="l"/>
            <a:r>
              <a:rPr lang="en-US" sz="2800" dirty="0">
                <a:latin typeface="+mn-lt"/>
              </a:rPr>
              <a:t>1 Timothy 2:11-14 – Women have no authority over men.</a:t>
            </a:r>
          </a:p>
          <a:p>
            <a:pPr marL="274320" indent="-274320" algn="l"/>
            <a:r>
              <a:rPr lang="en-US" sz="2800" dirty="0">
                <a:solidFill>
                  <a:schemeClr val="accent1"/>
                </a:solidFill>
                <a:latin typeface="+mn-lt"/>
              </a:rPr>
              <a:t>Women submit to men in spiritual teaching and church decisions.</a:t>
            </a:r>
          </a:p>
        </p:txBody>
      </p:sp>
    </p:spTree>
    <p:extLst>
      <p:ext uri="{BB962C8B-B14F-4D97-AF65-F5344CB8AC3E}">
        <p14:creationId xmlns:p14="http://schemas.microsoft.com/office/powerpoint/2010/main" val="27559192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0EDB-2AD5-7663-9F9F-415E9F2DC1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6A741E-95DC-2836-F735-8C9C23FF0874}"/>
              </a:ext>
            </a:extLst>
          </p:cNvPr>
          <p:cNvSpPr txBox="1"/>
          <p:nvPr/>
        </p:nvSpPr>
        <p:spPr>
          <a:xfrm>
            <a:off x="685800" y="1369159"/>
            <a:ext cx="10972800" cy="4832092"/>
          </a:xfrm>
          <a:prstGeom prst="rect">
            <a:avLst/>
          </a:prstGeom>
          <a:noFill/>
        </p:spPr>
        <p:txBody>
          <a:bodyPr wrap="square">
            <a:spAutoFit/>
          </a:bodyPr>
          <a:lstStyle/>
          <a:p>
            <a:pPr marL="274320" marR="0" indent="-274320" algn="l">
              <a:buNone/>
              <a:tabLst>
                <a:tab pos="457200" algn="l"/>
                <a:tab pos="914400" algn="l"/>
                <a:tab pos="1371600" algn="l"/>
                <a:tab pos="4114800" algn="l"/>
              </a:tabLst>
            </a:pPr>
            <a:r>
              <a:rPr lang="en-US" sz="2800" b="1" dirty="0">
                <a:effectLst/>
                <a:latin typeface="+mn-lt"/>
              </a:rPr>
              <a:t>Exodus 15:20,21 – Miriam, a prophetess, led the women of Israel in singing praise to God (teaching – Col. 3:16). </a:t>
            </a:r>
          </a:p>
          <a:p>
            <a:pPr marL="274320" marR="0" indent="-274320" algn="l">
              <a:buNone/>
              <a:tabLst>
                <a:tab pos="457200" algn="l"/>
                <a:tab pos="914400" algn="l"/>
                <a:tab pos="1371600" algn="l"/>
                <a:tab pos="4114800" algn="l"/>
              </a:tabLst>
            </a:pPr>
            <a:r>
              <a:rPr lang="en-US" sz="2800" b="1" dirty="0">
                <a:effectLst/>
                <a:latin typeface="+mn-lt"/>
              </a:rPr>
              <a:t>Ruth 1:8-17; 2:20 – Ruth and Naomi had spiritual discussions. </a:t>
            </a:r>
          </a:p>
          <a:p>
            <a:pPr marL="274320" marR="0" indent="-274320" algn="l">
              <a:buNone/>
              <a:tabLst>
                <a:tab pos="457200" algn="l"/>
                <a:tab pos="914400" algn="l"/>
                <a:tab pos="1371600" algn="l"/>
                <a:tab pos="4114800" algn="l"/>
              </a:tabLst>
            </a:pPr>
            <a:r>
              <a:rPr lang="en-US" sz="2800" b="1" dirty="0">
                <a:effectLst/>
                <a:latin typeface="+mn-lt"/>
              </a:rPr>
              <a:t>Proverbs 31:1 — King Lemuel taught by his mother.</a:t>
            </a:r>
          </a:p>
          <a:p>
            <a:pPr marL="274320" marR="0" indent="-274320" algn="l">
              <a:buNone/>
              <a:tabLst>
                <a:tab pos="457200" algn="l"/>
                <a:tab pos="914400" algn="l"/>
                <a:tab pos="1371600" algn="l"/>
                <a:tab pos="4114800" algn="l"/>
              </a:tabLst>
            </a:pPr>
            <a:r>
              <a:rPr lang="en-US" sz="2800" b="1" dirty="0">
                <a:effectLst/>
                <a:latin typeface="+mn-lt"/>
              </a:rPr>
              <a:t>Proverbs 1:8 — Son should not forsake his mother’s law. </a:t>
            </a:r>
          </a:p>
          <a:p>
            <a:pPr marL="274320" marR="0" indent="-274320" algn="l">
              <a:buNone/>
              <a:tabLst>
                <a:tab pos="457200" algn="l"/>
                <a:tab pos="914400" algn="l"/>
                <a:tab pos="1371600" algn="l"/>
                <a:tab pos="4114800" algn="l"/>
              </a:tabLst>
            </a:pPr>
            <a:r>
              <a:rPr lang="en-US" sz="2800" b="1" dirty="0">
                <a:effectLst/>
                <a:latin typeface="+mn-lt"/>
              </a:rPr>
              <a:t>Luke 1:39-56 — Elisabeth and Mary admonished and exhorted one another by the guidance of the Spirit.</a:t>
            </a:r>
          </a:p>
          <a:p>
            <a:pPr marL="274320" marR="0" indent="-274320" algn="l">
              <a:buNone/>
              <a:tabLst>
                <a:tab pos="457200" algn="l"/>
                <a:tab pos="914400" algn="l"/>
                <a:tab pos="1371600" algn="l"/>
                <a:tab pos="4114800" algn="l"/>
              </a:tabLst>
            </a:pPr>
            <a:r>
              <a:rPr lang="en-US" sz="2800" b="1" dirty="0">
                <a:effectLst/>
                <a:latin typeface="+mn-lt"/>
              </a:rPr>
              <a:t>Acts 2:17; 21:9 – Women exercised the gift of prophecy.</a:t>
            </a:r>
          </a:p>
          <a:p>
            <a:pPr marL="274320" marR="0" indent="-274320" algn="l">
              <a:buNone/>
              <a:tabLst>
                <a:tab pos="457200" algn="l"/>
                <a:tab pos="914400" algn="l"/>
                <a:tab pos="1371600" algn="l"/>
                <a:tab pos="4114800" algn="l"/>
              </a:tabLst>
            </a:pPr>
            <a:r>
              <a:rPr lang="en-US" sz="2800" b="1" dirty="0">
                <a:effectLst/>
                <a:latin typeface="+mn-lt"/>
              </a:rPr>
              <a:t>2 Timothy 1:5 — From childhood Timothy had been taught the Scriptures (3:15) by his grandmother &amp; mother.</a:t>
            </a:r>
          </a:p>
          <a:p>
            <a:pPr marL="274320" marR="0" indent="-274320" algn="l">
              <a:buNone/>
              <a:tabLst>
                <a:tab pos="457200" algn="l"/>
                <a:tab pos="914400" algn="l"/>
                <a:tab pos="1371600" algn="l"/>
                <a:tab pos="4114800" algn="l"/>
              </a:tabLst>
            </a:pPr>
            <a:r>
              <a:rPr lang="en-US" sz="2800" b="1" dirty="0">
                <a:effectLst/>
                <a:latin typeface="+mn-lt"/>
              </a:rPr>
              <a:t>Titus 2:3-5 — Older women should teach younger women. </a:t>
            </a:r>
          </a:p>
        </p:txBody>
      </p:sp>
      <p:sp>
        <p:nvSpPr>
          <p:cNvPr id="6" name="TextBox 5">
            <a:extLst>
              <a:ext uri="{FF2B5EF4-FFF2-40B4-BE49-F238E27FC236}">
                <a16:creationId xmlns:a16="http://schemas.microsoft.com/office/drawing/2014/main" id="{3786C5EA-88D6-25C6-B411-ABA7CC4532A6}"/>
              </a:ext>
            </a:extLst>
          </p:cNvPr>
          <p:cNvSpPr txBox="1"/>
          <p:nvPr/>
        </p:nvSpPr>
        <p:spPr>
          <a:xfrm>
            <a:off x="662248" y="510139"/>
            <a:ext cx="11098661" cy="584775"/>
          </a:xfrm>
          <a:prstGeom prst="rect">
            <a:avLst/>
          </a:prstGeom>
          <a:noFill/>
        </p:spPr>
        <p:txBody>
          <a:bodyPr wrap="square" rtlCol="0">
            <a:spAutoFit/>
          </a:bodyPr>
          <a:lstStyle/>
          <a:p>
            <a:pPr algn="ctr"/>
            <a:r>
              <a:rPr lang="en-US" sz="3200" b="1" dirty="0">
                <a:solidFill>
                  <a:srgbClr val="FFFF00"/>
                </a:solidFill>
                <a:latin typeface="+mj-lt"/>
              </a:rPr>
              <a:t>Women Teaching Women or Children</a:t>
            </a:r>
          </a:p>
        </p:txBody>
      </p:sp>
    </p:spTree>
    <p:extLst>
      <p:ext uri="{BB962C8B-B14F-4D97-AF65-F5344CB8AC3E}">
        <p14:creationId xmlns:p14="http://schemas.microsoft.com/office/powerpoint/2010/main" val="1184640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03E9D-0D5D-D711-D6EA-9AF624BB8E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630685-331B-1617-EB1C-FE8AFE351149}"/>
              </a:ext>
            </a:extLst>
          </p:cNvPr>
          <p:cNvSpPr txBox="1"/>
          <p:nvPr/>
        </p:nvSpPr>
        <p:spPr>
          <a:xfrm>
            <a:off x="554180" y="510139"/>
            <a:ext cx="11098661" cy="523220"/>
          </a:xfrm>
          <a:prstGeom prst="rect">
            <a:avLst/>
          </a:prstGeom>
          <a:noFill/>
        </p:spPr>
        <p:txBody>
          <a:bodyPr wrap="square" rtlCol="0">
            <a:spAutoFit/>
          </a:bodyPr>
          <a:lstStyle/>
          <a:p>
            <a:pPr algn="ctr"/>
            <a:r>
              <a:rPr lang="en-US" sz="2800" b="1" dirty="0">
                <a:solidFill>
                  <a:srgbClr val="FFFF00"/>
                </a:solidFill>
                <a:latin typeface="+mn-lt"/>
              </a:rPr>
              <a:t>What Does “In Church” Mean in This Context? </a:t>
            </a:r>
          </a:p>
        </p:txBody>
      </p:sp>
      <p:sp>
        <p:nvSpPr>
          <p:cNvPr id="3" name="TextBox 2">
            <a:extLst>
              <a:ext uri="{FF2B5EF4-FFF2-40B4-BE49-F238E27FC236}">
                <a16:creationId xmlns:a16="http://schemas.microsoft.com/office/drawing/2014/main" id="{7AFBDDFD-35A8-F6D7-5911-C15F41B5E3EE}"/>
              </a:ext>
            </a:extLst>
          </p:cNvPr>
          <p:cNvSpPr txBox="1"/>
          <p:nvPr/>
        </p:nvSpPr>
        <p:spPr>
          <a:xfrm>
            <a:off x="631685" y="1105589"/>
            <a:ext cx="10806551" cy="5262979"/>
          </a:xfrm>
          <a:prstGeom prst="rect">
            <a:avLst/>
          </a:prstGeom>
          <a:noFill/>
        </p:spPr>
        <p:txBody>
          <a:bodyPr wrap="square" rtlCol="0">
            <a:spAutoFit/>
          </a:bodyPr>
          <a:lstStyle/>
          <a:p>
            <a:pPr marL="274320" indent="-274320" algn="l"/>
            <a:r>
              <a:rPr lang="en-US" sz="2800" dirty="0">
                <a:latin typeface="+mn-lt"/>
              </a:rPr>
              <a:t>Verse 4 – A man (“he”) speaking edifies “the church.” </a:t>
            </a:r>
          </a:p>
          <a:p>
            <a:pPr marL="274320" indent="-274320" algn="l"/>
            <a:r>
              <a:rPr lang="en-US" sz="2800" dirty="0">
                <a:latin typeface="+mn-lt"/>
              </a:rPr>
              <a:t>Verse 5 – A man speaks so “the church” receives edification. </a:t>
            </a:r>
          </a:p>
          <a:p>
            <a:pPr marL="274320" indent="-274320" algn="l"/>
            <a:r>
              <a:rPr lang="en-US" sz="2800" dirty="0">
                <a:latin typeface="+mn-lt"/>
              </a:rPr>
              <a:t>Verse 12 – Seek to excel for the edification of “the church.” </a:t>
            </a:r>
          </a:p>
          <a:p>
            <a:pPr marL="274320" indent="-274320" algn="l"/>
            <a:r>
              <a:rPr lang="en-US" sz="2800" dirty="0">
                <a:latin typeface="+mn-lt"/>
              </a:rPr>
              <a:t>Verse 19 – “In the church” I should speak so I may teach </a:t>
            </a:r>
            <a:r>
              <a:rPr lang="en-US" sz="2800">
                <a:latin typeface="+mn-lt"/>
              </a:rPr>
              <a:t>others.</a:t>
            </a:r>
          </a:p>
          <a:p>
            <a:pPr marL="274320" indent="-274320" algn="l"/>
            <a:r>
              <a:rPr lang="en-US" sz="2800">
                <a:latin typeface="+mn-lt"/>
              </a:rPr>
              <a:t>Verse </a:t>
            </a:r>
            <a:r>
              <a:rPr lang="en-US" sz="2800" dirty="0">
                <a:latin typeface="+mn-lt"/>
              </a:rPr>
              <a:t>23 – “The whole church comes together in one place.” </a:t>
            </a:r>
          </a:p>
          <a:p>
            <a:pPr marL="274320" indent="-274320" algn="l"/>
            <a:r>
              <a:rPr lang="en-US" sz="2800" dirty="0">
                <a:latin typeface="+mn-lt"/>
              </a:rPr>
              <a:t>Verse 26 – “Brethren” “come together”/all things done to edify </a:t>
            </a:r>
          </a:p>
          <a:p>
            <a:pPr marL="274320" indent="-274320" algn="l"/>
            <a:r>
              <a:rPr lang="en-US" sz="2800" dirty="0">
                <a:latin typeface="+mn-lt"/>
              </a:rPr>
              <a:t>Verse 28 – No interpreter, tongue speakers “keep silent in church” </a:t>
            </a:r>
          </a:p>
          <a:p>
            <a:pPr marL="274320" indent="-274320" algn="l"/>
            <a:r>
              <a:rPr lang="en-US" sz="2800" dirty="0">
                <a:latin typeface="+mn-lt"/>
              </a:rPr>
              <a:t>Verses 29,30 – When one spoke, others “keep silent” and listen. </a:t>
            </a:r>
          </a:p>
          <a:p>
            <a:pPr marL="274320" indent="-274320" algn="l"/>
            <a:r>
              <a:rPr lang="en-US" sz="2800" dirty="0">
                <a:latin typeface="+mn-lt"/>
              </a:rPr>
              <a:t>Verse 31 – Teaching was done so that “all” learn &amp; be encouraged.</a:t>
            </a:r>
          </a:p>
          <a:p>
            <a:pPr marL="274320" indent="-274320"/>
            <a:r>
              <a:rPr lang="en-US" sz="2800" b="1" i="1" dirty="0">
                <a:solidFill>
                  <a:schemeClr val="accent1"/>
                </a:solidFill>
                <a:latin typeface="+mn-lt"/>
              </a:rPr>
              <a:t>The church arranged assemblies that everyone is expected to attend and focus together on each activity. Each one who speaks is addressing the whole church.</a:t>
            </a:r>
            <a:endParaRPr lang="en-US" sz="2800" dirty="0">
              <a:solidFill>
                <a:schemeClr val="accent1"/>
              </a:solidFill>
              <a:latin typeface="+mn-lt"/>
            </a:endParaRPr>
          </a:p>
        </p:txBody>
      </p:sp>
    </p:spTree>
    <p:extLst>
      <p:ext uri="{BB962C8B-B14F-4D97-AF65-F5344CB8AC3E}">
        <p14:creationId xmlns:p14="http://schemas.microsoft.com/office/powerpoint/2010/main" val="11427194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BC78B-8C9A-188D-50F0-A1740E97707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B28AEB0-8534-BECB-1CBD-B1F5E5763944}"/>
              </a:ext>
            </a:extLst>
          </p:cNvPr>
          <p:cNvSpPr txBox="1"/>
          <p:nvPr/>
        </p:nvSpPr>
        <p:spPr>
          <a:xfrm>
            <a:off x="479366" y="510139"/>
            <a:ext cx="11274828" cy="584775"/>
          </a:xfrm>
          <a:prstGeom prst="rect">
            <a:avLst/>
          </a:prstGeom>
          <a:noFill/>
        </p:spPr>
        <p:txBody>
          <a:bodyPr wrap="square" rtlCol="0">
            <a:spAutoFit/>
          </a:bodyPr>
          <a:lstStyle/>
          <a:p>
            <a:pPr algn="ctr"/>
            <a:r>
              <a:rPr lang="en-US" sz="3200" b="1" dirty="0">
                <a:solidFill>
                  <a:srgbClr val="FFFF00"/>
                </a:solidFill>
                <a:latin typeface="+mj-lt"/>
              </a:rPr>
              <a:t>Women</a:t>
            </a:r>
            <a:r>
              <a:rPr lang="en-US" sz="3200" b="1" dirty="0">
                <a:latin typeface="+mj-lt"/>
              </a:rPr>
              <a:t> </a:t>
            </a:r>
            <a:r>
              <a:rPr lang="en-US" sz="3200" b="1" dirty="0">
                <a:solidFill>
                  <a:srgbClr val="FFFF00"/>
                </a:solidFill>
                <a:latin typeface="+mj-lt"/>
              </a:rPr>
              <a:t>Discussing with Men Outside Assemblies</a:t>
            </a:r>
          </a:p>
        </p:txBody>
      </p:sp>
      <p:sp>
        <p:nvSpPr>
          <p:cNvPr id="5" name="TextBox 4">
            <a:extLst>
              <a:ext uri="{FF2B5EF4-FFF2-40B4-BE49-F238E27FC236}">
                <a16:creationId xmlns:a16="http://schemas.microsoft.com/office/drawing/2014/main" id="{47086E31-59A1-E41E-406A-C5BDC46A21B4}"/>
              </a:ext>
            </a:extLst>
          </p:cNvPr>
          <p:cNvSpPr txBox="1"/>
          <p:nvPr/>
        </p:nvSpPr>
        <p:spPr>
          <a:xfrm>
            <a:off x="631685" y="1105589"/>
            <a:ext cx="10806551" cy="5693866"/>
          </a:xfrm>
          <a:prstGeom prst="rect">
            <a:avLst/>
          </a:prstGeom>
          <a:noFill/>
        </p:spPr>
        <p:txBody>
          <a:bodyPr wrap="square" rtlCol="0">
            <a:spAutoFit/>
          </a:bodyPr>
          <a:lstStyle/>
          <a:p>
            <a:pPr marL="274320" indent="-274320" algn="l"/>
            <a:r>
              <a:rPr lang="en-US" sz="2800" dirty="0">
                <a:latin typeface="+mn-lt"/>
              </a:rPr>
              <a:t>1 Samuel 1:9-18,24-28 – Hannah discussed with the high priest Eli</a:t>
            </a:r>
          </a:p>
          <a:p>
            <a:pPr marL="274320" indent="-274320" algn="l"/>
            <a:r>
              <a:rPr lang="en-US" sz="2800" dirty="0">
                <a:latin typeface="+mn-lt"/>
              </a:rPr>
              <a:t>1 Samuel 25:14-35 – Abigail admonished David in presence of men </a:t>
            </a:r>
          </a:p>
          <a:p>
            <a:pPr marL="274320" indent="-274320" algn="l"/>
            <a:r>
              <a:rPr lang="en-US" sz="2800" dirty="0">
                <a:latin typeface="+mn-lt"/>
              </a:rPr>
              <a:t>Judges 4:4-9,14 – Deborah revealed God’s will to Barak</a:t>
            </a:r>
          </a:p>
          <a:p>
            <a:pPr marL="274320" indent="-274320" algn="l"/>
            <a:r>
              <a:rPr lang="en-US" sz="2800" dirty="0">
                <a:latin typeface="+mn-lt"/>
              </a:rPr>
              <a:t>Esther 4:5-17; 7:1-7 – Esther discussed with Mordecai</a:t>
            </a:r>
          </a:p>
          <a:p>
            <a:pPr marL="274320" indent="-274320" algn="l"/>
            <a:r>
              <a:rPr lang="en-US" sz="2800" dirty="0">
                <a:latin typeface="+mn-lt"/>
              </a:rPr>
              <a:t>Luke 2:36-39 – Anna spoke to “all who looked for redemption”</a:t>
            </a:r>
          </a:p>
          <a:p>
            <a:pPr marL="274320" indent="-274320" algn="l"/>
            <a:r>
              <a:rPr lang="en-US" sz="2800" dirty="0">
                <a:latin typeface="+mn-lt"/>
              </a:rPr>
              <a:t>John 4:19-26,28-30,39,42 – Jesus discussed with Samaritan woman</a:t>
            </a:r>
          </a:p>
          <a:p>
            <a:pPr marL="274320" indent="-274320" algn="l"/>
            <a:r>
              <a:rPr lang="en-US" sz="2800" dirty="0">
                <a:latin typeface="+mn-lt"/>
              </a:rPr>
              <a:t>Luke 11:27,28 – A woman in the crowd called a spiritual comment. </a:t>
            </a:r>
          </a:p>
          <a:p>
            <a:pPr marL="274320" indent="-274320" algn="l"/>
            <a:r>
              <a:rPr lang="en-US" sz="2800" dirty="0">
                <a:latin typeface="+mn-lt"/>
              </a:rPr>
              <a:t>John 11:20-27 – Jesus and Martha conducted a spiritual discussion </a:t>
            </a:r>
          </a:p>
          <a:p>
            <a:pPr marL="274320" indent="-274320" algn="l"/>
            <a:r>
              <a:rPr lang="en-US" sz="2800" dirty="0">
                <a:latin typeface="+mn-lt"/>
              </a:rPr>
              <a:t>Luke 10:38-42 – Jesus discussed with Martha proper priorities</a:t>
            </a:r>
          </a:p>
          <a:p>
            <a:pPr marL="274320" indent="-274320" algn="l"/>
            <a:r>
              <a:rPr lang="en-US" sz="2800" dirty="0">
                <a:latin typeface="+mn-lt"/>
              </a:rPr>
              <a:t>Matthew 28:1-8; Luke 24:9,10; John 20:16-18 – Women report res.</a:t>
            </a:r>
          </a:p>
          <a:p>
            <a:pPr marL="274320" indent="-274320" algn="l"/>
            <a:r>
              <a:rPr lang="en-US" sz="2800" dirty="0">
                <a:latin typeface="+mn-lt"/>
              </a:rPr>
              <a:t>Acts 16:13 – Paul/Silas in a small-group study with women at river.</a:t>
            </a:r>
          </a:p>
          <a:p>
            <a:pPr marL="274320" indent="-274320" algn="l"/>
            <a:r>
              <a:rPr lang="en-US" sz="2800" dirty="0">
                <a:latin typeface="+mn-lt"/>
              </a:rPr>
              <a:t>Acts 18:26 – Aquila &amp; Priscilla took Apollos aside and taught</a:t>
            </a:r>
          </a:p>
          <a:p>
            <a:pPr marL="274320" indent="-274320" algn="l"/>
            <a:r>
              <a:rPr lang="en-US" sz="2800" dirty="0">
                <a:latin typeface="+mn-lt"/>
              </a:rPr>
              <a:t>Acts 21:8,9 – Philip’s four daughters prophesied to Paul and others</a:t>
            </a:r>
          </a:p>
        </p:txBody>
      </p:sp>
    </p:spTree>
    <p:extLst>
      <p:ext uri="{BB962C8B-B14F-4D97-AF65-F5344CB8AC3E}">
        <p14:creationId xmlns:p14="http://schemas.microsoft.com/office/powerpoint/2010/main" val="26511418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D3285-55D9-8719-CA17-B59680E009D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91117C3-EE63-EABA-649E-520A9D61AC1C}"/>
              </a:ext>
            </a:extLst>
          </p:cNvPr>
          <p:cNvSpPr txBox="1"/>
          <p:nvPr/>
        </p:nvSpPr>
        <p:spPr>
          <a:xfrm>
            <a:off x="662248" y="510139"/>
            <a:ext cx="11098661" cy="646331"/>
          </a:xfrm>
          <a:prstGeom prst="rect">
            <a:avLst/>
          </a:prstGeom>
          <a:noFill/>
        </p:spPr>
        <p:txBody>
          <a:bodyPr wrap="square" rtlCol="0">
            <a:spAutoFit/>
          </a:bodyPr>
          <a:lstStyle/>
          <a:p>
            <a:r>
              <a:rPr lang="en-US" b="1" dirty="0">
                <a:solidFill>
                  <a:srgbClr val="FFFF00"/>
                </a:solidFill>
                <a:latin typeface="+mn-lt"/>
              </a:rPr>
              <a:t>“Let All Things Be Done for Edification.”</a:t>
            </a:r>
          </a:p>
        </p:txBody>
      </p:sp>
      <p:sp>
        <p:nvSpPr>
          <p:cNvPr id="2" name="TextBox 1">
            <a:extLst>
              <a:ext uri="{FF2B5EF4-FFF2-40B4-BE49-F238E27FC236}">
                <a16:creationId xmlns:a16="http://schemas.microsoft.com/office/drawing/2014/main" id="{85068BAC-5378-3741-07FA-A8E25078C5BE}"/>
              </a:ext>
            </a:extLst>
          </p:cNvPr>
          <p:cNvSpPr txBox="1"/>
          <p:nvPr/>
        </p:nvSpPr>
        <p:spPr>
          <a:xfrm>
            <a:off x="609600" y="1631990"/>
            <a:ext cx="6934200" cy="4832092"/>
          </a:xfrm>
          <a:prstGeom prst="rect">
            <a:avLst/>
          </a:prstGeom>
          <a:noFill/>
        </p:spPr>
        <p:txBody>
          <a:bodyPr wrap="square" rtlCol="0">
            <a:spAutoFit/>
          </a:bodyPr>
          <a:lstStyle/>
          <a:p>
            <a:pPr marL="274320" indent="-274320" algn="l">
              <a:spcBef>
                <a:spcPts val="0"/>
              </a:spcBef>
            </a:pPr>
            <a:r>
              <a:rPr lang="en-US" sz="2800" b="1" dirty="0">
                <a:latin typeface="+mn-lt"/>
              </a:rPr>
              <a:t>* Tongue speakers speak in turn.</a:t>
            </a:r>
          </a:p>
          <a:p>
            <a:pPr marL="274320" indent="-274320" algn="l">
              <a:spcBef>
                <a:spcPts val="0"/>
              </a:spcBef>
            </a:pPr>
            <a:r>
              <a:rPr lang="en-US" sz="2800" b="1" dirty="0">
                <a:latin typeface="+mn-lt"/>
              </a:rPr>
              <a:t>* Tongues must be interpreted.</a:t>
            </a:r>
          </a:p>
          <a:p>
            <a:pPr marL="274320" indent="-274320" algn="l">
              <a:spcBef>
                <a:spcPts val="0"/>
              </a:spcBef>
            </a:pPr>
            <a:r>
              <a:rPr lang="en-US" sz="2800" b="1" dirty="0">
                <a:latin typeface="+mn-lt"/>
              </a:rPr>
              <a:t>* Each should be silent when others spoke.</a:t>
            </a:r>
          </a:p>
          <a:p>
            <a:pPr marL="274320" indent="-274320" algn="l">
              <a:spcBef>
                <a:spcPts val="0"/>
              </a:spcBef>
            </a:pPr>
            <a:r>
              <a:rPr lang="en-US" sz="2800" b="1" dirty="0">
                <a:latin typeface="+mn-lt"/>
              </a:rPr>
              <a:t>* Prophets speak one by one.</a:t>
            </a:r>
          </a:p>
          <a:p>
            <a:pPr marL="274320" indent="-274320" algn="l">
              <a:spcBef>
                <a:spcPts val="0"/>
              </a:spcBef>
            </a:pPr>
            <a:r>
              <a:rPr lang="en-US" sz="2800" b="1" dirty="0">
                <a:latin typeface="+mn-lt"/>
              </a:rPr>
              <a:t>* God is not the author of confusion but of peace.</a:t>
            </a:r>
          </a:p>
          <a:p>
            <a:pPr marL="274320" indent="-274320" algn="l">
              <a:spcBef>
                <a:spcPts val="0"/>
              </a:spcBef>
            </a:pPr>
            <a:r>
              <a:rPr lang="en-US" sz="2800" b="1" dirty="0">
                <a:latin typeface="+mn-lt"/>
              </a:rPr>
              <a:t>* Women should not speak in church.</a:t>
            </a:r>
          </a:p>
          <a:p>
            <a:pPr marL="274320" indent="-274320" algn="l">
              <a:spcBef>
                <a:spcPts val="0"/>
              </a:spcBef>
            </a:pPr>
            <a:r>
              <a:rPr lang="en-US" sz="2800" b="1" dirty="0">
                <a:latin typeface="+mn-lt"/>
              </a:rPr>
              <a:t>* These commands were from Christ.</a:t>
            </a:r>
          </a:p>
          <a:p>
            <a:pPr marL="274320" indent="-274320" algn="l">
              <a:spcBef>
                <a:spcPts val="0"/>
              </a:spcBef>
            </a:pPr>
            <a:r>
              <a:rPr lang="en-US" sz="2800" b="1" dirty="0">
                <a:latin typeface="+mn-lt"/>
              </a:rPr>
              <a:t>* Let all things be done decently and in order.</a:t>
            </a:r>
          </a:p>
        </p:txBody>
      </p:sp>
      <p:pic>
        <p:nvPicPr>
          <p:cNvPr id="4" name="Picture 3">
            <a:extLst>
              <a:ext uri="{FF2B5EF4-FFF2-40B4-BE49-F238E27FC236}">
                <a16:creationId xmlns:a16="http://schemas.microsoft.com/office/drawing/2014/main" id="{04ADA789-DA4F-CFA0-8A45-C28DC89C8C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1000" y="1600200"/>
            <a:ext cx="3143914" cy="4715871"/>
          </a:xfrm>
          <a:prstGeom prst="rect">
            <a:avLst/>
          </a:prstGeom>
        </p:spPr>
      </p:pic>
    </p:spTree>
    <p:extLst>
      <p:ext uri="{BB962C8B-B14F-4D97-AF65-F5344CB8AC3E}">
        <p14:creationId xmlns:p14="http://schemas.microsoft.com/office/powerpoint/2010/main" val="1212620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 calcmode="lin" valueType="num">
                                      <p:cBhvr>
                                        <p:cTn id="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9" dur="500"/>
                                        <p:tgtEl>
                                          <p:spTgt spid="2">
                                            <p:txEl>
                                              <p:pRg st="6" end="6"/>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7" end="7"/>
                                            </p:txEl>
                                          </p:spTgt>
                                        </p:tgtEl>
                                        <p:attrNameLst>
                                          <p:attrName>style.visibility</p:attrName>
                                        </p:attrNameLst>
                                      </p:cBhvr>
                                      <p:to>
                                        <p:strVal val="visible"/>
                                      </p:to>
                                    </p:set>
                                    <p:anim calcmode="lin" valueType="num">
                                      <p:cBhvr>
                                        <p:cTn id="14"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1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63EC7-F76B-4D1B-F3ED-880A938E196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1CD2209-408F-A5F0-C8CF-1C9A76FDD322}"/>
              </a:ext>
            </a:extLst>
          </p:cNvPr>
          <p:cNvSpPr txBox="1"/>
          <p:nvPr/>
        </p:nvSpPr>
        <p:spPr>
          <a:xfrm>
            <a:off x="609600" y="510139"/>
            <a:ext cx="11098661" cy="523220"/>
          </a:xfrm>
          <a:prstGeom prst="rect">
            <a:avLst/>
          </a:prstGeom>
          <a:noFill/>
        </p:spPr>
        <p:txBody>
          <a:bodyPr wrap="square" rtlCol="0">
            <a:spAutoFit/>
          </a:bodyPr>
          <a:lstStyle/>
          <a:p>
            <a:pPr marL="274320" indent="-274320"/>
            <a:r>
              <a:rPr lang="en-US" sz="2800" b="1" i="1" dirty="0">
                <a:solidFill>
                  <a:schemeClr val="bg2"/>
                </a:solidFill>
                <a:latin typeface="+mn-lt"/>
              </a:rPr>
              <a:t>Summary of Teaching about Spiritual Gifts – 1 Corinthians 12-14</a:t>
            </a:r>
            <a:endParaRPr lang="en-US" sz="2800" dirty="0">
              <a:solidFill>
                <a:schemeClr val="bg2"/>
              </a:solidFill>
              <a:latin typeface="+mn-lt"/>
            </a:endParaRPr>
          </a:p>
        </p:txBody>
      </p:sp>
      <p:sp>
        <p:nvSpPr>
          <p:cNvPr id="2" name="TextBox 1">
            <a:extLst>
              <a:ext uri="{FF2B5EF4-FFF2-40B4-BE49-F238E27FC236}">
                <a16:creationId xmlns:a16="http://schemas.microsoft.com/office/drawing/2014/main" id="{8843CC68-12AD-897E-02ED-F02445AD9E48}"/>
              </a:ext>
            </a:extLst>
          </p:cNvPr>
          <p:cNvSpPr txBox="1"/>
          <p:nvPr/>
        </p:nvSpPr>
        <p:spPr>
          <a:xfrm>
            <a:off x="636139" y="1219200"/>
            <a:ext cx="11098661" cy="4832092"/>
          </a:xfrm>
          <a:prstGeom prst="rect">
            <a:avLst/>
          </a:prstGeom>
          <a:noFill/>
        </p:spPr>
        <p:txBody>
          <a:bodyPr wrap="square" rtlCol="0">
            <a:spAutoFit/>
          </a:bodyPr>
          <a:lstStyle/>
          <a:p>
            <a:pPr marL="274320" indent="-274320" algn="l"/>
            <a:r>
              <a:rPr lang="en-US" sz="2800" b="1" dirty="0">
                <a:latin typeface="+mn-lt"/>
              </a:rPr>
              <a:t>* The Spirit gave different gifts to different people as He chose.</a:t>
            </a:r>
          </a:p>
          <a:p>
            <a:pPr marL="274320" indent="-274320" algn="l"/>
            <a:r>
              <a:rPr lang="en-US" sz="2800" b="1" dirty="0">
                <a:latin typeface="+mn-lt"/>
              </a:rPr>
              <a:t>* Having different gifts, members should yet work together with unity and love, not confusion or division.</a:t>
            </a:r>
          </a:p>
          <a:p>
            <a:pPr marL="274320" indent="-274320" algn="l"/>
            <a:r>
              <a:rPr lang="en-US" sz="2800" b="1" dirty="0">
                <a:latin typeface="+mn-lt"/>
              </a:rPr>
              <a:t>* Gifts served a temporary purpose but would cease when they had completely revealed and recorded the Scriptures.</a:t>
            </a:r>
          </a:p>
          <a:p>
            <a:pPr marL="274320" indent="-274320" algn="l"/>
            <a:r>
              <a:rPr lang="en-US" sz="2800" b="1" dirty="0">
                <a:latin typeface="+mn-lt"/>
              </a:rPr>
              <a:t>* Gifts were given to instruct and edify, not to glorify those who possessed them nor to assure they were acceptable to God.</a:t>
            </a:r>
          </a:p>
          <a:p>
            <a:pPr marL="274320" indent="-274320" algn="l"/>
            <a:r>
              <a:rPr lang="en-US" sz="2800" b="1" dirty="0">
                <a:latin typeface="+mn-lt"/>
              </a:rPr>
              <a:t>* Women are not allowed to speak to the assembled church even to ask questions.</a:t>
            </a:r>
          </a:p>
          <a:p>
            <a:pPr marL="274320" indent="-274320" algn="l"/>
            <a:r>
              <a:rPr lang="en-US" sz="2800" b="1" dirty="0">
                <a:latin typeface="+mn-lt"/>
              </a:rPr>
              <a:t>* Everything in church assemblies should be understandable and orderly to promote instruction and edification.</a:t>
            </a:r>
          </a:p>
        </p:txBody>
      </p:sp>
    </p:spTree>
    <p:extLst>
      <p:ext uri="{BB962C8B-B14F-4D97-AF65-F5344CB8AC3E}">
        <p14:creationId xmlns:p14="http://schemas.microsoft.com/office/powerpoint/2010/main" val="696311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0CD97-3677-A941-83C7-DEDF9AA1523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84A5BCE-5A52-59B6-DBA3-9CB2C58C6963}"/>
              </a:ext>
            </a:extLst>
          </p:cNvPr>
          <p:cNvSpPr txBox="1"/>
          <p:nvPr/>
        </p:nvSpPr>
        <p:spPr>
          <a:xfrm>
            <a:off x="662248" y="510139"/>
            <a:ext cx="11098661" cy="584775"/>
          </a:xfrm>
          <a:prstGeom prst="rect">
            <a:avLst/>
          </a:prstGeom>
          <a:noFill/>
        </p:spPr>
        <p:txBody>
          <a:bodyPr wrap="square" rtlCol="0">
            <a:spAutoFit/>
          </a:bodyPr>
          <a:lstStyle/>
          <a:p>
            <a:r>
              <a:rPr lang="en-US" sz="3200" b="1" dirty="0">
                <a:solidFill>
                  <a:schemeClr val="bg2"/>
                </a:solidFill>
                <a:latin typeface="+mn-lt"/>
              </a:rPr>
              <a:t>Lessons about the Gospel – 15:1-2</a:t>
            </a:r>
          </a:p>
        </p:txBody>
      </p:sp>
      <p:sp>
        <p:nvSpPr>
          <p:cNvPr id="2" name="TextBox 1">
            <a:extLst>
              <a:ext uri="{FF2B5EF4-FFF2-40B4-BE49-F238E27FC236}">
                <a16:creationId xmlns:a16="http://schemas.microsoft.com/office/drawing/2014/main" id="{40C615F3-9677-F034-3ED6-3D17AAD3331E}"/>
              </a:ext>
            </a:extLst>
          </p:cNvPr>
          <p:cNvSpPr txBox="1"/>
          <p:nvPr/>
        </p:nvSpPr>
        <p:spPr>
          <a:xfrm>
            <a:off x="5334000" y="1219200"/>
            <a:ext cx="6400800" cy="4985980"/>
          </a:xfrm>
          <a:prstGeom prst="rect">
            <a:avLst/>
          </a:prstGeom>
          <a:noFill/>
        </p:spPr>
        <p:txBody>
          <a:bodyPr wrap="square" rtlCol="0">
            <a:spAutoFit/>
          </a:bodyPr>
          <a:lstStyle/>
          <a:p>
            <a:pPr marL="274320" indent="-274320" algn="l">
              <a:spcBef>
                <a:spcPts val="1200"/>
              </a:spcBef>
            </a:pPr>
            <a:r>
              <a:rPr lang="en-US" sz="3200" dirty="0">
                <a:latin typeface="+mn-lt"/>
              </a:rPr>
              <a:t>1) It is the message necessary to salvation. </a:t>
            </a:r>
          </a:p>
          <a:p>
            <a:pPr marL="274320" indent="-274320" algn="l">
              <a:spcBef>
                <a:spcPts val="1200"/>
              </a:spcBef>
            </a:pPr>
            <a:r>
              <a:rPr lang="en-US" sz="3200" dirty="0">
                <a:latin typeface="+mn-lt"/>
              </a:rPr>
              <a:t>2) It must be preached (people must hear and understand it). </a:t>
            </a:r>
          </a:p>
          <a:p>
            <a:pPr marL="274320" indent="-274320" algn="l">
              <a:spcBef>
                <a:spcPts val="1200"/>
              </a:spcBef>
            </a:pPr>
            <a:r>
              <a:rPr lang="en-US" sz="3200" dirty="0">
                <a:latin typeface="+mn-lt"/>
              </a:rPr>
              <a:t>3) Those who seek to benefit from the gospel must receive it. </a:t>
            </a:r>
          </a:p>
          <a:p>
            <a:pPr marL="274320" indent="-274320" algn="l">
              <a:spcBef>
                <a:spcPts val="1200"/>
              </a:spcBef>
            </a:pPr>
            <a:r>
              <a:rPr lang="en-US" sz="3200" dirty="0">
                <a:latin typeface="+mn-lt"/>
              </a:rPr>
              <a:t>4) Then they must stand in it and hold it fast, otherwise they will believe it in vain. </a:t>
            </a:r>
          </a:p>
        </p:txBody>
      </p:sp>
      <p:pic>
        <p:nvPicPr>
          <p:cNvPr id="4" name="Picture 3">
            <a:extLst>
              <a:ext uri="{FF2B5EF4-FFF2-40B4-BE49-F238E27FC236}">
                <a16:creationId xmlns:a16="http://schemas.microsoft.com/office/drawing/2014/main" id="{33C2B9AA-FFF1-1A8C-C63D-4100F4A7F6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057400"/>
            <a:ext cx="4937760" cy="3291840"/>
          </a:xfrm>
          <a:prstGeom prst="rect">
            <a:avLst/>
          </a:prstGeom>
        </p:spPr>
      </p:pic>
    </p:spTree>
    <p:extLst>
      <p:ext uri="{BB962C8B-B14F-4D97-AF65-F5344CB8AC3E}">
        <p14:creationId xmlns:p14="http://schemas.microsoft.com/office/powerpoint/2010/main" val="40805014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76BFB-663A-D79F-2F23-5EAF8824D04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BB1CCC0-5EC8-2B2F-CC02-9D94BB8D3FF5}"/>
              </a:ext>
            </a:extLst>
          </p:cNvPr>
          <p:cNvSpPr txBox="1"/>
          <p:nvPr/>
        </p:nvSpPr>
        <p:spPr>
          <a:xfrm>
            <a:off x="662248" y="510139"/>
            <a:ext cx="11098661" cy="584775"/>
          </a:xfrm>
          <a:prstGeom prst="rect">
            <a:avLst/>
          </a:prstGeom>
          <a:noFill/>
        </p:spPr>
        <p:txBody>
          <a:bodyPr wrap="square" rtlCol="0">
            <a:spAutoFit/>
          </a:bodyPr>
          <a:lstStyle/>
          <a:p>
            <a:r>
              <a:rPr lang="en-US" sz="3200" b="1" dirty="0">
                <a:solidFill>
                  <a:schemeClr val="bg2"/>
                </a:solidFill>
                <a:latin typeface="+mn-lt"/>
              </a:rPr>
              <a:t>The Fundamentals of the Gospel – 15:3-5</a:t>
            </a:r>
          </a:p>
        </p:txBody>
      </p:sp>
      <p:sp>
        <p:nvSpPr>
          <p:cNvPr id="2" name="TextBox 1">
            <a:extLst>
              <a:ext uri="{FF2B5EF4-FFF2-40B4-BE49-F238E27FC236}">
                <a16:creationId xmlns:a16="http://schemas.microsoft.com/office/drawing/2014/main" id="{D7C8029D-2DD9-B8C4-38F3-EE28122ED8D6}"/>
              </a:ext>
            </a:extLst>
          </p:cNvPr>
          <p:cNvSpPr txBox="1"/>
          <p:nvPr/>
        </p:nvSpPr>
        <p:spPr>
          <a:xfrm>
            <a:off x="685800" y="1524000"/>
            <a:ext cx="5029200" cy="4431983"/>
          </a:xfrm>
          <a:prstGeom prst="rect">
            <a:avLst/>
          </a:prstGeom>
          <a:noFill/>
        </p:spPr>
        <p:txBody>
          <a:bodyPr wrap="square" rtlCol="0">
            <a:spAutoFit/>
          </a:bodyPr>
          <a:lstStyle/>
          <a:p>
            <a:pPr>
              <a:spcBef>
                <a:spcPts val="1200"/>
              </a:spcBef>
            </a:pPr>
            <a:r>
              <a:rPr lang="en-US" b="1" dirty="0">
                <a:solidFill>
                  <a:schemeClr val="accent1"/>
                </a:solidFill>
                <a:latin typeface="+mj-lt"/>
              </a:rPr>
              <a:t>Christ died for our sins </a:t>
            </a:r>
          </a:p>
          <a:p>
            <a:pPr>
              <a:spcBef>
                <a:spcPts val="1200"/>
              </a:spcBef>
            </a:pPr>
            <a:r>
              <a:rPr lang="en-US" b="1" dirty="0">
                <a:solidFill>
                  <a:schemeClr val="accent1"/>
                </a:solidFill>
                <a:latin typeface="+mj-lt"/>
              </a:rPr>
              <a:t>He was buried </a:t>
            </a:r>
          </a:p>
          <a:p>
            <a:pPr>
              <a:spcBef>
                <a:spcPts val="1200"/>
              </a:spcBef>
            </a:pPr>
            <a:r>
              <a:rPr lang="en-US" b="1" dirty="0">
                <a:solidFill>
                  <a:schemeClr val="accent1"/>
                </a:solidFill>
                <a:latin typeface="+mj-lt"/>
              </a:rPr>
              <a:t>He rose again the third day</a:t>
            </a:r>
          </a:p>
          <a:p>
            <a:pPr>
              <a:spcBef>
                <a:spcPts val="1200"/>
              </a:spcBef>
            </a:pPr>
            <a:r>
              <a:rPr lang="en-US" b="1" dirty="0">
                <a:solidFill>
                  <a:schemeClr val="accent1"/>
                </a:solidFill>
                <a:latin typeface="+mj-lt"/>
              </a:rPr>
              <a:t>He appeared to witnesses</a:t>
            </a:r>
          </a:p>
        </p:txBody>
      </p:sp>
      <p:pic>
        <p:nvPicPr>
          <p:cNvPr id="5" name="Picture 4">
            <a:extLst>
              <a:ext uri="{FF2B5EF4-FFF2-40B4-BE49-F238E27FC236}">
                <a16:creationId xmlns:a16="http://schemas.microsoft.com/office/drawing/2014/main" id="{A6894D01-6C09-6E7D-B3D5-5732C802CE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8524" y="2114897"/>
            <a:ext cx="5214891" cy="3142903"/>
          </a:xfrm>
          <a:prstGeom prst="rect">
            <a:avLst/>
          </a:prstGeom>
        </p:spPr>
      </p:pic>
    </p:spTree>
    <p:extLst>
      <p:ext uri="{BB962C8B-B14F-4D97-AF65-F5344CB8AC3E}">
        <p14:creationId xmlns:p14="http://schemas.microsoft.com/office/powerpoint/2010/main" val="33114909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25C2D-75D7-CB42-8ADB-96262ED3657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851DA78-F723-CE2A-9DA0-60D151F6D3B5}"/>
              </a:ext>
            </a:extLst>
          </p:cNvPr>
          <p:cNvSpPr txBox="1"/>
          <p:nvPr/>
        </p:nvSpPr>
        <p:spPr>
          <a:xfrm>
            <a:off x="662248" y="510139"/>
            <a:ext cx="11098661" cy="584775"/>
          </a:xfrm>
          <a:prstGeom prst="rect">
            <a:avLst/>
          </a:prstGeom>
          <a:noFill/>
        </p:spPr>
        <p:txBody>
          <a:bodyPr wrap="square" rtlCol="0">
            <a:spAutoFit/>
          </a:bodyPr>
          <a:lstStyle/>
          <a:p>
            <a:r>
              <a:rPr lang="en-US" sz="3200" b="1" dirty="0">
                <a:solidFill>
                  <a:schemeClr val="bg2"/>
                </a:solidFill>
                <a:latin typeface="+mn-lt"/>
              </a:rPr>
              <a:t>What the Gospel Includes</a:t>
            </a:r>
          </a:p>
        </p:txBody>
      </p:sp>
      <p:sp>
        <p:nvSpPr>
          <p:cNvPr id="2" name="TextBox 1">
            <a:extLst>
              <a:ext uri="{FF2B5EF4-FFF2-40B4-BE49-F238E27FC236}">
                <a16:creationId xmlns:a16="http://schemas.microsoft.com/office/drawing/2014/main" id="{47358EFE-9692-0420-47A1-546AFA779340}"/>
              </a:ext>
            </a:extLst>
          </p:cNvPr>
          <p:cNvSpPr txBox="1"/>
          <p:nvPr/>
        </p:nvSpPr>
        <p:spPr>
          <a:xfrm>
            <a:off x="685800" y="1447800"/>
            <a:ext cx="10972800" cy="4739759"/>
          </a:xfrm>
          <a:prstGeom prst="rect">
            <a:avLst/>
          </a:prstGeom>
          <a:noFill/>
        </p:spPr>
        <p:txBody>
          <a:bodyPr wrap="square" rtlCol="0">
            <a:spAutoFit/>
          </a:bodyPr>
          <a:lstStyle/>
          <a:p>
            <a:pPr marL="274320" indent="-274320" algn="l">
              <a:spcBef>
                <a:spcPts val="1200"/>
              </a:spcBef>
            </a:pPr>
            <a:r>
              <a:rPr lang="en-US" sz="2800" b="1" dirty="0">
                <a:solidFill>
                  <a:schemeClr val="accent1"/>
                </a:solidFill>
                <a:latin typeface="+mn-lt"/>
              </a:rPr>
              <a:t>* The record of Jesus’ death, burial, resurrection, appearances</a:t>
            </a:r>
            <a:r>
              <a:rPr lang="en-US" sz="2800" b="1" dirty="0">
                <a:latin typeface="+mn-lt"/>
              </a:rPr>
              <a:t> - </a:t>
            </a:r>
            <a:r>
              <a:rPr lang="en-US" sz="2800" dirty="0">
                <a:latin typeface="+mn-lt"/>
              </a:rPr>
              <a:t>1 Corinthians 1:17-24</a:t>
            </a:r>
          </a:p>
          <a:p>
            <a:pPr marL="274320" indent="-274320" algn="l">
              <a:spcBef>
                <a:spcPts val="1200"/>
              </a:spcBef>
            </a:pPr>
            <a:r>
              <a:rPr lang="en-US" sz="2800" b="1" dirty="0">
                <a:solidFill>
                  <a:schemeClr val="accent1"/>
                </a:solidFill>
                <a:latin typeface="+mn-lt"/>
              </a:rPr>
              <a:t>* The message of man’s eternal destiny - </a:t>
            </a:r>
            <a:r>
              <a:rPr lang="en-US" sz="2800" dirty="0">
                <a:latin typeface="+mn-lt"/>
              </a:rPr>
              <a:t>1 Corinthians 15:12-23 </a:t>
            </a:r>
          </a:p>
          <a:p>
            <a:pPr marL="274320" indent="-274320" algn="l">
              <a:spcBef>
                <a:spcPts val="1200"/>
              </a:spcBef>
            </a:pPr>
            <a:r>
              <a:rPr lang="en-US" sz="2800" b="1" dirty="0">
                <a:solidFill>
                  <a:schemeClr val="accent1"/>
                </a:solidFill>
                <a:latin typeface="+mn-lt"/>
              </a:rPr>
              <a:t>* Conditions to meet and commands to obey - </a:t>
            </a:r>
            <a:r>
              <a:rPr lang="en-US" sz="2800" dirty="0">
                <a:latin typeface="+mn-lt"/>
              </a:rPr>
              <a:t>Mark 1:14,15; 16:15,16; 1 Peter 1:22-25; 2 Thessalonians 1:7-9</a:t>
            </a:r>
          </a:p>
          <a:p>
            <a:pPr marL="274320" indent="-274320" algn="l">
              <a:spcBef>
                <a:spcPts val="1200"/>
              </a:spcBef>
            </a:pPr>
            <a:r>
              <a:rPr lang="en-US" sz="2800" b="1" dirty="0">
                <a:solidFill>
                  <a:schemeClr val="accent1"/>
                </a:solidFill>
                <a:latin typeface="+mn-lt"/>
              </a:rPr>
              <a:t>* The message of </a:t>
            </a:r>
            <a:r>
              <a:rPr lang="en-US" sz="2800" b="1">
                <a:solidFill>
                  <a:schemeClr val="accent1"/>
                </a:solidFill>
                <a:latin typeface="+mn-lt"/>
              </a:rPr>
              <a:t>the kingdom (church) </a:t>
            </a:r>
            <a:r>
              <a:rPr lang="en-US" sz="2800" b="1" dirty="0">
                <a:solidFill>
                  <a:schemeClr val="accent1"/>
                </a:solidFill>
                <a:latin typeface="+mn-lt"/>
              </a:rPr>
              <a:t>- </a:t>
            </a:r>
            <a:r>
              <a:rPr lang="en-US" sz="2800" dirty="0">
                <a:latin typeface="+mn-lt"/>
              </a:rPr>
              <a:t>Matthew 4:23; Acts 20:24,25; 8:12; Colossians 1:13</a:t>
            </a:r>
          </a:p>
          <a:p>
            <a:pPr marL="274320" indent="-274320" algn="l">
              <a:spcBef>
                <a:spcPts val="1200"/>
              </a:spcBef>
            </a:pPr>
            <a:r>
              <a:rPr lang="en-US" sz="2800" b="1" dirty="0">
                <a:solidFill>
                  <a:schemeClr val="accent1"/>
                </a:solidFill>
                <a:latin typeface="+mn-lt"/>
              </a:rPr>
              <a:t>* Sound doctrine: all of God’s commands - </a:t>
            </a:r>
            <a:r>
              <a:rPr lang="en-US" sz="2800" dirty="0">
                <a:latin typeface="+mn-lt"/>
              </a:rPr>
              <a:t>1 Timothy 1:10,11; Acts 20:24,27; Matthew 28:18-20; Acts 3:22,23 </a:t>
            </a:r>
          </a:p>
        </p:txBody>
      </p:sp>
    </p:spTree>
    <p:extLst>
      <p:ext uri="{BB962C8B-B14F-4D97-AF65-F5344CB8AC3E}">
        <p14:creationId xmlns:p14="http://schemas.microsoft.com/office/powerpoint/2010/main" val="32729799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BE71D-56AA-C1FE-9BE2-EC9EFCCCFC8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0191466-B1FE-1634-E358-6D05900357BA}"/>
              </a:ext>
            </a:extLst>
          </p:cNvPr>
          <p:cNvSpPr txBox="1"/>
          <p:nvPr/>
        </p:nvSpPr>
        <p:spPr>
          <a:xfrm>
            <a:off x="662248" y="510139"/>
            <a:ext cx="11098661" cy="584775"/>
          </a:xfrm>
          <a:prstGeom prst="rect">
            <a:avLst/>
          </a:prstGeom>
          <a:noFill/>
        </p:spPr>
        <p:txBody>
          <a:bodyPr wrap="square" rtlCol="0">
            <a:spAutoFit/>
          </a:bodyPr>
          <a:lstStyle/>
          <a:p>
            <a:pPr marL="274320" indent="-274320"/>
            <a:r>
              <a:rPr lang="en-US" sz="3200" b="1" dirty="0">
                <a:solidFill>
                  <a:schemeClr val="bg2"/>
                </a:solidFill>
                <a:latin typeface="+mn-lt"/>
              </a:rPr>
              <a:t>Witnesses of Jesus’ Resurrection</a:t>
            </a:r>
            <a:endParaRPr lang="en-US" sz="3200" dirty="0">
              <a:solidFill>
                <a:schemeClr val="bg2"/>
              </a:solidFill>
              <a:latin typeface="+mn-lt"/>
            </a:endParaRPr>
          </a:p>
        </p:txBody>
      </p:sp>
      <p:sp>
        <p:nvSpPr>
          <p:cNvPr id="2" name="TextBox 1">
            <a:extLst>
              <a:ext uri="{FF2B5EF4-FFF2-40B4-BE49-F238E27FC236}">
                <a16:creationId xmlns:a16="http://schemas.microsoft.com/office/drawing/2014/main" id="{BA13A36B-B738-74EA-B9B5-712334110526}"/>
              </a:ext>
            </a:extLst>
          </p:cNvPr>
          <p:cNvSpPr txBox="1"/>
          <p:nvPr/>
        </p:nvSpPr>
        <p:spPr>
          <a:xfrm>
            <a:off x="685800" y="1295400"/>
            <a:ext cx="10972800" cy="4401205"/>
          </a:xfrm>
          <a:prstGeom prst="rect">
            <a:avLst/>
          </a:prstGeom>
          <a:noFill/>
        </p:spPr>
        <p:txBody>
          <a:bodyPr wrap="square" rtlCol="0">
            <a:spAutoFit/>
          </a:bodyPr>
          <a:lstStyle/>
          <a:p>
            <a:pPr marL="274320" indent="-274320" algn="l"/>
            <a:r>
              <a:rPr lang="en-US" sz="2800" dirty="0">
                <a:latin typeface="+mn-lt"/>
              </a:rPr>
              <a:t>1) </a:t>
            </a:r>
            <a:r>
              <a:rPr lang="en-US" sz="2800" b="1" dirty="0">
                <a:solidFill>
                  <a:schemeClr val="accent1"/>
                </a:solidFill>
                <a:latin typeface="+mn-lt"/>
              </a:rPr>
              <a:t>Mary Magdalene </a:t>
            </a:r>
            <a:r>
              <a:rPr lang="en-US" sz="2800" dirty="0">
                <a:latin typeface="+mn-lt"/>
              </a:rPr>
              <a:t>– Mark 16:9; John 20:11-18</a:t>
            </a:r>
          </a:p>
          <a:p>
            <a:pPr marL="274320" indent="-274320" algn="l"/>
            <a:r>
              <a:rPr lang="en-US" sz="2800" dirty="0">
                <a:latin typeface="+mn-lt"/>
              </a:rPr>
              <a:t>2) </a:t>
            </a:r>
            <a:r>
              <a:rPr lang="en-US" sz="2800" b="1" dirty="0">
                <a:solidFill>
                  <a:schemeClr val="accent1"/>
                </a:solidFill>
                <a:latin typeface="+mn-lt"/>
              </a:rPr>
              <a:t>The women </a:t>
            </a:r>
            <a:r>
              <a:rPr lang="en-US" sz="2800" dirty="0">
                <a:latin typeface="+mn-lt"/>
              </a:rPr>
              <a:t>– Matthew 28:8-10</a:t>
            </a:r>
          </a:p>
          <a:p>
            <a:pPr marL="274320" indent="-274320" algn="l"/>
            <a:r>
              <a:rPr lang="en-US" sz="2800" dirty="0">
                <a:latin typeface="+mn-lt"/>
              </a:rPr>
              <a:t>3) </a:t>
            </a:r>
            <a:r>
              <a:rPr lang="en-US" sz="2800" b="1" dirty="0">
                <a:solidFill>
                  <a:schemeClr val="accent1"/>
                </a:solidFill>
                <a:latin typeface="+mn-lt"/>
              </a:rPr>
              <a:t>Two disciples on the road to Emmaus </a:t>
            </a:r>
            <a:r>
              <a:rPr lang="en-US" sz="2800" dirty="0">
                <a:latin typeface="+mn-lt"/>
              </a:rPr>
              <a:t>– Luke 24:13-35</a:t>
            </a:r>
          </a:p>
          <a:p>
            <a:pPr marL="274320" indent="-274320" algn="l"/>
            <a:r>
              <a:rPr lang="en-US" sz="2800" dirty="0">
                <a:latin typeface="+mn-lt"/>
              </a:rPr>
              <a:t>4) </a:t>
            </a:r>
            <a:r>
              <a:rPr lang="en-US" sz="2800" b="1" dirty="0">
                <a:solidFill>
                  <a:schemeClr val="accent1"/>
                </a:solidFill>
                <a:latin typeface="+mn-lt"/>
              </a:rPr>
              <a:t>The eleven apostles </a:t>
            </a:r>
            <a:r>
              <a:rPr lang="en-US" sz="2800" dirty="0">
                <a:latin typeface="+mn-lt"/>
              </a:rPr>
              <a:t>– Matthew 27:16-20; 1 Corinthians 15:5,7; John 20:19-21:25; Acts 1:3-11; </a:t>
            </a:r>
          </a:p>
          <a:p>
            <a:pPr marL="274320" indent="-274320" algn="l"/>
            <a:r>
              <a:rPr lang="en-US" sz="2800" dirty="0">
                <a:latin typeface="+mn-lt"/>
              </a:rPr>
              <a:t>5) </a:t>
            </a:r>
            <a:r>
              <a:rPr lang="en-US" sz="2800" b="1" dirty="0">
                <a:solidFill>
                  <a:schemeClr val="accent1"/>
                </a:solidFill>
                <a:latin typeface="+mn-lt"/>
              </a:rPr>
              <a:t>Joseph and Matthias </a:t>
            </a:r>
            <a:r>
              <a:rPr lang="en-US" sz="2800" dirty="0">
                <a:latin typeface="+mn-lt"/>
              </a:rPr>
              <a:t>– Acts 1:20-26</a:t>
            </a:r>
          </a:p>
          <a:p>
            <a:pPr marL="274320" indent="-274320" algn="l"/>
            <a:r>
              <a:rPr lang="en-US" sz="2800" dirty="0">
                <a:latin typeface="+mn-lt"/>
              </a:rPr>
              <a:t>6) </a:t>
            </a:r>
            <a:r>
              <a:rPr lang="en-US" sz="2800" b="1" dirty="0">
                <a:solidFill>
                  <a:schemeClr val="accent1"/>
                </a:solidFill>
                <a:latin typeface="+mn-lt"/>
              </a:rPr>
              <a:t>Peter </a:t>
            </a:r>
            <a:r>
              <a:rPr lang="en-US" sz="2800" dirty="0">
                <a:latin typeface="+mn-lt"/>
              </a:rPr>
              <a:t>– 1 Corinthians 15:5</a:t>
            </a:r>
          </a:p>
          <a:p>
            <a:pPr marL="274320" indent="-274320" algn="l"/>
            <a:r>
              <a:rPr lang="en-US" sz="2800" dirty="0">
                <a:latin typeface="+mn-lt"/>
              </a:rPr>
              <a:t>7) </a:t>
            </a:r>
            <a:r>
              <a:rPr lang="en-US" sz="2800" b="1" dirty="0">
                <a:solidFill>
                  <a:schemeClr val="accent1"/>
                </a:solidFill>
                <a:latin typeface="+mn-lt"/>
              </a:rPr>
              <a:t>Five </a:t>
            </a:r>
            <a:r>
              <a:rPr lang="en-US" sz="2800" b="1">
                <a:solidFill>
                  <a:schemeClr val="accent1"/>
                </a:solidFill>
                <a:latin typeface="+mn-lt"/>
              </a:rPr>
              <a:t>hundred brethren </a:t>
            </a:r>
            <a:r>
              <a:rPr lang="en-US" sz="2800">
                <a:latin typeface="+mn-lt"/>
              </a:rPr>
              <a:t>– </a:t>
            </a:r>
            <a:r>
              <a:rPr lang="en-US" sz="2800" dirty="0">
                <a:latin typeface="+mn-lt"/>
              </a:rPr>
              <a:t>1 Corinthians 15:6 (Matthew 28:7,16?)</a:t>
            </a:r>
          </a:p>
          <a:p>
            <a:pPr marL="274320" indent="-274320" algn="l"/>
            <a:r>
              <a:rPr lang="en-US" sz="2800" dirty="0">
                <a:latin typeface="+mn-lt"/>
              </a:rPr>
              <a:t>8) </a:t>
            </a:r>
            <a:r>
              <a:rPr lang="en-US" sz="2800" b="1" dirty="0">
                <a:solidFill>
                  <a:schemeClr val="accent1"/>
                </a:solidFill>
                <a:latin typeface="+mn-lt"/>
              </a:rPr>
              <a:t>James</a:t>
            </a:r>
            <a:r>
              <a:rPr lang="en-US" sz="2800" dirty="0">
                <a:solidFill>
                  <a:schemeClr val="accent1"/>
                </a:solidFill>
                <a:latin typeface="+mn-lt"/>
              </a:rPr>
              <a:t> </a:t>
            </a:r>
            <a:r>
              <a:rPr lang="en-US" sz="2800" dirty="0">
                <a:latin typeface="+mn-lt"/>
              </a:rPr>
              <a:t>– 1 Corinthians 15:7</a:t>
            </a:r>
          </a:p>
          <a:p>
            <a:pPr marL="274320" indent="-274320" algn="l"/>
            <a:r>
              <a:rPr lang="en-US" sz="2800" dirty="0">
                <a:latin typeface="+mn-lt"/>
              </a:rPr>
              <a:t>9) </a:t>
            </a:r>
            <a:r>
              <a:rPr lang="en-US" sz="2800" b="1" dirty="0">
                <a:solidFill>
                  <a:schemeClr val="accent1"/>
                </a:solidFill>
                <a:latin typeface="+mn-lt"/>
              </a:rPr>
              <a:t>Paul</a:t>
            </a:r>
            <a:r>
              <a:rPr lang="en-US" sz="2800" dirty="0">
                <a:solidFill>
                  <a:schemeClr val="accent1"/>
                </a:solidFill>
                <a:latin typeface="+mn-lt"/>
              </a:rPr>
              <a:t> </a:t>
            </a:r>
            <a:r>
              <a:rPr lang="en-US" sz="2800" dirty="0">
                <a:latin typeface="+mn-lt"/>
              </a:rPr>
              <a:t>– 1 Corinthians 15:8; 9:1; Acts 9:1ff; 22:1ff; 26:1ff</a:t>
            </a:r>
          </a:p>
        </p:txBody>
      </p:sp>
    </p:spTree>
    <p:extLst>
      <p:ext uri="{BB962C8B-B14F-4D97-AF65-F5344CB8AC3E}">
        <p14:creationId xmlns:p14="http://schemas.microsoft.com/office/powerpoint/2010/main" val="36309246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fade">
                                      <p:cBhvr>
                                        <p:cTn id="25" dur="500"/>
                                        <p:tgtEl>
                                          <p:spTgt spid="2">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fade">
                                      <p:cBhvr>
                                        <p:cTn id="28" dur="500"/>
                                        <p:tgtEl>
                                          <p:spTgt spid="2">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fade">
                                      <p:cBhvr>
                                        <p:cTn id="3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A05BE-DD08-7E91-A421-9B6C0AE6F39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982509C-3FAF-80CD-C188-B386DF431417}"/>
              </a:ext>
            </a:extLst>
          </p:cNvPr>
          <p:cNvSpPr txBox="1"/>
          <p:nvPr/>
        </p:nvSpPr>
        <p:spPr>
          <a:xfrm>
            <a:off x="662248" y="510139"/>
            <a:ext cx="11098661" cy="584775"/>
          </a:xfrm>
          <a:prstGeom prst="rect">
            <a:avLst/>
          </a:prstGeom>
          <a:noFill/>
        </p:spPr>
        <p:txBody>
          <a:bodyPr wrap="square" rtlCol="0">
            <a:spAutoFit/>
          </a:bodyPr>
          <a:lstStyle/>
          <a:p>
            <a:r>
              <a:rPr lang="en-US" sz="3200" b="1" dirty="0">
                <a:solidFill>
                  <a:schemeClr val="bg2"/>
                </a:solidFill>
                <a:latin typeface="+mj-lt"/>
              </a:rPr>
              <a:t>If There Is No Resurrection of the Dead:</a:t>
            </a:r>
          </a:p>
        </p:txBody>
      </p:sp>
      <p:sp>
        <p:nvSpPr>
          <p:cNvPr id="2" name="TextBox 1">
            <a:extLst>
              <a:ext uri="{FF2B5EF4-FFF2-40B4-BE49-F238E27FC236}">
                <a16:creationId xmlns:a16="http://schemas.microsoft.com/office/drawing/2014/main" id="{90D4BC99-2162-5C37-615C-FA4FE028162F}"/>
              </a:ext>
            </a:extLst>
          </p:cNvPr>
          <p:cNvSpPr txBox="1"/>
          <p:nvPr/>
        </p:nvSpPr>
        <p:spPr>
          <a:xfrm>
            <a:off x="4800600" y="1295400"/>
            <a:ext cx="6858000" cy="5262979"/>
          </a:xfrm>
          <a:prstGeom prst="rect">
            <a:avLst/>
          </a:prstGeom>
          <a:noFill/>
        </p:spPr>
        <p:txBody>
          <a:bodyPr wrap="square" rtlCol="0">
            <a:spAutoFit/>
          </a:bodyPr>
          <a:lstStyle/>
          <a:p>
            <a:pPr marL="274320" indent="-274320" algn="l"/>
            <a:r>
              <a:rPr lang="en-US" sz="2800" b="1" dirty="0">
                <a:latin typeface="+mn-lt"/>
              </a:rPr>
              <a:t>* Christ was not raised from the dead.</a:t>
            </a:r>
          </a:p>
          <a:p>
            <a:pPr marL="274320" indent="-274320" algn="l"/>
            <a:r>
              <a:rPr lang="en-US" sz="2800" b="1" dirty="0">
                <a:latin typeface="+mn-lt"/>
              </a:rPr>
              <a:t>* The apostles and other inspired teachers were false witnesses.</a:t>
            </a:r>
          </a:p>
          <a:p>
            <a:pPr marL="274320" indent="-274320" algn="l"/>
            <a:r>
              <a:rPr lang="en-US" sz="2800" b="1" dirty="0">
                <a:latin typeface="+mn-lt"/>
              </a:rPr>
              <a:t>* The faith of Christians is empty.</a:t>
            </a:r>
          </a:p>
          <a:p>
            <a:pPr marL="274320" indent="-274320" algn="l"/>
            <a:r>
              <a:rPr lang="en-US" sz="2800" b="1" dirty="0">
                <a:latin typeface="+mn-lt"/>
              </a:rPr>
              <a:t>* Those who profess to be Christians are still in their sins.</a:t>
            </a:r>
          </a:p>
          <a:p>
            <a:pPr marL="274320" indent="-274320" algn="l"/>
            <a:r>
              <a:rPr lang="en-US" sz="2800" b="1" dirty="0">
                <a:latin typeface="+mn-lt"/>
              </a:rPr>
              <a:t>* Those who died in Christ have perished without hope.</a:t>
            </a:r>
          </a:p>
          <a:p>
            <a:pPr marL="274320" indent="-274320" algn="l"/>
            <a:r>
              <a:rPr lang="en-US" sz="2800" b="1" dirty="0">
                <a:latin typeface="+mn-lt"/>
              </a:rPr>
              <a:t>* We are of all men most pitiable.</a:t>
            </a:r>
          </a:p>
          <a:p>
            <a:pPr marL="274320" indent="-274320" algn="l"/>
            <a:r>
              <a:rPr lang="en-US" sz="2800" b="1" dirty="0">
                <a:latin typeface="+mn-lt"/>
              </a:rPr>
              <a:t>* Christ is not the all-powerful Ruler of the universe but has been defeated by the consequences of sin.</a:t>
            </a:r>
          </a:p>
        </p:txBody>
      </p:sp>
      <p:pic>
        <p:nvPicPr>
          <p:cNvPr id="4" name="Picture 3">
            <a:extLst>
              <a:ext uri="{FF2B5EF4-FFF2-40B4-BE49-F238E27FC236}">
                <a16:creationId xmlns:a16="http://schemas.microsoft.com/office/drawing/2014/main" id="{83239270-05EE-2595-D2B2-155EE63A08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286000"/>
            <a:ext cx="4572000" cy="3048000"/>
          </a:xfrm>
          <a:prstGeom prst="rect">
            <a:avLst/>
          </a:prstGeom>
        </p:spPr>
      </p:pic>
    </p:spTree>
    <p:extLst>
      <p:ext uri="{BB962C8B-B14F-4D97-AF65-F5344CB8AC3E}">
        <p14:creationId xmlns:p14="http://schemas.microsoft.com/office/powerpoint/2010/main" val="7234166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C1EC8-6A87-A9FD-726A-30896B9C4A1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75676EA-5A65-45F2-1B7E-B750196B9269}"/>
              </a:ext>
            </a:extLst>
          </p:cNvPr>
          <p:cNvSpPr txBox="1"/>
          <p:nvPr/>
        </p:nvSpPr>
        <p:spPr>
          <a:xfrm>
            <a:off x="662248" y="510139"/>
            <a:ext cx="11098661" cy="646331"/>
          </a:xfrm>
          <a:prstGeom prst="rect">
            <a:avLst/>
          </a:prstGeom>
          <a:noFill/>
        </p:spPr>
        <p:txBody>
          <a:bodyPr wrap="square" rtlCol="0">
            <a:spAutoFit/>
          </a:bodyPr>
          <a:lstStyle/>
          <a:p>
            <a:r>
              <a:rPr lang="en-US" b="1" dirty="0">
                <a:solidFill>
                  <a:schemeClr val="bg2"/>
                </a:solidFill>
                <a:latin typeface="+mj-lt"/>
              </a:rPr>
              <a:t>Christ’s Resurrection and Our Resurrection</a:t>
            </a:r>
          </a:p>
        </p:txBody>
      </p:sp>
      <p:sp>
        <p:nvSpPr>
          <p:cNvPr id="2" name="TextBox 1">
            <a:extLst>
              <a:ext uri="{FF2B5EF4-FFF2-40B4-BE49-F238E27FC236}">
                <a16:creationId xmlns:a16="http://schemas.microsoft.com/office/drawing/2014/main" id="{A21E5B8E-F0C5-C683-4AF5-79A92A126EF7}"/>
              </a:ext>
            </a:extLst>
          </p:cNvPr>
          <p:cNvSpPr txBox="1"/>
          <p:nvPr/>
        </p:nvSpPr>
        <p:spPr>
          <a:xfrm>
            <a:off x="381000" y="1295400"/>
            <a:ext cx="5791200" cy="5139869"/>
          </a:xfrm>
          <a:prstGeom prst="rect">
            <a:avLst/>
          </a:prstGeom>
          <a:noFill/>
        </p:spPr>
        <p:txBody>
          <a:bodyPr wrap="square" rtlCol="0">
            <a:spAutoFit/>
          </a:bodyPr>
          <a:lstStyle/>
          <a:p>
            <a:pPr marL="274320" indent="-274320" algn="l">
              <a:spcBef>
                <a:spcPts val="1200"/>
              </a:spcBef>
            </a:pPr>
            <a:r>
              <a:rPr lang="en-US" sz="3200" b="1" dirty="0">
                <a:latin typeface="+mn-lt"/>
              </a:rPr>
              <a:t>* Jesus’ resurrection guarantees our resurrection</a:t>
            </a:r>
          </a:p>
          <a:p>
            <a:pPr marL="274320" indent="-274320" algn="l">
              <a:spcBef>
                <a:spcPts val="1200"/>
              </a:spcBef>
            </a:pPr>
            <a:r>
              <a:rPr lang="en-US" sz="3200" b="1" dirty="0">
                <a:latin typeface="+mn-lt"/>
              </a:rPr>
              <a:t>* </a:t>
            </a:r>
            <a:r>
              <a:rPr lang="en-US" sz="3200" b="1" i="1" dirty="0">
                <a:latin typeface="+mn-lt"/>
              </a:rPr>
              <a:t>All</a:t>
            </a:r>
            <a:r>
              <a:rPr lang="en-US" sz="3200" b="1" dirty="0">
                <a:latin typeface="+mn-lt"/>
              </a:rPr>
              <a:t> people will arise surely as </a:t>
            </a:r>
            <a:r>
              <a:rPr lang="en-US" sz="3200" b="1" i="1" dirty="0">
                <a:latin typeface="+mn-lt"/>
              </a:rPr>
              <a:t>all</a:t>
            </a:r>
            <a:r>
              <a:rPr lang="en-US" sz="3200" b="1" dirty="0">
                <a:latin typeface="+mn-lt"/>
              </a:rPr>
              <a:t> die. </a:t>
            </a:r>
          </a:p>
          <a:p>
            <a:pPr marL="274320" indent="-274320" algn="l">
              <a:spcBef>
                <a:spcPts val="1200"/>
              </a:spcBef>
            </a:pPr>
            <a:r>
              <a:rPr lang="en-US" sz="3200" b="1" dirty="0">
                <a:latin typeface="+mn-lt"/>
              </a:rPr>
              <a:t>* Jesus is reigning now.</a:t>
            </a:r>
          </a:p>
          <a:p>
            <a:pPr marL="274320" indent="-274320" algn="l">
              <a:spcBef>
                <a:spcPts val="1200"/>
              </a:spcBef>
            </a:pPr>
            <a:r>
              <a:rPr lang="en-US" sz="3200" b="1" dirty="0">
                <a:latin typeface="+mn-lt"/>
              </a:rPr>
              <a:t>* Jesus reigns till death is destroyed.</a:t>
            </a:r>
          </a:p>
          <a:p>
            <a:pPr marL="274320" indent="-274320" algn="l">
              <a:spcBef>
                <a:spcPts val="1200"/>
              </a:spcBef>
            </a:pPr>
            <a:r>
              <a:rPr lang="en-US" sz="3200" b="1" dirty="0">
                <a:latin typeface="+mn-lt"/>
              </a:rPr>
              <a:t>* Jesus will then return the authority to God.</a:t>
            </a:r>
          </a:p>
        </p:txBody>
      </p:sp>
      <p:pic>
        <p:nvPicPr>
          <p:cNvPr id="5" name="Picture 4">
            <a:extLst>
              <a:ext uri="{FF2B5EF4-FFF2-40B4-BE49-F238E27FC236}">
                <a16:creationId xmlns:a16="http://schemas.microsoft.com/office/drawing/2014/main" id="{D89C49C4-AF2E-5DE4-7492-B5AB0A9B08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1866228"/>
            <a:ext cx="5181600" cy="3886200"/>
          </a:xfrm>
          <a:prstGeom prst="rect">
            <a:avLst/>
          </a:prstGeom>
        </p:spPr>
      </p:pic>
    </p:spTree>
    <p:extLst>
      <p:ext uri="{BB962C8B-B14F-4D97-AF65-F5344CB8AC3E}">
        <p14:creationId xmlns:p14="http://schemas.microsoft.com/office/powerpoint/2010/main" val="33925258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3B666-181C-F8EB-DAF2-3CC6BC90E27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2F8ABCC-53E7-3CC4-9C14-D41B1B54834D}"/>
              </a:ext>
            </a:extLst>
          </p:cNvPr>
          <p:cNvSpPr txBox="1"/>
          <p:nvPr/>
        </p:nvSpPr>
        <p:spPr>
          <a:xfrm>
            <a:off x="662248" y="510139"/>
            <a:ext cx="11098661" cy="584775"/>
          </a:xfrm>
          <a:prstGeom prst="rect">
            <a:avLst/>
          </a:prstGeom>
          <a:noFill/>
        </p:spPr>
        <p:txBody>
          <a:bodyPr wrap="square" rtlCol="0">
            <a:spAutoFit/>
          </a:bodyPr>
          <a:lstStyle/>
          <a:p>
            <a:r>
              <a:rPr lang="en-US" sz="3200" b="1" dirty="0">
                <a:solidFill>
                  <a:schemeClr val="bg2"/>
                </a:solidFill>
                <a:latin typeface="+mj-lt"/>
              </a:rPr>
              <a:t>Further </a:t>
            </a:r>
            <a:r>
              <a:rPr lang="en-US" sz="3200" b="1" dirty="0" err="1">
                <a:solidFill>
                  <a:schemeClr val="bg2"/>
                </a:solidFill>
                <a:latin typeface="+mj-lt"/>
              </a:rPr>
              <a:t>Consequnces</a:t>
            </a:r>
            <a:r>
              <a:rPr lang="en-US" sz="3200" b="1" dirty="0">
                <a:solidFill>
                  <a:schemeClr val="bg2"/>
                </a:solidFill>
                <a:latin typeface="+mj-lt"/>
              </a:rPr>
              <a:t> of Denying the Resurrection</a:t>
            </a:r>
          </a:p>
        </p:txBody>
      </p:sp>
      <p:sp>
        <p:nvSpPr>
          <p:cNvPr id="2" name="TextBox 1">
            <a:extLst>
              <a:ext uri="{FF2B5EF4-FFF2-40B4-BE49-F238E27FC236}">
                <a16:creationId xmlns:a16="http://schemas.microsoft.com/office/drawing/2014/main" id="{DE45AFCC-BCC4-3394-3049-0874D76A1F49}"/>
              </a:ext>
            </a:extLst>
          </p:cNvPr>
          <p:cNvSpPr txBox="1"/>
          <p:nvPr/>
        </p:nvSpPr>
        <p:spPr>
          <a:xfrm>
            <a:off x="5562600" y="1295400"/>
            <a:ext cx="6096000" cy="3354765"/>
          </a:xfrm>
          <a:prstGeom prst="rect">
            <a:avLst/>
          </a:prstGeom>
          <a:noFill/>
        </p:spPr>
        <p:txBody>
          <a:bodyPr wrap="square" rtlCol="0">
            <a:spAutoFit/>
          </a:bodyPr>
          <a:lstStyle/>
          <a:p>
            <a:pPr marL="274320" indent="-274320" algn="l">
              <a:spcBef>
                <a:spcPts val="1200"/>
              </a:spcBef>
            </a:pPr>
            <a:r>
              <a:rPr lang="en-US" sz="3200" b="1" dirty="0">
                <a:latin typeface="+mn-lt"/>
              </a:rPr>
              <a:t>* Why be baptized for the dead?</a:t>
            </a:r>
          </a:p>
          <a:p>
            <a:pPr marL="274320" indent="-274320" algn="l">
              <a:spcBef>
                <a:spcPts val="1200"/>
              </a:spcBef>
            </a:pPr>
            <a:r>
              <a:rPr lang="en-US" sz="3200" b="1" dirty="0">
                <a:latin typeface="+mn-lt"/>
              </a:rPr>
              <a:t>* Why die for the cause of Christ?</a:t>
            </a:r>
          </a:p>
          <a:p>
            <a:pPr marL="274320" indent="-274320" algn="l">
              <a:spcBef>
                <a:spcPts val="1200"/>
              </a:spcBef>
            </a:pPr>
            <a:r>
              <a:rPr lang="en-US" sz="3200" b="1" dirty="0">
                <a:latin typeface="+mn-lt"/>
              </a:rPr>
              <a:t>* The danger of evil companionships</a:t>
            </a:r>
          </a:p>
        </p:txBody>
      </p:sp>
      <p:pic>
        <p:nvPicPr>
          <p:cNvPr id="4" name="Picture 3">
            <a:extLst>
              <a:ext uri="{FF2B5EF4-FFF2-40B4-BE49-F238E27FC236}">
                <a16:creationId xmlns:a16="http://schemas.microsoft.com/office/drawing/2014/main" id="{802CCDD4-5F2E-3168-4659-F8CB9F16C0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86000"/>
            <a:ext cx="4572000" cy="3048000"/>
          </a:xfrm>
          <a:prstGeom prst="rect">
            <a:avLst/>
          </a:prstGeom>
        </p:spPr>
      </p:pic>
    </p:spTree>
    <p:extLst>
      <p:ext uri="{BB962C8B-B14F-4D97-AF65-F5344CB8AC3E}">
        <p14:creationId xmlns:p14="http://schemas.microsoft.com/office/powerpoint/2010/main" val="30695837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2ABE7-5E85-5D11-986C-8DA08EF5650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8E77056-8D7D-D4C9-930E-F4ADBA4215CA}"/>
              </a:ext>
            </a:extLst>
          </p:cNvPr>
          <p:cNvSpPr txBox="1"/>
          <p:nvPr/>
        </p:nvSpPr>
        <p:spPr>
          <a:xfrm>
            <a:off x="662248" y="510139"/>
            <a:ext cx="11098661" cy="646331"/>
          </a:xfrm>
          <a:prstGeom prst="rect">
            <a:avLst/>
          </a:prstGeom>
          <a:noFill/>
        </p:spPr>
        <p:txBody>
          <a:bodyPr wrap="square" rtlCol="0">
            <a:spAutoFit/>
          </a:bodyPr>
          <a:lstStyle/>
          <a:p>
            <a:r>
              <a:rPr lang="en-US" b="1" dirty="0">
                <a:solidFill>
                  <a:schemeClr val="bg2"/>
                </a:solidFill>
                <a:latin typeface="+mn-lt"/>
              </a:rPr>
              <a:t>Sown in Corruption, Raised in Incorruption</a:t>
            </a:r>
          </a:p>
        </p:txBody>
      </p:sp>
      <p:graphicFrame>
        <p:nvGraphicFramePr>
          <p:cNvPr id="5" name="Table 4">
            <a:extLst>
              <a:ext uri="{FF2B5EF4-FFF2-40B4-BE49-F238E27FC236}">
                <a16:creationId xmlns:a16="http://schemas.microsoft.com/office/drawing/2014/main" id="{6F21BD93-7691-BE0C-15A4-50A509A4D82C}"/>
              </a:ext>
            </a:extLst>
          </p:cNvPr>
          <p:cNvGraphicFramePr>
            <a:graphicFrameLocks noGrp="1"/>
          </p:cNvGraphicFramePr>
          <p:nvPr/>
        </p:nvGraphicFramePr>
        <p:xfrm>
          <a:off x="4648200" y="1584960"/>
          <a:ext cx="6934200" cy="4053840"/>
        </p:xfrm>
        <a:graphic>
          <a:graphicData uri="http://schemas.openxmlformats.org/drawingml/2006/table">
            <a:tbl>
              <a:tblPr firstRow="1" bandRow="1">
                <a:tableStyleId>{5C22544A-7EE6-4342-B048-85BDC9FD1C3A}</a:tableStyleId>
              </a:tblPr>
              <a:tblGrid>
                <a:gridCol w="3543300">
                  <a:extLst>
                    <a:ext uri="{9D8B030D-6E8A-4147-A177-3AD203B41FA5}">
                      <a16:colId xmlns:a16="http://schemas.microsoft.com/office/drawing/2014/main" val="3716697435"/>
                    </a:ext>
                  </a:extLst>
                </a:gridCol>
                <a:gridCol w="3390900">
                  <a:extLst>
                    <a:ext uri="{9D8B030D-6E8A-4147-A177-3AD203B41FA5}">
                      <a16:colId xmlns:a16="http://schemas.microsoft.com/office/drawing/2014/main" val="4160292195"/>
                    </a:ext>
                  </a:extLst>
                </a:gridCol>
              </a:tblGrid>
              <a:tr h="520700">
                <a:tc>
                  <a:txBody>
                    <a:bodyPr/>
                    <a:lstStyle/>
                    <a:p>
                      <a:pPr algn="ctr"/>
                      <a:r>
                        <a:rPr lang="en-US" sz="3200" dirty="0">
                          <a:solidFill>
                            <a:schemeClr val="bg2"/>
                          </a:solidFill>
                        </a:rPr>
                        <a:t>The Body Planted</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dirty="0">
                          <a:solidFill>
                            <a:schemeClr val="bg2"/>
                          </a:solidFill>
                        </a:rPr>
                        <a:t>The Body Raised</a:t>
                      </a:r>
                    </a:p>
                  </a:txBody>
                  <a:tcP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549036057"/>
                  </a:ext>
                </a:extLst>
              </a:tr>
              <a:tr h="520700">
                <a:tc>
                  <a:txBody>
                    <a:bodyPr/>
                    <a:lstStyle/>
                    <a:p>
                      <a:pPr algn="ctr">
                        <a:spcBef>
                          <a:spcPts val="1200"/>
                        </a:spcBef>
                      </a:pPr>
                      <a:r>
                        <a:rPr lang="en-US" sz="3200" b="1" dirty="0">
                          <a:solidFill>
                            <a:schemeClr val="tx2"/>
                          </a:solidFill>
                          <a:latin typeface="Trebuchet MS" pitchFamily="34" charset="0"/>
                        </a:rPr>
                        <a:t>Seed</a:t>
                      </a:r>
                      <a:endParaRPr lang="en-US" sz="3200" dirty="0">
                        <a:solidFill>
                          <a:schemeClr val="tx2"/>
                        </a:solidFill>
                      </a:endParaRP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dirty="0">
                          <a:solidFill>
                            <a:schemeClr val="bg1"/>
                          </a:solidFill>
                        </a:rPr>
                        <a:t>Plant</a:t>
                      </a:r>
                      <a:endParaRPr lang="en-US" sz="3200" baseline="0" dirty="0">
                        <a:solidFill>
                          <a:schemeClr val="bg1"/>
                        </a:solidFill>
                      </a:endParaRP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2051288518"/>
                  </a:ext>
                </a:extLst>
              </a:tr>
              <a:tr h="520700">
                <a:tc>
                  <a:txBody>
                    <a:bodyPr/>
                    <a:lstStyle/>
                    <a:p>
                      <a:pPr algn="ctr">
                        <a:spcBef>
                          <a:spcPts val="1200"/>
                        </a:spcBef>
                      </a:pPr>
                      <a:r>
                        <a:rPr lang="en-US" sz="3200" dirty="0">
                          <a:solidFill>
                            <a:schemeClr val="bg1"/>
                          </a:solidFill>
                        </a:rPr>
                        <a:t>Corruption</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Incorruption</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3429901743"/>
                  </a:ext>
                </a:extLst>
              </a:tr>
              <a:tr h="520700">
                <a:tc>
                  <a:txBody>
                    <a:bodyPr/>
                    <a:lstStyle/>
                    <a:p>
                      <a:pPr algn="ctr">
                        <a:spcBef>
                          <a:spcPts val="1200"/>
                        </a:spcBef>
                      </a:pPr>
                      <a:r>
                        <a:rPr lang="en-US" sz="3200" dirty="0">
                          <a:solidFill>
                            <a:schemeClr val="bg1"/>
                          </a:solidFill>
                        </a:rPr>
                        <a:t>Dishonor</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Glory</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139670234"/>
                  </a:ext>
                </a:extLst>
              </a:tr>
              <a:tr h="520700">
                <a:tc>
                  <a:txBody>
                    <a:bodyPr/>
                    <a:lstStyle/>
                    <a:p>
                      <a:pPr algn="ctr">
                        <a:spcBef>
                          <a:spcPts val="1200"/>
                        </a:spcBef>
                      </a:pPr>
                      <a:r>
                        <a:rPr lang="en-US" sz="3200" dirty="0">
                          <a:solidFill>
                            <a:schemeClr val="bg1"/>
                          </a:solidFill>
                        </a:rPr>
                        <a:t>Weakness</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Power</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846271865"/>
                  </a:ext>
                </a:extLst>
              </a:tr>
              <a:tr h="520700">
                <a:tc>
                  <a:txBody>
                    <a:bodyPr/>
                    <a:lstStyle/>
                    <a:p>
                      <a:pPr algn="ctr">
                        <a:spcBef>
                          <a:spcPts val="1200"/>
                        </a:spcBef>
                      </a:pPr>
                      <a:r>
                        <a:rPr lang="en-US" sz="3200" dirty="0">
                          <a:solidFill>
                            <a:schemeClr val="bg1"/>
                          </a:solidFill>
                        </a:rPr>
                        <a:t>Natural</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Spiritual</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362366673"/>
                  </a:ext>
                </a:extLst>
              </a:tr>
              <a:tr h="520700">
                <a:tc>
                  <a:txBody>
                    <a:bodyPr/>
                    <a:lstStyle/>
                    <a:p>
                      <a:pPr algn="ctr">
                        <a:spcBef>
                          <a:spcPts val="1200"/>
                        </a:spcBef>
                      </a:pPr>
                      <a:r>
                        <a:rPr lang="en-US" sz="3200" dirty="0">
                          <a:solidFill>
                            <a:schemeClr val="bg1"/>
                          </a:solidFill>
                        </a:rPr>
                        <a:t>Mortal</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Immortal</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2337073302"/>
                  </a:ext>
                </a:extLst>
              </a:tr>
            </a:tbl>
          </a:graphicData>
        </a:graphic>
      </p:graphicFrame>
      <p:pic>
        <p:nvPicPr>
          <p:cNvPr id="10" name="Picture 9">
            <a:extLst>
              <a:ext uri="{FF2B5EF4-FFF2-40B4-BE49-F238E27FC236}">
                <a16:creationId xmlns:a16="http://schemas.microsoft.com/office/drawing/2014/main" id="{FAA586CD-E040-2AB3-FA9F-44D8FF03A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676400"/>
            <a:ext cx="3505200" cy="4178515"/>
          </a:xfrm>
          <a:prstGeom prst="rect">
            <a:avLst/>
          </a:prstGeom>
        </p:spPr>
      </p:pic>
    </p:spTree>
    <p:extLst>
      <p:ext uri="{BB962C8B-B14F-4D97-AF65-F5344CB8AC3E}">
        <p14:creationId xmlns:p14="http://schemas.microsoft.com/office/powerpoint/2010/main" val="5332690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10688-0B82-76DD-3ED0-A8FCC501F19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A8C4EF-BCDB-E335-E497-52D40CA22B96}"/>
              </a:ext>
            </a:extLst>
          </p:cNvPr>
          <p:cNvSpPr txBox="1"/>
          <p:nvPr/>
        </p:nvSpPr>
        <p:spPr>
          <a:xfrm>
            <a:off x="662248" y="510139"/>
            <a:ext cx="11098661" cy="646331"/>
          </a:xfrm>
          <a:prstGeom prst="rect">
            <a:avLst/>
          </a:prstGeom>
          <a:noFill/>
        </p:spPr>
        <p:txBody>
          <a:bodyPr wrap="square" rtlCol="0">
            <a:spAutoFit/>
          </a:bodyPr>
          <a:lstStyle/>
          <a:p>
            <a:r>
              <a:rPr lang="en-US" b="1" dirty="0">
                <a:solidFill>
                  <a:schemeClr val="bg2"/>
                </a:solidFill>
                <a:latin typeface="+mn-lt"/>
              </a:rPr>
              <a:t>The First Adam and the Last Adam</a:t>
            </a:r>
          </a:p>
        </p:txBody>
      </p:sp>
      <p:graphicFrame>
        <p:nvGraphicFramePr>
          <p:cNvPr id="5" name="Table 4">
            <a:extLst>
              <a:ext uri="{FF2B5EF4-FFF2-40B4-BE49-F238E27FC236}">
                <a16:creationId xmlns:a16="http://schemas.microsoft.com/office/drawing/2014/main" id="{689E1B0D-D927-6F35-2D8D-AD07D2B2314E}"/>
              </a:ext>
            </a:extLst>
          </p:cNvPr>
          <p:cNvGraphicFramePr>
            <a:graphicFrameLocks noGrp="1"/>
          </p:cNvGraphicFramePr>
          <p:nvPr/>
        </p:nvGraphicFramePr>
        <p:xfrm>
          <a:off x="4419600" y="1584960"/>
          <a:ext cx="7315200" cy="4053840"/>
        </p:xfrm>
        <a:graphic>
          <a:graphicData uri="http://schemas.openxmlformats.org/drawingml/2006/table">
            <a:tbl>
              <a:tblPr firstRow="1" bandRow="1">
                <a:tableStyleId>{5C22544A-7EE6-4342-B048-85BDC9FD1C3A}</a:tableStyleId>
              </a:tblPr>
              <a:tblGrid>
                <a:gridCol w="3737987">
                  <a:extLst>
                    <a:ext uri="{9D8B030D-6E8A-4147-A177-3AD203B41FA5}">
                      <a16:colId xmlns:a16="http://schemas.microsoft.com/office/drawing/2014/main" val="3716697435"/>
                    </a:ext>
                  </a:extLst>
                </a:gridCol>
                <a:gridCol w="3577213">
                  <a:extLst>
                    <a:ext uri="{9D8B030D-6E8A-4147-A177-3AD203B41FA5}">
                      <a16:colId xmlns:a16="http://schemas.microsoft.com/office/drawing/2014/main" val="4160292195"/>
                    </a:ext>
                  </a:extLst>
                </a:gridCol>
              </a:tblGrid>
              <a:tr h="520700">
                <a:tc>
                  <a:txBody>
                    <a:bodyPr/>
                    <a:lstStyle/>
                    <a:p>
                      <a:pPr algn="ctr"/>
                      <a:r>
                        <a:rPr lang="en-US" sz="3200" dirty="0">
                          <a:solidFill>
                            <a:schemeClr val="bg2"/>
                          </a:solidFill>
                        </a:rPr>
                        <a:t>The First Adam</a:t>
                      </a:r>
                    </a:p>
                  </a:txBody>
                  <a:tcPr anchor="ct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dirty="0">
                          <a:solidFill>
                            <a:schemeClr val="bg2"/>
                          </a:solidFill>
                        </a:rPr>
                        <a:t>The Last Adam</a:t>
                      </a:r>
                    </a:p>
                  </a:txBody>
                  <a:tcPr>
                    <a:lnL w="38100" cap="flat" cmpd="sng" algn="ctr">
                      <a:solidFill>
                        <a:srgbClr val="99FF99"/>
                      </a:solidFill>
                      <a:prstDash val="solid"/>
                      <a:round/>
                      <a:headEnd type="none" w="med" len="med"/>
                      <a:tailEnd type="none" w="med" len="med"/>
                    </a:lnL>
                    <a:lnR w="3810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549036057"/>
                  </a:ext>
                </a:extLst>
              </a:tr>
              <a:tr h="520700">
                <a:tc>
                  <a:txBody>
                    <a:bodyPr/>
                    <a:lstStyle/>
                    <a:p>
                      <a:pPr algn="ctr">
                        <a:spcBef>
                          <a:spcPts val="1200"/>
                        </a:spcBef>
                      </a:pPr>
                      <a:r>
                        <a:rPr lang="en-US" sz="3200" dirty="0">
                          <a:solidFill>
                            <a:schemeClr val="tx2"/>
                          </a:solidFill>
                        </a:rPr>
                        <a:t>A living being</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A life-giving spirit</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2051288518"/>
                  </a:ext>
                </a:extLst>
              </a:tr>
              <a:tr h="520700">
                <a:tc>
                  <a:txBody>
                    <a:bodyPr/>
                    <a:lstStyle/>
                    <a:p>
                      <a:pPr algn="ctr">
                        <a:spcBef>
                          <a:spcPts val="1200"/>
                        </a:spcBef>
                      </a:pPr>
                      <a:r>
                        <a:rPr lang="en-US" sz="3200" dirty="0">
                          <a:solidFill>
                            <a:schemeClr val="bg1"/>
                          </a:solidFill>
                        </a:rPr>
                        <a:t>First</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Afterward</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3429901743"/>
                  </a:ext>
                </a:extLst>
              </a:tr>
              <a:tr h="520700">
                <a:tc>
                  <a:txBody>
                    <a:bodyPr/>
                    <a:lstStyle/>
                    <a:p>
                      <a:pPr algn="ctr">
                        <a:spcBef>
                          <a:spcPts val="1200"/>
                        </a:spcBef>
                      </a:pPr>
                      <a:r>
                        <a:rPr lang="en-US" sz="3200" dirty="0">
                          <a:solidFill>
                            <a:schemeClr val="bg1"/>
                          </a:solidFill>
                        </a:rPr>
                        <a:t>Of the earth</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Lord from Heaven</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139670234"/>
                  </a:ext>
                </a:extLst>
              </a:tr>
              <a:tr h="520700">
                <a:tc>
                  <a:txBody>
                    <a:bodyPr/>
                    <a:lstStyle/>
                    <a:p>
                      <a:pPr algn="ctr">
                        <a:spcBef>
                          <a:spcPts val="1200"/>
                        </a:spcBef>
                      </a:pPr>
                      <a:r>
                        <a:rPr lang="en-US" sz="3200" dirty="0">
                          <a:solidFill>
                            <a:schemeClr val="bg1"/>
                          </a:solidFill>
                        </a:rPr>
                        <a:t>Made of dust</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Heavenly</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846271865"/>
                  </a:ext>
                </a:extLst>
              </a:tr>
              <a:tr h="520700">
                <a:tc>
                  <a:txBody>
                    <a:bodyPr/>
                    <a:lstStyle/>
                    <a:p>
                      <a:pPr algn="ctr">
                        <a:spcBef>
                          <a:spcPts val="1200"/>
                        </a:spcBef>
                      </a:pPr>
                      <a:r>
                        <a:rPr lang="en-US" sz="3200" dirty="0">
                          <a:solidFill>
                            <a:schemeClr val="bg1"/>
                          </a:solidFill>
                        </a:rPr>
                        <a:t>Corruptible</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Incorruptible</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3810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1362366673"/>
                  </a:ext>
                </a:extLst>
              </a:tr>
              <a:tr h="520700">
                <a:tc>
                  <a:txBody>
                    <a:bodyPr/>
                    <a:lstStyle/>
                    <a:p>
                      <a:pPr algn="ctr">
                        <a:spcBef>
                          <a:spcPts val="1200"/>
                        </a:spcBef>
                      </a:pPr>
                      <a:r>
                        <a:rPr lang="en-US" sz="3200" dirty="0">
                          <a:solidFill>
                            <a:schemeClr val="bg1"/>
                          </a:solidFill>
                        </a:rPr>
                        <a:t>Mortal</a:t>
                      </a:r>
                    </a:p>
                  </a:txBody>
                  <a:tcP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tc>
                  <a:txBody>
                    <a:bodyPr/>
                    <a:lstStyle/>
                    <a:p>
                      <a:pPr algn="ctr"/>
                      <a:r>
                        <a:rPr lang="en-US" sz="3200" baseline="0" dirty="0">
                          <a:solidFill>
                            <a:schemeClr val="bg1"/>
                          </a:solidFill>
                        </a:rPr>
                        <a:t>Immortal</a:t>
                      </a:r>
                    </a:p>
                  </a:txBody>
                  <a:tcPr anchor="ctr">
                    <a:lnL w="19050" cap="flat" cmpd="sng" algn="ctr">
                      <a:solidFill>
                        <a:srgbClr val="99FF99"/>
                      </a:solidFill>
                      <a:prstDash val="solid"/>
                      <a:round/>
                      <a:headEnd type="none" w="med" len="med"/>
                      <a:tailEnd type="none" w="med" len="med"/>
                    </a:lnL>
                    <a:lnR w="19050" cap="flat" cmpd="sng" algn="ctr">
                      <a:solidFill>
                        <a:srgbClr val="99FF99"/>
                      </a:solidFill>
                      <a:prstDash val="solid"/>
                      <a:round/>
                      <a:headEnd type="none" w="med" len="med"/>
                      <a:tailEnd type="none" w="med" len="med"/>
                    </a:lnR>
                    <a:lnT w="38100" cap="flat" cmpd="sng" algn="ctr">
                      <a:solidFill>
                        <a:srgbClr val="99FF99"/>
                      </a:solidFill>
                      <a:prstDash val="solid"/>
                      <a:round/>
                      <a:headEnd type="none" w="med" len="med"/>
                      <a:tailEnd type="none" w="med" len="med"/>
                    </a:lnT>
                    <a:lnB w="19050" cap="flat" cmpd="sng" algn="ctr">
                      <a:solidFill>
                        <a:srgbClr val="99FF99"/>
                      </a:solidFill>
                      <a:prstDash val="solid"/>
                      <a:round/>
                      <a:headEnd type="none" w="med" len="med"/>
                      <a:tailEnd type="none" w="med" len="med"/>
                    </a:lnB>
                    <a:noFill/>
                  </a:tcPr>
                </a:tc>
                <a:extLst>
                  <a:ext uri="{0D108BD9-81ED-4DB2-BD59-A6C34878D82A}">
                    <a16:rowId xmlns:a16="http://schemas.microsoft.com/office/drawing/2014/main" val="2337073302"/>
                  </a:ext>
                </a:extLst>
              </a:tr>
            </a:tbl>
          </a:graphicData>
        </a:graphic>
      </p:graphicFrame>
      <p:pic>
        <p:nvPicPr>
          <p:cNvPr id="3" name="Picture 2">
            <a:extLst>
              <a:ext uri="{FF2B5EF4-FFF2-40B4-BE49-F238E27FC236}">
                <a16:creationId xmlns:a16="http://schemas.microsoft.com/office/drawing/2014/main" id="{4414182F-C514-F83C-64D2-847CE6872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79600"/>
            <a:ext cx="3027680" cy="3784600"/>
          </a:xfrm>
          <a:prstGeom prst="rect">
            <a:avLst/>
          </a:prstGeom>
        </p:spPr>
      </p:pic>
    </p:spTree>
    <p:extLst>
      <p:ext uri="{BB962C8B-B14F-4D97-AF65-F5344CB8AC3E}">
        <p14:creationId xmlns:p14="http://schemas.microsoft.com/office/powerpoint/2010/main" val="2510936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7B3A-9F2D-226A-B81B-A589BE2A22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F1343F-BA98-AFF0-B888-A680EB6DD6A0}"/>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r>
              <a:rPr lang="en-US" b="1" dirty="0">
                <a:solidFill>
                  <a:schemeClr val="bg2"/>
                </a:solidFill>
                <a:latin typeface="+mn-lt"/>
              </a:rPr>
              <a:t>The Collection for the Saints</a:t>
            </a:r>
            <a:endParaRPr lang="en-US" sz="3200" b="1" dirty="0">
              <a:solidFill>
                <a:schemeClr val="bg2"/>
              </a:solidFill>
              <a:latin typeface="+mn-lt"/>
            </a:endParaRPr>
          </a:p>
        </p:txBody>
      </p:sp>
      <p:sp>
        <p:nvSpPr>
          <p:cNvPr id="4" name="Rectangle 17">
            <a:extLst>
              <a:ext uri="{FF2B5EF4-FFF2-40B4-BE49-F238E27FC236}">
                <a16:creationId xmlns:a16="http://schemas.microsoft.com/office/drawing/2014/main" id="{074029AB-2FD7-61F1-2DA4-CA2AAE99D6EE}"/>
              </a:ext>
            </a:extLst>
          </p:cNvPr>
          <p:cNvSpPr>
            <a:spLocks noChangeArrowheads="1"/>
          </p:cNvSpPr>
          <p:nvPr/>
        </p:nvSpPr>
        <p:spPr bwMode="auto">
          <a:xfrm>
            <a:off x="990600" y="1692057"/>
            <a:ext cx="6096000" cy="3108543"/>
          </a:xfrm>
          <a:prstGeom prst="rect">
            <a:avLst/>
          </a:prstGeom>
          <a:noFill/>
          <a:ln w="76200" cmpd="tri">
            <a:solidFill>
              <a:srgbClr val="66FFFF"/>
            </a:solidFill>
            <a:miter lim="800000"/>
            <a:headEnd/>
            <a:tailEnd/>
          </a:ln>
          <a:effectLst/>
        </p:spPr>
        <p:txBody>
          <a:bodyPr wrap="square" anchor="t" anchorCtr="0">
            <a:spAutoFit/>
          </a:bodyPr>
          <a:lstStyle/>
          <a:p>
            <a:pPr algn="ctr"/>
            <a:r>
              <a:rPr lang="en-US" sz="2800" b="1" dirty="0">
                <a:latin typeface="Tahoma" charset="0"/>
                <a:cs typeface="Tahoma" charset="0"/>
              </a:rPr>
              <a:t>A Collection</a:t>
            </a:r>
          </a:p>
          <a:p>
            <a:pPr algn="ctr"/>
            <a:r>
              <a:rPr lang="en-US" sz="2800" b="1" dirty="0">
                <a:latin typeface="Tahoma" charset="0"/>
                <a:cs typeface="Tahoma" charset="0"/>
              </a:rPr>
              <a:t>For the saints</a:t>
            </a:r>
          </a:p>
          <a:p>
            <a:pPr algn="ctr"/>
            <a:r>
              <a:rPr lang="en-US" sz="2800" b="1" dirty="0">
                <a:latin typeface="Tahoma" charset="0"/>
                <a:cs typeface="Tahoma" charset="0"/>
              </a:rPr>
              <a:t>Orders</a:t>
            </a:r>
          </a:p>
          <a:p>
            <a:pPr algn="ctr"/>
            <a:r>
              <a:rPr lang="en-US" sz="2800" b="1" dirty="0">
                <a:latin typeface="Tahoma" charset="0"/>
                <a:cs typeface="Tahoma" charset="0"/>
              </a:rPr>
              <a:t>To the churches</a:t>
            </a:r>
          </a:p>
          <a:p>
            <a:pPr algn="ctr"/>
            <a:r>
              <a:rPr lang="en-US" sz="2800" b="1" dirty="0">
                <a:latin typeface="Tahoma" charset="0"/>
                <a:cs typeface="Tahoma" charset="0"/>
              </a:rPr>
              <a:t>On the first day of (every) week</a:t>
            </a:r>
          </a:p>
          <a:p>
            <a:pPr algn="ctr"/>
            <a:r>
              <a:rPr lang="en-US" sz="2800" b="1" dirty="0">
                <a:latin typeface="Tahoma" charset="0"/>
                <a:cs typeface="Tahoma" charset="0"/>
              </a:rPr>
              <a:t>Each one of you</a:t>
            </a:r>
          </a:p>
          <a:p>
            <a:pPr algn="ctr"/>
            <a:r>
              <a:rPr lang="en-US" sz="2800" b="1" dirty="0">
                <a:latin typeface="Tahoma" charset="0"/>
                <a:cs typeface="Tahoma" charset="0"/>
              </a:rPr>
              <a:t>As he may prosper</a:t>
            </a:r>
          </a:p>
        </p:txBody>
      </p:sp>
      <p:sp>
        <p:nvSpPr>
          <p:cNvPr id="6" name="Rectangle 18">
            <a:extLst>
              <a:ext uri="{FF2B5EF4-FFF2-40B4-BE49-F238E27FC236}">
                <a16:creationId xmlns:a16="http://schemas.microsoft.com/office/drawing/2014/main" id="{8C5B7BF8-402B-EF2F-BB12-0528314815EC}"/>
              </a:ext>
            </a:extLst>
          </p:cNvPr>
          <p:cNvSpPr>
            <a:spLocks noChangeArrowheads="1"/>
          </p:cNvSpPr>
          <p:nvPr/>
        </p:nvSpPr>
        <p:spPr bwMode="auto">
          <a:xfrm>
            <a:off x="1219200" y="5344310"/>
            <a:ext cx="9982200" cy="954107"/>
          </a:xfrm>
          <a:prstGeom prst="rect">
            <a:avLst/>
          </a:prstGeom>
          <a:noFill/>
          <a:ln w="9525">
            <a:noFill/>
            <a:miter lim="800000"/>
            <a:headEnd/>
            <a:tailEnd/>
          </a:ln>
          <a:effectLst/>
        </p:spPr>
        <p:txBody>
          <a:bodyPr wrap="square" anchor="ctr">
            <a:spAutoFit/>
          </a:bodyPr>
          <a:lstStyle/>
          <a:p>
            <a:r>
              <a:rPr lang="en-US" sz="2800" b="1" dirty="0">
                <a:solidFill>
                  <a:schemeClr val="accent1"/>
                </a:solidFill>
                <a:latin typeface="Tahoma" charset="0"/>
                <a:cs typeface="Tahoma" charset="0"/>
              </a:rPr>
              <a:t>As they have prospered, individuals contribute funds into the church treasury on each first day of the week.</a:t>
            </a:r>
          </a:p>
        </p:txBody>
      </p:sp>
      <p:pic>
        <p:nvPicPr>
          <p:cNvPr id="9" name="Picture 8">
            <a:extLst>
              <a:ext uri="{FF2B5EF4-FFF2-40B4-BE49-F238E27FC236}">
                <a16:creationId xmlns:a16="http://schemas.microsoft.com/office/drawing/2014/main" id="{470590CB-F3BB-F711-39DB-A2936FB681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1981200"/>
            <a:ext cx="3544956" cy="2770130"/>
          </a:xfrm>
          <a:prstGeom prst="rect">
            <a:avLst/>
          </a:prstGeom>
        </p:spPr>
      </p:pic>
    </p:spTree>
    <p:extLst>
      <p:ext uri="{BB962C8B-B14F-4D97-AF65-F5344CB8AC3E}">
        <p14:creationId xmlns:p14="http://schemas.microsoft.com/office/powerpoint/2010/main" val="21088236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8C98-1D4B-08B6-5A1D-5DB9F74F6CC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C1EDE27-CC95-762F-937A-1FF73C4FCF7F}"/>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pPr algn="ctr"/>
            <a:r>
              <a:rPr lang="en-US" sz="3200" b="1" dirty="0">
                <a:solidFill>
                  <a:schemeClr val="bg2"/>
                </a:solidFill>
                <a:latin typeface="Belgium" pitchFamily="82" charset="0"/>
              </a:rPr>
              <a:t>Whom Should Local Churches Help?</a:t>
            </a:r>
          </a:p>
        </p:txBody>
      </p:sp>
      <p:sp>
        <p:nvSpPr>
          <p:cNvPr id="4" name="Rectangle 17">
            <a:extLst>
              <a:ext uri="{FF2B5EF4-FFF2-40B4-BE49-F238E27FC236}">
                <a16:creationId xmlns:a16="http://schemas.microsoft.com/office/drawing/2014/main" id="{C2C5CCA2-A247-2AF7-8AF0-0C7BAC005ECC}"/>
              </a:ext>
            </a:extLst>
          </p:cNvPr>
          <p:cNvSpPr>
            <a:spLocks noChangeArrowheads="1"/>
          </p:cNvSpPr>
          <p:nvPr/>
        </p:nvSpPr>
        <p:spPr bwMode="auto">
          <a:xfrm>
            <a:off x="1905000" y="1444626"/>
            <a:ext cx="8458200" cy="3584575"/>
          </a:xfrm>
          <a:prstGeom prst="rect">
            <a:avLst/>
          </a:prstGeom>
          <a:noFill/>
          <a:ln w="76200" cmpd="tri">
            <a:solidFill>
              <a:srgbClr val="66FFFF"/>
            </a:solidFill>
            <a:miter lim="800000"/>
            <a:headEnd/>
            <a:tailEnd/>
          </a:ln>
          <a:effectLst/>
        </p:spPr>
        <p:txBody>
          <a:bodyPr anchor="ctr">
            <a:spAutoFit/>
          </a:bodyPr>
          <a:lstStyle/>
          <a:p>
            <a:pPr algn="ctr"/>
            <a:r>
              <a:rPr lang="en-US" sz="2800">
                <a:solidFill>
                  <a:srgbClr val="FFFFFF"/>
                </a:solidFill>
                <a:latin typeface="Tahoma" charset="0"/>
                <a:cs typeface="Tahoma" charset="0"/>
              </a:rPr>
              <a:t>Acts 2:44,45 — “all that </a:t>
            </a:r>
            <a:r>
              <a:rPr lang="en-US" sz="2800" i="1">
                <a:solidFill>
                  <a:srgbClr val="FFFF66"/>
                </a:solidFill>
                <a:latin typeface="Tahoma" charset="0"/>
                <a:cs typeface="Tahoma" charset="0"/>
              </a:rPr>
              <a:t>believed</a:t>
            </a:r>
            <a:r>
              <a:rPr lang="en-US" sz="2800">
                <a:solidFill>
                  <a:srgbClr val="FFFFFF"/>
                </a:solidFill>
                <a:latin typeface="Tahoma" charset="0"/>
                <a:cs typeface="Tahoma" charset="0"/>
              </a:rPr>
              <a:t>” </a:t>
            </a:r>
            <a:br>
              <a:rPr lang="en-US" sz="2800">
                <a:solidFill>
                  <a:srgbClr val="FFFFFF"/>
                </a:solidFill>
                <a:latin typeface="Tahoma" charset="0"/>
                <a:cs typeface="Tahoma" charset="0"/>
              </a:rPr>
            </a:br>
            <a:r>
              <a:rPr lang="en-US" sz="2800">
                <a:solidFill>
                  <a:srgbClr val="FFFFFF"/>
                </a:solidFill>
                <a:latin typeface="Tahoma" charset="0"/>
                <a:cs typeface="Tahoma" charset="0"/>
              </a:rPr>
              <a:t>Acts 4:32-5:11 — “them that </a:t>
            </a:r>
            <a:r>
              <a:rPr lang="en-US" sz="2800" i="1">
                <a:solidFill>
                  <a:srgbClr val="FFFF66"/>
                </a:solidFill>
                <a:latin typeface="Tahoma" charset="0"/>
                <a:cs typeface="Tahoma" charset="0"/>
              </a:rPr>
              <a:t>believed</a:t>
            </a:r>
            <a:r>
              <a:rPr lang="en-US" sz="2800">
                <a:solidFill>
                  <a:srgbClr val="FFFFFF"/>
                </a:solidFill>
                <a:latin typeface="Tahoma" charset="0"/>
                <a:cs typeface="Tahoma" charset="0"/>
              </a:rPr>
              <a:t>” (4:32) </a:t>
            </a:r>
            <a:br>
              <a:rPr lang="en-US" sz="2800">
                <a:solidFill>
                  <a:srgbClr val="FFFFFF"/>
                </a:solidFill>
                <a:latin typeface="Tahoma" charset="0"/>
                <a:cs typeface="Tahoma" charset="0"/>
              </a:rPr>
            </a:br>
            <a:r>
              <a:rPr lang="en-US" sz="2800">
                <a:solidFill>
                  <a:srgbClr val="FFFFFF"/>
                </a:solidFill>
                <a:latin typeface="Tahoma" charset="0"/>
                <a:cs typeface="Tahoma" charset="0"/>
              </a:rPr>
              <a:t>Acts 6:1-6 — “number of the </a:t>
            </a:r>
            <a:r>
              <a:rPr lang="en-US" sz="2800" i="1">
                <a:solidFill>
                  <a:srgbClr val="FFFF66"/>
                </a:solidFill>
                <a:latin typeface="Tahoma" charset="0"/>
                <a:cs typeface="Tahoma" charset="0"/>
              </a:rPr>
              <a:t>disciples</a:t>
            </a:r>
            <a:r>
              <a:rPr lang="en-US" sz="2800">
                <a:solidFill>
                  <a:srgbClr val="FFFFFF"/>
                </a:solidFill>
                <a:latin typeface="Tahoma" charset="0"/>
                <a:cs typeface="Tahoma" charset="0"/>
              </a:rPr>
              <a:t> (v1) </a:t>
            </a:r>
            <a:br>
              <a:rPr lang="en-US" sz="2800">
                <a:solidFill>
                  <a:srgbClr val="FFFFFF"/>
                </a:solidFill>
                <a:latin typeface="Tahoma" charset="0"/>
                <a:cs typeface="Tahoma" charset="0"/>
              </a:rPr>
            </a:br>
            <a:r>
              <a:rPr lang="en-US" sz="2800">
                <a:solidFill>
                  <a:srgbClr val="FFFFFF"/>
                </a:solidFill>
                <a:latin typeface="Tahoma" charset="0"/>
                <a:cs typeface="Tahoma" charset="0"/>
              </a:rPr>
              <a:t>Acts 11:27-30 — “unto the </a:t>
            </a:r>
            <a:r>
              <a:rPr lang="en-US" sz="2800" i="1">
                <a:solidFill>
                  <a:srgbClr val="FFFF66"/>
                </a:solidFill>
                <a:latin typeface="Tahoma" charset="0"/>
                <a:cs typeface="Tahoma" charset="0"/>
              </a:rPr>
              <a:t>brethren</a:t>
            </a:r>
            <a:r>
              <a:rPr lang="en-US" sz="2800">
                <a:solidFill>
                  <a:srgbClr val="FFFFFF"/>
                </a:solidFill>
                <a:latin typeface="Tahoma" charset="0"/>
                <a:cs typeface="Tahoma" charset="0"/>
              </a:rPr>
              <a:t>” (v29) </a:t>
            </a:r>
            <a:br>
              <a:rPr lang="en-US" sz="2800">
                <a:solidFill>
                  <a:srgbClr val="FFFFFF"/>
                </a:solidFill>
                <a:latin typeface="Tahoma" charset="0"/>
                <a:cs typeface="Tahoma" charset="0"/>
              </a:rPr>
            </a:br>
            <a:r>
              <a:rPr lang="en-US" sz="2800">
                <a:solidFill>
                  <a:srgbClr val="FFFFFF"/>
                </a:solidFill>
                <a:latin typeface="Tahoma" charset="0"/>
                <a:cs typeface="Tahoma" charset="0"/>
              </a:rPr>
              <a:t>Romans 15:25-27 — “unto the </a:t>
            </a:r>
            <a:r>
              <a:rPr lang="en-US" sz="2800" i="1">
                <a:solidFill>
                  <a:srgbClr val="FFFF66"/>
                </a:solidFill>
                <a:latin typeface="Tahoma" charset="0"/>
                <a:cs typeface="Tahoma" charset="0"/>
              </a:rPr>
              <a:t>saints</a:t>
            </a:r>
            <a:r>
              <a:rPr lang="en-US" sz="2800">
                <a:solidFill>
                  <a:srgbClr val="FFFF66"/>
                </a:solidFill>
                <a:latin typeface="Tahoma" charset="0"/>
                <a:cs typeface="Tahoma" charset="0"/>
              </a:rPr>
              <a:t>…</a:t>
            </a:r>
            <a:r>
              <a:rPr lang="en-US" sz="2800" i="1">
                <a:solidFill>
                  <a:srgbClr val="FFFF66"/>
                </a:solidFill>
                <a:latin typeface="Tahoma" charset="0"/>
                <a:cs typeface="Tahoma" charset="0"/>
              </a:rPr>
              <a:t>saints</a:t>
            </a:r>
            <a:r>
              <a:rPr lang="en-US" sz="2800">
                <a:solidFill>
                  <a:srgbClr val="FFFFFF"/>
                </a:solidFill>
                <a:latin typeface="Tahoma" charset="0"/>
                <a:cs typeface="Tahoma" charset="0"/>
              </a:rPr>
              <a:t>” </a:t>
            </a:r>
            <a:br>
              <a:rPr lang="en-US" sz="2800">
                <a:solidFill>
                  <a:srgbClr val="FFFFFF"/>
                </a:solidFill>
                <a:latin typeface="Tahoma" charset="0"/>
                <a:cs typeface="Tahoma" charset="0"/>
              </a:rPr>
            </a:br>
            <a:r>
              <a:rPr lang="en-US" sz="2800">
                <a:solidFill>
                  <a:srgbClr val="FFFFFF"/>
                </a:solidFill>
                <a:latin typeface="Tahoma" charset="0"/>
                <a:cs typeface="Tahoma" charset="0"/>
              </a:rPr>
              <a:t>1 Corinthians 16:1-4 — “for the </a:t>
            </a:r>
            <a:r>
              <a:rPr lang="en-US" sz="2800" i="1">
                <a:solidFill>
                  <a:srgbClr val="FFFF66"/>
                </a:solidFill>
                <a:latin typeface="Tahoma" charset="0"/>
                <a:cs typeface="Tahoma" charset="0"/>
              </a:rPr>
              <a:t>saints</a:t>
            </a:r>
            <a:r>
              <a:rPr lang="en-US" sz="2800">
                <a:solidFill>
                  <a:srgbClr val="FFFFFF"/>
                </a:solidFill>
                <a:latin typeface="Tahoma" charset="0"/>
                <a:cs typeface="Tahoma" charset="0"/>
              </a:rPr>
              <a:t>” </a:t>
            </a:r>
            <a:br>
              <a:rPr lang="en-US" sz="2800">
                <a:solidFill>
                  <a:srgbClr val="FFFFFF"/>
                </a:solidFill>
                <a:latin typeface="Tahoma" charset="0"/>
                <a:cs typeface="Tahoma" charset="0"/>
              </a:rPr>
            </a:br>
            <a:r>
              <a:rPr lang="en-US" sz="2800">
                <a:solidFill>
                  <a:srgbClr val="FFFFFF"/>
                </a:solidFill>
                <a:latin typeface="Tahoma" charset="0"/>
                <a:cs typeface="Tahoma" charset="0"/>
              </a:rPr>
              <a:t>2 Corinthians 8:4; 9:1,12 — “to the </a:t>
            </a:r>
            <a:r>
              <a:rPr lang="en-US" sz="2800" i="1">
                <a:solidFill>
                  <a:srgbClr val="FFFF66"/>
                </a:solidFill>
                <a:latin typeface="Tahoma" charset="0"/>
                <a:cs typeface="Tahoma" charset="0"/>
              </a:rPr>
              <a:t>saints</a:t>
            </a:r>
            <a:r>
              <a:rPr lang="en-US" sz="2800">
                <a:solidFill>
                  <a:srgbClr val="FFFFFF"/>
                </a:solidFill>
                <a:latin typeface="Tahoma" charset="0"/>
                <a:cs typeface="Tahoma" charset="0"/>
              </a:rPr>
              <a:t>” </a:t>
            </a:r>
            <a:br>
              <a:rPr lang="en-US" sz="2800">
                <a:solidFill>
                  <a:srgbClr val="FFFFFF"/>
                </a:solidFill>
                <a:latin typeface="Tahoma" charset="0"/>
                <a:cs typeface="Tahoma" charset="0"/>
              </a:rPr>
            </a:br>
            <a:r>
              <a:rPr lang="en-US" sz="2800">
                <a:solidFill>
                  <a:srgbClr val="FFFFFF"/>
                </a:solidFill>
                <a:latin typeface="Tahoma" charset="0"/>
                <a:cs typeface="Tahoma" charset="0"/>
              </a:rPr>
              <a:t>1 Timothy 5:16 – “widows indeed” (</a:t>
            </a:r>
            <a:r>
              <a:rPr lang="en-US" sz="2800">
                <a:solidFill>
                  <a:srgbClr val="FFFF66"/>
                </a:solidFill>
                <a:latin typeface="Tahoma" charset="0"/>
                <a:cs typeface="Tahoma" charset="0"/>
              </a:rPr>
              <a:t>trust in God</a:t>
            </a:r>
            <a:r>
              <a:rPr lang="en-US" sz="2800">
                <a:solidFill>
                  <a:srgbClr val="FFFFFF"/>
                </a:solidFill>
                <a:latin typeface="Tahoma" charset="0"/>
                <a:cs typeface="Tahoma" charset="0"/>
              </a:rPr>
              <a:t>)</a:t>
            </a:r>
            <a:endParaRPr lang="en-US" b="1">
              <a:solidFill>
                <a:srgbClr val="66FFFF"/>
              </a:solidFill>
              <a:latin typeface="Tahoma" charset="0"/>
              <a:cs typeface="Tahoma" charset="0"/>
            </a:endParaRPr>
          </a:p>
        </p:txBody>
      </p:sp>
      <p:sp>
        <p:nvSpPr>
          <p:cNvPr id="6" name="Rectangle 18">
            <a:extLst>
              <a:ext uri="{FF2B5EF4-FFF2-40B4-BE49-F238E27FC236}">
                <a16:creationId xmlns:a16="http://schemas.microsoft.com/office/drawing/2014/main" id="{69C5D065-929F-85A4-D689-ACDF8E084C10}"/>
              </a:ext>
            </a:extLst>
          </p:cNvPr>
          <p:cNvSpPr>
            <a:spLocks noChangeArrowheads="1"/>
          </p:cNvSpPr>
          <p:nvPr/>
        </p:nvSpPr>
        <p:spPr bwMode="auto">
          <a:xfrm>
            <a:off x="1600200" y="5344310"/>
            <a:ext cx="9372600" cy="954107"/>
          </a:xfrm>
          <a:prstGeom prst="rect">
            <a:avLst/>
          </a:prstGeom>
          <a:noFill/>
          <a:ln w="9525">
            <a:noFill/>
            <a:miter lim="800000"/>
            <a:headEnd/>
            <a:tailEnd/>
          </a:ln>
          <a:effectLst/>
        </p:spPr>
        <p:txBody>
          <a:bodyPr wrap="square" anchor="ctr">
            <a:spAutoFit/>
          </a:bodyPr>
          <a:lstStyle/>
          <a:p>
            <a:pPr algn="ctr"/>
            <a:r>
              <a:rPr lang="en-US" sz="2800" b="1" dirty="0">
                <a:solidFill>
                  <a:schemeClr val="accent1"/>
                </a:solidFill>
                <a:latin typeface="Tahoma" charset="0"/>
                <a:cs typeface="Tahoma" charset="0"/>
              </a:rPr>
              <a:t>Individuals should help non-members as they can.</a:t>
            </a:r>
            <a:br>
              <a:rPr lang="en-US" sz="2800" b="1" dirty="0">
                <a:solidFill>
                  <a:schemeClr val="accent1"/>
                </a:solidFill>
                <a:latin typeface="Tahoma" charset="0"/>
                <a:cs typeface="Tahoma" charset="0"/>
              </a:rPr>
            </a:br>
            <a:r>
              <a:rPr lang="en-US" sz="2800" b="1" dirty="0">
                <a:solidFill>
                  <a:schemeClr val="accent1"/>
                </a:solidFill>
                <a:latin typeface="Tahoma" charset="0"/>
                <a:cs typeface="Tahoma" charset="0"/>
              </a:rPr>
              <a:t>Leave the church free to emphasize spiritual work.</a:t>
            </a:r>
          </a:p>
        </p:txBody>
      </p:sp>
    </p:spTree>
    <p:extLst>
      <p:ext uri="{BB962C8B-B14F-4D97-AF65-F5344CB8AC3E}">
        <p14:creationId xmlns:p14="http://schemas.microsoft.com/office/powerpoint/2010/main" val="21571292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7B29-8DDB-DE58-F1AA-42175276111D}"/>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04E8345-9E74-A313-24FA-5F756A43678A}"/>
              </a:ext>
            </a:extLst>
          </p:cNvPr>
          <p:cNvSpPr txBox="1">
            <a:spLocks noChangeArrowheads="1"/>
          </p:cNvSpPr>
          <p:nvPr/>
        </p:nvSpPr>
        <p:spPr bwMode="auto">
          <a:xfrm>
            <a:off x="914400" y="457200"/>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altLang="en-US" b="1" kern="0"/>
              <a:t>Memorial Days in the Bible</a:t>
            </a:r>
            <a:endParaRPr lang="en-US" altLang="en-US" b="1" kern="0" dirty="0"/>
          </a:p>
        </p:txBody>
      </p:sp>
      <p:graphicFrame>
        <p:nvGraphicFramePr>
          <p:cNvPr id="5" name="Group 260">
            <a:extLst>
              <a:ext uri="{FF2B5EF4-FFF2-40B4-BE49-F238E27FC236}">
                <a16:creationId xmlns:a16="http://schemas.microsoft.com/office/drawing/2014/main" id="{64E24180-B038-7080-88B6-F8AA4559A1EE}"/>
              </a:ext>
            </a:extLst>
          </p:cNvPr>
          <p:cNvGraphicFramePr>
            <a:graphicFrameLocks/>
          </p:cNvGraphicFramePr>
          <p:nvPr/>
        </p:nvGraphicFramePr>
        <p:xfrm>
          <a:off x="914400" y="1356042"/>
          <a:ext cx="10363200" cy="3918585"/>
        </p:xfrm>
        <a:graphic>
          <a:graphicData uri="http://schemas.openxmlformats.org/drawingml/2006/table">
            <a:tbl>
              <a:tblPr/>
              <a:tblGrid>
                <a:gridCol w="2438400">
                  <a:extLst>
                    <a:ext uri="{9D8B030D-6E8A-4147-A177-3AD203B41FA5}">
                      <a16:colId xmlns:a16="http://schemas.microsoft.com/office/drawing/2014/main" val="1813065322"/>
                    </a:ext>
                  </a:extLst>
                </a:gridCol>
                <a:gridCol w="2836817">
                  <a:extLst>
                    <a:ext uri="{9D8B030D-6E8A-4147-A177-3AD203B41FA5}">
                      <a16:colId xmlns:a16="http://schemas.microsoft.com/office/drawing/2014/main" val="2522184193"/>
                    </a:ext>
                  </a:extLst>
                </a:gridCol>
                <a:gridCol w="2767148">
                  <a:extLst>
                    <a:ext uri="{9D8B030D-6E8A-4147-A177-3AD203B41FA5}">
                      <a16:colId xmlns:a16="http://schemas.microsoft.com/office/drawing/2014/main" val="3964537097"/>
                    </a:ext>
                  </a:extLst>
                </a:gridCol>
                <a:gridCol w="2320835">
                  <a:extLst>
                    <a:ext uri="{9D8B030D-6E8A-4147-A177-3AD203B41FA5}">
                      <a16:colId xmlns:a16="http://schemas.microsoft.com/office/drawing/2014/main" val="2316909836"/>
                    </a:ext>
                  </a:extLst>
                </a:gridCol>
              </a:tblGrid>
              <a:tr h="549275">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66FFFF"/>
                          </a:solidFill>
                          <a:effectLst/>
                          <a:latin typeface="Verdana" panose="020B0604030504040204" pitchFamily="34" charset="0"/>
                        </a:rPr>
                        <a:t>Memorial</a:t>
                      </a:r>
                    </a:p>
                  </a:txBody>
                  <a:tcPr anchor="ctr" anchorCtr="1"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66FFFF"/>
                          </a:solidFill>
                          <a:effectLst/>
                          <a:latin typeface="Verdana" panose="020B0604030504040204" pitchFamily="34" charset="0"/>
                        </a:rPr>
                        <a:t>Scripture</a:t>
                      </a:r>
                    </a:p>
                  </a:txBody>
                  <a:tcPr anchor="ctr" anchorCtr="1"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66FFFF"/>
                          </a:solidFill>
                          <a:effectLst/>
                          <a:latin typeface="Verdana" panose="020B0604030504040204" pitchFamily="34" charset="0"/>
                        </a:rPr>
                        <a:t>Time</a:t>
                      </a:r>
                    </a:p>
                  </a:txBody>
                  <a:tcPr anchor="ctr" anchorCtr="1"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66FFFF"/>
                          </a:solidFill>
                          <a:effectLst/>
                          <a:latin typeface="Verdana" panose="020B0604030504040204" pitchFamily="34" charset="0"/>
                        </a:rPr>
                        <a:t>Frequency</a:t>
                      </a:r>
                    </a:p>
                  </a:txBody>
                  <a:tcPr anchor="ctr" anchorCtr="1" horzOverflow="overflow">
                    <a:lnL w="57150" cap="flat" cmpd="sng" algn="ctr">
                      <a:solidFill>
                        <a:srgbClr val="FFFF00"/>
                      </a:solidFill>
                      <a:prstDash val="solid"/>
                      <a:round/>
                      <a:headEnd type="none" w="med" len="med"/>
                      <a:tailEnd type="none" w="med" len="med"/>
                    </a:lnL>
                    <a:lnR w="5715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5715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381481598"/>
                  </a:ext>
                </a:extLst>
              </a:tr>
              <a:tr h="533400">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Passover</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Exodus 12</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Day 14, Month 1</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Annual</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5715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396006686"/>
                  </a:ext>
                </a:extLst>
              </a:tr>
              <a:tr h="533400">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Trumpets</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Leviticus 23:24</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Day 1, Month 7</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Annual</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71857764"/>
                  </a:ext>
                </a:extLst>
              </a:tr>
              <a:tr h="533400">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Atonement</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Leviticus 23:27</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Day 10, Month 7</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Annual</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264462207"/>
                  </a:ext>
                </a:extLst>
              </a:tr>
              <a:tr h="533400">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Tabernacles</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Leviticus 23:39ff</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Day 15, Month 7</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Annual</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487692637"/>
                  </a:ext>
                </a:extLst>
              </a:tr>
              <a:tr h="479425">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Sabbath</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Exodus 20:8ff</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7th day of week</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Weekly</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881150207"/>
                  </a:ext>
                </a:extLst>
              </a:tr>
              <a:tr h="717550">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Lord’s Supper</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Acts 20:7</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FFFFFF"/>
                          </a:solidFill>
                          <a:effectLst/>
                          <a:latin typeface="Balloon" pitchFamily="2" charset="0"/>
                        </a:rPr>
                        <a:t>1st day of week</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tc>
                  <a:txBody>
                    <a:bodyPr/>
                    <a:lstStyle>
                      <a:lvl1pPr>
                        <a:defRPr sz="2400" b="1">
                          <a:solidFill>
                            <a:srgbClr val="FFFFFF"/>
                          </a:solidFill>
                          <a:latin typeface="Verdana" panose="020B0604030504040204" pitchFamily="34" charset="0"/>
                        </a:defRPr>
                      </a:lvl1pPr>
                      <a:lvl2pPr marL="114300">
                        <a:defRPr sz="2200">
                          <a:solidFill>
                            <a:srgbClr val="FFFFFF"/>
                          </a:solidFill>
                          <a:latin typeface="Verdana" panose="020B0604030504040204" pitchFamily="34" charset="0"/>
                        </a:defRPr>
                      </a:lvl2pPr>
                      <a:lvl3pPr marL="228600" algn="l">
                        <a:defRPr sz="2000" b="1" i="1">
                          <a:solidFill>
                            <a:srgbClr val="FFFFFF"/>
                          </a:solidFill>
                          <a:latin typeface="Verdana" panose="020B0604030504040204" pitchFamily="34" charset="0"/>
                        </a:defRPr>
                      </a:lvl3pPr>
                      <a:lvl4pPr marL="511175" algn="l">
                        <a:defRPr sz="2000">
                          <a:solidFill>
                            <a:srgbClr val="FFFFFF"/>
                          </a:solidFill>
                          <a:latin typeface="Verdana" panose="020B0604030504040204" pitchFamily="34" charset="0"/>
                        </a:defRPr>
                      </a:lvl4pPr>
                      <a:lvl5pPr marL="858838" algn="l">
                        <a:defRPr sz="2000">
                          <a:solidFill>
                            <a:srgbClr val="FFFFFF"/>
                          </a:solidFill>
                          <a:latin typeface="Verdana" panose="020B0604030504040204" pitchFamily="34" charset="0"/>
                        </a:defRPr>
                      </a:lvl5pPr>
                      <a:lvl6pPr marL="1316038" fontAlgn="base">
                        <a:spcBef>
                          <a:spcPct val="0"/>
                        </a:spcBef>
                        <a:spcAft>
                          <a:spcPct val="0"/>
                        </a:spcAft>
                        <a:defRPr sz="2000">
                          <a:solidFill>
                            <a:srgbClr val="FFFFFF"/>
                          </a:solidFill>
                          <a:latin typeface="Verdana" panose="020B0604030504040204" pitchFamily="34" charset="0"/>
                        </a:defRPr>
                      </a:lvl6pPr>
                      <a:lvl7pPr marL="1773238" fontAlgn="base">
                        <a:spcBef>
                          <a:spcPct val="0"/>
                        </a:spcBef>
                        <a:spcAft>
                          <a:spcPct val="0"/>
                        </a:spcAft>
                        <a:defRPr sz="2000">
                          <a:solidFill>
                            <a:srgbClr val="FFFFFF"/>
                          </a:solidFill>
                          <a:latin typeface="Verdana" panose="020B0604030504040204" pitchFamily="34" charset="0"/>
                        </a:defRPr>
                      </a:lvl7pPr>
                      <a:lvl8pPr marL="2230438" fontAlgn="base">
                        <a:spcBef>
                          <a:spcPct val="0"/>
                        </a:spcBef>
                        <a:spcAft>
                          <a:spcPct val="0"/>
                        </a:spcAft>
                        <a:defRPr sz="2000">
                          <a:solidFill>
                            <a:srgbClr val="FFFFFF"/>
                          </a:solidFill>
                          <a:latin typeface="Verdana" panose="020B0604030504040204" pitchFamily="34" charset="0"/>
                        </a:defRPr>
                      </a:lvl8pPr>
                      <a:lvl9pPr marL="2687638" fontAlgn="base">
                        <a:spcBef>
                          <a:spcPct val="0"/>
                        </a:spcBef>
                        <a:spcAft>
                          <a:spcPct val="0"/>
                        </a:spcAft>
                        <a:defRPr sz="2000">
                          <a:solidFill>
                            <a:srgbClr val="FFFFFF"/>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FFFFFF"/>
                          </a:solidFill>
                          <a:effectLst/>
                          <a:latin typeface="Balloon" pitchFamily="2" charset="0"/>
                        </a:rPr>
                        <a:t>Weekly</a:t>
                      </a:r>
                    </a:p>
                  </a:txBody>
                  <a:tcPr anchor="ctr" anchorCtr="1" horzOverflow="overflow">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a:noFill/>
                    </a:lnTlToBr>
                    <a:lnBlToTr>
                      <a:noFill/>
                    </a:lnBlToTr>
                    <a:solidFill>
                      <a:srgbClr val="0303A5"/>
                    </a:solidFill>
                  </a:tcPr>
                </a:tc>
                <a:extLst>
                  <a:ext uri="{0D108BD9-81ED-4DB2-BD59-A6C34878D82A}">
                    <a16:rowId xmlns:a16="http://schemas.microsoft.com/office/drawing/2014/main" val="2453155717"/>
                  </a:ext>
                </a:extLst>
              </a:tr>
            </a:tbl>
          </a:graphicData>
        </a:graphic>
      </p:graphicFrame>
      <p:sp>
        <p:nvSpPr>
          <p:cNvPr id="7" name="Text Box 258">
            <a:extLst>
              <a:ext uri="{FF2B5EF4-FFF2-40B4-BE49-F238E27FC236}">
                <a16:creationId xmlns:a16="http://schemas.microsoft.com/office/drawing/2014/main" id="{C8BFA673-D099-07AE-E809-D3B00AE2F9E1}"/>
              </a:ext>
            </a:extLst>
          </p:cNvPr>
          <p:cNvSpPr txBox="1">
            <a:spLocks noChangeArrowheads="1"/>
          </p:cNvSpPr>
          <p:nvPr/>
        </p:nvSpPr>
        <p:spPr bwMode="auto">
          <a:xfrm>
            <a:off x="2362200" y="5486400"/>
            <a:ext cx="7620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b="1" dirty="0">
                <a:solidFill>
                  <a:srgbClr val="66FFFF"/>
                </a:solidFill>
                <a:latin typeface="Bookman Old Style" panose="02050604050505020204" pitchFamily="18" charset="0"/>
              </a:rPr>
              <a:t>God reveals the time for His memorials.</a:t>
            </a:r>
          </a:p>
          <a:p>
            <a:pPr algn="ctr"/>
            <a:r>
              <a:rPr lang="en-US" altLang="en-US" sz="2800" b="1" dirty="0">
                <a:solidFill>
                  <a:srgbClr val="66FFFF"/>
                </a:solidFill>
                <a:latin typeface="Bookman Old Style" panose="02050604050505020204" pitchFamily="18" charset="0"/>
              </a:rPr>
              <a:t>The frequency is implied by the time.</a:t>
            </a:r>
            <a:r>
              <a:rPr lang="en-US" altLang="en-US" sz="2800" dirty="0">
                <a:solidFill>
                  <a:srgbClr val="66FFFF"/>
                </a:solidFill>
                <a:latin typeface="Bookman Old Style" panose="02050604050505020204" pitchFamily="18" charset="0"/>
              </a:rPr>
              <a:t> </a:t>
            </a:r>
          </a:p>
        </p:txBody>
      </p:sp>
    </p:spTree>
    <p:extLst>
      <p:ext uri="{BB962C8B-B14F-4D97-AF65-F5344CB8AC3E}">
        <p14:creationId xmlns:p14="http://schemas.microsoft.com/office/powerpoint/2010/main" val="25517592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ox(in)">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utoUpdateAnimBg="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3CEF-E293-CB3E-3961-0996D22FD2A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6B81C8-F653-C8AD-FB20-AFA8BE2644D2}"/>
              </a:ext>
            </a:extLst>
          </p:cNvPr>
          <p:cNvSpPr txBox="1">
            <a:spLocks noChangeArrowheads="1"/>
          </p:cNvSpPr>
          <p:nvPr/>
        </p:nvSpPr>
        <p:spPr bwMode="auto">
          <a:xfrm>
            <a:off x="609600" y="304800"/>
            <a:ext cx="10972800" cy="646331"/>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altLang="en-US" sz="3600" b="1" kern="0">
                <a:cs typeface="Times New Roman" panose="02020603050405020304" pitchFamily="18" charset="0"/>
              </a:rPr>
              <a:t>The First Day of the Week</a:t>
            </a:r>
            <a:r>
              <a:rPr lang="en-US" altLang="en-US" sz="3600" b="1" kern="0"/>
              <a:t> in Scripture</a:t>
            </a:r>
            <a:endParaRPr lang="en-US" altLang="en-US" sz="3600" b="1" kern="0" dirty="0"/>
          </a:p>
        </p:txBody>
      </p:sp>
      <p:sp>
        <p:nvSpPr>
          <p:cNvPr id="4" name="Rectangle 3">
            <a:extLst>
              <a:ext uri="{FF2B5EF4-FFF2-40B4-BE49-F238E27FC236}">
                <a16:creationId xmlns:a16="http://schemas.microsoft.com/office/drawing/2014/main" id="{69211EB3-FDD4-6D0E-9F47-664641B72B15}"/>
              </a:ext>
            </a:extLst>
          </p:cNvPr>
          <p:cNvSpPr txBox="1">
            <a:spLocks noChangeArrowheads="1"/>
          </p:cNvSpPr>
          <p:nvPr/>
        </p:nvSpPr>
        <p:spPr bwMode="auto">
          <a:xfrm>
            <a:off x="1066800" y="990600"/>
            <a:ext cx="10058400" cy="5786199"/>
          </a:xfrm>
          <a:prstGeom prst="rect">
            <a:avLst/>
          </a:prstGeom>
          <a:solidFill>
            <a:srgbClr val="993300">
              <a:alpha val="50000"/>
            </a:srgbClr>
          </a:solidFill>
          <a:ln w="9525">
            <a:noFill/>
            <a:miter lim="800000"/>
            <a:headEnd/>
            <a:tailEnd/>
          </a:ln>
          <a:effectLst/>
        </p:spPr>
        <p:txBody>
          <a:bodyPr vert="horz" wrap="square" lIns="0" tIns="91440" rIns="0" bIns="91440" numCol="1" anchor="t" anchorCtr="0" compatLnSpc="1">
            <a:prstTxWarp prst="textNoShape">
              <a:avLst/>
            </a:prstTxWarp>
            <a:spAutoFit/>
          </a:bodyPr>
          <a:lstStyle>
            <a:lvl1pPr algn="ctr" rtl="0" eaLnBrk="1" fontAlgn="base" hangingPunct="1">
              <a:spcBef>
                <a:spcPct val="0"/>
              </a:spcBef>
              <a:spcAft>
                <a:spcPct val="0"/>
              </a:spcAft>
              <a:defRPr sz="2400" b="0">
                <a:solidFill>
                  <a:schemeClr val="bg1"/>
                </a:solidFill>
                <a:latin typeface="+mn-lt"/>
                <a:ea typeface="+mn-ea"/>
                <a:cs typeface="+mn-cs"/>
              </a:defRPr>
            </a:lvl1pPr>
            <a:lvl2pPr marL="168275" lvl="1" indent="339725" algn="l" rtl="0" eaLnBrk="1" fontAlgn="base" hangingPunct="1">
              <a:spcBef>
                <a:spcPct val="0"/>
              </a:spcBef>
              <a:spcAft>
                <a:spcPct val="0"/>
              </a:spcAft>
              <a:defRPr sz="2200">
                <a:solidFill>
                  <a:schemeClr val="bg1"/>
                </a:solidFill>
                <a:latin typeface="+mn-lt"/>
              </a:defRPr>
            </a:lvl2pPr>
            <a:lvl3pPr marL="906463" lvl="2" indent="-284163" algn="l" rtl="0" eaLnBrk="1" fontAlgn="base" hangingPunct="1">
              <a:spcBef>
                <a:spcPct val="0"/>
              </a:spcBef>
              <a:spcAft>
                <a:spcPct val="0"/>
              </a:spcAft>
              <a:buChar char="•"/>
              <a:defRPr sz="2200" b="1" i="1">
                <a:solidFill>
                  <a:schemeClr val="bg1"/>
                </a:solidFill>
                <a:latin typeface="+mn-lt"/>
              </a:defRPr>
            </a:lvl3pPr>
            <a:lvl4pPr marL="1477963" lvl="3" indent="-457200" algn="l" rtl="0" eaLnBrk="1" fontAlgn="base" hangingPunct="1">
              <a:spcBef>
                <a:spcPct val="0"/>
              </a:spcBef>
              <a:spcAft>
                <a:spcPct val="0"/>
              </a:spcAft>
              <a:buChar char="–"/>
              <a:defRPr sz="2200">
                <a:solidFill>
                  <a:schemeClr val="bg1"/>
                </a:solidFill>
                <a:latin typeface="+mn-lt"/>
              </a:defRPr>
            </a:lvl4pPr>
            <a:lvl5pPr marL="2049463" lvl="4" indent="-457200"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Mark 16:9 </a:t>
            </a:r>
            <a:r>
              <a:rPr lang="en-US" altLang="en-US" sz="2800" kern="0" dirty="0">
                <a:solidFill>
                  <a:srgbClr val="99FF99"/>
                </a:solidFill>
                <a:ea typeface="MS Mincho" panose="02020609040205080304" pitchFamily="49" charset="-128"/>
                <a:cs typeface="MS Mincho" panose="02020609040205080304" pitchFamily="49" charset="-128"/>
              </a:rPr>
              <a:t>– Jesus arose (all 4 accounts)</a:t>
            </a:r>
            <a:endParaRPr lang="en-US" altLang="en-US" sz="2800" kern="0" dirty="0">
              <a:solidFill>
                <a:srgbClr val="99FF99"/>
              </a:solidFill>
            </a:endParaRPr>
          </a:p>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John 20:19 </a:t>
            </a:r>
            <a:r>
              <a:rPr lang="en-US" altLang="en-US" sz="2800" kern="0" dirty="0">
                <a:solidFill>
                  <a:srgbClr val="99FF99"/>
                </a:solidFill>
                <a:ea typeface="MS Mincho" panose="02020609040205080304" pitchFamily="49" charset="-128"/>
                <a:cs typeface="MS Mincho" panose="02020609040205080304" pitchFamily="49" charset="-128"/>
              </a:rPr>
              <a:t>– First appearances; the disciples were assembled</a:t>
            </a:r>
            <a:endParaRPr lang="en-US" altLang="en-US" sz="2800" kern="0" dirty="0">
              <a:solidFill>
                <a:srgbClr val="99FF99"/>
              </a:solidFill>
            </a:endParaRPr>
          </a:p>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John 20:26 </a:t>
            </a:r>
            <a:r>
              <a:rPr lang="en-US" altLang="en-US" sz="2800" kern="0" dirty="0">
                <a:solidFill>
                  <a:srgbClr val="99FF99"/>
                </a:solidFill>
                <a:ea typeface="MS Mincho" panose="02020609040205080304" pitchFamily="49" charset="-128"/>
                <a:cs typeface="MS Mincho" panose="02020609040205080304" pitchFamily="49" charset="-128"/>
              </a:rPr>
              <a:t>– 2nd appearances; the disciples were assembled</a:t>
            </a:r>
            <a:endParaRPr lang="en-US" altLang="en-US" sz="2800" kern="0" dirty="0">
              <a:solidFill>
                <a:srgbClr val="99FF99"/>
              </a:solidFill>
            </a:endParaRPr>
          </a:p>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Acts 2 (Lev. 23:15f) </a:t>
            </a:r>
            <a:r>
              <a:rPr lang="en-US" altLang="en-US" sz="2800" kern="0" dirty="0">
                <a:solidFill>
                  <a:srgbClr val="99FF99"/>
                </a:solidFill>
                <a:ea typeface="MS Mincho" panose="02020609040205080304" pitchFamily="49" charset="-128"/>
                <a:cs typeface="MS Mincho" panose="02020609040205080304" pitchFamily="49" charset="-128"/>
              </a:rPr>
              <a:t>– Pentecost; the disciples were assembled</a:t>
            </a:r>
            <a:br>
              <a:rPr lang="en-US" altLang="en-US" sz="2800" kern="0" dirty="0">
                <a:solidFill>
                  <a:srgbClr val="99FF99"/>
                </a:solidFill>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The Holy Spirit came (verse 4)</a:t>
            </a:r>
            <a:br>
              <a:rPr lang="en-US" altLang="en-US" sz="2800" kern="0" dirty="0">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The gospel preached for the first time (verses 14ff)</a:t>
            </a:r>
            <a:br>
              <a:rPr lang="en-US" altLang="en-US" sz="2800" kern="0" dirty="0">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Christ was announced as reigning in His kingdom (verse 30ff)</a:t>
            </a:r>
            <a:br>
              <a:rPr lang="en-US" altLang="en-US" sz="2800" kern="0" dirty="0">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The first gospel converts (verse 41)</a:t>
            </a:r>
            <a:br>
              <a:rPr lang="en-US" altLang="en-US" sz="2800" kern="0" dirty="0">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People began entering the church (verse 47)</a:t>
            </a:r>
            <a:br>
              <a:rPr lang="en-US" altLang="en-US" sz="2800" kern="0" dirty="0">
                <a:ea typeface="MS Mincho" panose="02020609040205080304" pitchFamily="49" charset="-128"/>
                <a:cs typeface="MS Mincho" panose="02020609040205080304" pitchFamily="49" charset="-128"/>
              </a:rPr>
            </a:br>
            <a:r>
              <a:rPr lang="en-US" altLang="en-US" sz="2800" kern="0" dirty="0">
                <a:ea typeface="MS Mincho" panose="02020609040205080304" pitchFamily="49" charset="-128"/>
                <a:cs typeface="MS Mincho" panose="02020609040205080304" pitchFamily="49" charset="-128"/>
              </a:rPr>
              <a:t>From then on they continued in the Lord’s Supper (verse 42)</a:t>
            </a:r>
            <a:endParaRPr lang="en-US" altLang="en-US" sz="2800" kern="0" dirty="0">
              <a:cs typeface="Times New Roman" panose="02020603050405020304" pitchFamily="18" charset="0"/>
            </a:endParaRPr>
          </a:p>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Acts 20:7 </a:t>
            </a:r>
            <a:r>
              <a:rPr lang="en-US" altLang="en-US" sz="2800" kern="0" dirty="0">
                <a:solidFill>
                  <a:srgbClr val="99FF99"/>
                </a:solidFill>
                <a:ea typeface="MS Mincho" panose="02020609040205080304" pitchFamily="49" charset="-128"/>
                <a:cs typeface="MS Mincho" panose="02020609040205080304" pitchFamily="49" charset="-128"/>
              </a:rPr>
              <a:t>– The disciples met to break bread</a:t>
            </a:r>
            <a:endParaRPr lang="en-US" altLang="en-US" sz="2800" kern="0" dirty="0">
              <a:solidFill>
                <a:srgbClr val="99FF99"/>
              </a:solidFill>
            </a:endParaRPr>
          </a:p>
          <a:p>
            <a:pPr marL="274320" indent="-274320" algn="l">
              <a:spcBef>
                <a:spcPts val="0"/>
              </a:spcBef>
            </a:pPr>
            <a:r>
              <a:rPr lang="en-US" altLang="en-US" sz="2800" kern="0" dirty="0">
                <a:solidFill>
                  <a:schemeClr val="accent2"/>
                </a:solidFill>
                <a:ea typeface="MS Mincho" panose="02020609040205080304" pitchFamily="49" charset="-128"/>
                <a:cs typeface="MS Mincho" panose="02020609040205080304" pitchFamily="49" charset="-128"/>
              </a:rPr>
              <a:t>1 Corinthians 16:1,2 </a:t>
            </a:r>
            <a:r>
              <a:rPr lang="en-US" altLang="en-US" sz="2800" kern="0" dirty="0">
                <a:solidFill>
                  <a:srgbClr val="99FF99"/>
                </a:solidFill>
                <a:ea typeface="MS Mincho" panose="02020609040205080304" pitchFamily="49" charset="-128"/>
                <a:cs typeface="MS Mincho" panose="02020609040205080304" pitchFamily="49" charset="-128"/>
              </a:rPr>
              <a:t>– Collection taken up</a:t>
            </a:r>
            <a:endParaRPr lang="en-US" altLang="en-US" sz="2800" kern="0" dirty="0">
              <a:solidFill>
                <a:srgbClr val="99FF99"/>
              </a:solidFill>
            </a:endParaRPr>
          </a:p>
          <a:p>
            <a:pPr marL="274320" indent="-274320">
              <a:spcBef>
                <a:spcPts val="0"/>
              </a:spcBef>
            </a:pPr>
            <a:r>
              <a:rPr lang="en-US" altLang="en-US" sz="2800" b="1" kern="0" dirty="0">
                <a:solidFill>
                  <a:schemeClr val="accent1"/>
                </a:solidFill>
                <a:latin typeface="Trebuchet MS" panose="020B0603020202020204" pitchFamily="34" charset="0"/>
                <a:ea typeface="MS Mincho" panose="02020609040205080304" pitchFamily="49" charset="-128"/>
                <a:cs typeface="MS Mincho" panose="02020609040205080304" pitchFamily="49" charset="-128"/>
              </a:rPr>
              <a:t>No other day is ever mentioned as significant!</a:t>
            </a:r>
            <a:r>
              <a:rPr lang="en-US" altLang="en-US" sz="2800" b="1" i="1" kern="0" dirty="0">
                <a:solidFill>
                  <a:schemeClr val="accent1"/>
                </a:solidFill>
                <a:latin typeface="Trebuchet MS" panose="020B0603020202020204" pitchFamily="34" charset="0"/>
              </a:rPr>
              <a:t> </a:t>
            </a:r>
          </a:p>
        </p:txBody>
      </p:sp>
    </p:spTree>
    <p:extLst>
      <p:ext uri="{BB962C8B-B14F-4D97-AF65-F5344CB8AC3E}">
        <p14:creationId xmlns:p14="http://schemas.microsoft.com/office/powerpoint/2010/main" val="17076220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90D41-AF75-EBAB-5116-6D84FB8A7CB3}"/>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D0BAE43E-AF41-9A3F-680E-79F7F77EAA92}"/>
              </a:ext>
            </a:extLst>
          </p:cNvPr>
          <p:cNvSpPr txBox="1">
            <a:spLocks noChangeArrowheads="1"/>
          </p:cNvSpPr>
          <p:nvPr/>
        </p:nvSpPr>
        <p:spPr bwMode="auto">
          <a:xfrm>
            <a:off x="1413331" y="381003"/>
            <a:ext cx="9443357" cy="1001713"/>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altLang="en-US" sz="2800" b="1" kern="0" dirty="0">
                <a:solidFill>
                  <a:schemeClr val="bg2"/>
                </a:solidFill>
              </a:rPr>
              <a:t>Church-to-Church Donations</a:t>
            </a:r>
            <a:br>
              <a:rPr lang="en-US" altLang="en-US" sz="2800" kern="0" dirty="0">
                <a:latin typeface="Cooper Black" panose="0208090404030B020404" pitchFamily="18" charset="0"/>
              </a:rPr>
            </a:br>
            <a:r>
              <a:rPr lang="en-US" altLang="en-US" sz="2800" kern="0" dirty="0">
                <a:solidFill>
                  <a:srgbClr val="99FF99"/>
                </a:solidFill>
                <a:latin typeface="VAG Round" panose="040B7200000000000000" pitchFamily="82" charset="0"/>
              </a:rPr>
              <a:t>Two Bible Cases</a:t>
            </a:r>
            <a:r>
              <a:rPr lang="en-US" altLang="en-US" sz="2800" kern="0" dirty="0">
                <a:solidFill>
                  <a:schemeClr val="tx1"/>
                </a:solidFill>
                <a:latin typeface="VAG Round" panose="040B7200000000000000" pitchFamily="82" charset="0"/>
              </a:rPr>
              <a:t> - Acts 11; 1 Cor. 16 (Rom. 15; 2 Cor. 8,9)</a:t>
            </a:r>
            <a:r>
              <a:rPr lang="en-US" altLang="en-US" sz="2800" kern="0" dirty="0">
                <a:latin typeface="Cooper Black" panose="0208090404030B020404" pitchFamily="18" charset="0"/>
              </a:rPr>
              <a:t> </a:t>
            </a:r>
          </a:p>
        </p:txBody>
      </p:sp>
      <p:sp>
        <p:nvSpPr>
          <p:cNvPr id="5" name="Rectangle 3">
            <a:extLst>
              <a:ext uri="{FF2B5EF4-FFF2-40B4-BE49-F238E27FC236}">
                <a16:creationId xmlns:a16="http://schemas.microsoft.com/office/drawing/2014/main" id="{EC7F35D0-0DC8-D61A-E8C5-D3B731A992CE}"/>
              </a:ext>
            </a:extLst>
          </p:cNvPr>
          <p:cNvSpPr txBox="1">
            <a:spLocks noChangeArrowheads="1"/>
          </p:cNvSpPr>
          <p:nvPr/>
        </p:nvSpPr>
        <p:spPr bwMode="auto">
          <a:xfrm>
            <a:off x="780231" y="1706688"/>
            <a:ext cx="10552166" cy="3247043"/>
          </a:xfrm>
          <a:prstGeom prst="rect">
            <a:avLst/>
          </a:prstGeom>
          <a:solidFill>
            <a:srgbClr val="800000"/>
          </a:solidFill>
          <a:ln w="9525">
            <a:noFill/>
            <a:miter lim="800000"/>
            <a:headEnd/>
            <a:tailEnd/>
          </a:ln>
          <a:effectLst/>
          <a:extLst>
            <a:ext uri="{91240B29-F687-4F45-9708-019B960494DF}">
              <a14:hiddenLine xmlns:a14="http://schemas.microsoft.com/office/drawing/2010/main" w="57150">
                <a:solidFill>
                  <a:srgbClr val="FF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400" b="0">
                <a:solidFill>
                  <a:schemeClr val="bg1"/>
                </a:solidFill>
                <a:latin typeface="+mn-lt"/>
                <a:ea typeface="+mn-ea"/>
                <a:cs typeface="+mn-cs"/>
              </a:defRPr>
            </a:lvl1pPr>
            <a:lvl2pPr marL="168275" lvl="1" indent="339725" algn="l" rtl="0" eaLnBrk="1" fontAlgn="base" hangingPunct="1">
              <a:spcBef>
                <a:spcPct val="0"/>
              </a:spcBef>
              <a:spcAft>
                <a:spcPct val="0"/>
              </a:spcAft>
              <a:defRPr sz="2200">
                <a:solidFill>
                  <a:schemeClr val="bg1"/>
                </a:solidFill>
                <a:latin typeface="+mn-lt"/>
              </a:defRPr>
            </a:lvl2pPr>
            <a:lvl3pPr marL="906463" lvl="2" indent="-284163" algn="l" rtl="0" eaLnBrk="1" fontAlgn="base" hangingPunct="1">
              <a:spcBef>
                <a:spcPct val="0"/>
              </a:spcBef>
              <a:spcAft>
                <a:spcPct val="0"/>
              </a:spcAft>
              <a:buChar char="•"/>
              <a:defRPr sz="2200" b="1" i="1">
                <a:solidFill>
                  <a:schemeClr val="bg1"/>
                </a:solidFill>
                <a:latin typeface="+mn-lt"/>
              </a:defRPr>
            </a:lvl3pPr>
            <a:lvl4pPr marL="1477963" lvl="3" indent="-457200" algn="l" rtl="0" eaLnBrk="1" fontAlgn="base" hangingPunct="1">
              <a:spcBef>
                <a:spcPct val="0"/>
              </a:spcBef>
              <a:spcAft>
                <a:spcPct val="0"/>
              </a:spcAft>
              <a:buChar char="–"/>
              <a:defRPr sz="2200">
                <a:solidFill>
                  <a:schemeClr val="bg1"/>
                </a:solidFill>
                <a:latin typeface="+mn-lt"/>
              </a:defRPr>
            </a:lvl4pPr>
            <a:lvl5pPr marL="2049463" lvl="4" indent="-457200"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spcBef>
                <a:spcPts val="600"/>
              </a:spcBef>
            </a:pPr>
            <a:r>
              <a:rPr lang="en-US" altLang="en-US" sz="2800" b="1" kern="0" dirty="0">
                <a:solidFill>
                  <a:schemeClr val="accent1"/>
                </a:solidFill>
                <a:cs typeface="Arial" panose="020B0604020202020204" pitchFamily="34" charset="0"/>
              </a:rPr>
              <a:t>SUBJECT </a:t>
            </a:r>
            <a:r>
              <a:rPr lang="en-US" altLang="en-US" sz="2800" kern="0" dirty="0">
                <a:solidFill>
                  <a:schemeClr val="accent2"/>
                </a:solidFill>
                <a:cs typeface="Arial" panose="020B0604020202020204" pitchFamily="34" charset="0"/>
              </a:rPr>
              <a:t>- </a:t>
            </a:r>
            <a:r>
              <a:rPr lang="en-US" altLang="en-US" sz="2800" kern="0" dirty="0">
                <a:solidFill>
                  <a:schemeClr val="tx2"/>
                </a:solidFill>
                <a:cs typeface="Arial" panose="020B0604020202020204" pitchFamily="34" charset="0"/>
              </a:rPr>
              <a:t>A church needing help to care for its needy members</a:t>
            </a:r>
            <a:r>
              <a:rPr lang="en-US" altLang="en-US" sz="2800" kern="0" dirty="0">
                <a:cs typeface="Arial" panose="020B0604020202020204" pitchFamily="34" charset="0"/>
              </a:rPr>
              <a:t> </a:t>
            </a:r>
            <a:br>
              <a:rPr lang="en-US" altLang="en-US" sz="2800" kern="0" dirty="0">
                <a:cs typeface="Arial" panose="020B0604020202020204" pitchFamily="34" charset="0"/>
              </a:rPr>
            </a:br>
            <a:r>
              <a:rPr lang="en-US" altLang="en-US" sz="2800" kern="0" dirty="0">
                <a:cs typeface="Arial" panose="020B0604020202020204" pitchFamily="34" charset="0"/>
              </a:rPr>
              <a:t>(Acts 11:28,29; Rom. 15:26; 2 Cor. 8:14; 9:12; Acts 24:17)</a:t>
            </a:r>
          </a:p>
          <a:p>
            <a:pPr marL="274320" indent="-274320" algn="l">
              <a:spcBef>
                <a:spcPts val="600"/>
              </a:spcBef>
            </a:pPr>
            <a:r>
              <a:rPr lang="en-US" altLang="en-US" sz="2800" b="1" kern="0" dirty="0">
                <a:solidFill>
                  <a:schemeClr val="accent1"/>
                </a:solidFill>
                <a:cs typeface="Arial" panose="020B0604020202020204" pitchFamily="34" charset="0"/>
              </a:rPr>
              <a:t> PURPOSE </a:t>
            </a:r>
            <a:r>
              <a:rPr lang="en-US" altLang="en-US" sz="2800" kern="0" dirty="0">
                <a:solidFill>
                  <a:schemeClr val="accent2"/>
                </a:solidFill>
                <a:cs typeface="Arial" panose="020B0604020202020204" pitchFamily="34" charset="0"/>
              </a:rPr>
              <a:t>- </a:t>
            </a:r>
            <a:r>
              <a:rPr lang="en-US" altLang="en-US" sz="2800" kern="0" dirty="0">
                <a:solidFill>
                  <a:schemeClr val="tx2"/>
                </a:solidFill>
                <a:cs typeface="Arial" panose="020B0604020202020204" pitchFamily="34" charset="0"/>
              </a:rPr>
              <a:t>To relieve needy members</a:t>
            </a:r>
            <a:r>
              <a:rPr lang="en-US" altLang="en-US" sz="2800" kern="0" dirty="0">
                <a:cs typeface="Arial" panose="020B0604020202020204" pitchFamily="34" charset="0"/>
              </a:rPr>
              <a:t> </a:t>
            </a:r>
            <a:br>
              <a:rPr lang="en-US" altLang="en-US" sz="2800" kern="0" dirty="0">
                <a:cs typeface="Arial" panose="020B0604020202020204" pitchFamily="34" charset="0"/>
              </a:rPr>
            </a:br>
            <a:r>
              <a:rPr lang="en-US" altLang="en-US" sz="2800" kern="0" dirty="0">
                <a:cs typeface="Arial" panose="020B0604020202020204" pitchFamily="34" charset="0"/>
              </a:rPr>
              <a:t>(Acts 11:29; 2 Cor. 8:14; 9:12)</a:t>
            </a:r>
          </a:p>
          <a:p>
            <a:pPr marL="274320" indent="-274320" algn="l">
              <a:spcBef>
                <a:spcPts val="600"/>
              </a:spcBef>
            </a:pPr>
            <a:r>
              <a:rPr lang="en-US" altLang="en-US" sz="2800" b="1" kern="0" dirty="0">
                <a:solidFill>
                  <a:schemeClr val="accent1"/>
                </a:solidFill>
                <a:cs typeface="Arial" panose="020B0604020202020204" pitchFamily="34" charset="0"/>
              </a:rPr>
              <a:t> DURATION </a:t>
            </a:r>
            <a:r>
              <a:rPr lang="en-US" altLang="en-US" sz="2800" kern="0" dirty="0">
                <a:solidFill>
                  <a:schemeClr val="accent2"/>
                </a:solidFill>
                <a:cs typeface="Arial" panose="020B0604020202020204" pitchFamily="34" charset="0"/>
              </a:rPr>
              <a:t>- </a:t>
            </a:r>
            <a:r>
              <a:rPr lang="en-US" altLang="en-US" sz="2800" kern="0" dirty="0">
                <a:solidFill>
                  <a:schemeClr val="tx2"/>
                </a:solidFill>
                <a:cs typeface="Arial" panose="020B0604020202020204" pitchFamily="34" charset="0"/>
              </a:rPr>
              <a:t>Temporary until the receiving church could meet its own obligations </a:t>
            </a:r>
            <a:r>
              <a:rPr lang="en-US" altLang="en-US" sz="2800" kern="0" dirty="0">
                <a:cs typeface="Arial" panose="020B0604020202020204" pitchFamily="34" charset="0"/>
              </a:rPr>
              <a:t>(2 Cor. 8:14)</a:t>
            </a:r>
          </a:p>
          <a:p>
            <a:pPr marL="274320" indent="-274320" algn="l">
              <a:spcBef>
                <a:spcPts val="600"/>
              </a:spcBef>
            </a:pPr>
            <a:r>
              <a:rPr lang="en-US" altLang="en-US" sz="2800" b="1" kern="0" dirty="0">
                <a:solidFill>
                  <a:schemeClr val="accent1"/>
                </a:solidFill>
                <a:cs typeface="Arial" panose="020B0604020202020204" pitchFamily="34" charset="0"/>
              </a:rPr>
              <a:t> RESULT </a:t>
            </a:r>
            <a:r>
              <a:rPr lang="en-US" altLang="en-US" sz="2800" kern="0" dirty="0">
                <a:solidFill>
                  <a:schemeClr val="accent2"/>
                </a:solidFill>
                <a:cs typeface="Arial" panose="020B0604020202020204" pitchFamily="34" charset="0"/>
              </a:rPr>
              <a:t>- </a:t>
            </a:r>
            <a:r>
              <a:rPr lang="en-US" altLang="en-US" sz="2800" kern="0" dirty="0">
                <a:solidFill>
                  <a:schemeClr val="tx2"/>
                </a:solidFill>
                <a:cs typeface="Arial" panose="020B0604020202020204" pitchFamily="34" charset="0"/>
              </a:rPr>
              <a:t>Independence and equality of churches </a:t>
            </a:r>
            <a:r>
              <a:rPr lang="en-US" altLang="en-US" sz="2800" kern="0" dirty="0">
                <a:cs typeface="Arial" panose="020B0604020202020204" pitchFamily="34" charset="0"/>
              </a:rPr>
              <a:t>(2 Cor. 8:14)</a:t>
            </a:r>
          </a:p>
        </p:txBody>
      </p:sp>
      <p:sp>
        <p:nvSpPr>
          <p:cNvPr id="7" name="Rectangle 4">
            <a:extLst>
              <a:ext uri="{FF2B5EF4-FFF2-40B4-BE49-F238E27FC236}">
                <a16:creationId xmlns:a16="http://schemas.microsoft.com/office/drawing/2014/main" id="{4BA32AFE-C352-DA60-0AB6-B448B4995069}"/>
              </a:ext>
            </a:extLst>
          </p:cNvPr>
          <p:cNvSpPr>
            <a:spLocks noChangeArrowheads="1"/>
          </p:cNvSpPr>
          <p:nvPr/>
        </p:nvSpPr>
        <p:spPr bwMode="auto">
          <a:xfrm>
            <a:off x="1448655" y="5332290"/>
            <a:ext cx="9334928"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lgn="l">
              <a:spcBef>
                <a:spcPct val="20000"/>
              </a:spcBef>
              <a:buSzPct val="100000"/>
              <a:buChar char="•"/>
              <a:defRPr sz="3200">
                <a:solidFill>
                  <a:schemeClr val="tx1"/>
                </a:solidFill>
                <a:latin typeface="Times New Roman" panose="02020603050405020304" pitchFamily="18" charset="0"/>
              </a:defRPr>
            </a:lvl1pPr>
            <a:lvl2pPr marL="798513" indent="-274638" algn="l">
              <a:spcBef>
                <a:spcPct val="20000"/>
              </a:spcBef>
              <a:buSzPct val="100000"/>
              <a:buChar char="–"/>
              <a:defRPr sz="2800">
                <a:solidFill>
                  <a:schemeClr val="tx1"/>
                </a:solidFill>
                <a:latin typeface="Times New Roman" panose="02020603050405020304" pitchFamily="18" charset="0"/>
              </a:defRPr>
            </a:lvl2pPr>
            <a:lvl3pPr marL="1795463" indent="-457200" algn="l">
              <a:spcBef>
                <a:spcPct val="20000"/>
              </a:spcBef>
              <a:buSzPct val="100000"/>
              <a:buChar char="•"/>
              <a:defRPr sz="2400">
                <a:solidFill>
                  <a:schemeClr val="tx1"/>
                </a:solidFill>
                <a:latin typeface="Times New Roman" panose="02020603050405020304" pitchFamily="18" charset="0"/>
              </a:defRPr>
            </a:lvl3pPr>
            <a:lvl4pPr marL="2290763" indent="-381000" algn="l">
              <a:spcBef>
                <a:spcPct val="20000"/>
              </a:spcBef>
              <a:buSzPct val="100000"/>
              <a:buChar char="–"/>
              <a:defRPr sz="2000">
                <a:solidFill>
                  <a:schemeClr val="tx1"/>
                </a:solidFill>
                <a:latin typeface="Times New Roman" panose="02020603050405020304" pitchFamily="18" charset="0"/>
              </a:defRPr>
            </a:lvl4pPr>
            <a:lvl5pPr marL="2786063" indent="-381000" algn="l">
              <a:spcBef>
                <a:spcPct val="20000"/>
              </a:spcBef>
              <a:buSzPct val="100000"/>
              <a:buChar char="»"/>
              <a:defRPr sz="2000">
                <a:solidFill>
                  <a:schemeClr val="tx1"/>
                </a:solidFill>
                <a:latin typeface="Times New Roman" panose="02020603050405020304" pitchFamily="18" charset="0"/>
              </a:defRPr>
            </a:lvl5pPr>
            <a:lvl6pPr marL="3243263" indent="-3810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3700463" indent="-3810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4157663" indent="-3810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4614863" indent="-3810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solidFill>
                  <a:srgbClr val="FFCCFF"/>
                </a:solidFill>
                <a:latin typeface="Balloon" pitchFamily="2" charset="0"/>
                <a:cs typeface="Times New Roman" panose="02020603050405020304" pitchFamily="18" charset="0"/>
              </a:rPr>
              <a:t>Scriptural cooperation gives freedom from destitution without centralizing supervision, power, or funds.</a:t>
            </a:r>
            <a:endParaRPr lang="en-US" altLang="en-US" sz="2800" dirty="0">
              <a:solidFill>
                <a:srgbClr val="FF99FF"/>
              </a:solidFill>
            </a:endParaRPr>
          </a:p>
        </p:txBody>
      </p:sp>
    </p:spTree>
    <p:extLst>
      <p:ext uri="{BB962C8B-B14F-4D97-AF65-F5344CB8AC3E}">
        <p14:creationId xmlns:p14="http://schemas.microsoft.com/office/powerpoint/2010/main" val="20711532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2B534-1E7B-BDBE-6FE6-2F40A8CDA39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724E2F4-26BD-D6AD-AF45-4164641921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87" y="228600"/>
            <a:ext cx="10150813" cy="6505748"/>
          </a:xfrm>
          <a:prstGeom prst="rect">
            <a:avLst/>
          </a:prstGeom>
        </p:spPr>
      </p:pic>
    </p:spTree>
    <p:extLst>
      <p:ext uri="{BB962C8B-B14F-4D97-AF65-F5344CB8AC3E}">
        <p14:creationId xmlns:p14="http://schemas.microsoft.com/office/powerpoint/2010/main" val="2879989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6E4A0-2760-5FC8-2C06-BCE7E80E03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CC1F5FD-76E9-CE6D-F965-673731ED3BBB}"/>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r>
              <a:rPr lang="en-US" b="1" dirty="0">
                <a:solidFill>
                  <a:schemeClr val="bg2"/>
                </a:solidFill>
                <a:latin typeface="+mn-lt"/>
              </a:rPr>
              <a:t>Standing Fast with Love</a:t>
            </a:r>
            <a:endParaRPr lang="en-US" sz="3200" b="1" dirty="0">
              <a:solidFill>
                <a:schemeClr val="bg2"/>
              </a:solidFill>
              <a:latin typeface="+mn-lt"/>
            </a:endParaRPr>
          </a:p>
        </p:txBody>
      </p:sp>
      <p:sp>
        <p:nvSpPr>
          <p:cNvPr id="4" name="Rectangle 17">
            <a:extLst>
              <a:ext uri="{FF2B5EF4-FFF2-40B4-BE49-F238E27FC236}">
                <a16:creationId xmlns:a16="http://schemas.microsoft.com/office/drawing/2014/main" id="{B5770D58-295B-738C-80D9-9AF60252D112}"/>
              </a:ext>
            </a:extLst>
          </p:cNvPr>
          <p:cNvSpPr>
            <a:spLocks noChangeArrowheads="1"/>
          </p:cNvSpPr>
          <p:nvPr/>
        </p:nvSpPr>
        <p:spPr bwMode="auto">
          <a:xfrm>
            <a:off x="5257800" y="1856125"/>
            <a:ext cx="6096000" cy="3477875"/>
          </a:xfrm>
          <a:prstGeom prst="rect">
            <a:avLst/>
          </a:prstGeom>
          <a:noFill/>
          <a:ln w="76200" cmpd="tri">
            <a:solidFill>
              <a:srgbClr val="66FFFF"/>
            </a:solidFill>
            <a:miter lim="800000"/>
            <a:headEnd/>
            <a:tailEnd/>
          </a:ln>
          <a:effectLst/>
        </p:spPr>
        <p:txBody>
          <a:bodyPr wrap="square" anchor="t" anchorCtr="0">
            <a:spAutoFit/>
          </a:bodyPr>
          <a:lstStyle/>
          <a:p>
            <a:pPr>
              <a:spcBef>
                <a:spcPts val="1200"/>
              </a:spcBef>
            </a:pPr>
            <a:r>
              <a:rPr lang="en-US" b="1" dirty="0">
                <a:latin typeface="+mj-lt"/>
              </a:rPr>
              <a:t>Watch</a:t>
            </a:r>
          </a:p>
          <a:p>
            <a:pPr>
              <a:spcBef>
                <a:spcPts val="1200"/>
              </a:spcBef>
            </a:pPr>
            <a:r>
              <a:rPr lang="en-US" b="1" dirty="0">
                <a:latin typeface="+mj-lt"/>
              </a:rPr>
              <a:t>Stand fast in the faith</a:t>
            </a:r>
          </a:p>
          <a:p>
            <a:pPr>
              <a:spcBef>
                <a:spcPts val="1200"/>
              </a:spcBef>
            </a:pPr>
            <a:r>
              <a:rPr lang="en-US" b="1" dirty="0">
                <a:latin typeface="+mj-lt"/>
              </a:rPr>
              <a:t>Be brave</a:t>
            </a:r>
          </a:p>
          <a:p>
            <a:pPr>
              <a:spcBef>
                <a:spcPts val="1200"/>
              </a:spcBef>
            </a:pPr>
            <a:r>
              <a:rPr lang="en-US" b="1" dirty="0">
                <a:latin typeface="+mj-lt"/>
              </a:rPr>
              <a:t>Be strong</a:t>
            </a:r>
          </a:p>
          <a:p>
            <a:pPr>
              <a:spcBef>
                <a:spcPts val="1200"/>
              </a:spcBef>
            </a:pPr>
            <a:r>
              <a:rPr lang="en-US" b="1" dirty="0">
                <a:latin typeface="+mj-lt"/>
              </a:rPr>
              <a:t>Do all with love.</a:t>
            </a:r>
            <a:endParaRPr lang="en-US" sz="2800" b="1" dirty="0">
              <a:latin typeface="+mj-lt"/>
              <a:cs typeface="Tahoma" charset="0"/>
            </a:endParaRPr>
          </a:p>
        </p:txBody>
      </p:sp>
      <p:pic>
        <p:nvPicPr>
          <p:cNvPr id="5" name="Picture 4">
            <a:extLst>
              <a:ext uri="{FF2B5EF4-FFF2-40B4-BE49-F238E27FC236}">
                <a16:creationId xmlns:a16="http://schemas.microsoft.com/office/drawing/2014/main" id="{B4CECD0E-CD0B-11F5-46F1-1BD013C0FE74}"/>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76400" y="1295400"/>
            <a:ext cx="2693936" cy="4977814"/>
          </a:xfrm>
          <a:prstGeom prst="rect">
            <a:avLst/>
          </a:prstGeom>
        </p:spPr>
      </p:pic>
    </p:spTree>
    <p:extLst>
      <p:ext uri="{BB962C8B-B14F-4D97-AF65-F5344CB8AC3E}">
        <p14:creationId xmlns:p14="http://schemas.microsoft.com/office/powerpoint/2010/main" val="3419618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A0BF8-8C60-280F-6E79-74DA8A8EFA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00615C5-2320-3927-1B72-6E5F5F9549D8}"/>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r>
              <a:rPr lang="en-US" b="1" dirty="0">
                <a:solidFill>
                  <a:schemeClr val="bg2"/>
                </a:solidFill>
                <a:latin typeface="+mj-lt"/>
              </a:rPr>
              <a:t>The Holy Kiss - 1</a:t>
            </a:r>
            <a:endParaRPr lang="en-US" sz="3200" b="1" dirty="0">
              <a:solidFill>
                <a:schemeClr val="bg2"/>
              </a:solidFill>
              <a:latin typeface="+mj-lt"/>
            </a:endParaRPr>
          </a:p>
        </p:txBody>
      </p:sp>
      <p:sp>
        <p:nvSpPr>
          <p:cNvPr id="4" name="Rectangle 17">
            <a:extLst>
              <a:ext uri="{FF2B5EF4-FFF2-40B4-BE49-F238E27FC236}">
                <a16:creationId xmlns:a16="http://schemas.microsoft.com/office/drawing/2014/main" id="{27A19F26-8FF6-DAB6-1551-A0BAA42879AE}"/>
              </a:ext>
            </a:extLst>
          </p:cNvPr>
          <p:cNvSpPr>
            <a:spLocks noChangeArrowheads="1"/>
          </p:cNvSpPr>
          <p:nvPr/>
        </p:nvSpPr>
        <p:spPr bwMode="auto">
          <a:xfrm>
            <a:off x="914400" y="1363682"/>
            <a:ext cx="10439400" cy="3970318"/>
          </a:xfrm>
          <a:prstGeom prst="rect">
            <a:avLst/>
          </a:prstGeom>
          <a:noFill/>
          <a:ln w="76200" cmpd="tri">
            <a:solidFill>
              <a:srgbClr val="66FFFF"/>
            </a:solidFill>
            <a:miter lim="800000"/>
            <a:headEnd/>
            <a:tailEnd/>
          </a:ln>
          <a:effectLst/>
        </p:spPr>
        <p:txBody>
          <a:bodyPr wrap="square" anchor="t" anchorCtr="0">
            <a:spAutoFit/>
          </a:bodyPr>
          <a:lstStyle/>
          <a:p>
            <a:pPr marL="274320" indent="-274320"/>
            <a:r>
              <a:rPr lang="en-US" sz="2800" dirty="0">
                <a:latin typeface="+mn-lt"/>
              </a:rPr>
              <a:t>Romans 16:16; 2 Corinthians 13:12; 1 Corinthians 16:20; 1 Thessalonians 5:26; 1 Peter 5:14.</a:t>
            </a:r>
          </a:p>
          <a:p>
            <a:pPr marL="274320" indent="-274320" algn="l"/>
            <a:r>
              <a:rPr lang="en-US" sz="2800" dirty="0">
                <a:solidFill>
                  <a:schemeClr val="accent1"/>
                </a:solidFill>
                <a:latin typeface="+mn-lt"/>
              </a:rPr>
              <a:t>Customary form of greeting </a:t>
            </a:r>
            <a:r>
              <a:rPr lang="en-US" sz="2800" dirty="0">
                <a:latin typeface="+mn-lt"/>
              </a:rPr>
              <a:t>- Luke 7:45; 22:48; 15:20; Acts 20:37; Genesis 27:26; 33:4. (See also Matthew 26:49; Mark 14:45; Matthew 26:48; Mark 14:44; Luke 22:47; Genesis 48:10; 50:1; Exodus 4:27; 18:7; Ruth 1:14; 1 Samuel 10:1; 20:41: 2 Samuel 14:33; 15:5; 19:39; 20:9; 1 Kings 19:20; Genesis 29:13; 45:15; Song of Solomon 1:2; 2 Samuel 20:9; 1 Kings 19:18; Job 31:27; Proverbs 24:26.) </a:t>
            </a:r>
          </a:p>
        </p:txBody>
      </p:sp>
    </p:spTree>
    <p:extLst>
      <p:ext uri="{BB962C8B-B14F-4D97-AF65-F5344CB8AC3E}">
        <p14:creationId xmlns:p14="http://schemas.microsoft.com/office/powerpoint/2010/main" val="4178831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F76C-8210-9327-28A5-DFDB0087A32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EDDBFCC-103B-F8EC-D293-F222B45A7237}"/>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r>
              <a:rPr lang="en-US" b="1" dirty="0">
                <a:solidFill>
                  <a:schemeClr val="bg2"/>
                </a:solidFill>
                <a:latin typeface="+mj-lt"/>
              </a:rPr>
              <a:t>The Holy Kiss - 2</a:t>
            </a:r>
            <a:endParaRPr lang="en-US" sz="3200" b="1" dirty="0">
              <a:solidFill>
                <a:schemeClr val="bg2"/>
              </a:solidFill>
              <a:latin typeface="+mj-lt"/>
            </a:endParaRPr>
          </a:p>
        </p:txBody>
      </p:sp>
      <p:sp>
        <p:nvSpPr>
          <p:cNvPr id="4" name="Rectangle 17">
            <a:extLst>
              <a:ext uri="{FF2B5EF4-FFF2-40B4-BE49-F238E27FC236}">
                <a16:creationId xmlns:a16="http://schemas.microsoft.com/office/drawing/2014/main" id="{C25D17B9-BED8-55CE-AB50-88A2F8844355}"/>
              </a:ext>
            </a:extLst>
          </p:cNvPr>
          <p:cNvSpPr>
            <a:spLocks noChangeArrowheads="1"/>
          </p:cNvSpPr>
          <p:nvPr/>
        </p:nvSpPr>
        <p:spPr bwMode="auto">
          <a:xfrm>
            <a:off x="914400" y="1219200"/>
            <a:ext cx="10439400" cy="4832092"/>
          </a:xfrm>
          <a:prstGeom prst="rect">
            <a:avLst/>
          </a:prstGeom>
          <a:noFill/>
          <a:ln w="76200" cmpd="tri">
            <a:solidFill>
              <a:srgbClr val="66FFFF"/>
            </a:solidFill>
            <a:miter lim="800000"/>
            <a:headEnd/>
            <a:tailEnd/>
          </a:ln>
          <a:effectLst/>
        </p:spPr>
        <p:txBody>
          <a:bodyPr wrap="square" anchor="t" anchorCtr="0">
            <a:spAutoFit/>
          </a:bodyPr>
          <a:lstStyle/>
          <a:p>
            <a:pPr marL="274320" indent="-274320"/>
            <a:r>
              <a:rPr lang="en-US" sz="2800" dirty="0">
                <a:latin typeface="+mn-lt"/>
              </a:rPr>
              <a:t>Romans 16:16; 2 Corinthians 13:12; 1 Corinthians 16:20; 1 Thessalonians 5:26; 1 Peter 5:14.</a:t>
            </a:r>
          </a:p>
          <a:p>
            <a:pPr marL="274320" indent="-274320" algn="l"/>
            <a:r>
              <a:rPr lang="en-US" sz="2800" dirty="0">
                <a:solidFill>
                  <a:schemeClr val="accent1"/>
                </a:solidFill>
                <a:latin typeface="+mn-lt"/>
              </a:rPr>
              <a:t>Customary form of greeting -</a:t>
            </a:r>
            <a:r>
              <a:rPr lang="en-US" sz="2800" dirty="0">
                <a:latin typeface="+mn-lt"/>
              </a:rPr>
              <a:t> The Scriptures simply regulate a custom that already existed.</a:t>
            </a:r>
          </a:p>
          <a:p>
            <a:pPr marL="274320" indent="-274320" algn="l"/>
            <a:r>
              <a:rPr lang="en-US" sz="2800" dirty="0">
                <a:solidFill>
                  <a:schemeClr val="accent1"/>
                </a:solidFill>
                <a:latin typeface="+mn-lt"/>
              </a:rPr>
              <a:t>Luke 7:44-46 </a:t>
            </a:r>
            <a:r>
              <a:rPr lang="en-US" sz="2800" dirty="0">
                <a:latin typeface="+mn-lt"/>
              </a:rPr>
              <a:t>- washing of feet kissing, anointing with oil, were common forms of hospitality, greeting, or respect in that day. </a:t>
            </a:r>
          </a:p>
          <a:p>
            <a:pPr marL="274320" indent="-274320" algn="l"/>
            <a:r>
              <a:rPr lang="en-US" sz="2800" dirty="0">
                <a:solidFill>
                  <a:schemeClr val="accent1"/>
                </a:solidFill>
                <a:latin typeface="+mn-lt"/>
              </a:rPr>
              <a:t>The words emphasized are “love” or “holy.” </a:t>
            </a:r>
          </a:p>
          <a:p>
            <a:pPr marL="274320" indent="-274320" algn="l"/>
            <a:r>
              <a:rPr lang="en-US" sz="2800" dirty="0">
                <a:solidFill>
                  <a:schemeClr val="accent1"/>
                </a:solidFill>
                <a:latin typeface="+mn-lt"/>
              </a:rPr>
              <a:t>Mentioned only in </a:t>
            </a:r>
            <a:r>
              <a:rPr lang="en-US" sz="2800" b="1" i="1" dirty="0">
                <a:solidFill>
                  <a:schemeClr val="accent1"/>
                </a:solidFill>
                <a:latin typeface="+mn-lt"/>
              </a:rPr>
              <a:t>greetings</a:t>
            </a:r>
            <a:r>
              <a:rPr lang="en-US" sz="2800" dirty="0">
                <a:solidFill>
                  <a:schemeClr val="accent1"/>
                </a:solidFill>
                <a:latin typeface="+mn-lt"/>
              </a:rPr>
              <a:t>. </a:t>
            </a:r>
            <a:r>
              <a:rPr lang="en-US" sz="2800" dirty="0">
                <a:latin typeface="+mn-lt"/>
              </a:rPr>
              <a:t>It is a </a:t>
            </a:r>
            <a:r>
              <a:rPr lang="en-US" sz="2800" b="1" i="1" dirty="0">
                <a:latin typeface="+mn-lt"/>
              </a:rPr>
              <a:t>greeting</a:t>
            </a:r>
            <a:r>
              <a:rPr lang="en-US" sz="2800" dirty="0">
                <a:latin typeface="+mn-lt"/>
              </a:rPr>
              <a:t>, not a </a:t>
            </a:r>
            <a:r>
              <a:rPr lang="en-US" sz="2800" b="1" i="1" dirty="0">
                <a:latin typeface="+mn-lt"/>
              </a:rPr>
              <a:t>command</a:t>
            </a:r>
            <a:r>
              <a:rPr lang="en-US" sz="2800" dirty="0">
                <a:latin typeface="+mn-lt"/>
              </a:rPr>
              <a:t>. </a:t>
            </a:r>
          </a:p>
          <a:p>
            <a:pPr marL="274320" indent="-274320" algn="l"/>
            <a:r>
              <a:rPr lang="en-US" sz="2800" dirty="0">
                <a:solidFill>
                  <a:schemeClr val="accent1"/>
                </a:solidFill>
                <a:latin typeface="+mn-lt"/>
              </a:rPr>
              <a:t>With baptism and the Lord’s Supper, we are told specifically when, how, or why we should do it, but not for kissing. </a:t>
            </a:r>
          </a:p>
          <a:p>
            <a:pPr marL="274320" indent="-274320" algn="l"/>
            <a:r>
              <a:rPr lang="en-US" sz="2800" dirty="0">
                <a:solidFill>
                  <a:schemeClr val="accent1"/>
                </a:solidFill>
                <a:latin typeface="+mn-lt"/>
              </a:rPr>
              <a:t>Consider a parallel in 1 Peter 2:17: “Honor the king.”</a:t>
            </a:r>
            <a:endParaRPr lang="en-US" sz="2800" dirty="0">
              <a:latin typeface="+mn-lt"/>
            </a:endParaRPr>
          </a:p>
        </p:txBody>
      </p:sp>
    </p:spTree>
    <p:extLst>
      <p:ext uri="{BB962C8B-B14F-4D97-AF65-F5344CB8AC3E}">
        <p14:creationId xmlns:p14="http://schemas.microsoft.com/office/powerpoint/2010/main" val="18167868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156AD-FC53-37D7-658D-4896CF167DC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F17F0AA-5BC0-B023-566A-F5072730F3CF}"/>
              </a:ext>
            </a:extLst>
          </p:cNvPr>
          <p:cNvSpPr>
            <a:spLocks noChangeArrowheads="1"/>
          </p:cNvSpPr>
          <p:nvPr/>
        </p:nvSpPr>
        <p:spPr bwMode="auto">
          <a:xfrm>
            <a:off x="2209800" y="457201"/>
            <a:ext cx="7772400" cy="593725"/>
          </a:xfrm>
          <a:prstGeom prst="rect">
            <a:avLst/>
          </a:prstGeom>
          <a:noFill/>
          <a:ln w="9525">
            <a:solidFill>
              <a:srgbClr val="00FF00"/>
            </a:solidFill>
            <a:miter lim="800000"/>
            <a:headEnd/>
            <a:tailEnd/>
          </a:ln>
          <a:effectLst/>
        </p:spPr>
        <p:txBody>
          <a:bodyPr anchor="ctr"/>
          <a:lstStyle/>
          <a:p>
            <a:r>
              <a:rPr lang="en-US" b="1" dirty="0">
                <a:solidFill>
                  <a:schemeClr val="bg2"/>
                </a:solidFill>
                <a:latin typeface="+mj-lt"/>
              </a:rPr>
              <a:t>The Holy Kiss - 3</a:t>
            </a:r>
            <a:endParaRPr lang="en-US" sz="3200" b="1" dirty="0">
              <a:solidFill>
                <a:schemeClr val="bg2"/>
              </a:solidFill>
              <a:latin typeface="+mj-lt"/>
            </a:endParaRPr>
          </a:p>
        </p:txBody>
      </p:sp>
      <p:sp>
        <p:nvSpPr>
          <p:cNvPr id="4" name="Rectangle 17">
            <a:extLst>
              <a:ext uri="{FF2B5EF4-FFF2-40B4-BE49-F238E27FC236}">
                <a16:creationId xmlns:a16="http://schemas.microsoft.com/office/drawing/2014/main" id="{7C8C0F59-33CD-4AAC-332C-1B1CF993067D}"/>
              </a:ext>
            </a:extLst>
          </p:cNvPr>
          <p:cNvSpPr>
            <a:spLocks noChangeArrowheads="1"/>
          </p:cNvSpPr>
          <p:nvPr/>
        </p:nvSpPr>
        <p:spPr bwMode="auto">
          <a:xfrm>
            <a:off x="914400" y="1219200"/>
            <a:ext cx="10439400" cy="4401205"/>
          </a:xfrm>
          <a:prstGeom prst="rect">
            <a:avLst/>
          </a:prstGeom>
          <a:noFill/>
          <a:ln w="76200" cmpd="tri">
            <a:solidFill>
              <a:srgbClr val="66FFFF"/>
            </a:solidFill>
            <a:miter lim="800000"/>
            <a:headEnd/>
            <a:tailEnd/>
          </a:ln>
          <a:effectLst/>
        </p:spPr>
        <p:txBody>
          <a:bodyPr wrap="square" anchor="t" anchorCtr="0">
            <a:spAutoFit/>
          </a:bodyPr>
          <a:lstStyle/>
          <a:p>
            <a:pPr marL="274320" indent="-274320" algn="l"/>
            <a:r>
              <a:rPr lang="en-US" sz="2800" dirty="0">
                <a:solidFill>
                  <a:schemeClr val="accent1"/>
                </a:solidFill>
                <a:latin typeface="+mn-lt"/>
              </a:rPr>
              <a:t>No example of Jesus or early Christians greeting with a kiss</a:t>
            </a:r>
          </a:p>
          <a:p>
            <a:pPr marL="274320" indent="-274320" algn="l"/>
            <a:r>
              <a:rPr lang="en-US" sz="2800" dirty="0">
                <a:solidFill>
                  <a:schemeClr val="accent1"/>
                </a:solidFill>
                <a:latin typeface="+mn-lt"/>
              </a:rPr>
              <a:t>Kissing was never a unique greeting among Christians. </a:t>
            </a:r>
            <a:r>
              <a:rPr lang="en-US" sz="2800" dirty="0">
                <a:latin typeface="+mn-lt"/>
              </a:rPr>
              <a:t>Other people used it, and Christians used other greetings:</a:t>
            </a:r>
            <a:br>
              <a:rPr lang="en-US" sz="2800" dirty="0">
                <a:latin typeface="+mn-lt"/>
              </a:rPr>
            </a:br>
            <a:r>
              <a:rPr lang="en-US" sz="2800" dirty="0">
                <a:latin typeface="+mn-lt"/>
              </a:rPr>
              <a:t>Shaking hands – Galatians 2:9</a:t>
            </a:r>
            <a:br>
              <a:rPr lang="en-US" sz="2800" dirty="0">
                <a:latin typeface="+mn-lt"/>
              </a:rPr>
            </a:br>
            <a:r>
              <a:rPr lang="en-US" sz="2800" dirty="0">
                <a:latin typeface="+mn-lt"/>
              </a:rPr>
              <a:t>Embracing (a “hug”) - Acts 20:1 (Genesis 29:13; 33:4; 48:10)  </a:t>
            </a:r>
            <a:br>
              <a:rPr lang="en-US" sz="2800" dirty="0">
                <a:latin typeface="+mn-lt"/>
              </a:rPr>
            </a:br>
            <a:r>
              <a:rPr lang="en-US" sz="2800" dirty="0">
                <a:latin typeface="+mn-lt"/>
              </a:rPr>
              <a:t>Bowing - Genesis 18:2; 19:1; 33:3,6,7; Ex. 18:7; 1 Sam. 20:41</a:t>
            </a:r>
          </a:p>
          <a:p>
            <a:pPr marL="274320" indent="-274320" algn="l"/>
            <a:r>
              <a:rPr lang="en-US" sz="2800" dirty="0">
                <a:solidFill>
                  <a:schemeClr val="accent1"/>
                </a:solidFill>
                <a:latin typeface="+mn-lt"/>
              </a:rPr>
              <a:t>No other ancient social custom is bound on God’s people</a:t>
            </a:r>
            <a:r>
              <a:rPr lang="en-US" sz="2800" dirty="0">
                <a:latin typeface="+mn-lt"/>
              </a:rPr>
              <a:t> for all times: foot-washing, slaves, tearing garments, sackcloth </a:t>
            </a:r>
          </a:p>
          <a:p>
            <a:pPr marL="274320" indent="-274320" algn="l"/>
            <a:r>
              <a:rPr lang="en-US" sz="2800" dirty="0">
                <a:solidFill>
                  <a:schemeClr val="accent1"/>
                </a:solidFill>
                <a:latin typeface="+mn-lt"/>
              </a:rPr>
              <a:t>In our society, it is more commonly a sexual act, </a:t>
            </a:r>
            <a:r>
              <a:rPr lang="en-US" sz="2800" dirty="0">
                <a:latin typeface="+mn-lt"/>
              </a:rPr>
              <a:t>especially by people of the opposite gender who are not relatives. </a:t>
            </a:r>
          </a:p>
        </p:txBody>
      </p:sp>
    </p:spTree>
    <p:extLst>
      <p:ext uri="{BB962C8B-B14F-4D97-AF65-F5344CB8AC3E}">
        <p14:creationId xmlns:p14="http://schemas.microsoft.com/office/powerpoint/2010/main" val="1908748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spd="slow">
    <p:wedg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94F9C06A-06C5-4028-8C67-03DE2B7EBE08}"/>
              </a:ext>
            </a:extLst>
          </p:cNvPr>
          <p:cNvSpPr txBox="1">
            <a:spLocks noChangeArrowheads="1"/>
          </p:cNvSpPr>
          <p:nvPr/>
        </p:nvSpPr>
        <p:spPr>
          <a:xfrm>
            <a:off x="414779" y="304800"/>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2024</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0CC6B00B-032D-47C9-820C-C4CE6655D74B}"/>
              </a:ext>
            </a:extLst>
          </p:cNvPr>
          <p:cNvSpPr txBox="1"/>
          <p:nvPr/>
        </p:nvSpPr>
        <p:spPr>
          <a:xfrm>
            <a:off x="1676400" y="6306409"/>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8561371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Bookman-Trebuchet">
      <a:majorFont>
        <a:latin typeface="Bookman Old Style"/>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8393</TotalTime>
  <Words>15982</Words>
  <Application>Microsoft Office PowerPoint</Application>
  <PresentationFormat>Widescreen</PresentationFormat>
  <Paragraphs>1565</Paragraphs>
  <Slides>202</Slides>
  <Notes>0</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202</vt:i4>
      </vt:variant>
    </vt:vector>
  </HeadingPairs>
  <TitlesOfParts>
    <vt:vector size="224" baseType="lpstr">
      <vt:lpstr>Verdana</vt:lpstr>
      <vt:lpstr>Times New Roman</vt:lpstr>
      <vt:lpstr>Algerian</vt:lpstr>
      <vt:lpstr>Belgium</vt:lpstr>
      <vt:lpstr>VAG Round</vt:lpstr>
      <vt:lpstr>Bookman Old Style</vt:lpstr>
      <vt:lpstr>Tahoma</vt:lpstr>
      <vt:lpstr>Wingdings</vt:lpstr>
      <vt:lpstr>Balloon</vt:lpstr>
      <vt:lpstr>Symbol</vt:lpstr>
      <vt:lpstr>Liberty</vt:lpstr>
      <vt:lpstr>Comic Sans MS</vt:lpstr>
      <vt:lpstr>Calibri</vt:lpstr>
      <vt:lpstr>MS Mincho</vt:lpstr>
      <vt:lpstr>Impact</vt:lpstr>
      <vt:lpstr>Barbie</vt:lpstr>
      <vt:lpstr>Righteous</vt:lpstr>
      <vt:lpstr>Arial</vt:lpstr>
      <vt:lpstr>Georgia</vt:lpstr>
      <vt:lpstr>Cooper Black</vt:lpstr>
      <vt:lpstr>Trebuchet MS</vt:lpstr>
      <vt:lpstr>Blue-Gradient.dep</vt:lpstr>
      <vt:lpstr>PowerPoint Presentation</vt:lpstr>
      <vt:lpstr>PowerPoint Presentation</vt:lpstr>
      <vt:lpstr>PowerPoint Presentation</vt:lpstr>
      <vt:lpstr>PowerPoint Presentation</vt:lpstr>
      <vt:lpstr>PowerPoint Presentation</vt:lpstr>
      <vt:lpstr>Timeline of Paul’s Letters</vt:lpstr>
      <vt:lpstr>PowerPoint Presentation</vt:lpstr>
      <vt:lpstr>PowerPoint Presentation</vt:lpstr>
      <vt:lpstr>Theme and Major Sections of 1 Corinthians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indwelling is a work of the Spirit separate and distinct from Holy Spirit baptism or miraculous gifts. </vt:lpstr>
      <vt:lpstr>Who Dwells in Whom?</vt:lpstr>
      <vt:lpstr>What Does the Indwelling Involve? </vt:lpstr>
      <vt:lpstr>Let No One Boast in Men</vt:lpstr>
      <vt:lpstr>Let a Man So Consider Us…</vt:lpstr>
      <vt:lpstr>PowerPoint Presentation</vt:lpstr>
      <vt:lpstr>Many Instructors; Not Many Fathers</vt:lpstr>
      <vt:lpstr>“Imitate Me”: Follow Paul’s example</vt:lpstr>
      <vt:lpstr>PowerPoint Presentation</vt:lpstr>
      <vt:lpstr>Purge Out the Old Leaven – verses 6-8</vt:lpstr>
      <vt:lpstr>Have No Company, Not to Eat with…</vt:lpstr>
      <vt:lpstr>1 Corinthians 5</vt:lpstr>
      <vt:lpstr>Sinner’s Action / Church’s Action</vt:lpstr>
      <vt:lpstr>Church Discipline Passages</vt:lpstr>
      <vt:lpstr>Action of Church Discipline</vt:lpstr>
      <vt:lpstr>Purposes of Discipline</vt:lpstr>
      <vt:lpstr>Sins that Require Discipline</vt:lpstr>
      <vt:lpstr>2 Corinthians 2:4-11; 7:8-12 </vt:lpstr>
      <vt:lpstr>2 Corinthians 2:4-11; 7:8-13 </vt:lpstr>
      <vt:lpstr>Suing Christians in Civil Courts</vt:lpstr>
      <vt:lpstr>Evil and the Kingdom of God</vt:lpstr>
      <vt:lpstr>Proper Use of the Body – 6:12-20</vt:lpstr>
      <vt:lpstr>A Temple of the Holy Spirit – 6:19-20</vt:lpstr>
      <vt:lpstr>Chapter 7 - Instructions regarding Marriage</vt:lpstr>
      <vt:lpstr>What Is Marriage?</vt:lpstr>
      <vt:lpstr>7:1-16 – What Is Fornication?</vt:lpstr>
      <vt:lpstr>7:1-16 - Marriage, Sexual Conduct, Divorce</vt:lpstr>
      <vt:lpstr>7:1-16 - Marriage, Sexual Conduct, Divorce</vt:lpstr>
      <vt:lpstr>Divorce and Remarriage</vt:lpstr>
      <vt:lpstr>Divorce NOT for Fornication</vt:lpstr>
      <vt:lpstr>Command to Those Who Are Married – 1 Corinthians 7:10,11</vt:lpstr>
      <vt:lpstr>What to Do about Unscriptural Remarriage?</vt:lpstr>
      <vt:lpstr>7:1-16 - Marriage, Sexual Conduct, Divorce</vt:lpstr>
      <vt:lpstr>The Unbeliever Is Sanctified by the Believer, Otherwise Your Children Would Be Unclean.</vt:lpstr>
      <vt:lpstr>Does 1 Cor. 7:15 Allow Remarriage?</vt:lpstr>
      <vt:lpstr>Chapter 7 - Instructions regarding Marriage</vt:lpstr>
      <vt:lpstr>As the Lord Has Called Each One,  So Let Him Walk</vt:lpstr>
      <vt:lpstr>What Callings Matter?</vt:lpstr>
      <vt:lpstr>Chapter 7 - Instructions regarding Marriage</vt:lpstr>
      <vt:lpstr>Those That Do Are Like Those Who Do Not – 7:29-31</vt:lpstr>
      <vt:lpstr>Virgins and Widows</vt:lpstr>
      <vt:lpstr>An Overview of 1 Corinthians 8-10: Meat Offered to Idols and Matters of Liberty</vt:lpstr>
      <vt:lpstr>Eating Meat Offered to an Idol: Different Circumstances</vt:lpstr>
      <vt:lpstr>Why Banquets in an Idol’s Temple  Tempted Christians</vt:lpstr>
      <vt:lpstr>Some Characteristics of Matters of Liberty</vt:lpstr>
      <vt:lpstr>Things Offered to Idols; Matters of Liberty</vt:lpstr>
      <vt:lpstr>The Laborer Is Worthy of His Hire.</vt:lpstr>
      <vt:lpstr>9:1-23 – Financial Support of Preachers and Paul’s Liberty</vt:lpstr>
      <vt:lpstr>All Things to All Men to Save Some</vt:lpstr>
      <vt:lpstr>9:24-10:13 – The Need for Sacrifice and Self-Control to Be Victorious over Sin</vt:lpstr>
      <vt:lpstr>Warnings of Apostasy from Israel’s History – 10:1-13</vt:lpstr>
      <vt:lpstr>No Temptation Beyond Our Ability – 10:13</vt:lpstr>
      <vt:lpstr>“We” = One Body - 10:16,17</vt:lpstr>
      <vt:lpstr>What Is “the Cup”?</vt:lpstr>
      <vt:lpstr>Three Examples of Fellowship  by Eating in Public Worship</vt:lpstr>
      <vt:lpstr>Three Examples of Fellowship  by Eating in Public Worship</vt:lpstr>
      <vt:lpstr>Three Examples of Fellowship  by Eating in Public Worship</vt:lpstr>
      <vt:lpstr>Reasons to Avoid Eating Meat in an Idol’s Temple</vt:lpstr>
      <vt:lpstr>Matters of Liberty: Circumstances Alter Conclusions Eating Meats Offered to Idols: Three Circumstances</vt:lpstr>
      <vt:lpstr>The Underlying Principles</vt:lpstr>
      <vt:lpstr>Matters of Liberty: Other Specific Principles</vt:lpstr>
      <vt:lpstr>Matters of Liberty: Specific Examples</vt:lpstr>
      <vt:lpstr>Matters of Liberty: Specific Examples</vt:lpstr>
      <vt:lpstr>PowerPoint Presentation</vt:lpstr>
      <vt:lpstr>Principles Taught in 11:2-14:40 that Still Apply</vt:lpstr>
      <vt:lpstr>General Views Regarding Covering(s)</vt:lpstr>
      <vt:lpstr>Authority in 1 Corinthians 11</vt:lpstr>
      <vt:lpstr>“Cover” (verses 4-6): Different Word from Verse 15</vt:lpstr>
      <vt:lpstr>Praying</vt:lpstr>
      <vt:lpstr>“Praying or Prophesying” = All Worship Activities?</vt:lpstr>
      <vt:lpstr>If Shaved / Shorn Is Shameful, Let Her Be Covered</vt:lpstr>
      <vt:lpstr>The Passage Discusses Two Different Coverings</vt:lpstr>
      <vt:lpstr>Man is the image and glory of God</vt:lpstr>
      <vt:lpstr>Woman Ought to Have a Symbol of Authority on Her Head</vt:lpstr>
      <vt:lpstr>My Observations on verses 2-17</vt:lpstr>
      <vt:lpstr>Is It Proper for a Woman to Pray to God with Her Head Uncovered?</vt:lpstr>
      <vt:lpstr>A man has long hair</vt:lpstr>
      <vt:lpstr>Other Passages regarding Hair Length</vt:lpstr>
      <vt:lpstr>“We Have No Such Custom”</vt:lpstr>
      <vt:lpstr>Things We Should Agree About</vt:lpstr>
      <vt:lpstr>“These Instructions” / “This That I Declare”-1 </vt:lpstr>
      <vt:lpstr>“These Instructions” / “This That I Declare”-2 </vt:lpstr>
      <vt:lpstr>Alternative Applications of 11:2-16</vt:lpstr>
      <vt:lpstr>Why Apply the Teaching to Assemblies?</vt:lpstr>
      <vt:lpstr>The Passage Requires Only Long Hair?</vt:lpstr>
      <vt:lpstr>The Covering Was a Matter of Liberty? 1</vt:lpstr>
      <vt:lpstr>The Covering Was a Matter of Liberty? 2</vt:lpstr>
      <vt:lpstr>The Covering Is Her Submission</vt:lpstr>
      <vt:lpstr>The Veil Was Required Only During Spiritual Gifts</vt:lpstr>
      <vt:lpstr>Covered = Hanging Down = Long Hair (verses 5,6)?</vt:lpstr>
      <vt:lpstr>“Nature” Defined - 1</vt:lpstr>
      <vt:lpstr>“Nature” Defined - 2</vt:lpstr>
      <vt:lpstr>The Covering Was Just a Social Custom - 1</vt:lpstr>
      <vt:lpstr>The Covering Was Just a Social Custom - 2</vt:lpstr>
      <vt:lpstr>The Covering Was Just a Social Custom? - 3</vt:lpstr>
      <vt:lpstr>“We Have No Such Custom”</vt:lpstr>
      <vt:lpstr>Context Connects 11:2-16 to Chapters 11-14</vt:lpstr>
      <vt:lpstr>Common Issues (Problems) in 1 Corinthians 11-14</vt:lpstr>
      <vt:lpstr>The Special Covering Still in Effect? 1</vt:lpstr>
      <vt:lpstr>The Special Covering Still in Effect? 2</vt:lpstr>
      <vt:lpstr>If the Evidence Is Not 100% Conclusive…</vt:lpstr>
      <vt:lpstr>If the Evidence Is Not 100% Conclusive…</vt:lpstr>
      <vt:lpstr>An Overview of 11:17-34</vt:lpstr>
      <vt:lpstr>Corinthian Errors in the Lord’s Supper </vt:lpstr>
      <vt:lpstr>Correcting Errors in the Lord’s Supper </vt:lpstr>
      <vt:lpstr>Do This in Remembrance of Me</vt:lpstr>
      <vt:lpstr>Elements = Literal Flesh/Blood?</vt:lpstr>
      <vt:lpstr>“The Cup” in 1 Corinthians 11:23-29</vt:lpstr>
      <vt:lpstr>PowerPoint Presentation</vt:lpstr>
      <vt:lpstr>PowerPoint Presentation</vt:lpstr>
      <vt:lpstr>Spiritual Gifts in Corinth – Chapters 12-14</vt:lpstr>
      <vt:lpstr>Gifts of the Spirit in One Body – Chapter 12</vt:lpstr>
      <vt:lpstr>Different Kinds of Gifts from the Spirit</vt:lpstr>
      <vt:lpstr>The Nature of Miraculous Healings</vt:lpstr>
      <vt:lpstr>The Nature of Miraculous Healings</vt:lpstr>
      <vt:lpstr>The Nature of Miraculous Healings</vt:lpstr>
      <vt:lpstr>The Nature of Miraculous Healings</vt:lpstr>
      <vt:lpstr>Miracles, Signs, Wonders</vt:lpstr>
      <vt:lpstr>The Nature of Tongue Speaking</vt:lpstr>
      <vt:lpstr>One Body with Many Members</vt:lpstr>
      <vt:lpstr>You Are the Body of Christ and Members Individually</vt:lpstr>
      <vt:lpstr>God Has Appointed These in the Church</vt:lpstr>
      <vt:lpstr>Without Love…</vt:lpstr>
      <vt:lpstr>Love Is …</vt:lpstr>
      <vt:lpstr>What Fails vs. What Does Not</vt:lpstr>
      <vt:lpstr>Works God Has Ceased</vt:lpstr>
      <vt:lpstr>“In Part” vs. “Perfect”</vt:lpstr>
      <vt:lpstr>The Purpose of Direct Revelation </vt:lpstr>
      <vt:lpstr>The Purpose of Revelation Fulfilled</vt:lpstr>
      <vt:lpstr>“In Part” vs. “Perfect”</vt:lpstr>
      <vt:lpstr>“In Part” vs. “Perfect”</vt:lpstr>
      <vt:lpstr>“In Part” vs. “Perfect”</vt:lpstr>
      <vt:lpstr>“That Which Is Perfect” = Jesus’ 2nd Coming?</vt:lpstr>
      <vt:lpstr>Evidence Miracles Have Ceased</vt:lpstr>
      <vt:lpstr>How Gifts Were Imparted</vt:lpstr>
      <vt:lpstr>The Nature of Miraculous Signs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E. Pratte</dc:creator>
  <cp:lastModifiedBy>David Pratte</cp:lastModifiedBy>
  <cp:revision>1453</cp:revision>
  <cp:lastPrinted>2016-03-16T15:34:38Z</cp:lastPrinted>
  <dcterms:created xsi:type="dcterms:W3CDTF">2013-07-15T18:37:31Z</dcterms:created>
  <dcterms:modified xsi:type="dcterms:W3CDTF">2026-01-15T16:51:34Z</dcterms:modified>
</cp:coreProperties>
</file>