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8" r:id="rId2"/>
    <p:sldId id="256" r:id="rId3"/>
    <p:sldId id="351" r:id="rId4"/>
    <p:sldId id="293" r:id="rId5"/>
    <p:sldId id="320" r:id="rId6"/>
    <p:sldId id="322" r:id="rId7"/>
    <p:sldId id="318" r:id="rId8"/>
    <p:sldId id="319" r:id="rId9"/>
    <p:sldId id="321" r:id="rId10"/>
    <p:sldId id="292" r:id="rId11"/>
    <p:sldId id="325" r:id="rId12"/>
    <p:sldId id="326" r:id="rId13"/>
    <p:sldId id="327" r:id="rId14"/>
    <p:sldId id="328" r:id="rId15"/>
    <p:sldId id="330" r:id="rId16"/>
    <p:sldId id="329" r:id="rId17"/>
    <p:sldId id="335" r:id="rId18"/>
    <p:sldId id="336" r:id="rId19"/>
    <p:sldId id="337" r:id="rId20"/>
    <p:sldId id="338" r:id="rId21"/>
    <p:sldId id="339" r:id="rId22"/>
    <p:sldId id="353" r:id="rId23"/>
    <p:sldId id="340" r:id="rId24"/>
    <p:sldId id="354" r:id="rId25"/>
    <p:sldId id="352" r:id="rId26"/>
  </p:sldIdLst>
  <p:sldSz cx="9144000" cy="6858000" type="screen4x3"/>
  <p:notesSz cx="7010400" cy="9296400"/>
  <p:embeddedFontLst>
    <p:embeddedFont>
      <p:font typeface="Algerian" panose="04020705040A02060702" pitchFamily="82" charset="0"/>
      <p:regular r:id="rId28"/>
    </p:embeddedFont>
    <p:embeddedFont>
      <p:font typeface="ArgosContour" pitchFamily="2" charset="0"/>
      <p:regular r:id="rId29"/>
    </p:embeddedFont>
    <p:embeddedFont>
      <p:font typeface="Belgium" panose="04030605020002020C03" pitchFamily="82" charset="0"/>
      <p:regular r:id="rId30"/>
    </p:embeddedFont>
    <p:embeddedFont>
      <p:font typeface="Bookman Old Style" panose="02050604050505020204" pitchFamily="18" charset="0"/>
      <p:regular r:id="rId31"/>
      <p:bold r:id="rId32"/>
      <p:italic r:id="rId33"/>
      <p:boldItalic r:id="rId34"/>
    </p:embeddedFont>
    <p:embeddedFont>
      <p:font typeface="Calibri" panose="020F0502020204030204" pitchFamily="34" charset="0"/>
      <p:regular r:id="rId35"/>
      <p:bold r:id="rId36"/>
      <p:italic r:id="rId37"/>
      <p:boldItalic r:id="rId38"/>
    </p:embeddedFont>
    <p:embeddedFont>
      <p:font typeface="Comic Sans MS" panose="030F0702030302020204" pitchFamily="66" charset="0"/>
      <p:regular r:id="rId39"/>
      <p:bold r:id="rId40"/>
      <p:italic r:id="rId41"/>
      <p:boldItalic r:id="rId42"/>
    </p:embeddedFont>
    <p:embeddedFont>
      <p:font typeface="Cooper Black" panose="0208090404030B020404" pitchFamily="18" charset="0"/>
      <p:regular r:id="rId43"/>
    </p:embeddedFont>
    <p:embeddedFont>
      <p:font typeface="Impact" panose="020B0806030902050204" pitchFamily="34" charset="0"/>
      <p:regular r:id="rId44"/>
    </p:embeddedFont>
    <p:embeddedFont>
      <p:font typeface="Tahoma" panose="020B0604030504040204" pitchFamily="34" charset="0"/>
      <p:regular r:id="rId45"/>
      <p:bold r:id="rId46"/>
    </p:embeddedFont>
    <p:embeddedFont>
      <p:font typeface="VAG Round" panose="040B7200000000000000" pitchFamily="82" charset="0"/>
      <p:regular r:id="rId47"/>
    </p:embeddedFont>
    <p:embeddedFont>
      <p:font typeface="Verdana" panose="020B0604030504040204" pitchFamily="34" charset="0"/>
      <p:regular r:id="rId48"/>
      <p:bold r:id="rId49"/>
      <p:italic r:id="rId50"/>
      <p:boldItalic r:id="rId51"/>
    </p:embeddedFont>
  </p:embeddedFontLst>
  <p:defaultTextStyle>
    <a:defPPr>
      <a:defRPr lang="en-US"/>
    </a:defPPr>
    <a:lvl1pPr algn="ctr" rtl="0" fontAlgn="base">
      <a:spcBef>
        <a:spcPct val="0"/>
      </a:spcBef>
      <a:spcAft>
        <a:spcPct val="0"/>
      </a:spcAft>
      <a:defRPr sz="3600" kern="1200">
        <a:solidFill>
          <a:schemeClr val="tx2"/>
        </a:solidFill>
        <a:latin typeface="Cooper Black" pitchFamily="2" charset="0"/>
        <a:ea typeface="+mn-ea"/>
        <a:cs typeface="+mn-cs"/>
      </a:defRPr>
    </a:lvl1pPr>
    <a:lvl2pPr marL="457200" algn="ctr" rtl="0" fontAlgn="base">
      <a:spcBef>
        <a:spcPct val="0"/>
      </a:spcBef>
      <a:spcAft>
        <a:spcPct val="0"/>
      </a:spcAft>
      <a:defRPr sz="3600" kern="1200">
        <a:solidFill>
          <a:schemeClr val="tx2"/>
        </a:solidFill>
        <a:latin typeface="Cooper Black" pitchFamily="2" charset="0"/>
        <a:ea typeface="+mn-ea"/>
        <a:cs typeface="+mn-cs"/>
      </a:defRPr>
    </a:lvl2pPr>
    <a:lvl3pPr marL="914400" algn="ctr" rtl="0" fontAlgn="base">
      <a:spcBef>
        <a:spcPct val="0"/>
      </a:spcBef>
      <a:spcAft>
        <a:spcPct val="0"/>
      </a:spcAft>
      <a:defRPr sz="3600" kern="1200">
        <a:solidFill>
          <a:schemeClr val="tx2"/>
        </a:solidFill>
        <a:latin typeface="Cooper Black" pitchFamily="2" charset="0"/>
        <a:ea typeface="+mn-ea"/>
        <a:cs typeface="+mn-cs"/>
      </a:defRPr>
    </a:lvl3pPr>
    <a:lvl4pPr marL="1371600" algn="ctr" rtl="0" fontAlgn="base">
      <a:spcBef>
        <a:spcPct val="0"/>
      </a:spcBef>
      <a:spcAft>
        <a:spcPct val="0"/>
      </a:spcAft>
      <a:defRPr sz="3600" kern="1200">
        <a:solidFill>
          <a:schemeClr val="tx2"/>
        </a:solidFill>
        <a:latin typeface="Cooper Black" pitchFamily="2" charset="0"/>
        <a:ea typeface="+mn-ea"/>
        <a:cs typeface="+mn-cs"/>
      </a:defRPr>
    </a:lvl4pPr>
    <a:lvl5pPr marL="1828800" algn="ctr" rtl="0" fontAlgn="base">
      <a:spcBef>
        <a:spcPct val="0"/>
      </a:spcBef>
      <a:spcAft>
        <a:spcPct val="0"/>
      </a:spcAft>
      <a:defRPr sz="3600" kern="1200">
        <a:solidFill>
          <a:schemeClr val="tx2"/>
        </a:solidFill>
        <a:latin typeface="Cooper Black" pitchFamily="2" charset="0"/>
        <a:ea typeface="+mn-ea"/>
        <a:cs typeface="+mn-cs"/>
      </a:defRPr>
    </a:lvl5pPr>
    <a:lvl6pPr marL="2286000" algn="l" defTabSz="914400" rtl="0" eaLnBrk="1" latinLnBrk="0" hangingPunct="1">
      <a:defRPr sz="3600" kern="1200">
        <a:solidFill>
          <a:schemeClr val="tx2"/>
        </a:solidFill>
        <a:latin typeface="Cooper Black" pitchFamily="2" charset="0"/>
        <a:ea typeface="+mn-ea"/>
        <a:cs typeface="+mn-cs"/>
      </a:defRPr>
    </a:lvl6pPr>
    <a:lvl7pPr marL="2743200" algn="l" defTabSz="914400" rtl="0" eaLnBrk="1" latinLnBrk="0" hangingPunct="1">
      <a:defRPr sz="3600" kern="1200">
        <a:solidFill>
          <a:schemeClr val="tx2"/>
        </a:solidFill>
        <a:latin typeface="Cooper Black" pitchFamily="2" charset="0"/>
        <a:ea typeface="+mn-ea"/>
        <a:cs typeface="+mn-cs"/>
      </a:defRPr>
    </a:lvl7pPr>
    <a:lvl8pPr marL="3200400" algn="l" defTabSz="914400" rtl="0" eaLnBrk="1" latinLnBrk="0" hangingPunct="1">
      <a:defRPr sz="3600" kern="1200">
        <a:solidFill>
          <a:schemeClr val="tx2"/>
        </a:solidFill>
        <a:latin typeface="Cooper Black" pitchFamily="2" charset="0"/>
        <a:ea typeface="+mn-ea"/>
        <a:cs typeface="+mn-cs"/>
      </a:defRPr>
    </a:lvl8pPr>
    <a:lvl9pPr marL="3657600" algn="l" defTabSz="914400" rtl="0" eaLnBrk="1" latinLnBrk="0" hangingPunct="1">
      <a:defRPr sz="3600" kern="1200">
        <a:solidFill>
          <a:schemeClr val="tx2"/>
        </a:solidFill>
        <a:latin typeface="Cooper Black"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Pratte" initials="DP" lastIdx="1" clrIdx="0">
    <p:extLst>
      <p:ext uri="{19B8F6BF-5375-455C-9EA6-DF929625EA0E}">
        <p15:presenceInfo xmlns:p15="http://schemas.microsoft.com/office/powerpoint/2012/main" userId="b025c337b1ca126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FF00"/>
    <a:srgbClr val="006600"/>
    <a:srgbClr val="0000CC"/>
    <a:srgbClr val="3333FF"/>
    <a:srgbClr val="255997"/>
    <a:srgbClr val="3072C2"/>
    <a:srgbClr val="85AF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042" autoAdjust="0"/>
    <p:restoredTop sz="92298" autoAdjust="0"/>
  </p:normalViewPr>
  <p:slideViewPr>
    <p:cSldViewPr showGuides="1">
      <p:cViewPr varScale="1">
        <p:scale>
          <a:sx n="53" d="100"/>
          <a:sy n="53" d="100"/>
        </p:scale>
        <p:origin x="751" y="38"/>
      </p:cViewPr>
      <p:guideLst>
        <p:guide orient="horz" pos="2160"/>
        <p:guide pos="2880"/>
      </p:guideLst>
    </p:cSldViewPr>
  </p:slideViewPr>
  <p:notesTextViewPr>
    <p:cViewPr>
      <p:scale>
        <a:sx n="100" d="100"/>
        <a:sy n="100" d="100"/>
      </p:scale>
      <p:origin x="0" y="0"/>
    </p:cViewPr>
  </p:notesTextViewPr>
  <p:sorterViewPr>
    <p:cViewPr>
      <p:scale>
        <a:sx n="77" d="100"/>
        <a:sy n="7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font" Target="fonts/font23.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2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0" Type="http://schemas.openxmlformats.org/officeDocument/2006/relationships/slide" Target="slides/slide19.xml"/><Relationship Id="rId41" Type="http://schemas.openxmlformats.org/officeDocument/2006/relationships/font" Target="fonts/font14.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8AE7724-F89D-434E-875D-CE2B3B36F62C}" type="datetimeFigureOut">
              <a:rPr lang="en-US" smtClean="0"/>
              <a:pPr/>
              <a:t>3/23/22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A791749-5BC2-43B7-B2AD-DDDAC45E00F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684213" y="1279525"/>
            <a:ext cx="7773987" cy="5027613"/>
          </a:xfrm>
        </p:spPr>
        <p:txBody>
          <a:bodyPr/>
          <a:lstStyle>
            <a:lvl1pPr>
              <a:defRPr sz="2400" b="0"/>
            </a:lvl1pPr>
            <a:lvl2pPr marL="168275" lvl="1" indent="339725" algn="l">
              <a:defRPr sz="2200"/>
            </a:lvl2pPr>
            <a:lvl3pPr marL="906463" lvl="2" indent="-284163">
              <a:defRPr sz="2200"/>
            </a:lvl3pPr>
            <a:lvl4pPr marL="1477963" lvl="3" indent="-457200">
              <a:defRPr/>
            </a:lvl4pPr>
            <a:lvl5pPr marL="2049463" lvl="4" indent="-457200">
              <a:defRPr/>
            </a:lvl5pPr>
          </a:lstStyle>
          <a:p>
            <a:r>
              <a:rPr lang="en-US"/>
              <a:t>Click to edit Master subtitle style</a:t>
            </a:r>
          </a:p>
        </p:txBody>
      </p:sp>
      <p:sp>
        <p:nvSpPr>
          <p:cNvPr id="4100" name="Rectangle 4"/>
          <p:cNvSpPr>
            <a:spLocks noGrp="1" noChangeArrowheads="1"/>
          </p:cNvSpPr>
          <p:nvPr>
            <p:ph type="dt" sz="half" idx="2"/>
          </p:nvPr>
        </p:nvSpPr>
        <p:spPr/>
        <p:txBody>
          <a:bodyPr/>
          <a:lstStyle>
            <a:lvl1pPr>
              <a:defRPr>
                <a:solidFill>
                  <a:schemeClr val="tx1"/>
                </a:solidFill>
              </a:defRPr>
            </a:lvl1pPr>
          </a:lstStyle>
          <a:p>
            <a:endParaRPr lang="en-US"/>
          </a:p>
        </p:txBody>
      </p:sp>
      <p:sp>
        <p:nvSpPr>
          <p:cNvPr id="4101" name="Rectangle 5"/>
          <p:cNvSpPr>
            <a:spLocks noGrp="1" noChangeArrowheads="1"/>
          </p:cNvSpPr>
          <p:nvPr>
            <p:ph type="ftr" sz="quarter" idx="3"/>
          </p:nvPr>
        </p:nvSpPr>
        <p:spPr/>
        <p:txBody>
          <a:bodyPr/>
          <a:lstStyle>
            <a:lvl1pPr>
              <a:defRPr>
                <a:solidFill>
                  <a:schemeClr val="tx1"/>
                </a:solidFill>
              </a:defRPr>
            </a:lvl1pPr>
          </a:lstStyle>
          <a:p>
            <a:endParaRPr lang="en-US"/>
          </a:p>
        </p:txBody>
      </p:sp>
      <p:sp>
        <p:nvSpPr>
          <p:cNvPr id="4102" name="Rectangle 6"/>
          <p:cNvSpPr>
            <a:spLocks noGrp="1" noChangeArrowheads="1"/>
          </p:cNvSpPr>
          <p:nvPr>
            <p:ph type="sldNum" sz="quarter" idx="4"/>
          </p:nvPr>
        </p:nvSpPr>
        <p:spPr/>
        <p:txBody>
          <a:bodyPr/>
          <a:lstStyle>
            <a:lvl1pPr>
              <a:defRPr>
                <a:solidFill>
                  <a:schemeClr val="tx1"/>
                </a:solidFill>
              </a:defRPr>
            </a:lvl1pPr>
          </a:lstStyle>
          <a:p>
            <a:fld id="{8E1F2048-3D42-407A-9D28-C83CBC387D44}" type="slidenum">
              <a:rPr lang="en-US"/>
              <a:pPr/>
              <a:t>‹#›</a:t>
            </a:fld>
            <a:endParaRPr lang="en-US"/>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92636-9D43-48C2-9413-C1B4AECB7D8A}" type="slidenum">
              <a:rPr lang="en-US"/>
              <a:pPr/>
              <a:t>‹#›</a:t>
            </a:fld>
            <a:endParaRPr lang="en-US"/>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F7CAC6-6D5F-4690-8F3F-253CE573C944}" type="slidenum">
              <a:rPr lang="en-US"/>
              <a:pPr/>
              <a:t>‹#›</a:t>
            </a:fld>
            <a:endParaRPr lang="en-US"/>
          </a:p>
        </p:txBody>
      </p:sp>
    </p:spTree>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79525"/>
            <a:ext cx="381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79525"/>
            <a:ext cx="381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6DED69-2848-454A-A3E5-CA18CCA62AA0}" type="slidenum">
              <a:rPr lang="en-US"/>
              <a:pPr/>
              <a:t>‹#›</a:t>
            </a:fld>
            <a:endParaRPr lang="en-US"/>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20474DC-4236-4098-A9FD-F54F53D0CAC9}" type="slidenum">
              <a:rPr lang="en-US"/>
              <a:pPr/>
              <a:t>‹#›</a:t>
            </a:fld>
            <a:endParaRPr lang="en-US"/>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3C5AEBF-944A-4F68-9707-0F0B9747D760}" type="slidenum">
              <a:rPr lang="en-US"/>
              <a:pPr/>
              <a:t>‹#›</a:t>
            </a:fld>
            <a:endParaRPr lang="en-US"/>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C6272D9-EC81-4C08-AA85-7246CFBD000E}" type="slidenum">
              <a:rPr lang="en-US"/>
              <a:pPr/>
              <a:t>‹#›</a:t>
            </a:fld>
            <a:endParaRPr lang="en-US"/>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BBB3E24-8372-419E-A57C-424937A78349}" type="slidenum">
              <a:rPr lang="en-US"/>
              <a:pPr/>
              <a:t>‹#›</a:t>
            </a:fld>
            <a:endParaRPr lang="en-US"/>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3363DB0-0B75-4BD8-9C8C-8CA294036356}" type="slidenum">
              <a:rPr lang="en-US"/>
              <a:pPr/>
              <a:t>‹#›</a:t>
            </a:fld>
            <a:endParaRPr lang="en-US"/>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F6CDE35-B606-46E7-B573-8D32A650BC57}" type="slidenum">
              <a:rPr lang="en-US"/>
              <a:pPr/>
              <a:t>‹#›</a:t>
            </a:fld>
            <a:endParaRPr lang="en-US"/>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47688"/>
            <a:ext cx="1943100" cy="5759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547688"/>
            <a:ext cx="5676900" cy="5759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DECE27E-C1DD-47DD-8654-BD4CC06692CE}" type="slidenum">
              <a:rPr lang="en-US"/>
              <a:pPr/>
              <a:t>‹#›</a:t>
            </a:fld>
            <a:endParaRPr lang="en-US"/>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CC"/>
            </a:gs>
            <a:gs pos="50000">
              <a:srgbClr val="00007A"/>
            </a:gs>
            <a:gs pos="100000">
              <a:srgbClr val="0000CC"/>
            </a:gs>
          </a:gsLst>
          <a:lin ang="189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547688"/>
            <a:ext cx="7772400" cy="59372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279525"/>
            <a:ext cx="7772400" cy="50276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397625"/>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bg1"/>
                </a:solidFill>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3124200" y="6397625"/>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6553200" y="6397625"/>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Times New Roman" pitchFamily="18" charset="0"/>
              </a:defRPr>
            </a:lvl1pPr>
          </a:lstStyle>
          <a:p>
            <a:fld id="{ADD9027C-462F-4D67-AD24-58FA963681B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p:titleStyle>
    <p:body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1.xml"/><Relationship Id="rId4" Type="http://schemas.openxmlformats.org/officeDocument/2006/relationships/hyperlink" Target="http://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7E058A-BE83-4555-A4E2-607B76F51D22}"/>
              </a:ext>
            </a:extLst>
          </p:cNvPr>
          <p:cNvSpPr txBox="1"/>
          <p:nvPr/>
        </p:nvSpPr>
        <p:spPr>
          <a:xfrm>
            <a:off x="4953000" y="1066800"/>
            <a:ext cx="3276598" cy="2862322"/>
          </a:xfrm>
          <a:prstGeom prst="rect">
            <a:avLst/>
          </a:prstGeom>
          <a:gradFill flip="none" rotWithShape="1">
            <a:gsLst>
              <a:gs pos="0">
                <a:srgbClr val="000099"/>
              </a:gs>
              <a:gs pos="74000">
                <a:srgbClr val="3333FF"/>
              </a:gs>
              <a:gs pos="100000">
                <a:srgbClr val="0000CC"/>
              </a:gs>
            </a:gsLst>
            <a:path path="rect">
              <a:fillToRect l="100000" t="100000"/>
            </a:path>
            <a:tileRect r="-100000" b="-100000"/>
          </a:gradFill>
          <a:ln w="41275" cmpd="thickThin">
            <a:solidFill>
              <a:schemeClr val="tx2"/>
            </a:solidFill>
          </a:ln>
          <a:effectLst>
            <a:outerShdw blurRad="165100" dist="254000" dir="2700000" algn="tl" rotWithShape="0">
              <a:schemeClr val="accent1">
                <a:lumMod val="10000"/>
                <a:alpha val="40000"/>
              </a:schemeClr>
            </a:outerShdw>
          </a:effectLst>
          <a:scene3d>
            <a:camera prst="orthographicFront"/>
            <a:lightRig rig="threePt" dir="t"/>
          </a:scene3d>
          <a:sp3d>
            <a:bevelT w="196850" h="190500"/>
          </a:sp3d>
        </p:spPr>
        <p:txBody>
          <a:bodyPr wrap="square" rtlCol="0">
            <a:spAutoFit/>
          </a:bodyPr>
          <a:lstStyle/>
          <a:p>
            <a:pPr algn="ctr"/>
            <a:r>
              <a:rPr lang="en-US" sz="6000" dirty="0">
                <a:latin typeface="ArgosContour" pitchFamily="2" charset="0"/>
              </a:rPr>
              <a:t>Video Bible Study</a:t>
            </a:r>
          </a:p>
        </p:txBody>
      </p:sp>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 y="2362200"/>
            <a:ext cx="3543300" cy="2362200"/>
          </a:xfrm>
          <a:prstGeom prst="rect">
            <a:avLst/>
          </a:prstGeom>
        </p:spPr>
      </p:pic>
      <p:sp>
        <p:nvSpPr>
          <p:cNvPr id="4" name="TextBox 3">
            <a:extLst>
              <a:ext uri="{FF2B5EF4-FFF2-40B4-BE49-F238E27FC236}">
                <a16:creationId xmlns:a16="http://schemas.microsoft.com/office/drawing/2014/main" id="{B86E8D83-9758-44FF-9C1A-A68FB7EDFCEF}"/>
              </a:ext>
            </a:extLst>
          </p:cNvPr>
          <p:cNvSpPr txBox="1"/>
          <p:nvPr/>
        </p:nvSpPr>
        <p:spPr>
          <a:xfrm>
            <a:off x="2362200" y="5786735"/>
            <a:ext cx="4572000" cy="461665"/>
          </a:xfrm>
          <a:prstGeom prst="rect">
            <a:avLst/>
          </a:prstGeom>
          <a:noFill/>
        </p:spPr>
        <p:txBody>
          <a:bodyPr wrap="square" rtlCol="0">
            <a:spAutoFit/>
          </a:bodyPr>
          <a:lstStyle/>
          <a:p>
            <a:pPr algn="ctr"/>
            <a:r>
              <a:rPr lang="en-US" sz="2400" b="1" dirty="0">
                <a:latin typeface="+mn-lt"/>
              </a:rPr>
              <a:t>www.gospelway.com</a:t>
            </a:r>
          </a:p>
        </p:txBody>
      </p:sp>
      <p:sp>
        <p:nvSpPr>
          <p:cNvPr id="6" name="TextBox 5">
            <a:extLst>
              <a:ext uri="{FF2B5EF4-FFF2-40B4-BE49-F238E27FC236}">
                <a16:creationId xmlns:a16="http://schemas.microsoft.com/office/drawing/2014/main" id="{7E94F419-0C0B-45EA-A231-9FF958642A43}"/>
              </a:ext>
            </a:extLst>
          </p:cNvPr>
          <p:cNvSpPr txBox="1"/>
          <p:nvPr/>
        </p:nvSpPr>
        <p:spPr>
          <a:xfrm>
            <a:off x="4800600" y="4456093"/>
            <a:ext cx="3733800" cy="830997"/>
          </a:xfrm>
          <a:prstGeom prst="rect">
            <a:avLst/>
          </a:prstGeom>
          <a:noFill/>
        </p:spPr>
        <p:txBody>
          <a:bodyPr wrap="square" rtlCol="0">
            <a:spAutoFit/>
          </a:bodyPr>
          <a:lstStyle/>
          <a:p>
            <a:pPr algn="ctr"/>
            <a:r>
              <a:rPr lang="en-US" sz="2400" dirty="0">
                <a:latin typeface="Algerian" panose="04020705040A02060702" pitchFamily="82" charset="0"/>
              </a:rPr>
              <a:t>presented by </a:t>
            </a:r>
            <a:br>
              <a:rPr lang="en-US" sz="2400" dirty="0">
                <a:latin typeface="Algerian" panose="04020705040A02060702" pitchFamily="82" charset="0"/>
              </a:rPr>
            </a:br>
            <a:r>
              <a:rPr lang="en-US" sz="2400" dirty="0">
                <a:latin typeface="Algerian" panose="04020705040A02060702" pitchFamily="82" charset="0"/>
              </a:rPr>
              <a:t>David E. Pratte</a:t>
            </a:r>
          </a:p>
        </p:txBody>
      </p:sp>
    </p:spTree>
    <p:extLst>
      <p:ext uri="{BB962C8B-B14F-4D97-AF65-F5344CB8AC3E}">
        <p14:creationId xmlns:p14="http://schemas.microsoft.com/office/powerpoint/2010/main" val="1510978630"/>
      </p:ext>
    </p:extLst>
  </p:cSld>
  <p:clrMapOvr>
    <a:masterClrMapping/>
  </p:clrMapOvr>
  <p:transition spd="slow">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 y="2362200"/>
            <a:ext cx="3543300" cy="2362200"/>
          </a:xfrm>
          <a:prstGeom prst="rect">
            <a:avLst/>
          </a:prstGeom>
        </p:spPr>
      </p:pic>
      <p:sp>
        <p:nvSpPr>
          <p:cNvPr id="8" name="TextBox 7">
            <a:extLst>
              <a:ext uri="{FF2B5EF4-FFF2-40B4-BE49-F238E27FC236}">
                <a16:creationId xmlns:a16="http://schemas.microsoft.com/office/drawing/2014/main" id="{9E487EFC-A9F8-43DA-BD7D-195687AC27D4}"/>
              </a:ext>
            </a:extLst>
          </p:cNvPr>
          <p:cNvSpPr txBox="1"/>
          <p:nvPr/>
        </p:nvSpPr>
        <p:spPr>
          <a:xfrm>
            <a:off x="2247900" y="5162490"/>
            <a:ext cx="4572000" cy="400110"/>
          </a:xfrm>
          <a:prstGeom prst="rect">
            <a:avLst/>
          </a:prstGeom>
          <a:noFill/>
        </p:spPr>
        <p:txBody>
          <a:bodyPr wrap="square" rtlCol="0">
            <a:spAutoFit/>
          </a:bodyPr>
          <a:lstStyle/>
          <a:p>
            <a:pPr algn="ctr"/>
            <a:r>
              <a:rPr lang="en-US" sz="2000" b="1" dirty="0">
                <a:latin typeface="+mn-lt"/>
              </a:rPr>
              <a:t>© Copyright David E. Pratte, 2020</a:t>
            </a:r>
          </a:p>
        </p:txBody>
      </p:sp>
      <p:sp>
        <p:nvSpPr>
          <p:cNvPr id="6" name="TextBox 5">
            <a:extLst>
              <a:ext uri="{FF2B5EF4-FFF2-40B4-BE49-F238E27FC236}">
                <a16:creationId xmlns:a16="http://schemas.microsoft.com/office/drawing/2014/main" id="{D2009373-4638-4797-9163-632DBAA3E847}"/>
              </a:ext>
            </a:extLst>
          </p:cNvPr>
          <p:cNvSpPr txBox="1"/>
          <p:nvPr/>
        </p:nvSpPr>
        <p:spPr>
          <a:xfrm>
            <a:off x="1295400" y="5710535"/>
            <a:ext cx="6591300" cy="461665"/>
          </a:xfrm>
          <a:prstGeom prst="rect">
            <a:avLst/>
          </a:prstGeom>
          <a:noFill/>
        </p:spPr>
        <p:txBody>
          <a:bodyPr wrap="square" rtlCol="0">
            <a:spAutoFit/>
          </a:bodyPr>
          <a:lstStyle/>
          <a:p>
            <a:pPr algn="ctr"/>
            <a:r>
              <a:rPr lang="en-US" sz="1200" dirty="0">
                <a:latin typeface="+mn-lt"/>
              </a:rPr>
              <a:t>Scripture quotations are generally from the New King James Version (NKJV), copyright 1982, 1988 by Thomas Nelson, Inc. used by permission. All rights reserved.</a:t>
            </a:r>
          </a:p>
        </p:txBody>
      </p:sp>
      <p:sp>
        <p:nvSpPr>
          <p:cNvPr id="11" name="TextBox 10">
            <a:extLst>
              <a:ext uri="{FF2B5EF4-FFF2-40B4-BE49-F238E27FC236}">
                <a16:creationId xmlns:a16="http://schemas.microsoft.com/office/drawing/2014/main" id="{1EB501B9-1620-4D41-BEAB-5D62324E8F19}"/>
              </a:ext>
            </a:extLst>
          </p:cNvPr>
          <p:cNvSpPr txBox="1"/>
          <p:nvPr/>
        </p:nvSpPr>
        <p:spPr>
          <a:xfrm>
            <a:off x="4724400" y="1431429"/>
            <a:ext cx="3962400" cy="1938992"/>
          </a:xfrm>
          <a:prstGeom prst="rect">
            <a:avLst/>
          </a:prstGeom>
          <a:noFill/>
        </p:spPr>
        <p:txBody>
          <a:bodyPr wrap="square" rtlCol="0">
            <a:spAutoFit/>
          </a:bodyPr>
          <a:lstStyle/>
          <a:p>
            <a:pPr algn="ctr"/>
            <a:r>
              <a:rPr lang="en-US" sz="4000" b="1" dirty="0">
                <a:solidFill>
                  <a:srgbClr val="FFFF00"/>
                </a:solidFill>
                <a:latin typeface="Bookman Old Style" panose="02050604050505020204" pitchFamily="18" charset="0"/>
              </a:rPr>
              <a:t>Paul’s First Letter to Thessalonica</a:t>
            </a:r>
          </a:p>
        </p:txBody>
      </p:sp>
      <p:sp>
        <p:nvSpPr>
          <p:cNvPr id="7" name="TextBox 6">
            <a:extLst>
              <a:ext uri="{FF2B5EF4-FFF2-40B4-BE49-F238E27FC236}">
                <a16:creationId xmlns:a16="http://schemas.microsoft.com/office/drawing/2014/main" id="{3F1EC510-7C35-4287-BA51-03B81A035968}"/>
              </a:ext>
            </a:extLst>
          </p:cNvPr>
          <p:cNvSpPr txBox="1"/>
          <p:nvPr/>
        </p:nvSpPr>
        <p:spPr>
          <a:xfrm>
            <a:off x="4800600" y="3886200"/>
            <a:ext cx="3962400" cy="646331"/>
          </a:xfrm>
          <a:prstGeom prst="rect">
            <a:avLst/>
          </a:prstGeom>
          <a:noFill/>
        </p:spPr>
        <p:txBody>
          <a:bodyPr wrap="square" rtlCol="0">
            <a:spAutoFit/>
          </a:bodyPr>
          <a:lstStyle/>
          <a:p>
            <a:pPr algn="ctr"/>
            <a:r>
              <a:rPr lang="en-US" sz="1800" dirty="0">
                <a:latin typeface="+mn-lt"/>
              </a:rPr>
              <a:t>Thanks to Christians in the Hillcrest church for their participation.</a:t>
            </a:r>
          </a:p>
        </p:txBody>
      </p:sp>
    </p:spTree>
  </p:cSld>
  <p:clrMapOvr>
    <a:masterClrMapping/>
  </p:clrMapOvr>
  <p:transition spd="slow">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 y="2362200"/>
            <a:ext cx="3543300" cy="2362200"/>
          </a:xfrm>
          <a:prstGeom prst="rect">
            <a:avLst/>
          </a:prstGeom>
        </p:spPr>
      </p:pic>
      <p:sp>
        <p:nvSpPr>
          <p:cNvPr id="6" name="TextBox 5">
            <a:extLst>
              <a:ext uri="{FF2B5EF4-FFF2-40B4-BE49-F238E27FC236}">
                <a16:creationId xmlns:a16="http://schemas.microsoft.com/office/drawing/2014/main" id="{D2009373-4638-4797-9163-632DBAA3E847}"/>
              </a:ext>
            </a:extLst>
          </p:cNvPr>
          <p:cNvSpPr txBox="1"/>
          <p:nvPr/>
        </p:nvSpPr>
        <p:spPr>
          <a:xfrm>
            <a:off x="304800" y="5080337"/>
            <a:ext cx="8458200" cy="1015663"/>
          </a:xfrm>
          <a:prstGeom prst="rect">
            <a:avLst/>
          </a:prstGeom>
          <a:noFill/>
        </p:spPr>
        <p:txBody>
          <a:bodyPr wrap="square" rtlCol="0">
            <a:spAutoFit/>
          </a:bodyPr>
          <a:lstStyle/>
          <a:p>
            <a:r>
              <a:rPr lang="en-US" sz="2800" dirty="0">
                <a:latin typeface="+mn-lt"/>
              </a:rPr>
              <a:t>Available at </a:t>
            </a:r>
            <a:br>
              <a:rPr lang="en-US" dirty="0">
                <a:latin typeface="+mn-lt"/>
              </a:rPr>
            </a:br>
            <a:r>
              <a:rPr lang="en-US" sz="3200" b="1" dirty="0">
                <a:latin typeface="+mn-lt"/>
              </a:rPr>
              <a:t>www.biblestudylessons.com/classbooks</a:t>
            </a:r>
          </a:p>
        </p:txBody>
      </p:sp>
      <p:sp>
        <p:nvSpPr>
          <p:cNvPr id="11" name="TextBox 10">
            <a:extLst>
              <a:ext uri="{FF2B5EF4-FFF2-40B4-BE49-F238E27FC236}">
                <a16:creationId xmlns:a16="http://schemas.microsoft.com/office/drawing/2014/main" id="{1EB501B9-1620-4D41-BEAB-5D62324E8F19}"/>
              </a:ext>
            </a:extLst>
          </p:cNvPr>
          <p:cNvSpPr txBox="1"/>
          <p:nvPr/>
        </p:nvSpPr>
        <p:spPr>
          <a:xfrm>
            <a:off x="4724400" y="1431429"/>
            <a:ext cx="3962400" cy="2492990"/>
          </a:xfrm>
          <a:prstGeom prst="rect">
            <a:avLst/>
          </a:prstGeom>
          <a:noFill/>
        </p:spPr>
        <p:txBody>
          <a:bodyPr wrap="square" rtlCol="0">
            <a:spAutoFit/>
          </a:bodyPr>
          <a:lstStyle/>
          <a:p>
            <a:pPr algn="ctr"/>
            <a:r>
              <a:rPr lang="en-US" sz="2800" b="1" dirty="0">
                <a:solidFill>
                  <a:srgbClr val="FFFF00"/>
                </a:solidFill>
                <a:latin typeface="Bookman Old Style" panose="02050604050505020204" pitchFamily="18" charset="0"/>
              </a:rPr>
              <a:t>Questions from </a:t>
            </a:r>
            <a:r>
              <a:rPr lang="en-US" sz="3200" b="1" dirty="0">
                <a:solidFill>
                  <a:srgbClr val="FFFF00"/>
                </a:solidFill>
                <a:latin typeface="Bookman Old Style" panose="02050604050505020204" pitchFamily="18" charset="0"/>
              </a:rPr>
              <a:t>Bible Study Questions on </a:t>
            </a:r>
            <a:br>
              <a:rPr lang="en-US" sz="3200" b="1" dirty="0">
                <a:solidFill>
                  <a:srgbClr val="FFFF00"/>
                </a:solidFill>
                <a:latin typeface="Bookman Old Style" panose="02050604050505020204" pitchFamily="18" charset="0"/>
              </a:rPr>
            </a:br>
            <a:r>
              <a:rPr lang="en-US" sz="3200" b="1" dirty="0">
                <a:solidFill>
                  <a:srgbClr val="FFFF00"/>
                </a:solidFill>
                <a:latin typeface="Bookman Old Style" panose="02050604050505020204" pitchFamily="18" charset="0"/>
              </a:rPr>
              <a:t>1 and 2 Thessalonians </a:t>
            </a:r>
          </a:p>
        </p:txBody>
      </p:sp>
    </p:spTree>
    <p:extLst>
      <p:ext uri="{BB962C8B-B14F-4D97-AF65-F5344CB8AC3E}">
        <p14:creationId xmlns:p14="http://schemas.microsoft.com/office/powerpoint/2010/main" val="434060294"/>
      </p:ext>
    </p:extLst>
  </p:cSld>
  <p:clrMapOvr>
    <a:masterClrMapping/>
  </p:clrMapOvr>
  <p:transition spd="slow">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512763" y="344488"/>
            <a:ext cx="9144000" cy="0"/>
          </a:xfrm>
          <a:prstGeom prst="rect">
            <a:avLst/>
          </a:prstGeom>
          <a:noFill/>
          <a:ln w="9525">
            <a:noFill/>
            <a:miter lim="800000"/>
            <a:headEnd/>
            <a:tailEnd/>
          </a:ln>
          <a:effectLst/>
        </p:spPr>
        <p:txBody>
          <a:bodyPr>
            <a:spAutoFit/>
          </a:bodyPr>
          <a:lstStyle/>
          <a:p>
            <a:endParaRPr lang="en-US"/>
          </a:p>
        </p:txBody>
      </p:sp>
      <p:sp>
        <p:nvSpPr>
          <p:cNvPr id="5" name="Text Box 308"/>
          <p:cNvSpPr txBox="1">
            <a:spLocks noChangeArrowheads="1"/>
          </p:cNvSpPr>
          <p:nvPr/>
        </p:nvSpPr>
        <p:spPr bwMode="auto">
          <a:xfrm>
            <a:off x="7129463" y="6447797"/>
            <a:ext cx="2000250" cy="396875"/>
          </a:xfrm>
          <a:prstGeom prst="rect">
            <a:avLst/>
          </a:prstGeom>
          <a:noFill/>
          <a:ln w="9525">
            <a:noFill/>
            <a:miter lim="800000"/>
            <a:headEnd/>
            <a:tailEnd/>
          </a:ln>
          <a:effectLst/>
        </p:spPr>
        <p:txBody>
          <a:bodyPr lIns="0" rIns="0">
            <a:spAutoFit/>
          </a:bodyPr>
          <a:lstStyle/>
          <a:p>
            <a:pPr>
              <a:spcBef>
                <a:spcPct val="50000"/>
              </a:spcBef>
            </a:pPr>
            <a:r>
              <a:rPr lang="en-US" sz="2000" b="1" dirty="0">
                <a:solidFill>
                  <a:srgbClr val="00FF99"/>
                </a:solidFill>
                <a:latin typeface="Comic Sans MS" pitchFamily="66" charset="0"/>
                <a:hlinkClick r:id="rId2" action="ppaction://hlinksldjump"/>
              </a:rPr>
              <a:t>Index</a:t>
            </a:r>
            <a:r>
              <a:rPr lang="en-US" sz="1600" b="1" dirty="0">
                <a:solidFill>
                  <a:schemeClr val="bg1"/>
                </a:solidFill>
                <a:latin typeface="Verdana" pitchFamily="34" charset="0"/>
                <a:cs typeface="Courier New" pitchFamily="49" charset="0"/>
              </a:rPr>
              <a:t> </a:t>
            </a:r>
          </a:p>
        </p:txBody>
      </p:sp>
      <p:pic>
        <p:nvPicPr>
          <p:cNvPr id="3" name="Picture 2">
            <a:extLst>
              <a:ext uri="{FF2B5EF4-FFF2-40B4-BE49-F238E27FC236}">
                <a16:creationId xmlns:a16="http://schemas.microsoft.com/office/drawing/2014/main" id="{C9F2E690-BDF8-4BCB-B526-077C42C3C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1141"/>
            <a:ext cx="9144000" cy="5666859"/>
          </a:xfrm>
          <a:prstGeom prst="rect">
            <a:avLst/>
          </a:prstGeom>
        </p:spPr>
      </p:pic>
      <p:sp>
        <p:nvSpPr>
          <p:cNvPr id="2" name="TextBox 1">
            <a:extLst>
              <a:ext uri="{FF2B5EF4-FFF2-40B4-BE49-F238E27FC236}">
                <a16:creationId xmlns:a16="http://schemas.microsoft.com/office/drawing/2014/main" id="{35497D77-A4FB-40B7-9BE8-7EC2BD01CE33}"/>
              </a:ext>
            </a:extLst>
          </p:cNvPr>
          <p:cNvSpPr txBox="1"/>
          <p:nvPr/>
        </p:nvSpPr>
        <p:spPr>
          <a:xfrm>
            <a:off x="914400" y="420469"/>
            <a:ext cx="7239000" cy="646331"/>
          </a:xfrm>
          <a:prstGeom prst="rect">
            <a:avLst/>
          </a:prstGeom>
          <a:noFill/>
        </p:spPr>
        <p:txBody>
          <a:bodyPr wrap="square" rtlCol="0">
            <a:spAutoFit/>
          </a:bodyPr>
          <a:lstStyle/>
          <a:p>
            <a:r>
              <a:rPr lang="en-US" b="1" dirty="0">
                <a:solidFill>
                  <a:schemeClr val="bg1"/>
                </a:solidFill>
                <a:latin typeface="+mn-lt"/>
              </a:rPr>
              <a:t>Paul’s Second Preaching Trip</a:t>
            </a:r>
          </a:p>
        </p:txBody>
      </p:sp>
    </p:spTree>
  </p:cSld>
  <p:clrMapOvr>
    <a:masterClrMapping/>
  </p:clrMapOvr>
  <p:transition spd="slow">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512763" y="344488"/>
            <a:ext cx="9144000" cy="0"/>
          </a:xfrm>
          <a:prstGeom prst="rect">
            <a:avLst/>
          </a:prstGeom>
          <a:noFill/>
          <a:ln w="9525">
            <a:noFill/>
            <a:miter lim="800000"/>
            <a:headEnd/>
            <a:tailEnd/>
          </a:ln>
          <a:effectLst/>
        </p:spPr>
        <p:txBody>
          <a:bodyPr>
            <a:spAutoFit/>
          </a:bodyPr>
          <a:lstStyle/>
          <a:p>
            <a:endParaRPr lang="en-US"/>
          </a:p>
        </p:txBody>
      </p:sp>
      <p:sp>
        <p:nvSpPr>
          <p:cNvPr id="12" name="Rectangle 44"/>
          <p:cNvSpPr>
            <a:spLocks noChangeArrowheads="1"/>
          </p:cNvSpPr>
          <p:nvPr/>
        </p:nvSpPr>
        <p:spPr bwMode="auto">
          <a:xfrm>
            <a:off x="685800" y="-22498"/>
            <a:ext cx="7772400" cy="1013098"/>
          </a:xfrm>
          <a:prstGeom prst="rect">
            <a:avLst/>
          </a:prstGeom>
          <a:noFill/>
          <a:ln w="12700">
            <a:noFill/>
            <a:miter lim="800000"/>
            <a:headEnd/>
            <a:tailEnd/>
          </a:ln>
        </p:spPr>
        <p:txBody>
          <a:bodyPr lIns="90488" tIns="44450" rIns="90488" bIns="44450" anchor="ctr">
            <a:spAutoFit/>
          </a:bodyPr>
          <a:lstStyle/>
          <a:p>
            <a:r>
              <a:rPr lang="en-US" sz="3200" dirty="0" err="1">
                <a:solidFill>
                  <a:srgbClr val="00FF00"/>
                </a:solidFill>
                <a:latin typeface="Paddington" pitchFamily="2" charset="0"/>
              </a:rPr>
              <a:t>Egnatian</a:t>
            </a:r>
            <a:r>
              <a:rPr lang="en-US" sz="3200" dirty="0">
                <a:solidFill>
                  <a:srgbClr val="00FF00"/>
                </a:solidFill>
                <a:latin typeface="Paddington" pitchFamily="2" charset="0"/>
              </a:rPr>
              <a:t> Way – Philippi</a:t>
            </a:r>
          </a:p>
          <a:p>
            <a:r>
              <a:rPr lang="en-US" sz="1400" dirty="0">
                <a:solidFill>
                  <a:srgbClr val="00FF00"/>
                </a:solidFill>
                <a:latin typeface="Paddington" pitchFamily="2" charset="0"/>
              </a:rPr>
              <a:t>Photo credit: Carole </a:t>
            </a:r>
            <a:r>
              <a:rPr lang="en-US" sz="1400" dirty="0" err="1">
                <a:solidFill>
                  <a:srgbClr val="00FF00"/>
                </a:solidFill>
                <a:latin typeface="Paddington" pitchFamily="2" charset="0"/>
              </a:rPr>
              <a:t>Raddato</a:t>
            </a:r>
            <a:r>
              <a:rPr lang="en-US" sz="1400" dirty="0">
                <a:solidFill>
                  <a:srgbClr val="00FF00"/>
                </a:solidFill>
                <a:latin typeface="Paddington" pitchFamily="2" charset="0"/>
              </a:rPr>
              <a:t> from FRANKFURT, Germany, CC BY-SA 2.0 &lt;https://creativecommons.org/licenses/by-sa/2.0&gt;, via Wikimedia Commons</a:t>
            </a:r>
          </a:p>
        </p:txBody>
      </p:sp>
      <p:sp>
        <p:nvSpPr>
          <p:cNvPr id="14" name="Text Box 308"/>
          <p:cNvSpPr txBox="1">
            <a:spLocks noChangeArrowheads="1"/>
          </p:cNvSpPr>
          <p:nvPr/>
        </p:nvSpPr>
        <p:spPr bwMode="auto">
          <a:xfrm>
            <a:off x="7753350" y="6324600"/>
            <a:ext cx="2000250" cy="396875"/>
          </a:xfrm>
          <a:prstGeom prst="rect">
            <a:avLst/>
          </a:prstGeom>
          <a:noFill/>
          <a:ln w="9525">
            <a:noFill/>
            <a:miter lim="800000"/>
            <a:headEnd/>
            <a:tailEnd/>
          </a:ln>
          <a:effectLst/>
        </p:spPr>
        <p:txBody>
          <a:bodyPr lIns="0" rIns="0">
            <a:spAutoFit/>
          </a:bodyPr>
          <a:lstStyle/>
          <a:p>
            <a:pPr>
              <a:spcBef>
                <a:spcPct val="50000"/>
              </a:spcBef>
            </a:pPr>
            <a:r>
              <a:rPr lang="en-US" sz="2000" b="1" dirty="0">
                <a:solidFill>
                  <a:srgbClr val="00FF99"/>
                </a:solidFill>
                <a:latin typeface="Comic Sans MS" pitchFamily="66" charset="0"/>
                <a:hlinkClick r:id="rId2" action="ppaction://hlinksldjump"/>
              </a:rPr>
              <a:t>Index</a:t>
            </a:r>
            <a:r>
              <a:rPr lang="en-US" sz="1600" b="1" dirty="0">
                <a:solidFill>
                  <a:schemeClr val="bg1"/>
                </a:solidFill>
                <a:latin typeface="Verdana" pitchFamily="34" charset="0"/>
                <a:cs typeface="Courier New" pitchFamily="49" charset="0"/>
              </a:rPr>
              <a:t> </a:t>
            </a:r>
          </a:p>
        </p:txBody>
      </p:sp>
      <p:pic>
        <p:nvPicPr>
          <p:cNvPr id="6" name="Picture 5">
            <a:extLst>
              <a:ext uri="{FF2B5EF4-FFF2-40B4-BE49-F238E27FC236}">
                <a16:creationId xmlns:a16="http://schemas.microsoft.com/office/drawing/2014/main" id="{603FCEB5-E6C4-4CC2-89F5-782A2722A5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0600"/>
            <a:ext cx="9144000" cy="6858000"/>
          </a:xfrm>
          <a:prstGeom prst="rect">
            <a:avLst/>
          </a:prstGeom>
        </p:spPr>
      </p:pic>
    </p:spTree>
    <p:extLst>
      <p:ext uri="{BB962C8B-B14F-4D97-AF65-F5344CB8AC3E}">
        <p14:creationId xmlns:p14="http://schemas.microsoft.com/office/powerpoint/2010/main" val="4085656401"/>
      </p:ext>
    </p:extLst>
  </p:cSld>
  <p:clrMapOvr>
    <a:masterClrMapping/>
  </p:clrMapOvr>
  <p:transition spd="slow">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512763" y="344488"/>
            <a:ext cx="9144000" cy="0"/>
          </a:xfrm>
          <a:prstGeom prst="rect">
            <a:avLst/>
          </a:prstGeom>
          <a:noFill/>
          <a:ln w="9525">
            <a:noFill/>
            <a:miter lim="800000"/>
            <a:headEnd/>
            <a:tailEnd/>
          </a:ln>
          <a:effectLst/>
        </p:spPr>
        <p:txBody>
          <a:bodyPr>
            <a:spAutoFit/>
          </a:bodyPr>
          <a:lstStyle/>
          <a:p>
            <a:endParaRPr lang="en-US"/>
          </a:p>
        </p:txBody>
      </p:sp>
      <p:sp>
        <p:nvSpPr>
          <p:cNvPr id="5" name="Text Box 308"/>
          <p:cNvSpPr txBox="1">
            <a:spLocks noChangeArrowheads="1"/>
          </p:cNvSpPr>
          <p:nvPr/>
        </p:nvSpPr>
        <p:spPr bwMode="auto">
          <a:xfrm>
            <a:off x="7129463" y="6447797"/>
            <a:ext cx="2000250" cy="396875"/>
          </a:xfrm>
          <a:prstGeom prst="rect">
            <a:avLst/>
          </a:prstGeom>
          <a:noFill/>
          <a:ln w="9525">
            <a:noFill/>
            <a:miter lim="800000"/>
            <a:headEnd/>
            <a:tailEnd/>
          </a:ln>
          <a:effectLst/>
        </p:spPr>
        <p:txBody>
          <a:bodyPr lIns="0" rIns="0">
            <a:spAutoFit/>
          </a:bodyPr>
          <a:lstStyle/>
          <a:p>
            <a:pPr>
              <a:spcBef>
                <a:spcPct val="50000"/>
              </a:spcBef>
            </a:pPr>
            <a:r>
              <a:rPr lang="en-US" sz="2000" b="1" dirty="0">
                <a:solidFill>
                  <a:srgbClr val="00FF99"/>
                </a:solidFill>
                <a:latin typeface="Comic Sans MS" pitchFamily="66" charset="0"/>
                <a:hlinkClick r:id="rId2" action="ppaction://hlinksldjump"/>
              </a:rPr>
              <a:t>Index</a:t>
            </a:r>
            <a:r>
              <a:rPr lang="en-US" sz="1600" b="1" dirty="0">
                <a:solidFill>
                  <a:schemeClr val="bg1"/>
                </a:solidFill>
                <a:latin typeface="Verdana" pitchFamily="34" charset="0"/>
                <a:cs typeface="Courier New" pitchFamily="49" charset="0"/>
              </a:rPr>
              <a:t> </a:t>
            </a:r>
          </a:p>
        </p:txBody>
      </p:sp>
      <p:pic>
        <p:nvPicPr>
          <p:cNvPr id="3" name="Picture 2">
            <a:extLst>
              <a:ext uri="{FF2B5EF4-FFF2-40B4-BE49-F238E27FC236}">
                <a16:creationId xmlns:a16="http://schemas.microsoft.com/office/drawing/2014/main" id="{C9F2E690-BDF8-4BCB-B526-077C42C3C668}"/>
              </a:ext>
            </a:extLst>
          </p:cNvPr>
          <p:cNvPicPr>
            <a:picLocks noChangeAspect="1"/>
          </p:cNvPicPr>
          <p:nvPr/>
        </p:nvPicPr>
        <p:blipFill rotWithShape="1">
          <a:blip r:embed="rId3">
            <a:extLst>
              <a:ext uri="{28A0092B-C50C-407E-A947-70E740481C1C}">
                <a14:useLocalDpi xmlns:a14="http://schemas.microsoft.com/office/drawing/2010/main" val="0"/>
              </a:ext>
            </a:extLst>
          </a:blip>
          <a:srcRect l="1" r="39999" b="35456"/>
          <a:stretch/>
        </p:blipFill>
        <p:spPr>
          <a:xfrm>
            <a:off x="0" y="304800"/>
            <a:ext cx="9100196" cy="6066797"/>
          </a:xfrm>
          <a:prstGeom prst="rect">
            <a:avLst/>
          </a:prstGeom>
        </p:spPr>
      </p:pic>
    </p:spTree>
    <p:extLst>
      <p:ext uri="{BB962C8B-B14F-4D97-AF65-F5344CB8AC3E}">
        <p14:creationId xmlns:p14="http://schemas.microsoft.com/office/powerpoint/2010/main" val="1121402290"/>
      </p:ext>
    </p:extLst>
  </p:cSld>
  <p:clrMapOvr>
    <a:masterClrMapping/>
  </p:clrMapOvr>
  <p:transition spd="slow">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512763" y="344488"/>
            <a:ext cx="9144000" cy="0"/>
          </a:xfrm>
          <a:prstGeom prst="rect">
            <a:avLst/>
          </a:prstGeom>
          <a:noFill/>
          <a:ln w="9525">
            <a:noFill/>
            <a:miter lim="800000"/>
            <a:headEnd/>
            <a:tailEnd/>
          </a:ln>
          <a:effectLst/>
        </p:spPr>
        <p:txBody>
          <a:bodyPr>
            <a:spAutoFit/>
          </a:bodyPr>
          <a:lstStyle/>
          <a:p>
            <a:endParaRPr lang="en-US"/>
          </a:p>
        </p:txBody>
      </p:sp>
      <p:sp>
        <p:nvSpPr>
          <p:cNvPr id="5" name="Text Box 308"/>
          <p:cNvSpPr txBox="1">
            <a:spLocks noChangeArrowheads="1"/>
          </p:cNvSpPr>
          <p:nvPr/>
        </p:nvSpPr>
        <p:spPr bwMode="auto">
          <a:xfrm>
            <a:off x="7129463" y="6447797"/>
            <a:ext cx="2000250" cy="396875"/>
          </a:xfrm>
          <a:prstGeom prst="rect">
            <a:avLst/>
          </a:prstGeom>
          <a:noFill/>
          <a:ln w="9525">
            <a:noFill/>
            <a:miter lim="800000"/>
            <a:headEnd/>
            <a:tailEnd/>
          </a:ln>
          <a:effectLst/>
        </p:spPr>
        <p:txBody>
          <a:bodyPr lIns="0" rIns="0">
            <a:spAutoFit/>
          </a:bodyPr>
          <a:lstStyle/>
          <a:p>
            <a:pPr>
              <a:spcBef>
                <a:spcPct val="50000"/>
              </a:spcBef>
            </a:pPr>
            <a:r>
              <a:rPr lang="en-US" sz="2000" b="1" dirty="0">
                <a:solidFill>
                  <a:srgbClr val="00FF99"/>
                </a:solidFill>
                <a:latin typeface="Comic Sans MS" pitchFamily="66" charset="0"/>
                <a:hlinkClick r:id="rId2" action="ppaction://hlinksldjump"/>
              </a:rPr>
              <a:t>Index</a:t>
            </a:r>
            <a:r>
              <a:rPr lang="en-US" sz="1600" b="1" dirty="0">
                <a:solidFill>
                  <a:schemeClr val="bg1"/>
                </a:solidFill>
                <a:latin typeface="Verdana" pitchFamily="34" charset="0"/>
                <a:cs typeface="Courier New" pitchFamily="49" charset="0"/>
              </a:rPr>
              <a:t> </a:t>
            </a:r>
          </a:p>
        </p:txBody>
      </p:sp>
      <p:sp>
        <p:nvSpPr>
          <p:cNvPr id="6" name="Rectangle 2"/>
          <p:cNvSpPr>
            <a:spLocks noChangeArrowheads="1"/>
          </p:cNvSpPr>
          <p:nvPr/>
        </p:nvSpPr>
        <p:spPr bwMode="auto">
          <a:xfrm>
            <a:off x="512763" y="344488"/>
            <a:ext cx="9144000" cy="0"/>
          </a:xfrm>
          <a:prstGeom prst="rect">
            <a:avLst/>
          </a:prstGeom>
          <a:noFill/>
          <a:ln w="9525">
            <a:noFill/>
            <a:miter lim="800000"/>
            <a:headEnd/>
            <a:tailEnd/>
          </a:ln>
          <a:effectLst/>
        </p:spPr>
        <p:txBody>
          <a:bodyPr>
            <a:spAutoFit/>
          </a:bodyPr>
          <a:lstStyle/>
          <a:p>
            <a:endParaRPr lang="en-US"/>
          </a:p>
        </p:txBody>
      </p:sp>
      <p:sp>
        <p:nvSpPr>
          <p:cNvPr id="9" name="Rectangle 44"/>
          <p:cNvSpPr>
            <a:spLocks noChangeArrowheads="1"/>
          </p:cNvSpPr>
          <p:nvPr/>
        </p:nvSpPr>
        <p:spPr bwMode="auto">
          <a:xfrm>
            <a:off x="533400" y="381000"/>
            <a:ext cx="7772400" cy="609600"/>
          </a:xfrm>
          <a:prstGeom prst="rect">
            <a:avLst/>
          </a:prstGeom>
          <a:noFill/>
          <a:ln w="12700">
            <a:noFill/>
            <a:miter lim="800000"/>
            <a:headEnd/>
            <a:tailEnd/>
          </a:ln>
        </p:spPr>
        <p:txBody>
          <a:bodyPr lIns="90488" tIns="44450" rIns="90488" bIns="44450" anchor="ctr"/>
          <a:lstStyle/>
          <a:p>
            <a:r>
              <a:rPr lang="en-US" sz="3200" dirty="0">
                <a:solidFill>
                  <a:schemeClr val="accent1"/>
                </a:solidFill>
                <a:latin typeface="Paddington" pitchFamily="2" charset="0"/>
              </a:rPr>
              <a:t>Thessalonica – agora (marketplace)</a:t>
            </a:r>
            <a:br>
              <a:rPr lang="en-US" sz="3200" dirty="0">
                <a:solidFill>
                  <a:schemeClr val="accent1"/>
                </a:solidFill>
                <a:latin typeface="Paddington" pitchFamily="2" charset="0"/>
              </a:rPr>
            </a:br>
            <a:r>
              <a:rPr lang="en-US" sz="1800" dirty="0">
                <a:solidFill>
                  <a:schemeClr val="accent1"/>
                </a:solidFill>
                <a:latin typeface="Paddington" pitchFamily="2" charset="0"/>
              </a:rPr>
              <a:t>Photo public domain</a:t>
            </a:r>
          </a:p>
        </p:txBody>
      </p:sp>
      <p:sp>
        <p:nvSpPr>
          <p:cNvPr id="10" name="Text Box 308"/>
          <p:cNvSpPr txBox="1">
            <a:spLocks noChangeArrowheads="1"/>
          </p:cNvSpPr>
          <p:nvPr/>
        </p:nvSpPr>
        <p:spPr bwMode="auto">
          <a:xfrm>
            <a:off x="7753350" y="6324600"/>
            <a:ext cx="2000250" cy="396875"/>
          </a:xfrm>
          <a:prstGeom prst="rect">
            <a:avLst/>
          </a:prstGeom>
          <a:noFill/>
          <a:ln w="9525">
            <a:noFill/>
            <a:miter lim="800000"/>
            <a:headEnd/>
            <a:tailEnd/>
          </a:ln>
          <a:effectLst/>
        </p:spPr>
        <p:txBody>
          <a:bodyPr lIns="0" rIns="0">
            <a:spAutoFit/>
          </a:bodyPr>
          <a:lstStyle/>
          <a:p>
            <a:pPr>
              <a:spcBef>
                <a:spcPct val="50000"/>
              </a:spcBef>
            </a:pPr>
            <a:r>
              <a:rPr lang="en-US" sz="2000" b="1" dirty="0">
                <a:solidFill>
                  <a:srgbClr val="00FF99"/>
                </a:solidFill>
                <a:latin typeface="Comic Sans MS" pitchFamily="66" charset="0"/>
                <a:hlinkClick r:id="rId2" action="ppaction://hlinksldjump"/>
              </a:rPr>
              <a:t>Index</a:t>
            </a:r>
            <a:r>
              <a:rPr lang="en-US" sz="1600" b="1" dirty="0">
                <a:solidFill>
                  <a:schemeClr val="bg1"/>
                </a:solidFill>
                <a:latin typeface="Verdana" pitchFamily="34" charset="0"/>
                <a:cs typeface="Courier New" pitchFamily="49" charset="0"/>
              </a:rPr>
              <a:t> </a:t>
            </a:r>
          </a:p>
        </p:txBody>
      </p:sp>
      <p:pic>
        <p:nvPicPr>
          <p:cNvPr id="3" name="Picture 2">
            <a:extLst>
              <a:ext uri="{FF2B5EF4-FFF2-40B4-BE49-F238E27FC236}">
                <a16:creationId xmlns:a16="http://schemas.microsoft.com/office/drawing/2014/main" id="{708C247E-4A2B-46FB-A5FB-AA7B786DE7DB}"/>
              </a:ext>
            </a:extLst>
          </p:cNvPr>
          <p:cNvPicPr>
            <a:picLocks noChangeAspect="1"/>
          </p:cNvPicPr>
          <p:nvPr/>
        </p:nvPicPr>
        <p:blipFill rotWithShape="1">
          <a:blip r:embed="rId3">
            <a:extLst>
              <a:ext uri="{28A0092B-C50C-407E-A947-70E740481C1C}">
                <a14:useLocalDpi xmlns:a14="http://schemas.microsoft.com/office/drawing/2010/main" val="0"/>
              </a:ext>
            </a:extLst>
          </a:blip>
          <a:srcRect l="-156" r="156" b="19768"/>
          <a:stretch/>
        </p:blipFill>
        <p:spPr>
          <a:xfrm>
            <a:off x="-14287" y="1219201"/>
            <a:ext cx="9144000" cy="5502274"/>
          </a:xfrm>
          <a:prstGeom prst="rect">
            <a:avLst/>
          </a:prstGeom>
        </p:spPr>
      </p:pic>
    </p:spTree>
    <p:extLst>
      <p:ext uri="{BB962C8B-B14F-4D97-AF65-F5344CB8AC3E}">
        <p14:creationId xmlns:p14="http://schemas.microsoft.com/office/powerpoint/2010/main" val="756394647"/>
      </p:ext>
    </p:extLst>
  </p:cSld>
  <p:clrMapOvr>
    <a:masterClrMapping/>
  </p:clrMapOvr>
  <p:transition spd="slow">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512763" y="344488"/>
            <a:ext cx="9144000" cy="0"/>
          </a:xfrm>
          <a:prstGeom prst="rect">
            <a:avLst/>
          </a:prstGeom>
          <a:noFill/>
          <a:ln w="9525">
            <a:noFill/>
            <a:miter lim="800000"/>
            <a:headEnd/>
            <a:tailEnd/>
          </a:ln>
          <a:effectLst/>
        </p:spPr>
        <p:txBody>
          <a:bodyPr>
            <a:spAutoFit/>
          </a:bodyPr>
          <a:lstStyle/>
          <a:p>
            <a:endParaRPr lang="en-US"/>
          </a:p>
        </p:txBody>
      </p:sp>
      <p:sp>
        <p:nvSpPr>
          <p:cNvPr id="12" name="Rectangle 44"/>
          <p:cNvSpPr>
            <a:spLocks noChangeArrowheads="1"/>
          </p:cNvSpPr>
          <p:nvPr/>
        </p:nvSpPr>
        <p:spPr bwMode="auto">
          <a:xfrm>
            <a:off x="533400" y="381000"/>
            <a:ext cx="7772400" cy="609600"/>
          </a:xfrm>
          <a:prstGeom prst="rect">
            <a:avLst/>
          </a:prstGeom>
          <a:noFill/>
          <a:ln w="12700">
            <a:noFill/>
            <a:miter lim="800000"/>
            <a:headEnd/>
            <a:tailEnd/>
          </a:ln>
        </p:spPr>
        <p:txBody>
          <a:bodyPr lIns="90488" tIns="44450" rIns="90488" bIns="44450" anchor="ctr"/>
          <a:lstStyle/>
          <a:p>
            <a:r>
              <a:rPr lang="en-US" sz="3200" dirty="0">
                <a:solidFill>
                  <a:schemeClr val="accent1"/>
                </a:solidFill>
                <a:latin typeface="Paddington" pitchFamily="2" charset="0"/>
              </a:rPr>
              <a:t>Thessalonica – agora (marketplace)</a:t>
            </a:r>
            <a:br>
              <a:rPr lang="en-US" sz="3200" dirty="0">
                <a:solidFill>
                  <a:schemeClr val="accent1"/>
                </a:solidFill>
                <a:latin typeface="Paddington" pitchFamily="2" charset="0"/>
              </a:rPr>
            </a:br>
            <a:r>
              <a:rPr lang="en-US" sz="1800" dirty="0">
                <a:solidFill>
                  <a:schemeClr val="accent1"/>
                </a:solidFill>
                <a:latin typeface="Paddington" pitchFamily="2" charset="0"/>
              </a:rPr>
              <a:t>Photo public domain</a:t>
            </a:r>
          </a:p>
        </p:txBody>
      </p:sp>
      <p:sp>
        <p:nvSpPr>
          <p:cNvPr id="14" name="Text Box 308"/>
          <p:cNvSpPr txBox="1">
            <a:spLocks noChangeArrowheads="1"/>
          </p:cNvSpPr>
          <p:nvPr/>
        </p:nvSpPr>
        <p:spPr bwMode="auto">
          <a:xfrm>
            <a:off x="7753350" y="6324600"/>
            <a:ext cx="2000250" cy="396875"/>
          </a:xfrm>
          <a:prstGeom prst="rect">
            <a:avLst/>
          </a:prstGeom>
          <a:noFill/>
          <a:ln w="9525">
            <a:noFill/>
            <a:miter lim="800000"/>
            <a:headEnd/>
            <a:tailEnd/>
          </a:ln>
          <a:effectLst/>
        </p:spPr>
        <p:txBody>
          <a:bodyPr lIns="0" rIns="0">
            <a:spAutoFit/>
          </a:bodyPr>
          <a:lstStyle/>
          <a:p>
            <a:pPr>
              <a:spcBef>
                <a:spcPct val="50000"/>
              </a:spcBef>
            </a:pPr>
            <a:r>
              <a:rPr lang="en-US" sz="2000" b="1" dirty="0">
                <a:solidFill>
                  <a:srgbClr val="00FF99"/>
                </a:solidFill>
                <a:latin typeface="Comic Sans MS" pitchFamily="66" charset="0"/>
                <a:hlinkClick r:id="rId2" action="ppaction://hlinksldjump"/>
              </a:rPr>
              <a:t>Index</a:t>
            </a:r>
            <a:r>
              <a:rPr lang="en-US" sz="1600" b="1" dirty="0">
                <a:solidFill>
                  <a:schemeClr val="bg1"/>
                </a:solidFill>
                <a:latin typeface="Verdana" pitchFamily="34" charset="0"/>
                <a:cs typeface="Courier New" pitchFamily="49" charset="0"/>
              </a:rPr>
              <a:t> </a:t>
            </a:r>
          </a:p>
        </p:txBody>
      </p:sp>
      <p:pic>
        <p:nvPicPr>
          <p:cNvPr id="3" name="Picture 2">
            <a:extLst>
              <a:ext uri="{FF2B5EF4-FFF2-40B4-BE49-F238E27FC236}">
                <a16:creationId xmlns:a16="http://schemas.microsoft.com/office/drawing/2014/main" id="{A4DAECA1-08A6-4ADA-822A-78DD8B408A21}"/>
              </a:ext>
            </a:extLst>
          </p:cNvPr>
          <p:cNvPicPr>
            <a:picLocks noChangeAspect="1"/>
          </p:cNvPicPr>
          <p:nvPr/>
        </p:nvPicPr>
        <p:blipFill rotWithShape="1">
          <a:blip r:embed="rId3">
            <a:extLst>
              <a:ext uri="{28A0092B-C50C-407E-A947-70E740481C1C}">
                <a14:useLocalDpi xmlns:a14="http://schemas.microsoft.com/office/drawing/2010/main" val="0"/>
              </a:ext>
            </a:extLst>
          </a:blip>
          <a:srcRect l="-222" t="-13839" r="222" b="20505"/>
          <a:stretch/>
        </p:blipFill>
        <p:spPr>
          <a:xfrm>
            <a:off x="0" y="228600"/>
            <a:ext cx="9144000" cy="6400799"/>
          </a:xfrm>
          <a:prstGeom prst="rect">
            <a:avLst/>
          </a:prstGeom>
        </p:spPr>
      </p:pic>
    </p:spTree>
    <p:extLst>
      <p:ext uri="{BB962C8B-B14F-4D97-AF65-F5344CB8AC3E}">
        <p14:creationId xmlns:p14="http://schemas.microsoft.com/office/powerpoint/2010/main" val="3256749015"/>
      </p:ext>
    </p:extLst>
  </p:cSld>
  <p:clrMapOvr>
    <a:masterClrMapping/>
  </p:clrMapOvr>
  <p:transition spd="slow">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512763" y="344488"/>
            <a:ext cx="9144000" cy="0"/>
          </a:xfrm>
          <a:prstGeom prst="rect">
            <a:avLst/>
          </a:prstGeom>
          <a:noFill/>
          <a:ln w="9525">
            <a:noFill/>
            <a:miter lim="800000"/>
            <a:headEnd/>
            <a:tailEnd/>
          </a:ln>
          <a:effectLst/>
        </p:spPr>
        <p:txBody>
          <a:bodyPr>
            <a:spAutoFit/>
          </a:bodyPr>
          <a:lstStyle/>
          <a:p>
            <a:endParaRPr lang="en-US"/>
          </a:p>
        </p:txBody>
      </p:sp>
      <p:sp>
        <p:nvSpPr>
          <p:cNvPr id="12" name="Rectangle 44"/>
          <p:cNvSpPr>
            <a:spLocks noChangeArrowheads="1"/>
          </p:cNvSpPr>
          <p:nvPr/>
        </p:nvSpPr>
        <p:spPr bwMode="auto">
          <a:xfrm>
            <a:off x="533400" y="253013"/>
            <a:ext cx="7772400" cy="889987"/>
          </a:xfrm>
          <a:prstGeom prst="rect">
            <a:avLst/>
          </a:prstGeom>
          <a:noFill/>
          <a:ln w="12700">
            <a:noFill/>
            <a:miter lim="800000"/>
            <a:headEnd/>
            <a:tailEnd/>
          </a:ln>
        </p:spPr>
        <p:txBody>
          <a:bodyPr lIns="90488" tIns="44450" rIns="90488" bIns="44450" anchor="ctr">
            <a:spAutoFit/>
          </a:bodyPr>
          <a:lstStyle/>
          <a:p>
            <a:r>
              <a:rPr lang="en-US" sz="3200" dirty="0">
                <a:solidFill>
                  <a:schemeClr val="accent1"/>
                </a:solidFill>
                <a:latin typeface="Paddington" pitchFamily="2" charset="0"/>
              </a:rPr>
              <a:t>Modern Thessaloniki (Salonika)</a:t>
            </a:r>
          </a:p>
          <a:p>
            <a:r>
              <a:rPr lang="en-US" sz="2000" dirty="0">
                <a:solidFill>
                  <a:schemeClr val="accent1"/>
                </a:solidFill>
                <a:latin typeface="Paddington" pitchFamily="2" charset="0"/>
              </a:rPr>
              <a:t>Photo public domain</a:t>
            </a:r>
          </a:p>
        </p:txBody>
      </p:sp>
      <p:sp>
        <p:nvSpPr>
          <p:cNvPr id="14" name="Text Box 308"/>
          <p:cNvSpPr txBox="1">
            <a:spLocks noChangeArrowheads="1"/>
          </p:cNvSpPr>
          <p:nvPr/>
        </p:nvSpPr>
        <p:spPr bwMode="auto">
          <a:xfrm>
            <a:off x="7753350" y="6324600"/>
            <a:ext cx="2000250" cy="396875"/>
          </a:xfrm>
          <a:prstGeom prst="rect">
            <a:avLst/>
          </a:prstGeom>
          <a:noFill/>
          <a:ln w="9525">
            <a:noFill/>
            <a:miter lim="800000"/>
            <a:headEnd/>
            <a:tailEnd/>
          </a:ln>
          <a:effectLst/>
        </p:spPr>
        <p:txBody>
          <a:bodyPr lIns="0" rIns="0">
            <a:spAutoFit/>
          </a:bodyPr>
          <a:lstStyle/>
          <a:p>
            <a:pPr>
              <a:spcBef>
                <a:spcPct val="50000"/>
              </a:spcBef>
            </a:pPr>
            <a:r>
              <a:rPr lang="en-US" sz="2000" b="1" dirty="0">
                <a:solidFill>
                  <a:srgbClr val="00FF99"/>
                </a:solidFill>
                <a:latin typeface="Comic Sans MS" pitchFamily="66" charset="0"/>
                <a:hlinkClick r:id="rId2" action="ppaction://hlinksldjump"/>
              </a:rPr>
              <a:t>Index</a:t>
            </a:r>
            <a:r>
              <a:rPr lang="en-US" sz="1600" b="1" dirty="0">
                <a:solidFill>
                  <a:schemeClr val="bg1"/>
                </a:solidFill>
                <a:latin typeface="Verdana" pitchFamily="34" charset="0"/>
                <a:cs typeface="Courier New" pitchFamily="49" charset="0"/>
              </a:rPr>
              <a:t> </a:t>
            </a:r>
          </a:p>
        </p:txBody>
      </p:sp>
      <p:pic>
        <p:nvPicPr>
          <p:cNvPr id="4" name="Picture 3">
            <a:extLst>
              <a:ext uri="{FF2B5EF4-FFF2-40B4-BE49-F238E27FC236}">
                <a16:creationId xmlns:a16="http://schemas.microsoft.com/office/drawing/2014/main" id="{034863DD-064E-48F1-B31D-06D9375BF155}"/>
              </a:ext>
            </a:extLst>
          </p:cNvPr>
          <p:cNvPicPr>
            <a:picLocks noChangeAspect="1"/>
          </p:cNvPicPr>
          <p:nvPr/>
        </p:nvPicPr>
        <p:blipFill rotWithShape="1">
          <a:blip r:embed="rId3">
            <a:extLst>
              <a:ext uri="{28A0092B-C50C-407E-A947-70E740481C1C}">
                <a14:useLocalDpi xmlns:a14="http://schemas.microsoft.com/office/drawing/2010/main" val="0"/>
              </a:ext>
            </a:extLst>
          </a:blip>
          <a:srcRect b="21690"/>
          <a:stretch/>
        </p:blipFill>
        <p:spPr>
          <a:xfrm>
            <a:off x="0" y="1142999"/>
            <a:ext cx="9144000" cy="5370509"/>
          </a:xfrm>
          <a:prstGeom prst="rect">
            <a:avLst/>
          </a:prstGeom>
        </p:spPr>
      </p:pic>
    </p:spTree>
    <p:extLst>
      <p:ext uri="{BB962C8B-B14F-4D97-AF65-F5344CB8AC3E}">
        <p14:creationId xmlns:p14="http://schemas.microsoft.com/office/powerpoint/2010/main" val="3102909251"/>
      </p:ext>
    </p:extLst>
  </p:cSld>
  <p:clrMapOvr>
    <a:masterClrMapping/>
  </p:clrMapOvr>
  <p:transition spd="slow">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593725"/>
          </a:xfrm>
        </p:spPr>
        <p:txBody>
          <a:bodyPr/>
          <a:lstStyle/>
          <a:p>
            <a:r>
              <a:rPr lang="en-US" b="1" dirty="0"/>
              <a:t>Overview of 1 Thessalonians </a:t>
            </a:r>
          </a:p>
        </p:txBody>
      </p:sp>
      <p:sp>
        <p:nvSpPr>
          <p:cNvPr id="3" name="Content Placeholder 2"/>
          <p:cNvSpPr>
            <a:spLocks noGrp="1"/>
          </p:cNvSpPr>
          <p:nvPr>
            <p:ph idx="1"/>
          </p:nvPr>
        </p:nvSpPr>
        <p:spPr>
          <a:xfrm>
            <a:off x="533400" y="1143000"/>
            <a:ext cx="8077200" cy="5539978"/>
          </a:xfrm>
        </p:spPr>
        <p:txBody>
          <a:bodyPr>
            <a:spAutoFit/>
          </a:bodyPr>
          <a:lstStyle/>
          <a:p>
            <a:r>
              <a:rPr lang="en-US" sz="2400" dirty="0">
                <a:solidFill>
                  <a:srgbClr val="FFFF00"/>
                </a:solidFill>
              </a:rPr>
              <a:t>Theme: </a:t>
            </a:r>
            <a:r>
              <a:rPr lang="en-US" sz="2400" dirty="0"/>
              <a:t>Encouragement for a new but persecuted church, including instructions about Jesus’ return</a:t>
            </a:r>
          </a:p>
          <a:p>
            <a:r>
              <a:rPr lang="en-US" sz="2400" dirty="0">
                <a:solidFill>
                  <a:schemeClr val="accent1"/>
                </a:solidFill>
              </a:rPr>
              <a:t>Chap. 1-3 – The church and Paul’s relationship</a:t>
            </a:r>
          </a:p>
          <a:p>
            <a:r>
              <a:rPr lang="en-US" sz="2400" b="0" dirty="0"/>
              <a:t>1:1-10 – They received the gospel then sounded it forth. </a:t>
            </a:r>
          </a:p>
          <a:p>
            <a:r>
              <a:rPr lang="en-US" sz="2400" b="0" dirty="0"/>
              <a:t>2:1-12 – Paul preached God’s word with great sacrifice, honesty, and concern for people.</a:t>
            </a:r>
          </a:p>
          <a:p>
            <a:r>
              <a:rPr lang="en-US" sz="2400" b="0" dirty="0"/>
              <a:t>2:13-20 – People accepted the gospel as the word of God, so they suffered for it.</a:t>
            </a:r>
          </a:p>
          <a:p>
            <a:r>
              <a:rPr lang="en-US" sz="2400" b="0" dirty="0"/>
              <a:t>3:1-13 – Timothy visited and reported their circumstances</a:t>
            </a:r>
          </a:p>
          <a:p>
            <a:r>
              <a:rPr lang="en-US" sz="2400" dirty="0">
                <a:solidFill>
                  <a:schemeClr val="accent1"/>
                </a:solidFill>
              </a:rPr>
              <a:t>Chap. 4,5 – Future coming of Jesus and applications</a:t>
            </a:r>
          </a:p>
          <a:p>
            <a:r>
              <a:rPr lang="en-US" sz="2400" b="0" dirty="0"/>
              <a:t>4:1-8 – Avoid fornication.</a:t>
            </a:r>
          </a:p>
          <a:p>
            <a:r>
              <a:rPr lang="en-US" sz="2400" b="0" dirty="0"/>
              <a:t>4:9-11 – Love the brethren and work diligently.</a:t>
            </a:r>
          </a:p>
          <a:p>
            <a:r>
              <a:rPr lang="en-US" sz="2400" b="0" dirty="0"/>
              <a:t>4:13-5:11 – Jesus will return unexpectedly, the dead will be raised, and the righteous will live with the Lord.</a:t>
            </a:r>
          </a:p>
          <a:p>
            <a:r>
              <a:rPr lang="en-US" sz="2400" b="0" dirty="0"/>
              <a:t>5:12-28 – Concluding admonitions</a:t>
            </a:r>
          </a:p>
        </p:txBody>
      </p:sp>
    </p:spTree>
  </p:cSld>
  <p:clrMapOvr>
    <a:masterClrMapping/>
  </p:clrMapOvr>
  <p:transition spd="slow">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593725"/>
          </a:xfrm>
        </p:spPr>
        <p:txBody>
          <a:bodyPr/>
          <a:lstStyle/>
          <a:p>
            <a:r>
              <a:rPr lang="en-US" dirty="0"/>
              <a:t>What Paul Remembered (1:3)</a:t>
            </a:r>
          </a:p>
        </p:txBody>
      </p:sp>
      <p:sp>
        <p:nvSpPr>
          <p:cNvPr id="3" name="Content Placeholder 2"/>
          <p:cNvSpPr>
            <a:spLocks noGrp="1"/>
          </p:cNvSpPr>
          <p:nvPr>
            <p:ph idx="1"/>
          </p:nvPr>
        </p:nvSpPr>
        <p:spPr>
          <a:xfrm>
            <a:off x="533400" y="1907738"/>
            <a:ext cx="8077200" cy="1754326"/>
          </a:xfrm>
        </p:spPr>
        <p:txBody>
          <a:bodyPr>
            <a:spAutoFit/>
          </a:bodyPr>
          <a:lstStyle/>
          <a:p>
            <a:pPr>
              <a:spcBef>
                <a:spcPts val="1800"/>
              </a:spcBef>
            </a:pPr>
            <a:r>
              <a:rPr lang="en-US" dirty="0"/>
              <a:t>Work of faith</a:t>
            </a:r>
          </a:p>
          <a:p>
            <a:pPr>
              <a:spcBef>
                <a:spcPts val="1800"/>
              </a:spcBef>
            </a:pPr>
            <a:r>
              <a:rPr lang="en-US" dirty="0"/>
              <a:t>Labor of love</a:t>
            </a:r>
          </a:p>
          <a:p>
            <a:pPr>
              <a:spcBef>
                <a:spcPts val="1800"/>
              </a:spcBef>
            </a:pPr>
            <a:r>
              <a:rPr lang="en-US" dirty="0"/>
              <a:t>Patience of hope</a:t>
            </a:r>
          </a:p>
        </p:txBody>
      </p:sp>
    </p:spTree>
    <p:extLst>
      <p:ext uri="{BB962C8B-B14F-4D97-AF65-F5344CB8AC3E}">
        <p14:creationId xmlns:p14="http://schemas.microsoft.com/office/powerpoint/2010/main" val="2377653627"/>
      </p:ext>
    </p:extLst>
  </p:cSld>
  <p:clrMapOvr>
    <a:masterClrMapping/>
  </p:clrMapOvr>
  <p:transition spd="slow">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593725"/>
          </a:xfrm>
        </p:spPr>
        <p:txBody>
          <a:bodyPr/>
          <a:lstStyle/>
          <a:p>
            <a:r>
              <a:rPr lang="en-US" sz="3600" dirty="0"/>
              <a:t>Different Kinds of Works</a:t>
            </a:r>
            <a:endParaRPr lang="en-US" dirty="0"/>
          </a:p>
        </p:txBody>
      </p:sp>
      <p:sp>
        <p:nvSpPr>
          <p:cNvPr id="3" name="Content Placeholder 2"/>
          <p:cNvSpPr>
            <a:spLocks noGrp="1"/>
          </p:cNvSpPr>
          <p:nvPr>
            <p:ph idx="1"/>
          </p:nvPr>
        </p:nvSpPr>
        <p:spPr>
          <a:xfrm>
            <a:off x="457200" y="1219200"/>
            <a:ext cx="8229600" cy="5539978"/>
          </a:xfrm>
        </p:spPr>
        <p:txBody>
          <a:bodyPr wrap="square">
            <a:spAutoFit/>
          </a:bodyPr>
          <a:lstStyle/>
          <a:p>
            <a:pPr marL="274320" indent="-274320" algn="l"/>
            <a:r>
              <a:rPr lang="en-US" sz="2400" b="0" dirty="0">
                <a:solidFill>
                  <a:schemeClr val="accent1"/>
                </a:solidFill>
              </a:rPr>
              <a:t>1. </a:t>
            </a:r>
            <a:r>
              <a:rPr lang="en-US" sz="2400" dirty="0">
                <a:solidFill>
                  <a:schemeClr val="accent1"/>
                </a:solidFill>
              </a:rPr>
              <a:t>Works of the </a:t>
            </a:r>
            <a:r>
              <a:rPr lang="en-US" sz="2400" i="1" dirty="0">
                <a:solidFill>
                  <a:schemeClr val="accent1"/>
                </a:solidFill>
              </a:rPr>
              <a:t>flesh</a:t>
            </a:r>
            <a:r>
              <a:rPr lang="en-US" sz="2400" dirty="0">
                <a:solidFill>
                  <a:schemeClr val="accent1"/>
                </a:solidFill>
              </a:rPr>
              <a:t> or </a:t>
            </a:r>
            <a:r>
              <a:rPr lang="en-US" sz="2400" i="1" dirty="0">
                <a:solidFill>
                  <a:schemeClr val="accent1"/>
                </a:solidFill>
              </a:rPr>
              <a:t>darkness</a:t>
            </a:r>
            <a:r>
              <a:rPr lang="en-US" sz="2400" dirty="0">
                <a:solidFill>
                  <a:schemeClr val="accent1"/>
                </a:solidFill>
              </a:rPr>
              <a:t> </a:t>
            </a:r>
            <a:r>
              <a:rPr lang="en-US" sz="2400" b="0" dirty="0"/>
              <a:t>– These do not save but condemn. </a:t>
            </a:r>
            <a:r>
              <a:rPr lang="en-US" sz="2400" b="0" dirty="0">
                <a:solidFill>
                  <a:schemeClr val="accent2"/>
                </a:solidFill>
                <a:latin typeface="Comic Sans MS" panose="030F0702030302020204" pitchFamily="66" charset="0"/>
              </a:rPr>
              <a:t>(Galatians 5:19-21; Romans 13:12-14)</a:t>
            </a:r>
          </a:p>
          <a:p>
            <a:pPr marL="274320" indent="-274320" algn="l"/>
            <a:r>
              <a:rPr lang="en-US" sz="2400" b="0" dirty="0">
                <a:solidFill>
                  <a:schemeClr val="accent1"/>
                </a:solidFill>
              </a:rPr>
              <a:t>2. </a:t>
            </a:r>
            <a:r>
              <a:rPr lang="en-US" sz="2400" dirty="0">
                <a:solidFill>
                  <a:schemeClr val="accent1"/>
                </a:solidFill>
              </a:rPr>
              <a:t>Works of </a:t>
            </a:r>
            <a:r>
              <a:rPr lang="en-US" sz="2400" i="1" dirty="0">
                <a:solidFill>
                  <a:schemeClr val="accent1"/>
                </a:solidFill>
              </a:rPr>
              <a:t>Old Testament law or of human righteousness </a:t>
            </a:r>
            <a:r>
              <a:rPr lang="en-US" sz="2400" b="0" dirty="0"/>
              <a:t>– One earns salvation by a lifetime without sin </a:t>
            </a:r>
            <a:r>
              <a:rPr lang="en-US" sz="2400" b="0" dirty="0">
                <a:solidFill>
                  <a:schemeClr val="accent2"/>
                </a:solidFill>
                <a:latin typeface="Comic Sans MS" panose="030F0702030302020204" pitchFamily="66" charset="0"/>
              </a:rPr>
              <a:t>(Galatians 3:10)</a:t>
            </a:r>
            <a:r>
              <a:rPr lang="en-US" sz="2400" b="0" dirty="0"/>
              <a:t>. No forgiveness available </a:t>
            </a:r>
            <a:r>
              <a:rPr lang="en-US" sz="2400" b="0" dirty="0">
                <a:solidFill>
                  <a:schemeClr val="accent2"/>
                </a:solidFill>
                <a:latin typeface="Comic Sans MS" panose="030F0702030302020204" pitchFamily="66" charset="0"/>
              </a:rPr>
              <a:t>(Hebrews 10:3,4).</a:t>
            </a:r>
            <a:r>
              <a:rPr lang="en-US" sz="2400" b="0" dirty="0"/>
              <a:t> No one can be saved this way. </a:t>
            </a:r>
            <a:r>
              <a:rPr lang="en-US" sz="2400" b="0" dirty="0">
                <a:solidFill>
                  <a:schemeClr val="accent2"/>
                </a:solidFill>
                <a:latin typeface="Comic Sans MS" panose="030F0702030302020204" pitchFamily="66" charset="0"/>
              </a:rPr>
              <a:t>(Romans 3:23; 4:4; 3:27; 11:6; Ephesians 2:8,9; Titus 3:5; 2 Timothy 1:9)</a:t>
            </a:r>
          </a:p>
          <a:p>
            <a:pPr marL="274320" indent="-274320" algn="l"/>
            <a:r>
              <a:rPr lang="en-US" sz="2400" b="0" dirty="0">
                <a:solidFill>
                  <a:schemeClr val="accent1"/>
                </a:solidFill>
              </a:rPr>
              <a:t>3. </a:t>
            </a:r>
            <a:r>
              <a:rPr lang="en-US" sz="2400" dirty="0">
                <a:solidFill>
                  <a:schemeClr val="accent1"/>
                </a:solidFill>
              </a:rPr>
              <a:t>Works</a:t>
            </a:r>
            <a:r>
              <a:rPr lang="en-US" sz="2400" i="1" dirty="0">
                <a:solidFill>
                  <a:schemeClr val="accent1"/>
                </a:solidFill>
              </a:rPr>
              <a:t> </a:t>
            </a:r>
            <a:r>
              <a:rPr lang="en-US" sz="2400" dirty="0">
                <a:solidFill>
                  <a:schemeClr val="accent1"/>
                </a:solidFill>
              </a:rPr>
              <a:t>of</a:t>
            </a:r>
            <a:r>
              <a:rPr lang="en-US" sz="2400" i="1" dirty="0">
                <a:solidFill>
                  <a:schemeClr val="accent1"/>
                </a:solidFill>
              </a:rPr>
              <a:t> obedience</a:t>
            </a:r>
            <a:r>
              <a:rPr lang="en-US" sz="2400" dirty="0">
                <a:solidFill>
                  <a:schemeClr val="accent1"/>
                </a:solidFill>
              </a:rPr>
              <a:t> as conditions of salvation </a:t>
            </a:r>
            <a:r>
              <a:rPr lang="en-US" sz="2400" b="0" dirty="0"/>
              <a:t>–Essential to salvation but do not </a:t>
            </a:r>
            <a:r>
              <a:rPr lang="en-US" sz="2400" b="0" i="1" dirty="0"/>
              <a:t>earn</a:t>
            </a:r>
            <a:r>
              <a:rPr lang="en-US" sz="2400" b="0" dirty="0"/>
              <a:t> eternal life. We trust God for forgiveness by </a:t>
            </a:r>
            <a:r>
              <a:rPr lang="en-US" sz="2400" b="0" i="1" dirty="0"/>
              <a:t>grace</a:t>
            </a:r>
            <a:r>
              <a:rPr lang="en-US" sz="2400" b="0" dirty="0"/>
              <a:t>; but must meet conditions He requires. </a:t>
            </a:r>
            <a:r>
              <a:rPr lang="en-US" sz="2400" b="0" dirty="0">
                <a:solidFill>
                  <a:schemeClr val="accent2"/>
                </a:solidFill>
                <a:latin typeface="Comic Sans MS" panose="030F0702030302020204" pitchFamily="66" charset="0"/>
              </a:rPr>
              <a:t>(Matthew 7:21-27; 22:36-39; John 14:15,21-24; Acts 10:34,35; Romans 2:6-10; 6:17,18; Heb. 5:9; 10:39; 11:8,30; Galatians 5:6; 2 Thess. 1:8,9; James 2:14-26; 1 Peter 1:22,23; 1 John 5:3; 2:3-6)</a:t>
            </a:r>
          </a:p>
        </p:txBody>
      </p:sp>
    </p:spTree>
    <p:extLst>
      <p:ext uri="{BB962C8B-B14F-4D97-AF65-F5344CB8AC3E}">
        <p14:creationId xmlns:p14="http://schemas.microsoft.com/office/powerpoint/2010/main" val="3638678909"/>
      </p:ext>
    </p:extLst>
  </p:cSld>
  <p:clrMapOvr>
    <a:masterClrMapping/>
  </p:clrMapOvr>
  <p:transition spd="slow">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EBE064A-4561-4B76-A555-BE62A0D3F682}"/>
              </a:ext>
            </a:extLst>
          </p:cNvPr>
          <p:cNvSpPr>
            <a:spLocks noGrp="1"/>
          </p:cNvSpPr>
          <p:nvPr>
            <p:ph type="title"/>
          </p:nvPr>
        </p:nvSpPr>
        <p:spPr>
          <a:xfrm>
            <a:off x="457200" y="381000"/>
            <a:ext cx="8229600" cy="593725"/>
          </a:xfrm>
        </p:spPr>
        <p:txBody>
          <a:bodyPr/>
          <a:lstStyle/>
          <a:p>
            <a:r>
              <a:rPr lang="en-US" sz="3200" dirty="0">
                <a:latin typeface="+mn-lt"/>
              </a:rPr>
              <a:t>God’s Plan for Election/Predestination (1:4)</a:t>
            </a:r>
          </a:p>
        </p:txBody>
      </p:sp>
      <p:sp>
        <p:nvSpPr>
          <p:cNvPr id="9" name="Content Placeholder 2">
            <a:extLst>
              <a:ext uri="{FF2B5EF4-FFF2-40B4-BE49-F238E27FC236}">
                <a16:creationId xmlns:a16="http://schemas.microsoft.com/office/drawing/2014/main" id="{182394B4-ACDA-4B87-8C17-D46174E7B5B1}"/>
              </a:ext>
            </a:extLst>
          </p:cNvPr>
          <p:cNvSpPr>
            <a:spLocks noGrp="1"/>
          </p:cNvSpPr>
          <p:nvPr>
            <p:ph idx="1"/>
          </p:nvPr>
        </p:nvSpPr>
        <p:spPr>
          <a:xfrm>
            <a:off x="533400" y="1143001"/>
            <a:ext cx="8077200" cy="5334000"/>
          </a:xfrm>
        </p:spPr>
        <p:txBody>
          <a:bodyPr/>
          <a:lstStyle/>
          <a:p>
            <a:pPr marL="347663" indent="-347663" algn="l"/>
            <a:r>
              <a:rPr lang="en-US" sz="2400" b="0" dirty="0"/>
              <a:t>1. God chooses and predestines man according to His purpose and will revealed in Scripture. </a:t>
            </a:r>
            <a:r>
              <a:rPr lang="en-US" sz="1400" b="0" dirty="0">
                <a:solidFill>
                  <a:schemeClr val="accent2"/>
                </a:solidFill>
              </a:rPr>
              <a:t>(Ephesians 1:4,5,9,11; 2 Timothy 3:16,17)</a:t>
            </a:r>
          </a:p>
          <a:p>
            <a:pPr marL="347663" indent="-347663" algn="l"/>
            <a:r>
              <a:rPr lang="en-US" sz="2400" b="0" dirty="0"/>
              <a:t>2. God’s plan offers salvation to all through the gospel. </a:t>
            </a:r>
            <a:br>
              <a:rPr lang="en-US" sz="2400" b="0" dirty="0"/>
            </a:br>
            <a:r>
              <a:rPr lang="en-US" sz="1400" b="0" dirty="0">
                <a:solidFill>
                  <a:schemeClr val="accent2"/>
                </a:solidFill>
              </a:rPr>
              <a:t>(John 3:16; Romans 5:18,19; 2 Peter 3:9; Titus 2:11; 1 Timothy 2:4,6; Hebrews 2:92; Thessalonians 2:14; Mark 16:15,16; Acts 2:38,39)</a:t>
            </a:r>
          </a:p>
          <a:p>
            <a:pPr marL="347663" indent="-347663" algn="l"/>
            <a:r>
              <a:rPr lang="en-US" sz="2400" b="0" dirty="0"/>
              <a:t>3. The gospel states conditions all can meet in order to receive salvation. </a:t>
            </a:r>
            <a:r>
              <a:rPr lang="en-US" sz="1400" b="0" dirty="0">
                <a:solidFill>
                  <a:schemeClr val="accent2"/>
                </a:solidFill>
              </a:rPr>
              <a:t>(Mark 16:15,16; John 3:14-16; Acts 17:30,31; 2 Peter 3:9; Matthew 10:32; Acts 2:38,39; Romans 10:13,14,17; 1:16; John 6:44,45; 1:7; 6:40; Acts 10:43; 13:39; Hebrews 5:9; John 12:26; 2 John 9; Acts 22:16)</a:t>
            </a:r>
          </a:p>
          <a:p>
            <a:pPr marL="347663" indent="-347663" algn="l"/>
            <a:r>
              <a:rPr lang="en-US" sz="2400" b="0" dirty="0"/>
              <a:t>4. God grants the power to choose whether to meet the conditions and be saved or to refuse and be lost. </a:t>
            </a:r>
            <a:r>
              <a:rPr lang="en-US" sz="1400" b="0" dirty="0"/>
              <a:t>(</a:t>
            </a:r>
            <a:r>
              <a:rPr lang="en-US" sz="1400" b="0" dirty="0">
                <a:solidFill>
                  <a:schemeClr val="accent2"/>
                </a:solidFill>
              </a:rPr>
              <a:t>Revelation 22:17; Deuteronomy 30:15-19; Joshua 24:15; Exodus 32:26; 1 Kings 18:21; Hebrews 11:24,25; Isaiah 1:18-20; Matthew 23:37; Matthew 13:14,15; 1 Peter 1:22; Romans 6:13,16-18; 2 Corinthians 8:5; Philippians 2:12; 1 Timothy 4:16; Acts 2:40; 2 Corinthians 5:20)</a:t>
            </a:r>
          </a:p>
          <a:p>
            <a:pPr marL="347663" indent="-347663" algn="l"/>
            <a:r>
              <a:rPr lang="en-US" sz="2400" b="0" dirty="0"/>
              <a:t>5. God is no respecter of persons. </a:t>
            </a:r>
            <a:r>
              <a:rPr lang="en-US" sz="1400" b="0" dirty="0">
                <a:solidFill>
                  <a:schemeClr val="accent2"/>
                </a:solidFill>
              </a:rPr>
              <a:t>(Romans 2:6-11; Acts 10:34,35)</a:t>
            </a:r>
          </a:p>
          <a:p>
            <a:r>
              <a:rPr lang="en-US" sz="2400" dirty="0">
                <a:solidFill>
                  <a:srgbClr val="FFFF00"/>
                </a:solidFill>
              </a:rPr>
              <a:t>God chooses/predestines to salvation all who choose to obey His plan as revealed in the gospel.</a:t>
            </a:r>
          </a:p>
        </p:txBody>
      </p:sp>
    </p:spTree>
    <p:extLst>
      <p:ext uri="{BB962C8B-B14F-4D97-AF65-F5344CB8AC3E}">
        <p14:creationId xmlns:p14="http://schemas.microsoft.com/office/powerpoint/2010/main" val="1798139795"/>
      </p:ext>
    </p:extLst>
  </p:cSld>
  <p:clrMapOvr>
    <a:masterClrMapping/>
  </p:clrMapOvr>
  <p:transition spd="slow">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65FD8E2-B487-4329-8661-16FD048CE040}"/>
              </a:ext>
            </a:extLst>
          </p:cNvPr>
          <p:cNvSpPr/>
          <p:nvPr/>
        </p:nvSpPr>
        <p:spPr>
          <a:xfrm>
            <a:off x="571500" y="1214021"/>
            <a:ext cx="8001000" cy="5262979"/>
          </a:xfrm>
          <a:prstGeom prst="rect">
            <a:avLst/>
          </a:prstGeom>
        </p:spPr>
        <p:txBody>
          <a:bodyPr wrap="square">
            <a:spAutoFit/>
          </a:bodyPr>
          <a:lstStyle/>
          <a:p>
            <a:pPr marL="274320" marR="0" indent="-274320" algn="l">
              <a:spcBef>
                <a:spcPts val="0"/>
              </a:spcBef>
              <a:spcAft>
                <a:spcPts val="0"/>
              </a:spcAft>
              <a:tabLst>
                <a:tab pos="457200" algn="l"/>
                <a:tab pos="914400" algn="l"/>
                <a:tab pos="1371600" algn="l"/>
                <a:tab pos="3246120" algn="ctr"/>
              </a:tabLst>
            </a:pPr>
            <a:r>
              <a:rPr lang="en-US" sz="2400" b="1" i="1" dirty="0">
                <a:solidFill>
                  <a:schemeClr val="accent1"/>
                </a:solidFill>
                <a:latin typeface="+mn-lt"/>
                <a:ea typeface="Gentium Plus" panose="02000503060000020004" pitchFamily="2" charset="0"/>
                <a:cs typeface="Gentium Plus" panose="02000503060000020004" pitchFamily="2" charset="0"/>
              </a:rPr>
              <a:t>In Word</a:t>
            </a:r>
            <a:r>
              <a:rPr lang="en-US" sz="2400" dirty="0">
                <a:solidFill>
                  <a:schemeClr val="accent1"/>
                </a:solidFill>
                <a:latin typeface="+mn-lt"/>
                <a:ea typeface="Gentium Plus" panose="02000503060000020004" pitchFamily="2" charset="0"/>
                <a:cs typeface="Gentium Plus" panose="02000503060000020004" pitchFamily="2" charset="0"/>
              </a:rPr>
              <a:t> </a:t>
            </a:r>
            <a:r>
              <a:rPr lang="en-US" sz="2400" dirty="0">
                <a:solidFill>
                  <a:schemeClr val="bg1"/>
                </a:solidFill>
                <a:latin typeface="+mn-lt"/>
                <a:ea typeface="Gentium Plus" panose="02000503060000020004" pitchFamily="2" charset="0"/>
                <a:cs typeface="Gentium Plus" panose="02000503060000020004" pitchFamily="2" charset="0"/>
              </a:rPr>
              <a:t>– </a:t>
            </a:r>
            <a:r>
              <a:rPr lang="en-US" sz="2400" dirty="0">
                <a:solidFill>
                  <a:schemeClr val="accent2"/>
                </a:solidFill>
                <a:latin typeface="Comic Sans MS" panose="030F0702030302020204" pitchFamily="66" charset="0"/>
                <a:ea typeface="Gentium Plus" panose="02000503060000020004" pitchFamily="2" charset="0"/>
                <a:cs typeface="Gentium Plus" panose="02000503060000020004" pitchFamily="2" charset="0"/>
              </a:rPr>
              <a:t>John 6:44,45; 8:31,32; Matthew 13:23; Romans 1:16; 10:13,14,17; Mark 16:15,16; Acts 8:26,29,35; 9:6; 11:14; 18:8; Luke 6:46-49; 11:28; </a:t>
            </a:r>
            <a:br>
              <a:rPr lang="en-US" sz="2400" dirty="0">
                <a:solidFill>
                  <a:schemeClr val="accent2"/>
                </a:solidFill>
                <a:latin typeface="Comic Sans MS" panose="030F0702030302020204" pitchFamily="66" charset="0"/>
                <a:ea typeface="Gentium Plus" panose="02000503060000020004" pitchFamily="2" charset="0"/>
                <a:cs typeface="Gentium Plus" panose="02000503060000020004" pitchFamily="2" charset="0"/>
              </a:rPr>
            </a:br>
            <a:r>
              <a:rPr lang="en-US" sz="2400" dirty="0">
                <a:solidFill>
                  <a:schemeClr val="accent2"/>
                </a:solidFill>
                <a:latin typeface="Comic Sans MS" panose="030F0702030302020204" pitchFamily="66" charset="0"/>
                <a:ea typeface="Gentium Plus" panose="02000503060000020004" pitchFamily="2" charset="0"/>
                <a:cs typeface="Gentium Plus" panose="02000503060000020004" pitchFamily="2" charset="0"/>
              </a:rPr>
              <a:t>2 Thessalonians 2:14; Revelation 3:20</a:t>
            </a:r>
          </a:p>
          <a:p>
            <a:pPr marL="274320" marR="0" indent="-274320" algn="l">
              <a:spcBef>
                <a:spcPts val="0"/>
              </a:spcBef>
              <a:spcAft>
                <a:spcPts val="0"/>
              </a:spcAft>
              <a:tabLst>
                <a:tab pos="457200" algn="l"/>
                <a:tab pos="914400" algn="l"/>
                <a:tab pos="1371600" algn="l"/>
                <a:tab pos="3246120" algn="ctr"/>
              </a:tabLst>
            </a:pPr>
            <a:r>
              <a:rPr lang="en-US" sz="2400" b="1" i="1" dirty="0">
                <a:solidFill>
                  <a:schemeClr val="accent1"/>
                </a:solidFill>
                <a:latin typeface="+mn-lt"/>
                <a:ea typeface="Gentium Plus" panose="02000503060000020004" pitchFamily="2" charset="0"/>
                <a:cs typeface="Gentium Plus" panose="02000503060000020004" pitchFamily="2" charset="0"/>
              </a:rPr>
              <a:t>Also in power</a:t>
            </a:r>
            <a:r>
              <a:rPr lang="en-US" sz="2400" dirty="0">
                <a:solidFill>
                  <a:schemeClr val="accent1"/>
                </a:solidFill>
                <a:latin typeface="+mn-lt"/>
                <a:ea typeface="Gentium Plus" panose="02000503060000020004" pitchFamily="2" charset="0"/>
                <a:cs typeface="Gentium Plus" panose="02000503060000020004" pitchFamily="2" charset="0"/>
              </a:rPr>
              <a:t> </a:t>
            </a:r>
            <a:r>
              <a:rPr lang="en-US" sz="2400" dirty="0">
                <a:solidFill>
                  <a:schemeClr val="bg1"/>
                </a:solidFill>
                <a:latin typeface="+mn-lt"/>
                <a:ea typeface="Gentium Plus" panose="02000503060000020004" pitchFamily="2" charset="0"/>
                <a:cs typeface="Gentium Plus" panose="02000503060000020004" pitchFamily="2" charset="0"/>
              </a:rPr>
              <a:t>– </a:t>
            </a:r>
            <a:r>
              <a:rPr lang="en-US" sz="2400" dirty="0">
                <a:solidFill>
                  <a:schemeClr val="accent2"/>
                </a:solidFill>
                <a:latin typeface="Comic Sans MS" panose="030F0702030302020204" pitchFamily="66" charset="0"/>
                <a:ea typeface="Gentium Plus" panose="02000503060000020004" pitchFamily="2" charset="0"/>
                <a:cs typeface="Gentium Plus" panose="02000503060000020004" pitchFamily="2" charset="0"/>
              </a:rPr>
              <a:t>1 Corinthians 2:4,5; 1:18,24; 1 Thessalonians 2:13; Romans 1:16; 2 Peter 1:16; Hebrews 4:12,13</a:t>
            </a:r>
          </a:p>
          <a:p>
            <a:pPr marL="274320" marR="0" indent="-274320" algn="l">
              <a:spcBef>
                <a:spcPts val="0"/>
              </a:spcBef>
              <a:spcAft>
                <a:spcPts val="0"/>
              </a:spcAft>
              <a:tabLst>
                <a:tab pos="457200" algn="l"/>
                <a:tab pos="914400" algn="l"/>
                <a:tab pos="1371600" algn="l"/>
                <a:tab pos="3246120" algn="ctr"/>
              </a:tabLst>
            </a:pPr>
            <a:r>
              <a:rPr lang="en-US" sz="2400" b="1" i="1" dirty="0">
                <a:solidFill>
                  <a:schemeClr val="accent1"/>
                </a:solidFill>
                <a:latin typeface="+mn-lt"/>
                <a:ea typeface="Gentium Plus" panose="02000503060000020004" pitchFamily="2" charset="0"/>
                <a:cs typeface="Gentium Plus" panose="02000503060000020004" pitchFamily="2" charset="0"/>
              </a:rPr>
              <a:t>And in the Holy Spirit</a:t>
            </a:r>
            <a:r>
              <a:rPr lang="en-US" sz="2400" dirty="0">
                <a:solidFill>
                  <a:schemeClr val="accent1"/>
                </a:solidFill>
                <a:latin typeface="+mn-lt"/>
                <a:ea typeface="Gentium Plus" panose="02000503060000020004" pitchFamily="2" charset="0"/>
                <a:cs typeface="Gentium Plus" panose="02000503060000020004" pitchFamily="2" charset="0"/>
              </a:rPr>
              <a:t> </a:t>
            </a:r>
            <a:r>
              <a:rPr lang="en-US" sz="2400" dirty="0">
                <a:solidFill>
                  <a:schemeClr val="accent2"/>
                </a:solidFill>
                <a:latin typeface="Comic Sans MS" panose="030F0702030302020204" pitchFamily="66" charset="0"/>
                <a:ea typeface="Gentium Plus" panose="02000503060000020004" pitchFamily="2" charset="0"/>
                <a:cs typeface="Gentium Plus" panose="02000503060000020004" pitchFamily="2" charset="0"/>
              </a:rPr>
              <a:t>– 1 Corinthians 14:37; Galatians 1:8-12; 1 Thess. 2:13; 2 Timothy 3:16,17; Luke 10:16; 2 Peter 1:20,21; Matthew 10:19,20; Ephesians 3:3-5; 1 Cor. 2:10-13; 4:20; Romans 15:19</a:t>
            </a:r>
          </a:p>
          <a:p>
            <a:pPr marL="274320" marR="0" indent="-274320" algn="l">
              <a:spcBef>
                <a:spcPts val="0"/>
              </a:spcBef>
              <a:spcAft>
                <a:spcPts val="0"/>
              </a:spcAft>
              <a:tabLst>
                <a:tab pos="457200" algn="l"/>
                <a:tab pos="914400" algn="l"/>
                <a:tab pos="1371600" algn="l"/>
                <a:tab pos="3246120" algn="ctr"/>
              </a:tabLst>
            </a:pPr>
            <a:r>
              <a:rPr lang="en-US" sz="2400" b="1" i="1" dirty="0">
                <a:solidFill>
                  <a:schemeClr val="accent1"/>
                </a:solidFill>
                <a:latin typeface="+mn-lt"/>
                <a:ea typeface="Gentium Plus" panose="02000503060000020004" pitchFamily="2" charset="0"/>
                <a:cs typeface="Gentium Plus" panose="02000503060000020004" pitchFamily="2" charset="0"/>
              </a:rPr>
              <a:t>And in much assurance</a:t>
            </a:r>
            <a:r>
              <a:rPr lang="en-US" sz="2400" dirty="0">
                <a:solidFill>
                  <a:schemeClr val="accent1"/>
                </a:solidFill>
                <a:latin typeface="+mn-lt"/>
                <a:ea typeface="Gentium Plus" panose="02000503060000020004" pitchFamily="2" charset="0"/>
                <a:cs typeface="Gentium Plus" panose="02000503060000020004" pitchFamily="2" charset="0"/>
              </a:rPr>
              <a:t> </a:t>
            </a:r>
            <a:r>
              <a:rPr lang="en-US" sz="2400" dirty="0">
                <a:solidFill>
                  <a:schemeClr val="bg1"/>
                </a:solidFill>
                <a:latin typeface="+mn-lt"/>
                <a:ea typeface="Gentium Plus" panose="02000503060000020004" pitchFamily="2" charset="0"/>
                <a:cs typeface="Gentium Plus" panose="02000503060000020004" pitchFamily="2" charset="0"/>
              </a:rPr>
              <a:t>– </a:t>
            </a:r>
            <a:r>
              <a:rPr lang="en-US" sz="2400" dirty="0">
                <a:solidFill>
                  <a:schemeClr val="accent2"/>
                </a:solidFill>
                <a:latin typeface="Comic Sans MS" panose="030F0702030302020204" pitchFamily="66" charset="0"/>
                <a:ea typeface="Gentium Plus" panose="02000503060000020004" pitchFamily="2" charset="0"/>
                <a:cs typeface="Gentium Plus" panose="02000503060000020004" pitchFamily="2" charset="0"/>
              </a:rPr>
              <a:t>Mark 16:20; John 5:36; 20:30,31; Acts 2:22; 14:3; 2 Corinthians 12:11,12; Hebrews 2:3,4; 1 Kings 18:36-39</a:t>
            </a:r>
          </a:p>
        </p:txBody>
      </p:sp>
      <p:sp>
        <p:nvSpPr>
          <p:cNvPr id="10" name="Title 1">
            <a:extLst>
              <a:ext uri="{FF2B5EF4-FFF2-40B4-BE49-F238E27FC236}">
                <a16:creationId xmlns:a16="http://schemas.microsoft.com/office/drawing/2014/main" id="{9D3D7252-5476-4943-96AA-8B385AA03A3B}"/>
              </a:ext>
            </a:extLst>
          </p:cNvPr>
          <p:cNvSpPr>
            <a:spLocks noGrp="1"/>
          </p:cNvSpPr>
          <p:nvPr>
            <p:ph type="title"/>
          </p:nvPr>
        </p:nvSpPr>
        <p:spPr>
          <a:xfrm>
            <a:off x="685800" y="381000"/>
            <a:ext cx="7772400" cy="593725"/>
          </a:xfrm>
        </p:spPr>
        <p:txBody>
          <a:bodyPr/>
          <a:lstStyle/>
          <a:p>
            <a:r>
              <a:rPr lang="en-US" b="1" dirty="0">
                <a:latin typeface="+mn-lt"/>
              </a:rPr>
              <a:t>How the Gospel Came – 1:5</a:t>
            </a:r>
          </a:p>
        </p:txBody>
      </p:sp>
    </p:spTree>
    <p:extLst>
      <p:ext uri="{BB962C8B-B14F-4D97-AF65-F5344CB8AC3E}">
        <p14:creationId xmlns:p14="http://schemas.microsoft.com/office/powerpoint/2010/main" val="139613933"/>
      </p:ext>
    </p:extLst>
  </p:cSld>
  <p:clrMapOvr>
    <a:masterClrMapping/>
  </p:clrMapOvr>
  <p:transition spd="slow">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DBA0A15B-B08D-4BC2-B5F4-33E4C8EE401A}"/>
              </a:ext>
            </a:extLst>
          </p:cNvPr>
          <p:cNvSpPr>
            <a:spLocks noGrp="1" noChangeArrowheads="1"/>
          </p:cNvSpPr>
          <p:nvPr>
            <p:ph type="title"/>
          </p:nvPr>
        </p:nvSpPr>
        <p:spPr>
          <a:xfrm>
            <a:off x="685800" y="547688"/>
            <a:ext cx="7772400" cy="593725"/>
          </a:xfrm>
          <a:ln/>
        </p:spPr>
        <p:txBody>
          <a:bodyPr/>
          <a:lstStyle/>
          <a:p>
            <a:r>
              <a:rPr lang="en-US" dirty="0"/>
              <a:t>How Does the Spirit Lead Today?</a:t>
            </a:r>
          </a:p>
        </p:txBody>
      </p:sp>
      <p:grpSp>
        <p:nvGrpSpPr>
          <p:cNvPr id="8" name="Group 41">
            <a:extLst>
              <a:ext uri="{FF2B5EF4-FFF2-40B4-BE49-F238E27FC236}">
                <a16:creationId xmlns:a16="http://schemas.microsoft.com/office/drawing/2014/main" id="{DC8A690B-61C7-4C7A-9756-055B39EE5992}"/>
              </a:ext>
            </a:extLst>
          </p:cNvPr>
          <p:cNvGrpSpPr>
            <a:grpSpLocks/>
          </p:cNvGrpSpPr>
          <p:nvPr/>
        </p:nvGrpSpPr>
        <p:grpSpPr bwMode="auto">
          <a:xfrm>
            <a:off x="457200" y="1600200"/>
            <a:ext cx="4343400" cy="1981200"/>
            <a:chOff x="288" y="1008"/>
            <a:chExt cx="2736" cy="1248"/>
          </a:xfrm>
        </p:grpSpPr>
        <p:sp>
          <p:nvSpPr>
            <p:cNvPr id="9" name="WordArt 29">
              <a:extLst>
                <a:ext uri="{FF2B5EF4-FFF2-40B4-BE49-F238E27FC236}">
                  <a16:creationId xmlns:a16="http://schemas.microsoft.com/office/drawing/2014/main" id="{7DA86C60-AB07-41ED-BC1C-D747599689D5}"/>
                </a:ext>
              </a:extLst>
            </p:cNvPr>
            <p:cNvSpPr>
              <a:spLocks noChangeArrowheads="1" noChangeShapeType="1" noTextEdit="1"/>
            </p:cNvSpPr>
            <p:nvPr/>
          </p:nvSpPr>
          <p:spPr bwMode="auto">
            <a:xfrm>
              <a:off x="288" y="1008"/>
              <a:ext cx="960" cy="432"/>
            </a:xfrm>
            <a:prstGeom prst="rect">
              <a:avLst/>
            </a:prstGeom>
          </p:spPr>
          <p:txBody>
            <a:bodyPr wrap="none" fromWordArt="1">
              <a:prstTxWarp prst="textPlain">
                <a:avLst>
                  <a:gd name="adj" fmla="val 50000"/>
                </a:avLst>
              </a:prstTxWarp>
            </a:bodyPr>
            <a:lstStyle/>
            <a:p>
              <a:r>
                <a:rPr lang="en-US" kern="10" dirty="0">
                  <a:ln w="9525">
                    <a:noFill/>
                    <a:round/>
                    <a:headEnd/>
                    <a:tailEnd type="none" w="lg" len="med"/>
                  </a:ln>
                  <a:gradFill rotWithShape="0">
                    <a:gsLst>
                      <a:gs pos="0">
                        <a:srgbClr val="FFFF00"/>
                      </a:gs>
                      <a:gs pos="100000">
                        <a:srgbClr val="FF9933"/>
                      </a:gs>
                    </a:gsLst>
                    <a:path path="rect">
                      <a:fillToRect l="50000" t="50000" r="50000" b="50000"/>
                    </a:path>
                  </a:gradFill>
                  <a:effectLst>
                    <a:outerShdw dist="35921" dir="2700000" algn="ctr" rotWithShape="0">
                      <a:srgbClr val="C0C0C0"/>
                    </a:outerShdw>
                  </a:effectLst>
                  <a:latin typeface="Impact"/>
                </a:rPr>
                <a:t>GOD</a:t>
              </a:r>
            </a:p>
          </p:txBody>
        </p:sp>
        <p:sp>
          <p:nvSpPr>
            <p:cNvPr id="11" name="WordArt 30">
              <a:extLst>
                <a:ext uri="{FF2B5EF4-FFF2-40B4-BE49-F238E27FC236}">
                  <a16:creationId xmlns:a16="http://schemas.microsoft.com/office/drawing/2014/main" id="{744B3F81-DA92-43E5-9C7E-5F63BE3010B8}"/>
                </a:ext>
              </a:extLst>
            </p:cNvPr>
            <p:cNvSpPr>
              <a:spLocks noChangeArrowheads="1" noChangeShapeType="1" noTextEdit="1"/>
            </p:cNvSpPr>
            <p:nvPr/>
          </p:nvSpPr>
          <p:spPr bwMode="auto">
            <a:xfrm>
              <a:off x="1174" y="1632"/>
              <a:ext cx="1322" cy="624"/>
            </a:xfrm>
            <a:prstGeom prst="rect">
              <a:avLst/>
            </a:prstGeom>
          </p:spPr>
          <p:txBody>
            <a:bodyPr wrap="none" fromWordArt="1">
              <a:prstTxWarp prst="textTriangle">
                <a:avLst>
                  <a:gd name="adj" fmla="val 24653"/>
                </a:avLst>
              </a:prstTxWarp>
              <a:scene3d>
                <a:camera prst="legacyObliqueTopLeft"/>
                <a:lightRig rig="legacyNormal3" dir="r"/>
              </a:scene3d>
              <a:sp3d extrusionH="201600" prstMaterial="legacyMatte">
                <a:extrusionClr>
                  <a:srgbClr val="0066CC"/>
                </a:extrusionClr>
              </a:sp3d>
            </a:bodyPr>
            <a:lstStyle/>
            <a:p>
              <a:r>
                <a:rPr lang="en-US" b="1" kern="10">
                  <a:ln w="9525">
                    <a:round/>
                    <a:headEnd/>
                    <a:tailEnd/>
                  </a:ln>
                  <a:gradFill rotWithShape="0">
                    <a:gsLst>
                      <a:gs pos="0">
                        <a:srgbClr val="FFFFCC"/>
                      </a:gs>
                      <a:gs pos="100000">
                        <a:srgbClr val="FF9999"/>
                      </a:gs>
                    </a:gsLst>
                    <a:lin ang="5400000" scaled="1"/>
                  </a:gradFill>
                  <a:latin typeface="Times New Roman"/>
                  <a:cs typeface="Times New Roman"/>
                </a:rPr>
                <a:t>Holy Spirit</a:t>
              </a:r>
            </a:p>
          </p:txBody>
        </p:sp>
        <p:sp>
          <p:nvSpPr>
            <p:cNvPr id="12" name="Line 34">
              <a:extLst>
                <a:ext uri="{FF2B5EF4-FFF2-40B4-BE49-F238E27FC236}">
                  <a16:creationId xmlns:a16="http://schemas.microsoft.com/office/drawing/2014/main" id="{E143012D-3723-4823-9831-CB6DB2344F14}"/>
                </a:ext>
              </a:extLst>
            </p:cNvPr>
            <p:cNvSpPr>
              <a:spLocks noChangeShapeType="1"/>
            </p:cNvSpPr>
            <p:nvPr/>
          </p:nvSpPr>
          <p:spPr bwMode="auto">
            <a:xfrm flipH="1" flipV="1">
              <a:off x="672" y="1536"/>
              <a:ext cx="432" cy="240"/>
            </a:xfrm>
            <a:prstGeom prst="line">
              <a:avLst/>
            </a:prstGeom>
            <a:noFill/>
            <a:ln w="57150">
              <a:solidFill>
                <a:srgbClr val="66FF66"/>
              </a:solidFill>
              <a:round/>
              <a:headEnd type="triangle" w="med" len="med"/>
              <a:tailEnd type="none" w="lg" len="med"/>
            </a:ln>
            <a:effectLst/>
          </p:spPr>
          <p:txBody>
            <a:bodyPr anchor="ctr"/>
            <a:lstStyle/>
            <a:p>
              <a:endParaRPr lang="en-US"/>
            </a:p>
          </p:txBody>
        </p:sp>
        <p:sp>
          <p:nvSpPr>
            <p:cNvPr id="13" name="Text Box 35">
              <a:extLst>
                <a:ext uri="{FF2B5EF4-FFF2-40B4-BE49-F238E27FC236}">
                  <a16:creationId xmlns:a16="http://schemas.microsoft.com/office/drawing/2014/main" id="{AD7E220E-92B6-4105-A4E7-90F35F79A4DA}"/>
                </a:ext>
              </a:extLst>
            </p:cNvPr>
            <p:cNvSpPr txBox="1">
              <a:spLocks noChangeArrowheads="1"/>
            </p:cNvSpPr>
            <p:nvPr/>
          </p:nvSpPr>
          <p:spPr bwMode="auto">
            <a:xfrm>
              <a:off x="1200" y="1344"/>
              <a:ext cx="1824" cy="291"/>
            </a:xfrm>
            <a:prstGeom prst="rect">
              <a:avLst/>
            </a:prstGeom>
            <a:noFill/>
            <a:ln w="9525">
              <a:noFill/>
              <a:miter lim="800000"/>
              <a:headEnd/>
              <a:tailEnd/>
            </a:ln>
            <a:effectLst/>
          </p:spPr>
          <p:txBody>
            <a:bodyPr wrap="square" anchor="ctr" anchorCtr="1">
              <a:spAutoFit/>
              <a:flatTx/>
            </a:bodyPr>
            <a:lstStyle/>
            <a:p>
              <a:r>
                <a:rPr lang="en-US" sz="2400" dirty="0">
                  <a:solidFill>
                    <a:srgbClr val="FFFFFF"/>
                  </a:solidFill>
                  <a:latin typeface="Comic Sans MS" pitchFamily="66" charset="0"/>
                </a:rPr>
                <a:t>John 14:16; 16:13</a:t>
              </a:r>
              <a:endParaRPr lang="en-US" dirty="0">
                <a:solidFill>
                  <a:srgbClr val="FFFFFF"/>
                </a:solidFill>
                <a:latin typeface="Comic Sans MS" pitchFamily="66" charset="0"/>
              </a:endParaRPr>
            </a:p>
          </p:txBody>
        </p:sp>
      </p:grpSp>
      <p:grpSp>
        <p:nvGrpSpPr>
          <p:cNvPr id="14" name="Group 40">
            <a:extLst>
              <a:ext uri="{FF2B5EF4-FFF2-40B4-BE49-F238E27FC236}">
                <a16:creationId xmlns:a16="http://schemas.microsoft.com/office/drawing/2014/main" id="{A3CE3499-D8A1-411C-A931-FDF804A8181F}"/>
              </a:ext>
            </a:extLst>
          </p:cNvPr>
          <p:cNvGrpSpPr>
            <a:grpSpLocks/>
          </p:cNvGrpSpPr>
          <p:nvPr/>
        </p:nvGrpSpPr>
        <p:grpSpPr bwMode="auto">
          <a:xfrm>
            <a:off x="1600200" y="3200400"/>
            <a:ext cx="4495800" cy="1789113"/>
            <a:chOff x="1008" y="2016"/>
            <a:chExt cx="2832" cy="1127"/>
          </a:xfrm>
        </p:grpSpPr>
        <p:pic>
          <p:nvPicPr>
            <p:cNvPr id="15" name="Picture 28" descr="c:\data\graphics\clipart\religion\INSPRMAN.BMP">
              <a:extLst>
                <a:ext uri="{FF2B5EF4-FFF2-40B4-BE49-F238E27FC236}">
                  <a16:creationId xmlns:a16="http://schemas.microsoft.com/office/drawing/2014/main" id="{F9D76888-95A3-4BC9-AD52-D9F2BE0A4144}"/>
                </a:ext>
              </a:extLst>
            </p:cNvPr>
            <p:cNvPicPr>
              <a:picLocks noChangeAspect="1" noChangeArrowheads="1"/>
            </p:cNvPicPr>
            <p:nvPr/>
          </p:nvPicPr>
          <p:blipFill>
            <a:blip r:embed="rId2" cstate="print"/>
            <a:srcRect/>
            <a:stretch>
              <a:fillRect/>
            </a:stretch>
          </p:blipFill>
          <p:spPr bwMode="auto">
            <a:xfrm>
              <a:off x="2713" y="2016"/>
              <a:ext cx="1127" cy="1127"/>
            </a:xfrm>
            <a:prstGeom prst="rect">
              <a:avLst/>
            </a:prstGeom>
            <a:noFill/>
          </p:spPr>
        </p:pic>
        <p:sp>
          <p:nvSpPr>
            <p:cNvPr id="16" name="Line 36">
              <a:extLst>
                <a:ext uri="{FF2B5EF4-FFF2-40B4-BE49-F238E27FC236}">
                  <a16:creationId xmlns:a16="http://schemas.microsoft.com/office/drawing/2014/main" id="{F9084FEF-1FF6-4F25-9826-B071955FF192}"/>
                </a:ext>
              </a:extLst>
            </p:cNvPr>
            <p:cNvSpPr>
              <a:spLocks noChangeShapeType="1"/>
            </p:cNvSpPr>
            <p:nvPr/>
          </p:nvSpPr>
          <p:spPr bwMode="auto">
            <a:xfrm flipH="1" flipV="1">
              <a:off x="2064" y="2304"/>
              <a:ext cx="432" cy="240"/>
            </a:xfrm>
            <a:prstGeom prst="line">
              <a:avLst/>
            </a:prstGeom>
            <a:noFill/>
            <a:ln w="57150">
              <a:solidFill>
                <a:srgbClr val="66FF66"/>
              </a:solidFill>
              <a:round/>
              <a:headEnd type="triangle" w="med" len="med"/>
              <a:tailEnd type="none" w="lg" len="med"/>
            </a:ln>
            <a:effectLst/>
          </p:spPr>
          <p:txBody>
            <a:bodyPr anchor="ctr"/>
            <a:lstStyle/>
            <a:p>
              <a:endParaRPr lang="en-US"/>
            </a:p>
          </p:txBody>
        </p:sp>
        <p:sp>
          <p:nvSpPr>
            <p:cNvPr id="17" name="Text Box 38">
              <a:extLst>
                <a:ext uri="{FF2B5EF4-FFF2-40B4-BE49-F238E27FC236}">
                  <a16:creationId xmlns:a16="http://schemas.microsoft.com/office/drawing/2014/main" id="{352CCD5F-3D17-43D1-BDAD-B66EED763C19}"/>
                </a:ext>
              </a:extLst>
            </p:cNvPr>
            <p:cNvSpPr txBox="1">
              <a:spLocks noChangeArrowheads="1"/>
            </p:cNvSpPr>
            <p:nvPr/>
          </p:nvSpPr>
          <p:spPr bwMode="auto">
            <a:xfrm>
              <a:off x="1008" y="2448"/>
              <a:ext cx="1392" cy="288"/>
            </a:xfrm>
            <a:prstGeom prst="rect">
              <a:avLst/>
            </a:prstGeom>
            <a:noFill/>
            <a:ln w="9525">
              <a:noFill/>
              <a:miter lim="800000"/>
              <a:headEnd/>
              <a:tailEnd/>
            </a:ln>
            <a:effectLst/>
          </p:spPr>
          <p:txBody>
            <a:bodyPr anchor="ctr" anchorCtr="1">
              <a:spAutoFit/>
              <a:flatTx/>
            </a:bodyPr>
            <a:lstStyle/>
            <a:p>
              <a:r>
                <a:rPr lang="en-US" sz="2400" dirty="0">
                  <a:solidFill>
                    <a:srgbClr val="FFFFFF"/>
                  </a:solidFill>
                  <a:latin typeface="Comic Sans MS" pitchFamily="66" charset="0"/>
                </a:rPr>
                <a:t>1 Cor. 14:37</a:t>
              </a:r>
              <a:endParaRPr lang="en-US" dirty="0">
                <a:solidFill>
                  <a:srgbClr val="FFFFFF"/>
                </a:solidFill>
                <a:latin typeface="Comic Sans MS" pitchFamily="66" charset="0"/>
              </a:endParaRPr>
            </a:p>
          </p:txBody>
        </p:sp>
      </p:grpSp>
      <p:grpSp>
        <p:nvGrpSpPr>
          <p:cNvPr id="22" name="Group 21">
            <a:extLst>
              <a:ext uri="{FF2B5EF4-FFF2-40B4-BE49-F238E27FC236}">
                <a16:creationId xmlns:a16="http://schemas.microsoft.com/office/drawing/2014/main" id="{51FA6F87-D57A-463E-8805-A86BC2E61E27}"/>
              </a:ext>
            </a:extLst>
          </p:cNvPr>
          <p:cNvGrpSpPr/>
          <p:nvPr/>
        </p:nvGrpSpPr>
        <p:grpSpPr>
          <a:xfrm>
            <a:off x="2438400" y="5195316"/>
            <a:ext cx="5960461" cy="1205484"/>
            <a:chOff x="2438400" y="5195316"/>
            <a:chExt cx="5960461" cy="1205484"/>
          </a:xfrm>
        </p:grpSpPr>
        <p:sp>
          <p:nvSpPr>
            <p:cNvPr id="20" name="Line 37">
              <a:extLst>
                <a:ext uri="{FF2B5EF4-FFF2-40B4-BE49-F238E27FC236}">
                  <a16:creationId xmlns:a16="http://schemas.microsoft.com/office/drawing/2014/main" id="{AB11967C-F045-4516-8EB5-C1EAE361E57F}"/>
                </a:ext>
              </a:extLst>
            </p:cNvPr>
            <p:cNvSpPr>
              <a:spLocks noChangeShapeType="1"/>
            </p:cNvSpPr>
            <p:nvPr/>
          </p:nvSpPr>
          <p:spPr bwMode="auto">
            <a:xfrm flipH="1" flipV="1">
              <a:off x="5562600" y="5257800"/>
              <a:ext cx="685800" cy="381000"/>
            </a:xfrm>
            <a:prstGeom prst="line">
              <a:avLst/>
            </a:prstGeom>
            <a:noFill/>
            <a:ln w="57150">
              <a:solidFill>
                <a:srgbClr val="66FF66"/>
              </a:solidFill>
              <a:round/>
              <a:headEnd type="triangle" w="med" len="med"/>
              <a:tailEnd type="none" w="lg" len="med"/>
            </a:ln>
            <a:effectLst/>
          </p:spPr>
          <p:txBody>
            <a:bodyPr anchor="ctr"/>
            <a:lstStyle/>
            <a:p>
              <a:endParaRPr lang="en-US"/>
            </a:p>
          </p:txBody>
        </p:sp>
        <p:sp>
          <p:nvSpPr>
            <p:cNvPr id="21" name="Text Box 39">
              <a:extLst>
                <a:ext uri="{FF2B5EF4-FFF2-40B4-BE49-F238E27FC236}">
                  <a16:creationId xmlns:a16="http://schemas.microsoft.com/office/drawing/2014/main" id="{4072EBB5-8113-4130-AEA2-C4362E51E28B}"/>
                </a:ext>
              </a:extLst>
            </p:cNvPr>
            <p:cNvSpPr txBox="1">
              <a:spLocks noChangeArrowheads="1"/>
            </p:cNvSpPr>
            <p:nvPr/>
          </p:nvSpPr>
          <p:spPr bwMode="auto">
            <a:xfrm>
              <a:off x="2438400" y="5200650"/>
              <a:ext cx="3657600" cy="1200150"/>
            </a:xfrm>
            <a:prstGeom prst="rect">
              <a:avLst/>
            </a:prstGeom>
            <a:noFill/>
            <a:ln w="9525">
              <a:noFill/>
              <a:miter lim="800000"/>
              <a:headEnd/>
              <a:tailEnd/>
            </a:ln>
            <a:effectLst/>
          </p:spPr>
          <p:txBody>
            <a:bodyPr wrap="square" anchor="ctr" anchorCtr="1">
              <a:spAutoFit/>
              <a:flatTx/>
            </a:bodyPr>
            <a:lstStyle/>
            <a:p>
              <a:r>
                <a:rPr lang="en-US" sz="2400" dirty="0">
                  <a:solidFill>
                    <a:srgbClr val="FFFFFF"/>
                  </a:solidFill>
                  <a:latin typeface="Comic Sans MS" pitchFamily="66" charset="0"/>
                </a:rPr>
                <a:t>Eph. 3:3-5; 2 Tim. 3:16,17; John 20:30,31; 2 Pet. 1:12-15</a:t>
              </a:r>
              <a:endParaRPr lang="en-US" dirty="0">
                <a:solidFill>
                  <a:srgbClr val="FFFFFF"/>
                </a:solidFill>
                <a:latin typeface="Comic Sans MS" pitchFamily="66" charset="0"/>
              </a:endParaRPr>
            </a:p>
          </p:txBody>
        </p:sp>
        <p:pic>
          <p:nvPicPr>
            <p:cNvPr id="5" name="Picture 4">
              <a:extLst>
                <a:ext uri="{FF2B5EF4-FFF2-40B4-BE49-F238E27FC236}">
                  <a16:creationId xmlns:a16="http://schemas.microsoft.com/office/drawing/2014/main" id="{5B8C582A-C6C1-4613-8D5F-DC5E3DF7A4A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976"/>
            <a:stretch/>
          </p:blipFill>
          <p:spPr>
            <a:xfrm>
              <a:off x="6553200" y="5195316"/>
              <a:ext cx="1845661" cy="1053084"/>
            </a:xfrm>
            <a:prstGeom prst="rect">
              <a:avLst/>
            </a:prstGeom>
          </p:spPr>
        </p:pic>
      </p:grpSp>
    </p:spTree>
    <p:extLst>
      <p:ext uri="{BB962C8B-B14F-4D97-AF65-F5344CB8AC3E}">
        <p14:creationId xmlns:p14="http://schemas.microsoft.com/office/powerpoint/2010/main" val="3296412494"/>
      </p:ext>
    </p:extLst>
  </p:cSld>
  <p:clrMapOvr>
    <a:masterClrMapping/>
  </p:clrMapOvr>
  <p:transition spd="slow">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B807A35-DFAC-48A2-B9EB-742DBCB8760D}"/>
              </a:ext>
            </a:extLst>
          </p:cNvPr>
          <p:cNvSpPr>
            <a:spLocks noGrp="1" noChangeArrowheads="1"/>
          </p:cNvSpPr>
          <p:nvPr>
            <p:ph type="title"/>
          </p:nvPr>
        </p:nvSpPr>
        <p:spPr>
          <a:xfrm>
            <a:off x="381000" y="547688"/>
            <a:ext cx="8458200" cy="593725"/>
          </a:xfrm>
          <a:ln/>
        </p:spPr>
        <p:txBody>
          <a:bodyPr/>
          <a:lstStyle/>
          <a:p>
            <a:r>
              <a:rPr lang="en-US" sz="3400" b="1" dirty="0">
                <a:latin typeface="Bookman Old Style" pitchFamily="18" charset="0"/>
                <a:cs typeface="Times New Roman" pitchFamily="18" charset="0"/>
              </a:rPr>
              <a:t>The Word Does What the Spirit Does</a:t>
            </a:r>
            <a:r>
              <a:rPr lang="en-US" dirty="0"/>
              <a:t> </a:t>
            </a:r>
          </a:p>
        </p:txBody>
      </p:sp>
      <p:graphicFrame>
        <p:nvGraphicFramePr>
          <p:cNvPr id="8" name="Group 296">
            <a:extLst>
              <a:ext uri="{FF2B5EF4-FFF2-40B4-BE49-F238E27FC236}">
                <a16:creationId xmlns:a16="http://schemas.microsoft.com/office/drawing/2014/main" id="{856B25A8-AF92-4DDB-9EE3-DC7ABA56AD0D}"/>
              </a:ext>
            </a:extLst>
          </p:cNvPr>
          <p:cNvGraphicFramePr>
            <a:graphicFrameLocks noGrp="1"/>
          </p:cNvGraphicFramePr>
          <p:nvPr/>
        </p:nvGraphicFramePr>
        <p:xfrm>
          <a:off x="457200" y="1397000"/>
          <a:ext cx="8229600" cy="5212080"/>
        </p:xfrm>
        <a:graphic>
          <a:graphicData uri="http://schemas.openxmlformats.org/drawingml/2006/table">
            <a:tbl>
              <a:tblPr/>
              <a:tblGrid>
                <a:gridCol w="28956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895600">
                  <a:extLst>
                    <a:ext uri="{9D8B030D-6E8A-4147-A177-3AD203B41FA5}">
                      <a16:colId xmlns:a16="http://schemas.microsoft.com/office/drawing/2014/main" val="20002"/>
                    </a:ext>
                  </a:extLst>
                </a:gridCol>
              </a:tblGrid>
              <a:tr h="4508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a:ln>
                            <a:noFill/>
                          </a:ln>
                          <a:solidFill>
                            <a:srgbClr val="FFFF00"/>
                          </a:solidFill>
                          <a:effectLst/>
                          <a:latin typeface="Algerian" pitchFamily="82" charset="0"/>
                        </a:rPr>
                        <a:t>Holy Spirit</a:t>
                      </a:r>
                    </a:p>
                  </a:txBody>
                  <a:tcPr anchor="ctr" anchorCtr="1" horzOverflow="overflow">
                    <a:lnL w="76200" cap="flat" cmpd="sng" algn="ctr">
                      <a:solidFill>
                        <a:srgbClr val="66FF66"/>
                      </a:solidFill>
                      <a:prstDash val="solid"/>
                      <a:round/>
                      <a:headEnd type="none" w="med" len="med"/>
                      <a:tailEnd type="none" w="med" len="med"/>
                    </a:lnL>
                    <a:lnR w="762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762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a:ln>
                            <a:noFill/>
                          </a:ln>
                          <a:solidFill>
                            <a:srgbClr val="FFFF00"/>
                          </a:solidFill>
                          <a:effectLst/>
                          <a:latin typeface="Algerian" pitchFamily="82" charset="0"/>
                        </a:rPr>
                        <a:t>Work</a:t>
                      </a:r>
                    </a:p>
                  </a:txBody>
                  <a:tcPr anchor="ctr" anchorCtr="1" horzOverflow="overflow">
                    <a:lnL w="76200" cap="flat" cmpd="sng" algn="ctr">
                      <a:solidFill>
                        <a:srgbClr val="66FF66"/>
                      </a:solidFill>
                      <a:prstDash val="solid"/>
                      <a:round/>
                      <a:headEnd type="none" w="med" len="med"/>
                      <a:tailEnd type="none" w="med" len="med"/>
                    </a:lnL>
                    <a:lnR w="762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762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a:ln>
                            <a:noFill/>
                          </a:ln>
                          <a:solidFill>
                            <a:srgbClr val="FFFF00"/>
                          </a:solidFill>
                          <a:effectLst/>
                          <a:latin typeface="Algerian" pitchFamily="82" charset="0"/>
                        </a:rPr>
                        <a:t>The Word</a:t>
                      </a:r>
                    </a:p>
                  </a:txBody>
                  <a:tcPr anchor="ctr" anchorCtr="1" horzOverflow="overflow">
                    <a:lnL w="76200" cap="flat" cmpd="sng" algn="ctr">
                      <a:solidFill>
                        <a:srgbClr val="66FF66"/>
                      </a:solidFill>
                      <a:prstDash val="solid"/>
                      <a:round/>
                      <a:headEnd type="none" w="med" len="med"/>
                      <a:tailEnd type="none" w="med" len="med"/>
                    </a:lnL>
                    <a:lnR w="762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762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24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Eph 5:18f; 1 Cor 6:19</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66FFFF"/>
                          </a:solidFill>
                          <a:effectLst/>
                          <a:latin typeface="VAG Round" pitchFamily="82" charset="0"/>
                        </a:rPr>
                        <a:t>Dwells in us</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Col. 3:16; 2 John 2</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08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Rom. 8:14; Gal. 5:18</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66FFFF"/>
                          </a:solidFill>
                          <a:effectLst/>
                          <a:latin typeface="VAG Round" pitchFamily="82" charset="0"/>
                        </a:rPr>
                        <a:t>Leads or Guides</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Ps 119:105; 2 Tim 3:16f</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24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2 Thess. 2:13</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66FFFF"/>
                          </a:solidFill>
                          <a:effectLst/>
                          <a:latin typeface="VAG Round" pitchFamily="82" charset="0"/>
                        </a:rPr>
                        <a:t>Sanctifies</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John 17:17,19</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08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Gal. 5:22,23</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66FFFF"/>
                          </a:solidFill>
                          <a:effectLst/>
                          <a:latin typeface="VAG Round" pitchFamily="82" charset="0"/>
                        </a:rPr>
                        <a:t>Bears fruit</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Col 1:5ff; Luke 8:11ff</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24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a:ln>
                            <a:noFill/>
                          </a:ln>
                          <a:solidFill>
                            <a:srgbClr val="FFFFFF"/>
                          </a:solidFill>
                          <a:effectLst/>
                          <a:latin typeface="Comic Sans MS" pitchFamily="66" charset="0"/>
                        </a:rPr>
                        <a:t>Rom. 15:13; Eph. 3:16</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66FFFF"/>
                          </a:solidFill>
                          <a:effectLst/>
                          <a:latin typeface="VAG Round" pitchFamily="82" charset="0"/>
                        </a:rPr>
                        <a:t>Gives power</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Rom. 1:16; Heb. 4:12</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08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a:ln>
                            <a:noFill/>
                          </a:ln>
                          <a:solidFill>
                            <a:srgbClr val="FFFFFF"/>
                          </a:solidFill>
                          <a:effectLst/>
                          <a:latin typeface="Comic Sans MS" pitchFamily="66" charset="0"/>
                        </a:rPr>
                        <a:t>Rom. 8:15; Eph. 1:13f</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66FFFF"/>
                          </a:solidFill>
                          <a:effectLst/>
                          <a:latin typeface="VAG Round" pitchFamily="82" charset="0"/>
                        </a:rPr>
                        <a:t>Testifies we are God’s</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1 John 2:3-6; </a:t>
                      </a:r>
                      <a:br>
                        <a:rPr kumimoji="0" lang="en-US" sz="2200" b="0" i="0" u="none" strike="noStrike" cap="none" normalizeH="0" baseline="0" dirty="0">
                          <a:ln>
                            <a:noFill/>
                          </a:ln>
                          <a:solidFill>
                            <a:srgbClr val="FFFFFF"/>
                          </a:solidFill>
                          <a:effectLst/>
                          <a:latin typeface="Comic Sans MS" pitchFamily="66" charset="0"/>
                        </a:rPr>
                      </a:br>
                      <a:r>
                        <a:rPr kumimoji="0" lang="en-US" sz="2200" b="0" i="0" u="none" strike="noStrike" cap="none" normalizeH="0" baseline="0" dirty="0">
                          <a:ln>
                            <a:noFill/>
                          </a:ln>
                          <a:solidFill>
                            <a:srgbClr val="FFFFFF"/>
                          </a:solidFill>
                          <a:effectLst/>
                          <a:latin typeface="Comic Sans MS" pitchFamily="66" charset="0"/>
                        </a:rPr>
                        <a:t>1 Peter 1:23</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524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a:ln>
                            <a:noFill/>
                          </a:ln>
                          <a:solidFill>
                            <a:srgbClr val="FFFFFF"/>
                          </a:solidFill>
                          <a:effectLst/>
                          <a:latin typeface="Comic Sans MS" pitchFamily="66" charset="0"/>
                        </a:rPr>
                        <a:t>Acts 9:31</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66FFFF"/>
                          </a:solidFill>
                          <a:effectLst/>
                          <a:latin typeface="VAG Round" pitchFamily="82" charset="0"/>
                        </a:rPr>
                        <a:t>Comforts</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Rom 15:4; 1 Thess 4:18</a:t>
                      </a:r>
                    </a:p>
                  </a:txBody>
                  <a:tcPr marL="45720" marR="45720"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508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Heb. 2:3,4</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66FFFF"/>
                          </a:solidFill>
                          <a:effectLst/>
                          <a:latin typeface="VAG Round" pitchFamily="82" charset="0"/>
                        </a:rPr>
                        <a:t>Gives evidence</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a:ln>
                            <a:noFill/>
                          </a:ln>
                          <a:solidFill>
                            <a:srgbClr val="FFFFFF"/>
                          </a:solidFill>
                          <a:effectLst/>
                          <a:latin typeface="Comic Sans MS" pitchFamily="66" charset="0"/>
                        </a:rPr>
                        <a:t>John 20:30,31</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099538208"/>
      </p:ext>
    </p:extLst>
  </p:cSld>
  <p:clrMapOvr>
    <a:masterClrMapping/>
  </p:clrMapOvr>
  <p:transition spd="slow">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E89E-4515-4454-AA27-4231EBDE19E7}"/>
              </a:ext>
            </a:extLst>
          </p:cNvPr>
          <p:cNvSpPr>
            <a:spLocks noGrp="1"/>
          </p:cNvSpPr>
          <p:nvPr>
            <p:ph type="ctrTitle"/>
          </p:nvPr>
        </p:nvSpPr>
        <p:spPr>
          <a:xfrm>
            <a:off x="533400" y="547688"/>
            <a:ext cx="8077200" cy="593725"/>
          </a:xfrm>
        </p:spPr>
        <p:txBody>
          <a:bodyPr/>
          <a:lstStyle/>
          <a:p>
            <a:r>
              <a:rPr lang="en-US" dirty="0"/>
              <a:t>Paul’s Teaching in Thessalonica – 2:1-12</a:t>
            </a:r>
          </a:p>
        </p:txBody>
      </p:sp>
      <p:graphicFrame>
        <p:nvGraphicFramePr>
          <p:cNvPr id="4" name="Table 3">
            <a:extLst>
              <a:ext uri="{FF2B5EF4-FFF2-40B4-BE49-F238E27FC236}">
                <a16:creationId xmlns:a16="http://schemas.microsoft.com/office/drawing/2014/main" id="{E432295A-0FF0-45C9-B2F5-9BF26008B9C0}"/>
              </a:ext>
            </a:extLst>
          </p:cNvPr>
          <p:cNvGraphicFramePr>
            <a:graphicFrameLocks noGrp="1"/>
          </p:cNvGraphicFramePr>
          <p:nvPr>
            <p:extLst>
              <p:ext uri="{D42A27DB-BD31-4B8C-83A1-F6EECF244321}">
                <p14:modId xmlns:p14="http://schemas.microsoft.com/office/powerpoint/2010/main" val="3795170329"/>
              </p:ext>
            </p:extLst>
          </p:nvPr>
        </p:nvGraphicFramePr>
        <p:xfrm>
          <a:off x="609600" y="1397000"/>
          <a:ext cx="8001000" cy="3474720"/>
        </p:xfrm>
        <a:graphic>
          <a:graphicData uri="http://schemas.openxmlformats.org/drawingml/2006/table">
            <a:tbl>
              <a:tblPr firstRow="1" bandRow="1">
                <a:tableStyleId>{073A0DAA-6AF3-43AB-8588-CEC1D06C72B9}</a:tableStyleId>
              </a:tblPr>
              <a:tblGrid>
                <a:gridCol w="4000500">
                  <a:extLst>
                    <a:ext uri="{9D8B030D-6E8A-4147-A177-3AD203B41FA5}">
                      <a16:colId xmlns:a16="http://schemas.microsoft.com/office/drawing/2014/main" val="896164280"/>
                    </a:ext>
                  </a:extLst>
                </a:gridCol>
                <a:gridCol w="4000500">
                  <a:extLst>
                    <a:ext uri="{9D8B030D-6E8A-4147-A177-3AD203B41FA5}">
                      <a16:colId xmlns:a16="http://schemas.microsoft.com/office/drawing/2014/main" val="2267357513"/>
                    </a:ext>
                  </a:extLst>
                </a:gridCol>
              </a:tblGrid>
              <a:tr h="370840">
                <a:tc>
                  <a:txBody>
                    <a:bodyPr/>
                    <a:lstStyle/>
                    <a:p>
                      <a:pPr algn="ctr"/>
                      <a:r>
                        <a:rPr lang="en-US" sz="2400" dirty="0">
                          <a:solidFill>
                            <a:srgbClr val="000099"/>
                          </a:solidFill>
                        </a:rPr>
                        <a:t>This</a:t>
                      </a:r>
                    </a:p>
                  </a:txBody>
                  <a:tcPr/>
                </a:tc>
                <a:tc>
                  <a:txBody>
                    <a:bodyPr/>
                    <a:lstStyle/>
                    <a:p>
                      <a:pPr algn="ctr"/>
                      <a:r>
                        <a:rPr lang="en-US" sz="2400" dirty="0">
                          <a:solidFill>
                            <a:srgbClr val="000099"/>
                          </a:solidFill>
                        </a:rPr>
                        <a:t>But Not This</a:t>
                      </a:r>
                    </a:p>
                  </a:txBody>
                  <a:tcPr/>
                </a:tc>
                <a:extLst>
                  <a:ext uri="{0D108BD9-81ED-4DB2-BD59-A6C34878D82A}">
                    <a16:rowId xmlns:a16="http://schemas.microsoft.com/office/drawing/2014/main" val="217449063"/>
                  </a:ext>
                </a:extLst>
              </a:tr>
              <a:tr h="370840">
                <a:tc>
                  <a:txBody>
                    <a:bodyPr/>
                    <a:lstStyle/>
                    <a:p>
                      <a:pPr algn="ctr"/>
                      <a:r>
                        <a:rPr lang="en-US" sz="2400" dirty="0">
                          <a:solidFill>
                            <a:schemeClr val="bg1"/>
                          </a:solidFill>
                        </a:rPr>
                        <a:t>Bold despite conflict</a:t>
                      </a:r>
                    </a:p>
                    <a:p>
                      <a:pPr algn="ctr"/>
                      <a:r>
                        <a:rPr lang="en-US" sz="2400" dirty="0">
                          <a:solidFill>
                            <a:schemeClr val="bg1"/>
                          </a:solidFill>
                        </a:rPr>
                        <a:t>Pleasing God</a:t>
                      </a:r>
                    </a:p>
                    <a:p>
                      <a:pPr algn="ctr"/>
                      <a:r>
                        <a:rPr lang="en-US" sz="2400" dirty="0">
                          <a:solidFill>
                            <a:schemeClr val="bg1"/>
                          </a:solidFill>
                        </a:rPr>
                        <a:t>Gentle</a:t>
                      </a:r>
                    </a:p>
                    <a:p>
                      <a:pPr algn="ctr"/>
                      <a:r>
                        <a:rPr lang="en-US" sz="2400" dirty="0">
                          <a:solidFill>
                            <a:schemeClr val="bg1"/>
                          </a:solidFill>
                        </a:rPr>
                        <a:t>Willing to suffer/die</a:t>
                      </a:r>
                    </a:p>
                    <a:p>
                      <a:pPr algn="ctr"/>
                      <a:r>
                        <a:rPr lang="en-US" sz="2400" dirty="0">
                          <a:solidFill>
                            <a:schemeClr val="bg1"/>
                          </a:solidFill>
                        </a:rPr>
                        <a:t>Laboring night &amp; day</a:t>
                      </a:r>
                    </a:p>
                    <a:p>
                      <a:pPr algn="ctr"/>
                      <a:r>
                        <a:rPr lang="en-US" sz="2400" dirty="0">
                          <a:solidFill>
                            <a:schemeClr val="bg1"/>
                          </a:solidFill>
                        </a:rPr>
                        <a:t>Devout, just, blameless</a:t>
                      </a:r>
                    </a:p>
                    <a:p>
                      <a:pPr algn="ctr"/>
                      <a:r>
                        <a:rPr lang="en-US" sz="2400" dirty="0">
                          <a:solidFill>
                            <a:schemeClr val="bg1"/>
                          </a:solidFill>
                        </a:rPr>
                        <a:t>Exhorted, comforted, charged</a:t>
                      </a:r>
                    </a:p>
                  </a:txBody>
                  <a:tcPr>
                    <a:solidFill>
                      <a:schemeClr val="accent1">
                        <a:lumMod val="25000"/>
                      </a:schemeClr>
                    </a:solidFill>
                  </a:tcPr>
                </a:tc>
                <a:tc>
                  <a:txBody>
                    <a:bodyPr/>
                    <a:lstStyle/>
                    <a:p>
                      <a:pPr algn="ctr"/>
                      <a:r>
                        <a:rPr lang="en-US" sz="2400" dirty="0">
                          <a:solidFill>
                            <a:schemeClr val="bg1"/>
                          </a:solidFill>
                        </a:rPr>
                        <a:t>Error, uncleanness, deceit</a:t>
                      </a:r>
                    </a:p>
                    <a:p>
                      <a:pPr algn="ctr"/>
                      <a:r>
                        <a:rPr lang="en-US" sz="2400" dirty="0">
                          <a:solidFill>
                            <a:schemeClr val="bg1"/>
                          </a:solidFill>
                        </a:rPr>
                        <a:t>Pleasing men</a:t>
                      </a:r>
                    </a:p>
                    <a:p>
                      <a:pPr algn="ctr"/>
                      <a:r>
                        <a:rPr lang="en-US" sz="2400" dirty="0">
                          <a:solidFill>
                            <a:schemeClr val="bg1"/>
                          </a:solidFill>
                        </a:rPr>
                        <a:t>Flattering words, covetousness</a:t>
                      </a:r>
                    </a:p>
                    <a:p>
                      <a:pPr algn="ctr"/>
                      <a:r>
                        <a:rPr lang="en-US" sz="2400" dirty="0">
                          <a:solidFill>
                            <a:schemeClr val="bg1"/>
                          </a:solidFill>
                        </a:rPr>
                        <a:t>Glory from men</a:t>
                      </a:r>
                    </a:p>
                  </a:txBody>
                  <a:tcPr>
                    <a:solidFill>
                      <a:schemeClr val="accent1">
                        <a:lumMod val="25000"/>
                      </a:schemeClr>
                    </a:solidFill>
                  </a:tcPr>
                </a:tc>
                <a:extLst>
                  <a:ext uri="{0D108BD9-81ED-4DB2-BD59-A6C34878D82A}">
                    <a16:rowId xmlns:a16="http://schemas.microsoft.com/office/drawing/2014/main" val="722940129"/>
                  </a:ext>
                </a:extLst>
              </a:tr>
            </a:tbl>
          </a:graphicData>
        </a:graphic>
      </p:graphicFrame>
    </p:spTree>
    <p:extLst>
      <p:ext uri="{BB962C8B-B14F-4D97-AF65-F5344CB8AC3E}">
        <p14:creationId xmlns:p14="http://schemas.microsoft.com/office/powerpoint/2010/main" val="1546563302"/>
      </p:ext>
    </p:extLst>
  </p:cSld>
  <p:clrMapOvr>
    <a:masterClrMapping/>
  </p:clrMapOvr>
  <p:transition spd="slow">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E89E-4515-4454-AA27-4231EBDE19E7}"/>
              </a:ext>
            </a:extLst>
          </p:cNvPr>
          <p:cNvSpPr>
            <a:spLocks noGrp="1"/>
          </p:cNvSpPr>
          <p:nvPr>
            <p:ph type="ctrTitle"/>
          </p:nvPr>
        </p:nvSpPr>
        <p:spPr>
          <a:xfrm>
            <a:off x="685800" y="547688"/>
            <a:ext cx="7772400" cy="593725"/>
          </a:xfrm>
        </p:spPr>
        <p:txBody>
          <a:bodyPr/>
          <a:lstStyle/>
          <a:p>
            <a:r>
              <a:rPr lang="en-US" dirty="0"/>
              <a:t>Lessons about the Gospel – chap 1,2</a:t>
            </a:r>
          </a:p>
        </p:txBody>
      </p:sp>
      <p:sp>
        <p:nvSpPr>
          <p:cNvPr id="3" name="TextBox 2">
            <a:extLst>
              <a:ext uri="{FF2B5EF4-FFF2-40B4-BE49-F238E27FC236}">
                <a16:creationId xmlns:a16="http://schemas.microsoft.com/office/drawing/2014/main" id="{E6A1987E-F60A-4800-914B-8132D2AECF35}"/>
              </a:ext>
            </a:extLst>
          </p:cNvPr>
          <p:cNvSpPr txBox="1"/>
          <p:nvPr/>
        </p:nvSpPr>
        <p:spPr>
          <a:xfrm>
            <a:off x="3810000" y="1295400"/>
            <a:ext cx="4648200" cy="5170646"/>
          </a:xfrm>
          <a:prstGeom prst="rect">
            <a:avLst/>
          </a:prstGeom>
          <a:noFill/>
        </p:spPr>
        <p:txBody>
          <a:bodyPr wrap="square" rtlCol="0">
            <a:spAutoFit/>
          </a:bodyPr>
          <a:lstStyle/>
          <a:p>
            <a:pPr>
              <a:spcBef>
                <a:spcPts val="600"/>
              </a:spcBef>
              <a:spcAft>
                <a:spcPts val="600"/>
              </a:spcAft>
            </a:pPr>
            <a:r>
              <a:rPr lang="en-US" sz="2800" dirty="0">
                <a:solidFill>
                  <a:schemeClr val="bg1"/>
                </a:solidFill>
                <a:latin typeface="+mn-lt"/>
              </a:rPr>
              <a:t>Came in word, power, Holy Spirit, &amp; assurance</a:t>
            </a:r>
          </a:p>
          <a:p>
            <a:pPr>
              <a:spcBef>
                <a:spcPts val="600"/>
              </a:spcBef>
              <a:spcAft>
                <a:spcPts val="600"/>
              </a:spcAft>
            </a:pPr>
            <a:r>
              <a:rPr lang="en-US" sz="2800" dirty="0">
                <a:solidFill>
                  <a:schemeClr val="bg1"/>
                </a:solidFill>
                <a:latin typeface="+mn-lt"/>
              </a:rPr>
              <a:t>Sounded forth by disciples</a:t>
            </a:r>
          </a:p>
          <a:p>
            <a:pPr>
              <a:spcBef>
                <a:spcPts val="600"/>
              </a:spcBef>
              <a:spcAft>
                <a:spcPts val="600"/>
              </a:spcAft>
            </a:pPr>
            <a:r>
              <a:rPr lang="en-US" sz="2800" dirty="0">
                <a:solidFill>
                  <a:schemeClr val="bg1"/>
                </a:solidFill>
                <a:latin typeface="+mn-lt"/>
              </a:rPr>
              <a:t>The word of God, not of men</a:t>
            </a:r>
          </a:p>
          <a:p>
            <a:pPr>
              <a:spcBef>
                <a:spcPts val="600"/>
              </a:spcBef>
              <a:spcAft>
                <a:spcPts val="600"/>
              </a:spcAft>
            </a:pPr>
            <a:r>
              <a:rPr lang="en-US" sz="2800" dirty="0">
                <a:solidFill>
                  <a:schemeClr val="bg1"/>
                </a:solidFill>
                <a:latin typeface="+mn-lt"/>
              </a:rPr>
              <a:t>Works effectively in believers</a:t>
            </a:r>
          </a:p>
          <a:p>
            <a:pPr>
              <a:spcBef>
                <a:spcPts val="600"/>
              </a:spcBef>
              <a:spcAft>
                <a:spcPts val="600"/>
              </a:spcAft>
            </a:pPr>
            <a:r>
              <a:rPr lang="en-US" sz="2800" dirty="0">
                <a:solidFill>
                  <a:schemeClr val="bg1"/>
                </a:solidFill>
                <a:latin typeface="+mn-lt"/>
              </a:rPr>
              <a:t>Gives strength during persecution</a:t>
            </a:r>
          </a:p>
          <a:p>
            <a:pPr>
              <a:spcBef>
                <a:spcPts val="600"/>
              </a:spcBef>
              <a:spcAft>
                <a:spcPts val="600"/>
              </a:spcAft>
            </a:pPr>
            <a:r>
              <a:rPr lang="en-US" sz="2800" dirty="0">
                <a:solidFill>
                  <a:schemeClr val="bg1"/>
                </a:solidFill>
                <a:latin typeface="+mn-lt"/>
              </a:rPr>
              <a:t>Rejecting it is rejecting God</a:t>
            </a:r>
          </a:p>
        </p:txBody>
      </p:sp>
      <p:pic>
        <p:nvPicPr>
          <p:cNvPr id="7" name="Picture 6">
            <a:extLst>
              <a:ext uri="{FF2B5EF4-FFF2-40B4-BE49-F238E27FC236}">
                <a16:creationId xmlns:a16="http://schemas.microsoft.com/office/drawing/2014/main" id="{22B60FCB-18A1-4B2B-84C5-BA7178CD719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636" r="12693"/>
          <a:stretch/>
        </p:blipFill>
        <p:spPr>
          <a:xfrm>
            <a:off x="381000" y="2129333"/>
            <a:ext cx="3200400" cy="3204667"/>
          </a:xfrm>
          <a:prstGeom prst="rect">
            <a:avLst/>
          </a:prstGeom>
        </p:spPr>
      </p:pic>
    </p:spTree>
    <p:extLst>
      <p:ext uri="{BB962C8B-B14F-4D97-AF65-F5344CB8AC3E}">
        <p14:creationId xmlns:p14="http://schemas.microsoft.com/office/powerpoint/2010/main" val="1642283000"/>
      </p:ext>
    </p:extLst>
  </p:cSld>
  <p:clrMapOvr>
    <a:masterClrMapping/>
  </p:clrMapOvr>
  <p:transition spd="slow">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E89E-4515-4454-AA27-4231EBDE19E7}"/>
              </a:ext>
            </a:extLst>
          </p:cNvPr>
          <p:cNvSpPr>
            <a:spLocks noGrp="1"/>
          </p:cNvSpPr>
          <p:nvPr>
            <p:ph type="ctrTitle"/>
          </p:nvPr>
        </p:nvSpPr>
        <p:spPr>
          <a:xfrm>
            <a:off x="685800" y="547688"/>
            <a:ext cx="7772400" cy="593725"/>
          </a:xfrm>
        </p:spPr>
        <p:txBody>
          <a:bodyPr/>
          <a:lstStyle/>
          <a:p>
            <a:r>
              <a:rPr lang="en-US" dirty="0"/>
              <a:t>Abstain from Fornication – 4:3-8</a:t>
            </a:r>
          </a:p>
        </p:txBody>
      </p:sp>
      <p:sp>
        <p:nvSpPr>
          <p:cNvPr id="3" name="TextBox 2">
            <a:extLst>
              <a:ext uri="{FF2B5EF4-FFF2-40B4-BE49-F238E27FC236}">
                <a16:creationId xmlns:a16="http://schemas.microsoft.com/office/drawing/2014/main" id="{E6A1987E-F60A-4800-914B-8132D2AECF35}"/>
              </a:ext>
            </a:extLst>
          </p:cNvPr>
          <p:cNvSpPr txBox="1"/>
          <p:nvPr/>
        </p:nvSpPr>
        <p:spPr>
          <a:xfrm>
            <a:off x="838200" y="1295400"/>
            <a:ext cx="7620000" cy="4862870"/>
          </a:xfrm>
          <a:prstGeom prst="rect">
            <a:avLst/>
          </a:prstGeom>
          <a:noFill/>
        </p:spPr>
        <p:txBody>
          <a:bodyPr wrap="square" rtlCol="0">
            <a:spAutoFit/>
          </a:bodyPr>
          <a:lstStyle/>
          <a:p>
            <a:pPr>
              <a:spcBef>
                <a:spcPts val="1200"/>
              </a:spcBef>
            </a:pPr>
            <a:r>
              <a:rPr lang="en-US" sz="2400" b="1" dirty="0">
                <a:solidFill>
                  <a:schemeClr val="accent1"/>
                </a:solidFill>
                <a:latin typeface="+mn-lt"/>
              </a:rPr>
              <a:t>God wills sanctification (holiness)</a:t>
            </a:r>
          </a:p>
          <a:p>
            <a:pPr>
              <a:spcBef>
                <a:spcPts val="1200"/>
              </a:spcBef>
            </a:pPr>
            <a:r>
              <a:rPr lang="en-US" sz="2400" b="1" dirty="0">
                <a:solidFill>
                  <a:schemeClr val="accent1"/>
                </a:solidFill>
                <a:latin typeface="+mn-lt"/>
              </a:rPr>
              <a:t>Abstain from fornication</a:t>
            </a:r>
          </a:p>
          <a:p>
            <a:pPr>
              <a:spcBef>
                <a:spcPts val="1200"/>
              </a:spcBef>
            </a:pPr>
            <a:r>
              <a:rPr lang="en-US" sz="2400" b="1" dirty="0">
                <a:solidFill>
                  <a:schemeClr val="accent1"/>
                </a:solidFill>
                <a:latin typeface="+mn-lt"/>
              </a:rPr>
              <a:t>Know how to possess your vessel in sanctification</a:t>
            </a:r>
          </a:p>
          <a:p>
            <a:pPr>
              <a:spcBef>
                <a:spcPts val="1200"/>
              </a:spcBef>
            </a:pPr>
            <a:r>
              <a:rPr lang="en-US" sz="2400" b="1" dirty="0">
                <a:solidFill>
                  <a:schemeClr val="accent1"/>
                </a:solidFill>
                <a:latin typeface="+mn-lt"/>
              </a:rPr>
              <a:t>Not in passion of lust, like Gentiles who know not God</a:t>
            </a:r>
          </a:p>
          <a:p>
            <a:pPr>
              <a:spcBef>
                <a:spcPts val="1200"/>
              </a:spcBef>
            </a:pPr>
            <a:r>
              <a:rPr lang="en-US" sz="2400" b="1" dirty="0">
                <a:solidFill>
                  <a:schemeClr val="accent1"/>
                </a:solidFill>
                <a:latin typeface="+mn-lt"/>
              </a:rPr>
              <a:t>Do not defraud a brother in this matter</a:t>
            </a:r>
          </a:p>
          <a:p>
            <a:pPr>
              <a:spcBef>
                <a:spcPts val="1200"/>
              </a:spcBef>
            </a:pPr>
            <a:r>
              <a:rPr lang="en-US" sz="2400" b="1" dirty="0">
                <a:solidFill>
                  <a:schemeClr val="accent1"/>
                </a:solidFill>
                <a:latin typeface="+mn-lt"/>
              </a:rPr>
              <a:t>The Lord is the avenger of all such</a:t>
            </a:r>
          </a:p>
          <a:p>
            <a:pPr>
              <a:spcBef>
                <a:spcPts val="1200"/>
              </a:spcBef>
            </a:pPr>
            <a:r>
              <a:rPr lang="en-US" sz="2400" b="1" dirty="0">
                <a:solidFill>
                  <a:schemeClr val="accent1"/>
                </a:solidFill>
                <a:latin typeface="+mn-lt"/>
              </a:rPr>
              <a:t>God called us, not to uncleanness, but holiness</a:t>
            </a:r>
          </a:p>
          <a:p>
            <a:pPr>
              <a:spcBef>
                <a:spcPts val="1200"/>
              </a:spcBef>
            </a:pPr>
            <a:r>
              <a:rPr lang="en-US" sz="2400" b="1" dirty="0">
                <a:solidFill>
                  <a:schemeClr val="accent1"/>
                </a:solidFill>
                <a:latin typeface="+mn-lt"/>
              </a:rPr>
              <a:t>He who rejects this rejects not man, but God</a:t>
            </a:r>
          </a:p>
        </p:txBody>
      </p:sp>
    </p:spTree>
    <p:extLst>
      <p:ext uri="{BB962C8B-B14F-4D97-AF65-F5344CB8AC3E}">
        <p14:creationId xmlns:p14="http://schemas.microsoft.com/office/powerpoint/2010/main" val="2661080682"/>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E89E-4515-4454-AA27-4231EBDE19E7}"/>
              </a:ext>
            </a:extLst>
          </p:cNvPr>
          <p:cNvSpPr>
            <a:spLocks noGrp="1"/>
          </p:cNvSpPr>
          <p:nvPr>
            <p:ph type="ctrTitle"/>
          </p:nvPr>
        </p:nvSpPr>
        <p:spPr>
          <a:xfrm>
            <a:off x="685800" y="547688"/>
            <a:ext cx="7772400" cy="593725"/>
          </a:xfrm>
        </p:spPr>
        <p:txBody>
          <a:bodyPr/>
          <a:lstStyle/>
          <a:p>
            <a:r>
              <a:rPr lang="en-US" dirty="0"/>
              <a:t>Know How to Possess Your Vessel</a:t>
            </a:r>
          </a:p>
        </p:txBody>
      </p:sp>
      <p:sp>
        <p:nvSpPr>
          <p:cNvPr id="3" name="TextBox 2">
            <a:extLst>
              <a:ext uri="{FF2B5EF4-FFF2-40B4-BE49-F238E27FC236}">
                <a16:creationId xmlns:a16="http://schemas.microsoft.com/office/drawing/2014/main" id="{E6A1987E-F60A-4800-914B-8132D2AECF35}"/>
              </a:ext>
            </a:extLst>
          </p:cNvPr>
          <p:cNvSpPr txBox="1"/>
          <p:nvPr/>
        </p:nvSpPr>
        <p:spPr>
          <a:xfrm>
            <a:off x="838200" y="1295400"/>
            <a:ext cx="7620000" cy="4893647"/>
          </a:xfrm>
          <a:prstGeom prst="rect">
            <a:avLst/>
          </a:prstGeom>
          <a:noFill/>
        </p:spPr>
        <p:txBody>
          <a:bodyPr wrap="square" rtlCol="0">
            <a:spAutoFit/>
          </a:bodyPr>
          <a:lstStyle/>
          <a:p>
            <a:r>
              <a:rPr lang="en-US" sz="2400" dirty="0">
                <a:solidFill>
                  <a:schemeClr val="accent1"/>
                </a:solidFill>
                <a:latin typeface="+mn-lt"/>
              </a:rPr>
              <a:t>1) Remember that the sexual relationship was ordained by God. </a:t>
            </a:r>
          </a:p>
          <a:p>
            <a:r>
              <a:rPr lang="en-US" sz="2400" dirty="0">
                <a:solidFill>
                  <a:schemeClr val="accent1"/>
                </a:solidFill>
                <a:latin typeface="+mn-lt"/>
              </a:rPr>
              <a:t>2) So it must be guided by God’s word. </a:t>
            </a:r>
          </a:p>
          <a:p>
            <a:r>
              <a:rPr lang="en-US" sz="2400" dirty="0">
                <a:solidFill>
                  <a:schemeClr val="accent1"/>
                </a:solidFill>
                <a:latin typeface="+mn-lt"/>
              </a:rPr>
              <a:t>3) Realize that sexual immorality constitutes sin that </a:t>
            </a:r>
            <a:r>
              <a:rPr lang="en-US" sz="2400">
                <a:solidFill>
                  <a:schemeClr val="accent1"/>
                </a:solidFill>
                <a:latin typeface="+mn-lt"/>
              </a:rPr>
              <a:t>violates your </a:t>
            </a:r>
            <a:r>
              <a:rPr lang="en-US" sz="2400" dirty="0">
                <a:solidFill>
                  <a:schemeClr val="accent1"/>
                </a:solidFill>
                <a:latin typeface="+mn-lt"/>
              </a:rPr>
              <a:t>relationship with God the Creator. </a:t>
            </a:r>
          </a:p>
          <a:p>
            <a:r>
              <a:rPr lang="en-US" sz="2400" dirty="0">
                <a:solidFill>
                  <a:schemeClr val="accent1"/>
                </a:solidFill>
                <a:latin typeface="+mn-lt"/>
              </a:rPr>
              <a:t>4) Appreciate the beauty of marriage and respect the sexual act as the highest expression of love and devotion between a man and a woman.</a:t>
            </a:r>
          </a:p>
          <a:p>
            <a:r>
              <a:rPr lang="en-US" sz="2400" dirty="0">
                <a:solidFill>
                  <a:schemeClr val="accent1"/>
                </a:solidFill>
                <a:latin typeface="+mn-lt"/>
              </a:rPr>
              <a:t>5) Recognize fornication as a form of defrauding others: a form of robbery. </a:t>
            </a:r>
          </a:p>
          <a:p>
            <a:r>
              <a:rPr lang="en-US" sz="2400" dirty="0">
                <a:solidFill>
                  <a:schemeClr val="accent1"/>
                </a:solidFill>
                <a:latin typeface="+mn-lt"/>
              </a:rPr>
              <a:t>6) Set specific </a:t>
            </a:r>
            <a:r>
              <a:rPr lang="en-US" sz="2400" b="1" i="1" dirty="0">
                <a:solidFill>
                  <a:schemeClr val="accent1"/>
                </a:solidFill>
                <a:latin typeface="+mn-lt"/>
              </a:rPr>
              <a:t>boundaries</a:t>
            </a:r>
            <a:r>
              <a:rPr lang="en-US" sz="2400" dirty="0">
                <a:solidFill>
                  <a:schemeClr val="accent1"/>
                </a:solidFill>
                <a:latin typeface="+mn-lt"/>
              </a:rPr>
              <a:t> to </a:t>
            </a:r>
            <a:r>
              <a:rPr lang="en-US" sz="2400" b="1" i="1" dirty="0">
                <a:solidFill>
                  <a:schemeClr val="accent1"/>
                </a:solidFill>
                <a:latin typeface="+mn-lt"/>
              </a:rPr>
              <a:t>avoid temptation</a:t>
            </a:r>
            <a:r>
              <a:rPr lang="en-US" sz="2400" dirty="0">
                <a:solidFill>
                  <a:schemeClr val="accent1"/>
                </a:solidFill>
                <a:latin typeface="+mn-lt"/>
              </a:rPr>
              <a:t>. </a:t>
            </a:r>
          </a:p>
          <a:p>
            <a:r>
              <a:rPr lang="en-US" sz="2400" dirty="0">
                <a:solidFill>
                  <a:schemeClr val="accent1"/>
                </a:solidFill>
                <a:latin typeface="+mn-lt"/>
              </a:rPr>
              <a:t>7) Remember that you will be judged by God for your sexual conduct. </a:t>
            </a:r>
            <a:endParaRPr lang="en-US" sz="2400" b="1" dirty="0">
              <a:solidFill>
                <a:schemeClr val="accent1"/>
              </a:solidFill>
              <a:latin typeface="+mn-lt"/>
            </a:endParaRPr>
          </a:p>
        </p:txBody>
      </p:sp>
    </p:spTree>
    <p:extLst>
      <p:ext uri="{BB962C8B-B14F-4D97-AF65-F5344CB8AC3E}">
        <p14:creationId xmlns:p14="http://schemas.microsoft.com/office/powerpoint/2010/main" val="1959883537"/>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E89E-4515-4454-AA27-4231EBDE19E7}"/>
              </a:ext>
            </a:extLst>
          </p:cNvPr>
          <p:cNvSpPr>
            <a:spLocks noGrp="1"/>
          </p:cNvSpPr>
          <p:nvPr>
            <p:ph type="ctrTitle"/>
          </p:nvPr>
        </p:nvSpPr>
        <p:spPr>
          <a:xfrm>
            <a:off x="533400" y="547688"/>
            <a:ext cx="8077200" cy="593725"/>
          </a:xfrm>
        </p:spPr>
        <p:txBody>
          <a:bodyPr/>
          <a:lstStyle/>
          <a:p>
            <a:r>
              <a:rPr lang="en-US" dirty="0"/>
              <a:t>Admonitions for New Christians – 4:1-12</a:t>
            </a:r>
          </a:p>
        </p:txBody>
      </p:sp>
      <p:sp>
        <p:nvSpPr>
          <p:cNvPr id="3" name="TextBox 2">
            <a:extLst>
              <a:ext uri="{FF2B5EF4-FFF2-40B4-BE49-F238E27FC236}">
                <a16:creationId xmlns:a16="http://schemas.microsoft.com/office/drawing/2014/main" id="{E6A1987E-F60A-4800-914B-8132D2AECF35}"/>
              </a:ext>
            </a:extLst>
          </p:cNvPr>
          <p:cNvSpPr txBox="1"/>
          <p:nvPr/>
        </p:nvSpPr>
        <p:spPr>
          <a:xfrm>
            <a:off x="838200" y="1532215"/>
            <a:ext cx="7620000" cy="3877985"/>
          </a:xfrm>
          <a:prstGeom prst="rect">
            <a:avLst/>
          </a:prstGeom>
          <a:noFill/>
        </p:spPr>
        <p:txBody>
          <a:bodyPr wrap="square" rtlCol="0">
            <a:spAutoFit/>
          </a:bodyPr>
          <a:lstStyle/>
          <a:p>
            <a:pPr>
              <a:spcBef>
                <a:spcPts val="1200"/>
              </a:spcBef>
            </a:pPr>
            <a:r>
              <a:rPr lang="en-US" sz="2800" b="1" dirty="0">
                <a:solidFill>
                  <a:schemeClr val="accent1"/>
                </a:solidFill>
                <a:latin typeface="+mn-lt"/>
              </a:rPr>
              <a:t>* Abstain from fornication</a:t>
            </a:r>
          </a:p>
          <a:p>
            <a:pPr>
              <a:spcBef>
                <a:spcPts val="1200"/>
              </a:spcBef>
            </a:pPr>
            <a:r>
              <a:rPr lang="en-US" sz="2800" b="1" dirty="0">
                <a:solidFill>
                  <a:schemeClr val="accent1"/>
                </a:solidFill>
                <a:latin typeface="+mn-lt"/>
              </a:rPr>
              <a:t>* Love the brethren</a:t>
            </a:r>
          </a:p>
          <a:p>
            <a:pPr>
              <a:spcBef>
                <a:spcPts val="1200"/>
              </a:spcBef>
            </a:pPr>
            <a:r>
              <a:rPr lang="en-US" sz="2800" b="1" dirty="0">
                <a:solidFill>
                  <a:schemeClr val="accent1"/>
                </a:solidFill>
                <a:latin typeface="+mn-lt"/>
              </a:rPr>
              <a:t>* Lead a quiet life</a:t>
            </a:r>
          </a:p>
          <a:p>
            <a:pPr>
              <a:spcBef>
                <a:spcPts val="1200"/>
              </a:spcBef>
            </a:pPr>
            <a:r>
              <a:rPr lang="en-US" sz="2800" b="1" dirty="0">
                <a:solidFill>
                  <a:schemeClr val="accent1"/>
                </a:solidFill>
                <a:latin typeface="+mn-lt"/>
              </a:rPr>
              <a:t>* Mind your own business</a:t>
            </a:r>
          </a:p>
          <a:p>
            <a:pPr>
              <a:spcBef>
                <a:spcPts val="1200"/>
              </a:spcBef>
            </a:pPr>
            <a:r>
              <a:rPr lang="en-US" sz="2800" b="1" dirty="0">
                <a:solidFill>
                  <a:schemeClr val="accent1"/>
                </a:solidFill>
                <a:latin typeface="+mn-lt"/>
              </a:rPr>
              <a:t>* Work with your own hands</a:t>
            </a:r>
          </a:p>
          <a:p>
            <a:pPr>
              <a:spcBef>
                <a:spcPts val="1200"/>
              </a:spcBef>
            </a:pPr>
            <a:r>
              <a:rPr lang="en-US" sz="2800" b="1" dirty="0">
                <a:solidFill>
                  <a:schemeClr val="bg1"/>
                </a:solidFill>
                <a:latin typeface="+mn-lt"/>
              </a:rPr>
              <a:t>So you may walk properly toward those who are outside and may lack nothing</a:t>
            </a:r>
          </a:p>
        </p:txBody>
      </p:sp>
    </p:spTree>
    <p:extLst>
      <p:ext uri="{BB962C8B-B14F-4D97-AF65-F5344CB8AC3E}">
        <p14:creationId xmlns:p14="http://schemas.microsoft.com/office/powerpoint/2010/main" val="63935705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E89E-4515-4454-AA27-4231EBDE19E7}"/>
              </a:ext>
            </a:extLst>
          </p:cNvPr>
          <p:cNvSpPr>
            <a:spLocks noGrp="1"/>
          </p:cNvSpPr>
          <p:nvPr>
            <p:ph type="ctrTitle"/>
          </p:nvPr>
        </p:nvSpPr>
        <p:spPr>
          <a:xfrm>
            <a:off x="533400" y="547688"/>
            <a:ext cx="8077200" cy="593725"/>
          </a:xfrm>
        </p:spPr>
        <p:txBody>
          <a:bodyPr/>
          <a:lstStyle/>
          <a:p>
            <a:r>
              <a:rPr lang="en-US" dirty="0"/>
              <a:t>Second Coming – 4:13-5:11</a:t>
            </a:r>
          </a:p>
        </p:txBody>
      </p:sp>
      <p:sp>
        <p:nvSpPr>
          <p:cNvPr id="3" name="TextBox 2">
            <a:extLst>
              <a:ext uri="{FF2B5EF4-FFF2-40B4-BE49-F238E27FC236}">
                <a16:creationId xmlns:a16="http://schemas.microsoft.com/office/drawing/2014/main" id="{E6A1987E-F60A-4800-914B-8132D2AECF35}"/>
              </a:ext>
            </a:extLst>
          </p:cNvPr>
          <p:cNvSpPr txBox="1"/>
          <p:nvPr/>
        </p:nvSpPr>
        <p:spPr>
          <a:xfrm>
            <a:off x="838200" y="1532215"/>
            <a:ext cx="7620000" cy="3785652"/>
          </a:xfrm>
          <a:prstGeom prst="rect">
            <a:avLst/>
          </a:prstGeom>
          <a:noFill/>
        </p:spPr>
        <p:txBody>
          <a:bodyPr wrap="square" rtlCol="0">
            <a:spAutoFit/>
          </a:bodyPr>
          <a:lstStyle/>
          <a:p>
            <a:pPr marL="274320" indent="-274320" algn="l"/>
            <a:r>
              <a:rPr lang="en-US" sz="2400" dirty="0">
                <a:latin typeface="+mn-lt"/>
              </a:rPr>
              <a:t>Lord will descend from heaven with a shout, with the voice of an archangel, and with the trumpet of God.</a:t>
            </a:r>
          </a:p>
          <a:p>
            <a:pPr marL="274320" indent="-274320" algn="l"/>
            <a:r>
              <a:rPr lang="en-US" sz="2400" dirty="0">
                <a:latin typeface="+mn-lt"/>
              </a:rPr>
              <a:t>Dead in Christ will rise first before those still alive are caught up to meet the Lord.</a:t>
            </a:r>
          </a:p>
          <a:p>
            <a:pPr marL="274320" indent="-274320" algn="l"/>
            <a:r>
              <a:rPr lang="en-US" sz="2400" dirty="0">
                <a:latin typeface="+mn-lt"/>
              </a:rPr>
              <a:t>We shall always be with the Lord. </a:t>
            </a:r>
          </a:p>
          <a:p>
            <a:pPr marL="274320" indent="-274320" algn="l"/>
            <a:r>
              <a:rPr lang="en-US" sz="2400" dirty="0">
                <a:latin typeface="+mn-lt"/>
              </a:rPr>
              <a:t>Regarding times and seasons, the day of the Lord comes as a thief in the night. </a:t>
            </a:r>
          </a:p>
          <a:p>
            <a:pPr marL="274320" indent="-274320" algn="l"/>
            <a:r>
              <a:rPr lang="en-US" sz="2400" dirty="0">
                <a:latin typeface="+mn-lt"/>
              </a:rPr>
              <a:t>Watch and be sober. </a:t>
            </a:r>
          </a:p>
          <a:p>
            <a:pPr marL="274320" indent="-274320" algn="l"/>
            <a:r>
              <a:rPr lang="en-US" sz="2400" dirty="0">
                <a:latin typeface="+mn-lt"/>
              </a:rPr>
              <a:t>Whether we wake or sleep, we should live together with Him. </a:t>
            </a:r>
          </a:p>
        </p:txBody>
      </p:sp>
    </p:spTree>
    <p:extLst>
      <p:ext uri="{BB962C8B-B14F-4D97-AF65-F5344CB8AC3E}">
        <p14:creationId xmlns:p14="http://schemas.microsoft.com/office/powerpoint/2010/main" val="556510281"/>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FB55914-98D2-4A8C-8168-8D4643298B7A}"/>
              </a:ext>
            </a:extLst>
          </p:cNvPr>
          <p:cNvSpPr>
            <a:spLocks noGrp="1" noChangeArrowheads="1"/>
          </p:cNvSpPr>
          <p:nvPr>
            <p:ph type="title"/>
          </p:nvPr>
        </p:nvSpPr>
        <p:spPr>
          <a:xfrm>
            <a:off x="685800" y="549275"/>
            <a:ext cx="7772400" cy="593725"/>
          </a:xfrm>
          <a:ln/>
        </p:spPr>
        <p:txBody>
          <a:bodyPr/>
          <a:lstStyle/>
          <a:p>
            <a:r>
              <a:rPr lang="en-US" altLang="en-US" sz="3600" b="1">
                <a:latin typeface="Belgium" panose="04030605020002020C03" pitchFamily="82" charset="0"/>
              </a:rPr>
              <a:t>Premillennialism &amp; the 2nd Coming</a:t>
            </a:r>
          </a:p>
        </p:txBody>
      </p:sp>
      <p:sp>
        <p:nvSpPr>
          <p:cNvPr id="5" name="Rectangle 3">
            <a:extLst>
              <a:ext uri="{FF2B5EF4-FFF2-40B4-BE49-F238E27FC236}">
                <a16:creationId xmlns:a16="http://schemas.microsoft.com/office/drawing/2014/main" id="{F1DD1B9C-8BD8-4AAF-AE45-FA61B26DE1D3}"/>
              </a:ext>
            </a:extLst>
          </p:cNvPr>
          <p:cNvSpPr txBox="1">
            <a:spLocks noChangeArrowheads="1"/>
          </p:cNvSpPr>
          <p:nvPr/>
        </p:nvSpPr>
        <p:spPr bwMode="auto">
          <a:xfrm>
            <a:off x="685800" y="4419600"/>
            <a:ext cx="7772400" cy="2215991"/>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altLang="en-US" sz="2400" kern="0" dirty="0">
                <a:solidFill>
                  <a:srgbClr val="FFFF00"/>
                </a:solidFill>
                <a:latin typeface="Tahoma" panose="020B0604030504040204" pitchFamily="34" charset="0"/>
                <a:cs typeface="Arial" panose="020B0604020202020204" pitchFamily="34" charset="0"/>
              </a:rPr>
              <a:t>Scriptural Problems</a:t>
            </a:r>
          </a:p>
          <a:p>
            <a:r>
              <a:rPr lang="en-US" altLang="en-US" sz="2400" b="0" kern="0" dirty="0">
                <a:solidFill>
                  <a:srgbClr val="66FF99"/>
                </a:solidFill>
                <a:latin typeface="VAG Round" panose="040B7200000000000000" pitchFamily="82" charset="0"/>
                <a:cs typeface="Arial" panose="020B0604020202020204" pitchFamily="34" charset="0"/>
              </a:rPr>
              <a:t>The kingdom already exists!</a:t>
            </a:r>
          </a:p>
          <a:p>
            <a:r>
              <a:rPr lang="en-US" altLang="en-US" sz="2400" b="0" kern="0" dirty="0">
                <a:solidFill>
                  <a:srgbClr val="66FF99"/>
                </a:solidFill>
                <a:latin typeface="VAG Round" panose="040B7200000000000000" pitchFamily="82" charset="0"/>
                <a:cs typeface="Arial" panose="020B0604020202020204" pitchFamily="34" charset="0"/>
              </a:rPr>
              <a:t>All men will be raised at the same time.</a:t>
            </a:r>
            <a:endParaRPr lang="en-US" altLang="en-US" sz="2400" b="0" kern="0" dirty="0">
              <a:solidFill>
                <a:srgbClr val="66FF99"/>
              </a:solidFill>
              <a:latin typeface="Arial" panose="020B0604020202020204" pitchFamily="34" charset="0"/>
              <a:cs typeface="Arial" panose="020B0604020202020204" pitchFamily="34" charset="0"/>
            </a:endParaRPr>
          </a:p>
          <a:p>
            <a:r>
              <a:rPr lang="en-US" altLang="en-US" sz="2400" b="0" kern="0" dirty="0">
                <a:solidFill>
                  <a:srgbClr val="66FF99"/>
                </a:solidFill>
                <a:latin typeface="VAG Round" panose="040B7200000000000000" pitchFamily="82" charset="0"/>
                <a:cs typeface="Arial" panose="020B0604020202020204" pitchFamily="34" charset="0"/>
              </a:rPr>
              <a:t>Earth will be completely destroyed.</a:t>
            </a:r>
            <a:endParaRPr lang="en-US" altLang="en-US" sz="2400" b="0" kern="0" dirty="0">
              <a:solidFill>
                <a:srgbClr val="66FF99"/>
              </a:solidFill>
              <a:latin typeface="Arial" panose="020B0604020202020204" pitchFamily="34" charset="0"/>
              <a:cs typeface="Arial" panose="020B0604020202020204" pitchFamily="34" charset="0"/>
            </a:endParaRPr>
          </a:p>
          <a:p>
            <a:r>
              <a:rPr lang="en-US" altLang="en-US" sz="2400" b="0" kern="0" dirty="0">
                <a:solidFill>
                  <a:srgbClr val="66FF99"/>
                </a:solidFill>
                <a:latin typeface="VAG Round" panose="040B7200000000000000" pitchFamily="82" charset="0"/>
                <a:cs typeface="Arial" panose="020B0604020202020204" pitchFamily="34" charset="0"/>
              </a:rPr>
              <a:t>At Jesus’ coming, men will be eternally rewarded.</a:t>
            </a:r>
            <a:endParaRPr lang="en-US" altLang="en-US" sz="2400" b="0" kern="0" dirty="0">
              <a:solidFill>
                <a:srgbClr val="66FF99"/>
              </a:solidFill>
              <a:latin typeface="Arial" panose="020B0604020202020204" pitchFamily="34" charset="0"/>
              <a:cs typeface="Arial" panose="020B0604020202020204" pitchFamily="34" charset="0"/>
            </a:endParaRPr>
          </a:p>
          <a:p>
            <a:r>
              <a:rPr lang="en-US" altLang="en-US" sz="2400" b="0" kern="0" dirty="0">
                <a:solidFill>
                  <a:srgbClr val="66FF99"/>
                </a:solidFill>
                <a:latin typeface="VAG Round" panose="040B7200000000000000" pitchFamily="82" charset="0"/>
                <a:cs typeface="Times New Roman" panose="02020603050405020304" pitchFamily="18" charset="0"/>
              </a:rPr>
              <a:t>No one knows when Jesus will come.</a:t>
            </a:r>
            <a:r>
              <a:rPr lang="en-US" altLang="en-US" sz="2400" b="0" kern="0" dirty="0"/>
              <a:t> </a:t>
            </a:r>
          </a:p>
        </p:txBody>
      </p:sp>
      <p:pic>
        <p:nvPicPr>
          <p:cNvPr id="6" name="Picture 4">
            <a:extLst>
              <a:ext uri="{FF2B5EF4-FFF2-40B4-BE49-F238E27FC236}">
                <a16:creationId xmlns:a16="http://schemas.microsoft.com/office/drawing/2014/main" id="{3B2D57C5-EA67-4767-AB36-3404102273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74775"/>
            <a:ext cx="7620000" cy="2892425"/>
          </a:xfrm>
          <a:prstGeom prst="rect">
            <a:avLst/>
          </a:prstGeom>
          <a:solidFill>
            <a:srgbClr val="66FFFF"/>
          </a:solidFill>
        </p:spPr>
      </p:pic>
    </p:spTree>
    <p:extLst>
      <p:ext uri="{BB962C8B-B14F-4D97-AF65-F5344CB8AC3E}">
        <p14:creationId xmlns:p14="http://schemas.microsoft.com/office/powerpoint/2010/main" val="1226699837"/>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barn(inVertical)">
                                      <p:cBhvr>
                                        <p:cTn id="18" dur="5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barn(inVertical)">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barn(inVertical)">
                                      <p:cBhvr>
                                        <p:cTn id="28" dur="500"/>
                                        <p:tgtEl>
                                          <p:spTgt spid="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barn(inVertical)">
                                      <p:cBhvr>
                                        <p:cTn id="33" dur="500"/>
                                        <p:tgtEl>
                                          <p:spTgt spid="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5">
                                            <p:txEl>
                                              <p:pRg st="5" end="5"/>
                                            </p:txEl>
                                          </p:spTgt>
                                        </p:tgtEl>
                                        <p:attrNameLst>
                                          <p:attrName>style.visibility</p:attrName>
                                        </p:attrNameLst>
                                      </p:cBhvr>
                                      <p:to>
                                        <p:strVal val="visible"/>
                                      </p:to>
                                    </p:set>
                                    <p:animEffect transition="in" filter="barn(inVertical)">
                                      <p:cBhvr>
                                        <p:cTn id="38"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E89E-4515-4454-AA27-4231EBDE19E7}"/>
              </a:ext>
            </a:extLst>
          </p:cNvPr>
          <p:cNvSpPr>
            <a:spLocks noGrp="1"/>
          </p:cNvSpPr>
          <p:nvPr>
            <p:ph type="ctrTitle"/>
          </p:nvPr>
        </p:nvSpPr>
        <p:spPr>
          <a:xfrm>
            <a:off x="533400" y="547688"/>
            <a:ext cx="8077200" cy="593725"/>
          </a:xfrm>
        </p:spPr>
        <p:txBody>
          <a:bodyPr/>
          <a:lstStyle/>
          <a:p>
            <a:r>
              <a:rPr lang="en-US" dirty="0"/>
              <a:t> Concluding Admonitions - 5:14-22</a:t>
            </a:r>
          </a:p>
        </p:txBody>
      </p:sp>
      <p:sp>
        <p:nvSpPr>
          <p:cNvPr id="3" name="TextBox 2">
            <a:extLst>
              <a:ext uri="{FF2B5EF4-FFF2-40B4-BE49-F238E27FC236}">
                <a16:creationId xmlns:a16="http://schemas.microsoft.com/office/drawing/2014/main" id="{E6A1987E-F60A-4800-914B-8132D2AECF35}"/>
              </a:ext>
            </a:extLst>
          </p:cNvPr>
          <p:cNvSpPr txBox="1"/>
          <p:nvPr/>
        </p:nvSpPr>
        <p:spPr>
          <a:xfrm>
            <a:off x="914400" y="1532215"/>
            <a:ext cx="7239000" cy="4524315"/>
          </a:xfrm>
          <a:prstGeom prst="rect">
            <a:avLst/>
          </a:prstGeom>
          <a:noFill/>
        </p:spPr>
        <p:txBody>
          <a:bodyPr wrap="square" rtlCol="0">
            <a:spAutoFit/>
          </a:bodyPr>
          <a:lstStyle/>
          <a:p>
            <a:pPr marL="274320" indent="-274320" algn="l"/>
            <a:r>
              <a:rPr lang="en-US" sz="2400" dirty="0">
                <a:latin typeface="+mn-lt"/>
              </a:rPr>
              <a:t>Warn those who are unruly, comfort the fainthearted, uphold the weak, be patient with all. </a:t>
            </a:r>
          </a:p>
          <a:p>
            <a:pPr marL="274320" indent="-274320" algn="l"/>
            <a:r>
              <a:rPr lang="en-US" sz="2400" dirty="0">
                <a:latin typeface="+mn-lt"/>
              </a:rPr>
              <a:t>Do not render evil for evil to anyone, but always pursue what is good </a:t>
            </a:r>
          </a:p>
          <a:p>
            <a:pPr marL="274320" indent="-274320" algn="l"/>
            <a:r>
              <a:rPr lang="en-US" sz="2400" dirty="0">
                <a:latin typeface="+mn-lt"/>
              </a:rPr>
              <a:t>Rejoice always</a:t>
            </a:r>
          </a:p>
          <a:p>
            <a:pPr marL="274320" indent="-274320" algn="l"/>
            <a:r>
              <a:rPr lang="en-US" sz="2400" dirty="0">
                <a:latin typeface="+mn-lt"/>
              </a:rPr>
              <a:t>Pray without ceasing</a:t>
            </a:r>
          </a:p>
          <a:p>
            <a:pPr marL="274320" indent="-274320" algn="l"/>
            <a:r>
              <a:rPr lang="en-US" sz="2400" dirty="0">
                <a:latin typeface="+mn-lt"/>
              </a:rPr>
              <a:t>In everything give thanks</a:t>
            </a:r>
          </a:p>
          <a:p>
            <a:pPr marL="274320" indent="-274320" algn="l"/>
            <a:r>
              <a:rPr lang="en-US" sz="2400" dirty="0">
                <a:latin typeface="+mn-lt"/>
              </a:rPr>
              <a:t>Do not quench the Spirit.</a:t>
            </a:r>
          </a:p>
          <a:p>
            <a:pPr marL="274320" indent="-274320" algn="l"/>
            <a:r>
              <a:rPr lang="en-US" sz="2400" dirty="0">
                <a:latin typeface="+mn-lt"/>
              </a:rPr>
              <a:t>Do not despise prophecies. </a:t>
            </a:r>
          </a:p>
          <a:p>
            <a:pPr marL="274320" indent="-274320" algn="l"/>
            <a:r>
              <a:rPr lang="en-US" sz="2400" dirty="0">
                <a:latin typeface="+mn-lt"/>
              </a:rPr>
              <a:t>Test all things</a:t>
            </a:r>
          </a:p>
          <a:p>
            <a:pPr marL="274320" indent="-274320" algn="l"/>
            <a:r>
              <a:rPr lang="en-US" sz="2400" dirty="0">
                <a:latin typeface="+mn-lt"/>
              </a:rPr>
              <a:t>Hold fast what is good </a:t>
            </a:r>
          </a:p>
          <a:p>
            <a:pPr marL="274320" indent="-274320" algn="l"/>
            <a:r>
              <a:rPr lang="en-US" sz="2400" dirty="0">
                <a:latin typeface="+mn-lt"/>
              </a:rPr>
              <a:t>Abstain from every form of evil.</a:t>
            </a:r>
          </a:p>
        </p:txBody>
      </p:sp>
    </p:spTree>
    <p:extLst>
      <p:ext uri="{BB962C8B-B14F-4D97-AF65-F5344CB8AC3E}">
        <p14:creationId xmlns:p14="http://schemas.microsoft.com/office/powerpoint/2010/main" val="3696956181"/>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27EE70A6-1FFD-452F-810A-A5173FDD9640}"/>
              </a:ext>
            </a:extLst>
          </p:cNvPr>
          <p:cNvSpPr txBox="1">
            <a:spLocks noChangeArrowheads="1"/>
          </p:cNvSpPr>
          <p:nvPr/>
        </p:nvSpPr>
        <p:spPr>
          <a:xfrm>
            <a:off x="414779" y="381000"/>
            <a:ext cx="8348221" cy="5626156"/>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2020</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on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0C5B6A4B-AA42-4F44-987F-05FD652A2BB3}"/>
              </a:ext>
            </a:extLst>
          </p:cNvPr>
          <p:cNvSpPr txBox="1"/>
          <p:nvPr/>
        </p:nvSpPr>
        <p:spPr>
          <a:xfrm>
            <a:off x="1676400" y="6352164"/>
            <a:ext cx="2697804" cy="276999"/>
          </a:xfrm>
          <a:prstGeom prst="rect">
            <a:avLst/>
          </a:prstGeom>
          <a:solidFill>
            <a:schemeClr val="bg1"/>
          </a:solidFill>
        </p:spPr>
        <p:txBody>
          <a:bodyPr wrap="square" rtlCol="0">
            <a:spAutoFit/>
          </a:bodyPr>
          <a:lstStyle/>
          <a:p>
            <a:pPr algn="ct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a:t>
            </a: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234092740"/>
      </p:ext>
    </p:extLst>
  </p:cSld>
  <p:clrMapOvr>
    <a:masterClrMapping/>
  </p:clrMapOvr>
  <p:transition spd="slow">
    <p:wedge/>
  </p:transition>
</p:sld>
</file>

<file path=ppt/theme/theme1.xml><?xml version="1.0" encoding="utf-8"?>
<a:theme xmlns:a="http://schemas.openxmlformats.org/drawingml/2006/main" name="Blue-Gradient.dep">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Belgium-Tahoma">
      <a:majorFont>
        <a:latin typeface="Belgium"/>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EBE2D1"/>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Blue-Gradient.dep</Template>
  <TotalTime>1867</TotalTime>
  <Words>1681</Words>
  <Application>Microsoft Office PowerPoint</Application>
  <PresentationFormat>On-screen Show (4:3)</PresentationFormat>
  <Paragraphs>167</Paragraphs>
  <Slides>25</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25</vt:i4>
      </vt:variant>
    </vt:vector>
  </HeadingPairs>
  <TitlesOfParts>
    <vt:vector size="40" baseType="lpstr">
      <vt:lpstr>Comic Sans MS</vt:lpstr>
      <vt:lpstr>Paddington</vt:lpstr>
      <vt:lpstr>Algerian</vt:lpstr>
      <vt:lpstr>Calibri</vt:lpstr>
      <vt:lpstr>Cooper Black</vt:lpstr>
      <vt:lpstr>Bookman Old Style</vt:lpstr>
      <vt:lpstr>Verdana</vt:lpstr>
      <vt:lpstr>ArgosContour</vt:lpstr>
      <vt:lpstr>Belgium</vt:lpstr>
      <vt:lpstr>VAG Round</vt:lpstr>
      <vt:lpstr>Tahoma</vt:lpstr>
      <vt:lpstr>Arial</vt:lpstr>
      <vt:lpstr>Impact</vt:lpstr>
      <vt:lpstr>Times New Roman</vt:lpstr>
      <vt:lpstr>Blue-Gradient.dep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 of 1 Thessalonians </vt:lpstr>
      <vt:lpstr>What Paul Remembered (1:3)</vt:lpstr>
      <vt:lpstr>Different Kinds of Works</vt:lpstr>
      <vt:lpstr>God’s Plan for Election/Predestination (1:4)</vt:lpstr>
      <vt:lpstr>How the Gospel Came – 1:5</vt:lpstr>
      <vt:lpstr>How Does the Spirit Lead Today?</vt:lpstr>
      <vt:lpstr>The Word Does What the Spirit Does </vt:lpstr>
      <vt:lpstr>Paul’s Teaching in Thessalonica – 2:1-12</vt:lpstr>
      <vt:lpstr>Lessons about the Gospel – chap 1,2</vt:lpstr>
      <vt:lpstr>Abstain from Fornication – 4:3-8</vt:lpstr>
      <vt:lpstr>Know How to Possess Your Vessel</vt:lpstr>
      <vt:lpstr>Admonitions for New Christians – 4:1-12</vt:lpstr>
      <vt:lpstr>Second Coming – 4:13-5:11</vt:lpstr>
      <vt:lpstr>Premillennialism &amp; the 2nd Coming</vt:lpstr>
      <vt:lpstr> Concluding Admonitions - 5:14-22</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Thessalonians PowerPoint slides and charts - Free Bible study commentary, notes, questions, and comments; available free at www.gospelway.com</dc:title>
  <dc:subject>Free study notes on the Bible book of 1 Thessalonians; commentary and comments on the New Testament epistle PowerPoint slides and charts  - David E. Pratte</dc:subject>
  <dc:creator>David E. Pratte</dc:creator>
  <cp:keywords>1 Thessalonians book letter epistle commentary study notes comments Bible religion New Testament free church Christ Jesus letter Christ return second coming resurrection dead eternal rewards persecution suffering fornication adultery sexual morality  - David E. Pratte; www.biblestudylessons.com</cp:keywords>
  <cp:lastModifiedBy>David Pratte</cp:lastModifiedBy>
  <cp:revision>860</cp:revision>
  <cp:lastPrinted>2016-09-14T15:52:18Z</cp:lastPrinted>
  <dcterms:created xsi:type="dcterms:W3CDTF">2013-07-15T18:37:31Z</dcterms:created>
  <dcterms:modified xsi:type="dcterms:W3CDTF">2022-03-23T21:23:16Z</dcterms:modified>
</cp:coreProperties>
</file>