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70"/>
  </p:notesMasterIdLst>
  <p:sldIdLst>
    <p:sldId id="257" r:id="rId2"/>
    <p:sldId id="258" r:id="rId3"/>
    <p:sldId id="256" r:id="rId4"/>
    <p:sldId id="334" r:id="rId5"/>
    <p:sldId id="319" r:id="rId6"/>
    <p:sldId id="339" r:id="rId7"/>
    <p:sldId id="341" r:id="rId8"/>
    <p:sldId id="338" r:id="rId9"/>
    <p:sldId id="340" r:id="rId10"/>
    <p:sldId id="343" r:id="rId11"/>
    <p:sldId id="344" r:id="rId12"/>
    <p:sldId id="345" r:id="rId13"/>
    <p:sldId id="346" r:id="rId14"/>
    <p:sldId id="347" r:id="rId15"/>
    <p:sldId id="348" r:id="rId16"/>
    <p:sldId id="350" r:id="rId17"/>
    <p:sldId id="349" r:id="rId18"/>
    <p:sldId id="351" r:id="rId19"/>
    <p:sldId id="361" r:id="rId20"/>
    <p:sldId id="353" r:id="rId21"/>
    <p:sldId id="352" r:id="rId22"/>
    <p:sldId id="354" r:id="rId23"/>
    <p:sldId id="355" r:id="rId24"/>
    <p:sldId id="356" r:id="rId25"/>
    <p:sldId id="357" r:id="rId26"/>
    <p:sldId id="358" r:id="rId27"/>
    <p:sldId id="359" r:id="rId28"/>
    <p:sldId id="360" r:id="rId29"/>
    <p:sldId id="366" r:id="rId30"/>
    <p:sldId id="362" r:id="rId31"/>
    <p:sldId id="364" r:id="rId32"/>
    <p:sldId id="363" r:id="rId33"/>
    <p:sldId id="365" r:id="rId34"/>
    <p:sldId id="367" r:id="rId35"/>
    <p:sldId id="368" r:id="rId36"/>
    <p:sldId id="369" r:id="rId37"/>
    <p:sldId id="370" r:id="rId38"/>
    <p:sldId id="371" r:id="rId39"/>
    <p:sldId id="373" r:id="rId40"/>
    <p:sldId id="372" r:id="rId41"/>
    <p:sldId id="374" r:id="rId42"/>
    <p:sldId id="375" r:id="rId43"/>
    <p:sldId id="376" r:id="rId44"/>
    <p:sldId id="377" r:id="rId45"/>
    <p:sldId id="378" r:id="rId46"/>
    <p:sldId id="380" r:id="rId47"/>
    <p:sldId id="379" r:id="rId48"/>
    <p:sldId id="381" r:id="rId49"/>
    <p:sldId id="383" r:id="rId50"/>
    <p:sldId id="385" r:id="rId51"/>
    <p:sldId id="382" r:id="rId52"/>
    <p:sldId id="384" r:id="rId53"/>
    <p:sldId id="386" r:id="rId54"/>
    <p:sldId id="387" r:id="rId55"/>
    <p:sldId id="388" r:id="rId56"/>
    <p:sldId id="390" r:id="rId57"/>
    <p:sldId id="389" r:id="rId58"/>
    <p:sldId id="392" r:id="rId59"/>
    <p:sldId id="393" r:id="rId60"/>
    <p:sldId id="395" r:id="rId61"/>
    <p:sldId id="396" r:id="rId62"/>
    <p:sldId id="397" r:id="rId63"/>
    <p:sldId id="399" r:id="rId64"/>
    <p:sldId id="400" r:id="rId65"/>
    <p:sldId id="401" r:id="rId66"/>
    <p:sldId id="402" r:id="rId67"/>
    <p:sldId id="403" r:id="rId68"/>
    <p:sldId id="342" r:id="rId69"/>
  </p:sldIdLst>
  <p:sldSz cx="12192000" cy="6858000"/>
  <p:notesSz cx="7010400" cy="9296400"/>
  <p:embeddedFontLst>
    <p:embeddedFont>
      <p:font typeface="Algerian" panose="04020705040A02060702" pitchFamily="82" charset="0"/>
      <p:regular r:id="rId71"/>
    </p:embeddedFont>
    <p:embeddedFont>
      <p:font typeface="Bookman Old Style" panose="02050604050505020204" pitchFamily="18" charset="0"/>
      <p:regular r:id="rId72"/>
      <p:bold r:id="rId73"/>
      <p:italic r:id="rId74"/>
      <p:boldItalic r:id="rId75"/>
    </p:embeddedFont>
    <p:embeddedFont>
      <p:font typeface="Calibri" panose="020F0502020204030204" pitchFamily="34" charset="0"/>
      <p:regular r:id="rId76"/>
      <p:bold r:id="rId77"/>
      <p:italic r:id="rId78"/>
      <p:boldItalic r:id="rId79"/>
    </p:embeddedFont>
    <p:embeddedFont>
      <p:font typeface="Comic Sans MS" panose="030F0702030302020204" pitchFamily="66" charset="0"/>
      <p:regular r:id="rId80"/>
      <p:bold r:id="rId81"/>
      <p:italic r:id="rId82"/>
      <p:boldItalic r:id="rId83"/>
    </p:embeddedFont>
    <p:embeddedFont>
      <p:font typeface="Cooper Black" panose="0208090404030B020404" pitchFamily="18" charset="0"/>
      <p:regular r:id="rId84"/>
    </p:embeddedFont>
    <p:embeddedFont>
      <p:font typeface="Georgia" panose="02040502050405020303" pitchFamily="18" charset="0"/>
      <p:regular r:id="rId85"/>
      <p:bold r:id="rId86"/>
      <p:italic r:id="rId87"/>
      <p:boldItalic r:id="rId88"/>
    </p:embeddedFont>
    <p:embeddedFont>
      <p:font typeface="Tahoma" panose="020B0604030504040204" pitchFamily="34" charset="0"/>
      <p:regular r:id="rId89"/>
      <p:bold r:id="rId90"/>
    </p:embeddedFont>
    <p:embeddedFont>
      <p:font typeface="Trebuchet MS" panose="020B0603020202020204" pitchFamily="34" charset="0"/>
      <p:regular r:id="rId91"/>
      <p:bold r:id="rId92"/>
      <p:italic r:id="rId93"/>
      <p:boldItalic r:id="rId94"/>
    </p:embeddedFont>
    <p:embeddedFont>
      <p:font typeface="VAG Round" panose="040B7200000000000000" pitchFamily="82" charset="0"/>
      <p:regular r:id="rId95"/>
    </p:embeddedFont>
    <p:embeddedFont>
      <p:font typeface="Verdana" panose="020B0604030504040204" pitchFamily="34" charset="0"/>
      <p:regular r:id="rId96"/>
      <p:bold r:id="rId97"/>
      <p:italic r:id="rId98"/>
      <p:boldItalic r:id="rId99"/>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Pratte" initials="DP" lastIdx="1" clrIdx="0">
    <p:extLst>
      <p:ext uri="{19B8F6BF-5375-455C-9EA6-DF929625EA0E}">
        <p15:presenceInfo xmlns:p15="http://schemas.microsoft.com/office/powerpoint/2012/main" userId="b025c337b1ca12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9200"/>
    <a:srgbClr val="009A00"/>
    <a:srgbClr val="000099"/>
    <a:srgbClr val="006600"/>
    <a:srgbClr val="3333FF"/>
    <a:srgbClr val="0000CC"/>
    <a:srgbClr val="255997"/>
    <a:srgbClr val="3072C2"/>
    <a:srgbClr val="85A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042" autoAdjust="0"/>
    <p:restoredTop sz="92308" autoAdjust="0"/>
  </p:normalViewPr>
  <p:slideViewPr>
    <p:cSldViewPr showGuides="1">
      <p:cViewPr varScale="1">
        <p:scale>
          <a:sx n="58" d="100"/>
          <a:sy n="58" d="100"/>
        </p:scale>
        <p:origin x="62" y="31"/>
      </p:cViewPr>
      <p:guideLst>
        <p:guide orient="horz" pos="2160"/>
        <p:guide pos="3840"/>
      </p:guideLst>
    </p:cSldViewPr>
  </p:slideViewPr>
  <p:notesTextViewPr>
    <p:cViewPr>
      <p:scale>
        <a:sx n="100" d="100"/>
        <a:sy n="100" d="100"/>
      </p:scale>
      <p:origin x="0" y="0"/>
    </p:cViewPr>
  </p:notesTextViewPr>
  <p:sorterViewPr>
    <p:cViewPr>
      <p:scale>
        <a:sx n="58" d="100"/>
        <a:sy n="58"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4.fntdata"/><Relationship Id="rId89" Type="http://schemas.openxmlformats.org/officeDocument/2006/relationships/font" Target="fonts/font1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20.fntdata"/><Relationship Id="rId95" Type="http://schemas.openxmlformats.org/officeDocument/2006/relationships/font" Target="fonts/font2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10.fntdata"/><Relationship Id="rId85" Type="http://schemas.openxmlformats.org/officeDocument/2006/relationships/font" Target="fonts/font15.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font" Target="fonts/font21.fntdata"/><Relationship Id="rId96"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94" Type="http://schemas.openxmlformats.org/officeDocument/2006/relationships/font" Target="fonts/font24.fntdata"/><Relationship Id="rId99" Type="http://schemas.openxmlformats.org/officeDocument/2006/relationships/font" Target="fonts/font29.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97" Type="http://schemas.openxmlformats.org/officeDocument/2006/relationships/font" Target="fonts/font27.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fntdata"/><Relationship Id="rId92" Type="http://schemas.openxmlformats.org/officeDocument/2006/relationships/font" Target="fonts/font2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7.fntdata"/><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7.fntdata"/><Relationship Id="rId100"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93" Type="http://schemas.openxmlformats.org/officeDocument/2006/relationships/font" Target="fonts/font23.fntdata"/><Relationship Id="rId98" Type="http://schemas.openxmlformats.org/officeDocument/2006/relationships/font" Target="fonts/font28.fntdata"/><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0-27T14:53:36.134" idx="1">
    <p:pos x="10" y="1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11/26/22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dirty="0"/>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dirty="0"/>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dirty="0"/>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dirty="0"/>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dirty="0"/>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dirty="0"/>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dirty="0"/>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dirty="0"/>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dirty="0"/>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dirty="0"/>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dirty="0"/>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dirty="0"/>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dirty="0"/>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chemeClr val="accent1">
                <a:lumMod val="25000"/>
              </a:schemeClr>
            </a:gs>
            <a:gs pos="45000">
              <a:schemeClr val="accent1">
                <a:lumMod val="10000"/>
              </a:schemeClr>
            </a:gs>
            <a:gs pos="100000">
              <a:schemeClr val="accent1">
                <a:lumMod val="25000"/>
              </a:schemeClr>
            </a:gs>
          </a:gsLst>
          <a:lin ang="189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dirty="0"/>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dirty="0"/>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ref.ly/logosres/nkjv?ref=BibleNKJV.1Ti5.14&amp;off=46&amp;ctx=+the+younger+widows+~marry%2c+bear+children"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192000" cy="6858000"/>
          </a:xfrm>
          <a:prstGeom prst="rect">
            <a:avLst/>
          </a:prstGeom>
          <a:solidFill>
            <a:srgbClr val="000000"/>
          </a:solidFill>
          <a:ln w="9525">
            <a:noFill/>
            <a:miter lim="800000"/>
            <a:headEnd/>
            <a:tailEnd/>
          </a:ln>
        </p:spPr>
        <p:txBody>
          <a:bodyPr wrap="none" anchor="ctr"/>
          <a:lstStyle/>
          <a:p>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248400" y="1300878"/>
            <a:ext cx="3581400" cy="2585323"/>
          </a:xfrm>
          <a:prstGeom prst="rect">
            <a:avLst/>
          </a:prstGeom>
          <a:gradFill flip="none" rotWithShape="1">
            <a:gsLst>
              <a:gs pos="0">
                <a:schemeClr val="accent1">
                  <a:lumMod val="10000"/>
                </a:schemeClr>
              </a:gs>
              <a:gs pos="74000">
                <a:schemeClr val="accent1">
                  <a:lumMod val="25000"/>
                </a:schemeClr>
              </a:gs>
              <a:gs pos="100000">
                <a:schemeClr val="accent1">
                  <a:lumMod val="10000"/>
                </a:schemeClr>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5400" dirty="0">
                <a:latin typeface="ArgosContour" pitchFamily="2" charset="0"/>
              </a:rPr>
              <a:t>Video Bible Study</a:t>
            </a:r>
          </a:p>
          <a:p>
            <a:pPr algn="ctr"/>
            <a:r>
              <a:rPr lang="en-US" sz="5400" dirty="0">
                <a:latin typeface="ArgosContour" pitchFamily="2" charset="0"/>
              </a:rPr>
              <a:t>Lessons</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www.gospelway.com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324600" y="4456094"/>
            <a:ext cx="3733800" cy="830997"/>
          </a:xfrm>
          <a:prstGeom prst="rect">
            <a:avLst/>
          </a:prstGeom>
          <a:noFill/>
        </p:spPr>
        <p:txBody>
          <a:bodyPr wrap="square" rtlCol="0">
            <a:spAutoFit/>
          </a:bodyPr>
          <a:lstStyle/>
          <a:p>
            <a:pPr algn="ctr"/>
            <a:r>
              <a:rPr lang="en-US" sz="2400" dirty="0">
                <a:latin typeface="Algerian" panose="04020705040A02060702" pitchFamily="82" charset="0"/>
              </a:rPr>
              <a:t>presented by </a:t>
            </a:r>
            <a:br>
              <a:rPr lang="en-US" sz="2400" dirty="0">
                <a:latin typeface="Algerian" panose="04020705040A02060702" pitchFamily="82" charset="0"/>
              </a:rPr>
            </a:br>
            <a:r>
              <a:rPr lang="en-US" sz="24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771900" y="5162490"/>
            <a:ext cx="4572000" cy="400110"/>
          </a:xfrm>
          <a:prstGeom prst="rect">
            <a:avLst/>
          </a:prstGeom>
          <a:noFill/>
        </p:spPr>
        <p:txBody>
          <a:bodyPr wrap="square" rtlCol="0">
            <a:spAutoFit/>
          </a:bodyPr>
          <a:lstStyle/>
          <a:p>
            <a:pPr algn="ctr"/>
            <a:r>
              <a:rPr lang="en-US" sz="2000" b="1" dirty="0">
                <a:latin typeface="+mn-lt"/>
              </a:rPr>
              <a:t>© Copyright David E. Pratte, 2020</a:t>
            </a:r>
          </a:p>
        </p:txBody>
      </p:sp>
      <p:sp>
        <p:nvSpPr>
          <p:cNvPr id="6" name="TextBox 5">
            <a:extLst>
              <a:ext uri="{FF2B5EF4-FFF2-40B4-BE49-F238E27FC236}">
                <a16:creationId xmlns:a16="http://schemas.microsoft.com/office/drawing/2014/main" id="{D2009373-4638-4797-9163-632DBAA3E847}"/>
              </a:ext>
            </a:extLst>
          </p:cNvPr>
          <p:cNvSpPr txBox="1"/>
          <p:nvPr/>
        </p:nvSpPr>
        <p:spPr>
          <a:xfrm>
            <a:off x="2590800" y="5725180"/>
            <a:ext cx="7010400" cy="523220"/>
          </a:xfrm>
          <a:prstGeom prst="rect">
            <a:avLst/>
          </a:prstGeom>
          <a:noFill/>
        </p:spPr>
        <p:txBody>
          <a:bodyPr wrap="square" rtlCol="0">
            <a:spAutoFit/>
          </a:bodyPr>
          <a:lstStyle/>
          <a:p>
            <a:pPr algn="ctr"/>
            <a:r>
              <a:rPr lang="en-US" sz="14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431430"/>
            <a:ext cx="3962400" cy="1323439"/>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Epistle of</a:t>
            </a:r>
            <a:br>
              <a:rPr lang="en-US" sz="4000" b="1" dirty="0">
                <a:solidFill>
                  <a:srgbClr val="FFFF00"/>
                </a:solidFill>
                <a:latin typeface="Bookman Old Style" panose="02050604050505020204" pitchFamily="18" charset="0"/>
              </a:rPr>
            </a:br>
            <a:r>
              <a:rPr lang="en-US" sz="4000" b="1" dirty="0">
                <a:solidFill>
                  <a:srgbClr val="FFFF00"/>
                </a:solidFill>
                <a:latin typeface="Bookman Old Style" panose="02050604050505020204" pitchFamily="18" charset="0"/>
              </a:rPr>
              <a:t>1 Timothy </a:t>
            </a:r>
          </a:p>
        </p:txBody>
      </p:sp>
      <p:sp>
        <p:nvSpPr>
          <p:cNvPr id="7" name="TextBox 6">
            <a:extLst>
              <a:ext uri="{FF2B5EF4-FFF2-40B4-BE49-F238E27FC236}">
                <a16:creationId xmlns:a16="http://schemas.microsoft.com/office/drawing/2014/main" id="{3F1EC510-7C35-4287-BA51-03B81A035968}"/>
              </a:ext>
            </a:extLst>
          </p:cNvPr>
          <p:cNvSpPr txBox="1"/>
          <p:nvPr/>
        </p:nvSpPr>
        <p:spPr>
          <a:xfrm>
            <a:off x="6324600" y="3886201"/>
            <a:ext cx="3962400" cy="646331"/>
          </a:xfrm>
          <a:prstGeom prst="rect">
            <a:avLst/>
          </a:prstGeom>
          <a:noFill/>
        </p:spPr>
        <p:txBody>
          <a:bodyPr wrap="square" rtlCol="0">
            <a:spAutoFit/>
          </a:bodyPr>
          <a:lstStyle/>
          <a:p>
            <a:pPr algn="ctr"/>
            <a:r>
              <a:rPr lang="en-US" sz="1800" dirty="0">
                <a:latin typeface="+mn-lt"/>
              </a:rPr>
              <a:t>Thanks to Christians in the Hillcrest church for their participation.</a:t>
            </a:r>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2057400" y="5080338"/>
            <a:ext cx="83820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www.biblestudylessons.com/classbooks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143000"/>
            <a:ext cx="3962400" cy="3046988"/>
          </a:xfrm>
          <a:prstGeom prst="rect">
            <a:avLst/>
          </a:prstGeom>
          <a:noFill/>
        </p:spPr>
        <p:txBody>
          <a:bodyPr wrap="square" rtlCol="0">
            <a:spAutoFit/>
          </a:bodyPr>
          <a:lstStyle/>
          <a:p>
            <a:pPr algn="ctr"/>
            <a:r>
              <a:rPr lang="en-US" sz="3200" b="1" dirty="0">
                <a:solidFill>
                  <a:srgbClr val="FFFF00"/>
                </a:solidFill>
                <a:latin typeface="Bookman Old Style" panose="02050604050505020204" pitchFamily="18" charset="0"/>
              </a:rPr>
              <a:t>Bible Study Questions on the Books of </a:t>
            </a:r>
            <a:br>
              <a:rPr lang="en-US" sz="3200" b="1" dirty="0">
                <a:solidFill>
                  <a:srgbClr val="FFFF00"/>
                </a:solidFill>
                <a:latin typeface="Bookman Old Style" panose="02050604050505020204" pitchFamily="18" charset="0"/>
              </a:rPr>
            </a:br>
            <a:r>
              <a:rPr lang="en-US" sz="3200" b="1" dirty="0">
                <a:solidFill>
                  <a:srgbClr val="FFFF00"/>
                </a:solidFill>
                <a:latin typeface="Bookman Old Style" panose="02050604050505020204" pitchFamily="18" charset="0"/>
              </a:rPr>
              <a:t>1&amp;2 Timothy, Titus, &amp; Philemon</a:t>
            </a:r>
          </a:p>
        </p:txBody>
      </p:sp>
    </p:spTree>
    <p:extLst>
      <p:ext uri="{BB962C8B-B14F-4D97-AF65-F5344CB8AC3E}">
        <p14:creationId xmlns:p14="http://schemas.microsoft.com/office/powerpoint/2010/main" val="434060294"/>
      </p:ext>
    </p:extLst>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b="1" i="1" dirty="0"/>
              <a:t>Theme and Major Divisions of 1 Timothy  </a:t>
            </a:r>
          </a:p>
        </p:txBody>
      </p:sp>
      <p:sp>
        <p:nvSpPr>
          <p:cNvPr id="9" name="Rectangle 3"/>
          <p:cNvSpPr txBox="1">
            <a:spLocks noChangeArrowheads="1"/>
          </p:cNvSpPr>
          <p:nvPr/>
        </p:nvSpPr>
        <p:spPr bwMode="auto">
          <a:xfrm>
            <a:off x="1905000" y="1219200"/>
            <a:ext cx="8382000" cy="524759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i="1" dirty="0">
                <a:solidFill>
                  <a:srgbClr val="FFFF00"/>
                </a:solidFill>
                <a:latin typeface="+mn-lt"/>
              </a:rPr>
              <a:t>Theme: </a:t>
            </a:r>
            <a:r>
              <a:rPr lang="en-US" sz="2800" b="1" dirty="0">
                <a:latin typeface="+mn-lt"/>
              </a:rPr>
              <a:t>Instructions to a young preacher regarding opposing error, preaching truth, and personal conduct</a:t>
            </a:r>
          </a:p>
          <a:p>
            <a:pPr>
              <a:spcBef>
                <a:spcPts val="600"/>
              </a:spcBef>
            </a:pPr>
            <a:r>
              <a:rPr lang="en-US" dirty="0"/>
              <a:t> </a:t>
            </a:r>
            <a:r>
              <a:rPr lang="en-US" sz="2800" b="1" i="1" dirty="0">
                <a:solidFill>
                  <a:schemeClr val="accent1"/>
                </a:solidFill>
                <a:latin typeface="Trebuchet MS" panose="020B0603020202020204" pitchFamily="34" charset="0"/>
              </a:rPr>
              <a:t>Major divisions</a:t>
            </a:r>
          </a:p>
          <a:p>
            <a:r>
              <a:rPr lang="en-US" sz="2400" b="1" dirty="0">
                <a:latin typeface="+mn-lt"/>
              </a:rPr>
              <a:t>Chapter 1 – A charge to warn men not to stray from the truth</a:t>
            </a:r>
          </a:p>
          <a:p>
            <a:r>
              <a:rPr lang="en-US" sz="2400" b="1" dirty="0">
                <a:latin typeface="+mn-lt"/>
              </a:rPr>
              <a:t>Chapter 2 – Instructions about prayer and the conduct of women</a:t>
            </a:r>
          </a:p>
          <a:p>
            <a:r>
              <a:rPr lang="en-US" sz="2400" b="1" dirty="0">
                <a:latin typeface="+mn-lt"/>
              </a:rPr>
              <a:t>Chapter 3 – Qualifications of church leaders</a:t>
            </a:r>
          </a:p>
          <a:p>
            <a:r>
              <a:rPr lang="en-US" sz="2400" b="1" dirty="0">
                <a:latin typeface="+mn-lt"/>
              </a:rPr>
              <a:t>Chapter 4 – Admonitions about apostasy and preaching responsibilities</a:t>
            </a:r>
          </a:p>
          <a:p>
            <a:r>
              <a:rPr lang="en-US" sz="2400" b="1" dirty="0">
                <a:latin typeface="+mn-lt"/>
              </a:rPr>
              <a:t>5:1-19 – Instructions about various groups of disciples</a:t>
            </a:r>
          </a:p>
          <a:p>
            <a:r>
              <a:rPr lang="en-US" sz="2400" b="1" dirty="0">
                <a:latin typeface="+mn-lt"/>
              </a:rPr>
              <a:t>5:20-6:21 – Various instructions about teaching</a:t>
            </a:r>
          </a:p>
        </p:txBody>
      </p:sp>
    </p:spTree>
    <p:extLst>
      <p:ext uri="{BB962C8B-B14F-4D97-AF65-F5344CB8AC3E}">
        <p14:creationId xmlns:p14="http://schemas.microsoft.com/office/powerpoint/2010/main" val="1567377255"/>
      </p:ext>
    </p:extLst>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b="1" i="1" dirty="0"/>
              <a:t>Evidence Paul Was an Apostle</a:t>
            </a:r>
          </a:p>
        </p:txBody>
      </p:sp>
      <p:sp>
        <p:nvSpPr>
          <p:cNvPr id="9" name="Rectangle 3"/>
          <p:cNvSpPr txBox="1">
            <a:spLocks noChangeArrowheads="1"/>
          </p:cNvSpPr>
          <p:nvPr/>
        </p:nvSpPr>
        <p:spPr bwMode="auto">
          <a:xfrm>
            <a:off x="1905000" y="1219200"/>
            <a:ext cx="8382000" cy="520142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400" b="1" dirty="0">
                <a:latin typeface="+mn-lt"/>
              </a:rPr>
              <a:t>* He claimed it </a:t>
            </a:r>
            <a:r>
              <a:rPr lang="en-US" sz="2400" dirty="0">
                <a:solidFill>
                  <a:schemeClr val="accent2"/>
                </a:solidFill>
                <a:latin typeface="Comic Sans MS" panose="030F0702030302020204" pitchFamily="66" charset="0"/>
              </a:rPr>
              <a:t>(verse 1).</a:t>
            </a:r>
          </a:p>
          <a:p>
            <a:pPr>
              <a:spcBef>
                <a:spcPts val="1200"/>
              </a:spcBef>
            </a:pPr>
            <a:r>
              <a:rPr lang="en-US" sz="2400" b="1" dirty="0">
                <a:latin typeface="+mn-lt"/>
              </a:rPr>
              <a:t>* He spoke by direct guidance of the Holy Spirit </a:t>
            </a:r>
            <a:br>
              <a:rPr lang="en-US" sz="2400" b="1" dirty="0">
                <a:latin typeface="+mn-lt"/>
              </a:rPr>
            </a:br>
            <a:r>
              <a:rPr lang="en-US" sz="2400" dirty="0">
                <a:solidFill>
                  <a:schemeClr val="accent2"/>
                </a:solidFill>
                <a:latin typeface="Comic Sans MS" panose="030F0702030302020204" pitchFamily="66" charset="0"/>
              </a:rPr>
              <a:t>(1 Corinthians 14:37; 2:10-16; Ephesians 3:3-5; 2 Corinthians 12:7-10).</a:t>
            </a:r>
          </a:p>
          <a:p>
            <a:pPr>
              <a:spcBef>
                <a:spcPts val="1200"/>
              </a:spcBef>
            </a:pPr>
            <a:r>
              <a:rPr lang="en-US" sz="2400" b="1" dirty="0">
                <a:latin typeface="+mn-lt"/>
              </a:rPr>
              <a:t>* His claim to apostleship was confirmed by miracles </a:t>
            </a:r>
            <a:br>
              <a:rPr lang="en-US" sz="2400" b="1" dirty="0">
                <a:latin typeface="+mn-lt"/>
              </a:rPr>
            </a:br>
            <a:r>
              <a:rPr lang="en-US" sz="2400" dirty="0">
                <a:solidFill>
                  <a:schemeClr val="accent2"/>
                </a:solidFill>
                <a:latin typeface="Comic Sans MS" panose="030F0702030302020204" pitchFamily="66" charset="0"/>
              </a:rPr>
              <a:t>(2 Corinthians 12:12; Acts 14:3,8-18; 13:6-12; 19:8-20).</a:t>
            </a:r>
          </a:p>
          <a:p>
            <a:pPr>
              <a:spcBef>
                <a:spcPts val="1200"/>
              </a:spcBef>
            </a:pPr>
            <a:r>
              <a:rPr lang="en-US" sz="2400" b="1" dirty="0">
                <a:latin typeface="+mn-lt"/>
              </a:rPr>
              <a:t>* He was an eyewitness of the resurrected Christ </a:t>
            </a:r>
            <a:br>
              <a:rPr lang="en-US" sz="2400" b="1" dirty="0">
                <a:latin typeface="+mn-lt"/>
              </a:rPr>
            </a:br>
            <a:r>
              <a:rPr lang="en-US" sz="2400" dirty="0">
                <a:solidFill>
                  <a:schemeClr val="accent2"/>
                </a:solidFill>
                <a:latin typeface="Comic Sans MS" panose="030F0702030302020204" pitchFamily="66" charset="0"/>
              </a:rPr>
              <a:t> (Acts 9:1-18; 22:14,15; 26:16; 1 Corinthians 15:1-8; 9:1). </a:t>
            </a:r>
          </a:p>
          <a:p>
            <a:pPr>
              <a:spcBef>
                <a:spcPts val="1200"/>
              </a:spcBef>
            </a:pPr>
            <a:r>
              <a:rPr lang="en-US" sz="2400" b="1" dirty="0">
                <a:latin typeface="+mn-lt"/>
              </a:rPr>
              <a:t>* He could lay hands on others to give them miraculous powers </a:t>
            </a:r>
            <a:r>
              <a:rPr lang="en-US" sz="2400" dirty="0">
                <a:solidFill>
                  <a:schemeClr val="accent2"/>
                </a:solidFill>
                <a:latin typeface="Comic Sans MS" panose="030F0702030302020204" pitchFamily="66" charset="0"/>
              </a:rPr>
              <a:t>(Acts 19:1-7; Romans 1:8-11; 2 Timothy 1:6).</a:t>
            </a:r>
          </a:p>
          <a:p>
            <a:pPr>
              <a:spcBef>
                <a:spcPts val="1200"/>
              </a:spcBef>
            </a:pPr>
            <a:r>
              <a:rPr lang="en-US" sz="2400" b="1" dirty="0">
                <a:latin typeface="+mn-lt"/>
              </a:rPr>
              <a:t>* Jesus chose him and commanded him to be a witness of His resurrection </a:t>
            </a:r>
            <a:r>
              <a:rPr lang="en-US" sz="2400" dirty="0">
                <a:solidFill>
                  <a:schemeClr val="accent2"/>
                </a:solidFill>
                <a:latin typeface="Comic Sans MS" panose="030F0702030302020204" pitchFamily="66" charset="0"/>
              </a:rPr>
              <a:t>(Acts 26:13-19).</a:t>
            </a:r>
          </a:p>
        </p:txBody>
      </p:sp>
    </p:spTree>
    <p:extLst>
      <p:ext uri="{BB962C8B-B14F-4D97-AF65-F5344CB8AC3E}">
        <p14:creationId xmlns:p14="http://schemas.microsoft.com/office/powerpoint/2010/main" val="2085388168"/>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304801"/>
            <a:ext cx="8410575" cy="461665"/>
          </a:xfrm>
          <a:solidFill>
            <a:srgbClr val="000000">
              <a:alpha val="84706"/>
            </a:srgbClr>
          </a:solidFill>
        </p:spPr>
        <p:txBody>
          <a:bodyPr anchor="t" anchorCtr="0">
            <a:spAutoFit/>
          </a:bodyPr>
          <a:lstStyle/>
          <a:p>
            <a:r>
              <a:rPr lang="en-US" sz="2400" b="1" i="1" dirty="0"/>
              <a:t>Ephesus – Paul’s Third Journey</a:t>
            </a:r>
          </a:p>
        </p:txBody>
      </p:sp>
      <p:pic>
        <p:nvPicPr>
          <p:cNvPr id="4" name="Picture 3">
            <a:extLst>
              <a:ext uri="{FF2B5EF4-FFF2-40B4-BE49-F238E27FC236}">
                <a16:creationId xmlns:a16="http://schemas.microsoft.com/office/drawing/2014/main" id="{C5B926F4-847D-416A-B680-14776F53E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914401"/>
            <a:ext cx="9144000" cy="5860473"/>
          </a:xfrm>
          <a:prstGeom prst="rect">
            <a:avLst/>
          </a:prstGeom>
        </p:spPr>
      </p:pic>
    </p:spTree>
    <p:extLst>
      <p:ext uri="{BB962C8B-B14F-4D97-AF65-F5344CB8AC3E}">
        <p14:creationId xmlns:p14="http://schemas.microsoft.com/office/powerpoint/2010/main" val="274149074"/>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228601"/>
            <a:ext cx="8410575" cy="461665"/>
          </a:xfrm>
          <a:solidFill>
            <a:srgbClr val="000000">
              <a:alpha val="84706"/>
            </a:srgbClr>
          </a:solidFill>
        </p:spPr>
        <p:txBody>
          <a:bodyPr anchor="t" anchorCtr="0">
            <a:spAutoFit/>
          </a:bodyPr>
          <a:lstStyle/>
          <a:p>
            <a:r>
              <a:rPr lang="en-US" sz="2400" b="1" i="1" dirty="0"/>
              <a:t>Theater  in Ephesus – Acts 19</a:t>
            </a:r>
          </a:p>
        </p:txBody>
      </p:sp>
      <p:pic>
        <p:nvPicPr>
          <p:cNvPr id="5" name="Picture 4">
            <a:extLst>
              <a:ext uri="{FF2B5EF4-FFF2-40B4-BE49-F238E27FC236}">
                <a16:creationId xmlns:a16="http://schemas.microsoft.com/office/drawing/2014/main" id="{A38C6F1A-0BCC-4B45-BDA8-43373C9BA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38201"/>
            <a:ext cx="9144000" cy="5383481"/>
          </a:xfrm>
          <a:prstGeom prst="rect">
            <a:avLst/>
          </a:prstGeom>
        </p:spPr>
      </p:pic>
      <p:sp>
        <p:nvSpPr>
          <p:cNvPr id="10" name="Rectangle 2">
            <a:extLst>
              <a:ext uri="{FF2B5EF4-FFF2-40B4-BE49-F238E27FC236}">
                <a16:creationId xmlns:a16="http://schemas.microsoft.com/office/drawing/2014/main" id="{906614A1-F883-4882-A9E5-F94643E4453B}"/>
              </a:ext>
            </a:extLst>
          </p:cNvPr>
          <p:cNvSpPr txBox="1">
            <a:spLocks noChangeArrowheads="1"/>
          </p:cNvSpPr>
          <p:nvPr/>
        </p:nvSpPr>
        <p:spPr bwMode="auto">
          <a:xfrm>
            <a:off x="1876426" y="6320136"/>
            <a:ext cx="8410575" cy="30777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1400" i="1" kern="0" dirty="0"/>
              <a:t>Credit: </a:t>
            </a:r>
            <a:r>
              <a:rPr lang="en-US" sz="1400" i="1" kern="0" dirty="0" err="1"/>
              <a:t>Radomil</a:t>
            </a:r>
            <a:r>
              <a:rPr lang="en-US" sz="1400" i="1" kern="0" dirty="0"/>
              <a:t>, distributed under GNU Free Documentation License  1.2 via Wikimedia Commons</a:t>
            </a:r>
          </a:p>
        </p:txBody>
      </p:sp>
    </p:spTree>
    <p:extLst>
      <p:ext uri="{BB962C8B-B14F-4D97-AF65-F5344CB8AC3E}">
        <p14:creationId xmlns:p14="http://schemas.microsoft.com/office/powerpoint/2010/main" val="220842387"/>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863026"/>
            <a:ext cx="8410575" cy="584775"/>
          </a:xfrm>
          <a:solidFill>
            <a:srgbClr val="000000">
              <a:alpha val="84706"/>
            </a:srgbClr>
          </a:solidFill>
        </p:spPr>
        <p:txBody>
          <a:bodyPr anchor="t" anchorCtr="0">
            <a:spAutoFit/>
          </a:bodyPr>
          <a:lstStyle/>
          <a:p>
            <a:r>
              <a:rPr lang="en-US" sz="3200" b="1" i="1" dirty="0"/>
              <a:t>The Purpose of the Command – 1:3-5</a:t>
            </a:r>
          </a:p>
        </p:txBody>
      </p:sp>
      <p:graphicFrame>
        <p:nvGraphicFramePr>
          <p:cNvPr id="2" name="Table 1">
            <a:extLst>
              <a:ext uri="{FF2B5EF4-FFF2-40B4-BE49-F238E27FC236}">
                <a16:creationId xmlns:a16="http://schemas.microsoft.com/office/drawing/2014/main" id="{2C281A9D-0181-4BC7-A1FE-0A6782C398EA}"/>
              </a:ext>
            </a:extLst>
          </p:cNvPr>
          <p:cNvGraphicFramePr>
            <a:graphicFrameLocks noGrp="1"/>
          </p:cNvGraphicFramePr>
          <p:nvPr>
            <p:extLst>
              <p:ext uri="{D42A27DB-BD31-4B8C-83A1-F6EECF244321}">
                <p14:modId xmlns:p14="http://schemas.microsoft.com/office/powerpoint/2010/main" val="1481630980"/>
              </p:ext>
            </p:extLst>
          </p:nvPr>
        </p:nvGraphicFramePr>
        <p:xfrm>
          <a:off x="2057400" y="2317910"/>
          <a:ext cx="8100520" cy="2558891"/>
        </p:xfrm>
        <a:graphic>
          <a:graphicData uri="http://schemas.openxmlformats.org/drawingml/2006/table">
            <a:tbl>
              <a:tblPr>
                <a:tableStyleId>{5C22544A-7EE6-4342-B048-85BDC9FD1C3A}</a:tableStyleId>
              </a:tblPr>
              <a:tblGrid>
                <a:gridCol w="4050260">
                  <a:extLst>
                    <a:ext uri="{9D8B030D-6E8A-4147-A177-3AD203B41FA5}">
                      <a16:colId xmlns:a16="http://schemas.microsoft.com/office/drawing/2014/main" val="1632729805"/>
                    </a:ext>
                  </a:extLst>
                </a:gridCol>
                <a:gridCol w="4050260">
                  <a:extLst>
                    <a:ext uri="{9D8B030D-6E8A-4147-A177-3AD203B41FA5}">
                      <a16:colId xmlns:a16="http://schemas.microsoft.com/office/drawing/2014/main" val="325261048"/>
                    </a:ext>
                  </a:extLst>
                </a:gridCol>
              </a:tblGrid>
              <a:tr h="639723">
                <a:tc>
                  <a:txBody>
                    <a:bodyPr/>
                    <a:lstStyle/>
                    <a:p>
                      <a:pPr marL="0" marR="0" algn="ctr">
                        <a:spcBef>
                          <a:spcPts val="0"/>
                        </a:spcBef>
                        <a:spcAft>
                          <a:spcPts val="0"/>
                        </a:spcAft>
                        <a:tabLst>
                          <a:tab pos="457200" algn="l"/>
                          <a:tab pos="914400" algn="l"/>
                          <a:tab pos="1371600" algn="l"/>
                          <a:tab pos="3246120" algn="ctr"/>
                        </a:tabLst>
                      </a:pPr>
                      <a:r>
                        <a:rPr lang="en-US" sz="2800" b="1">
                          <a:effectLst/>
                        </a:rPr>
                        <a:t>Not This (verses 3,4)</a:t>
                      </a:r>
                      <a:endParaRPr lang="en-US" sz="2800" b="1">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accent1">
                          <a:lumMod val="90000"/>
                        </a:schemeClr>
                      </a:solidFill>
                      <a:prstDash val="solid"/>
                      <a:round/>
                      <a:headEnd type="none" w="med" len="med"/>
                      <a:tailEnd type="none" w="med" len="med"/>
                    </a:lnL>
                    <a:lnR w="28575" cap="flat" cmpd="sng" algn="ctr">
                      <a:solidFill>
                        <a:schemeClr val="accent1">
                          <a:lumMod val="90000"/>
                        </a:schemeClr>
                      </a:solidFill>
                      <a:prstDash val="solid"/>
                      <a:round/>
                      <a:headEnd type="none" w="med" len="med"/>
                      <a:tailEnd type="none" w="med" len="med"/>
                    </a:lnR>
                    <a:lnT w="28575" cap="flat" cmpd="sng" algn="ctr">
                      <a:solidFill>
                        <a:schemeClr val="accent1">
                          <a:lumMod val="90000"/>
                        </a:schemeClr>
                      </a:solidFill>
                      <a:prstDash val="solid"/>
                      <a:round/>
                      <a:headEnd type="none" w="med" len="med"/>
                      <a:tailEnd type="none" w="med" len="med"/>
                    </a:lnT>
                    <a:lnB w="28575" cap="flat" cmpd="sng" algn="ctr">
                      <a:solidFill>
                        <a:schemeClr val="accent1">
                          <a:lumMod val="90000"/>
                        </a:schemeClr>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800" b="1" dirty="0">
                          <a:effectLst/>
                        </a:rPr>
                        <a:t>But This (verse 5)</a:t>
                      </a:r>
                      <a:endParaRPr lang="en-US" sz="2800" b="1"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accent1">
                          <a:lumMod val="90000"/>
                        </a:schemeClr>
                      </a:solidFill>
                      <a:prstDash val="solid"/>
                      <a:round/>
                      <a:headEnd type="none" w="med" len="med"/>
                      <a:tailEnd type="none" w="med" len="med"/>
                    </a:lnL>
                    <a:lnR w="28575" cap="flat" cmpd="sng" algn="ctr">
                      <a:solidFill>
                        <a:schemeClr val="accent1">
                          <a:lumMod val="90000"/>
                        </a:schemeClr>
                      </a:solidFill>
                      <a:prstDash val="solid"/>
                      <a:round/>
                      <a:headEnd type="none" w="med" len="med"/>
                      <a:tailEnd type="none" w="med" len="med"/>
                    </a:lnR>
                    <a:lnT w="28575" cap="flat" cmpd="sng" algn="ctr">
                      <a:solidFill>
                        <a:schemeClr val="accent1">
                          <a:lumMod val="90000"/>
                        </a:schemeClr>
                      </a:solidFill>
                      <a:prstDash val="solid"/>
                      <a:round/>
                      <a:headEnd type="none" w="med" len="med"/>
                      <a:tailEnd type="none" w="med" len="med"/>
                    </a:lnT>
                    <a:lnB w="28575" cap="flat" cmpd="sng" algn="ctr">
                      <a:solidFill>
                        <a:schemeClr val="accent1">
                          <a:lumMod val="90000"/>
                        </a:schemeClr>
                      </a:solidFill>
                      <a:prstDash val="solid"/>
                      <a:round/>
                      <a:headEnd type="none" w="med" len="med"/>
                      <a:tailEnd type="none" w="med" len="med"/>
                    </a:lnB>
                    <a:solidFill>
                      <a:srgbClr val="006600"/>
                    </a:solidFill>
                  </a:tcPr>
                </a:tc>
                <a:extLst>
                  <a:ext uri="{0D108BD9-81ED-4DB2-BD59-A6C34878D82A}">
                    <a16:rowId xmlns:a16="http://schemas.microsoft.com/office/drawing/2014/main" val="1219443283"/>
                  </a:ext>
                </a:extLst>
              </a:tr>
              <a:tr h="1919168">
                <a:tc>
                  <a:txBody>
                    <a:bodyPr/>
                    <a:lstStyle/>
                    <a:p>
                      <a:pPr marL="0" marR="0" algn="ctr">
                        <a:spcBef>
                          <a:spcPts val="0"/>
                        </a:spcBef>
                        <a:spcAft>
                          <a:spcPts val="0"/>
                        </a:spcAft>
                        <a:tabLst>
                          <a:tab pos="457200" algn="l"/>
                          <a:tab pos="914400" algn="l"/>
                          <a:tab pos="1371600" algn="l"/>
                          <a:tab pos="3246120" algn="ctr"/>
                        </a:tabLst>
                      </a:pPr>
                      <a:r>
                        <a:rPr lang="en-US" sz="2800" b="1" dirty="0">
                          <a:effectLst/>
                        </a:rPr>
                        <a:t>Different doctrine</a:t>
                      </a:r>
                    </a:p>
                    <a:p>
                      <a:pPr marL="0" marR="0" algn="ctr">
                        <a:spcBef>
                          <a:spcPts val="0"/>
                        </a:spcBef>
                        <a:spcAft>
                          <a:spcPts val="0"/>
                        </a:spcAft>
                        <a:tabLst>
                          <a:tab pos="457200" algn="l"/>
                          <a:tab pos="914400" algn="l"/>
                          <a:tab pos="1371600" algn="l"/>
                          <a:tab pos="3246120" algn="ctr"/>
                        </a:tabLst>
                      </a:pPr>
                      <a:r>
                        <a:rPr lang="en-US" sz="2800" b="1" dirty="0">
                          <a:effectLst/>
                        </a:rPr>
                        <a:t>Fables</a:t>
                      </a:r>
                    </a:p>
                    <a:p>
                      <a:pPr marL="0" marR="0" algn="ctr">
                        <a:spcBef>
                          <a:spcPts val="0"/>
                        </a:spcBef>
                        <a:spcAft>
                          <a:spcPts val="0"/>
                        </a:spcAft>
                        <a:tabLst>
                          <a:tab pos="457200" algn="l"/>
                          <a:tab pos="914400" algn="l"/>
                          <a:tab pos="1371600" algn="l"/>
                          <a:tab pos="3246120" algn="ctr"/>
                        </a:tabLst>
                      </a:pPr>
                      <a:r>
                        <a:rPr lang="en-US" sz="2800" b="1" dirty="0">
                          <a:effectLst/>
                        </a:rPr>
                        <a:t>Genealogies</a:t>
                      </a:r>
                      <a:endParaRPr lang="en-US" sz="2800" b="1"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accent1">
                          <a:lumMod val="90000"/>
                        </a:schemeClr>
                      </a:solidFill>
                      <a:prstDash val="solid"/>
                      <a:round/>
                      <a:headEnd type="none" w="med" len="med"/>
                      <a:tailEnd type="none" w="med" len="med"/>
                    </a:lnL>
                    <a:lnR w="28575" cap="flat" cmpd="sng" algn="ctr">
                      <a:solidFill>
                        <a:schemeClr val="accent1">
                          <a:lumMod val="90000"/>
                        </a:schemeClr>
                      </a:solidFill>
                      <a:prstDash val="solid"/>
                      <a:round/>
                      <a:headEnd type="none" w="med" len="med"/>
                      <a:tailEnd type="none" w="med" len="med"/>
                    </a:lnR>
                    <a:lnT w="28575" cap="flat" cmpd="sng" algn="ctr">
                      <a:solidFill>
                        <a:schemeClr val="accent1">
                          <a:lumMod val="90000"/>
                        </a:schemeClr>
                      </a:solidFill>
                      <a:prstDash val="solid"/>
                      <a:round/>
                      <a:headEnd type="none" w="med" len="med"/>
                      <a:tailEnd type="none" w="med" len="med"/>
                    </a:lnT>
                    <a:lnB w="28575" cap="flat" cmpd="sng" algn="ctr">
                      <a:solidFill>
                        <a:schemeClr val="accent1">
                          <a:lumMod val="90000"/>
                        </a:schemeClr>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800" b="1" dirty="0">
                          <a:effectLst/>
                        </a:rPr>
                        <a:t>Love from a pure heart</a:t>
                      </a:r>
                    </a:p>
                    <a:p>
                      <a:pPr marL="0" marR="0" algn="ctr">
                        <a:spcBef>
                          <a:spcPts val="0"/>
                        </a:spcBef>
                        <a:spcAft>
                          <a:spcPts val="0"/>
                        </a:spcAft>
                        <a:tabLst>
                          <a:tab pos="457200" algn="l"/>
                          <a:tab pos="914400" algn="l"/>
                          <a:tab pos="1371600" algn="l"/>
                          <a:tab pos="3246120" algn="ctr"/>
                        </a:tabLst>
                      </a:pPr>
                      <a:r>
                        <a:rPr lang="en-US" sz="2800" b="1" dirty="0">
                          <a:effectLst/>
                        </a:rPr>
                        <a:t>Good conscience</a:t>
                      </a:r>
                    </a:p>
                    <a:p>
                      <a:pPr marL="0" marR="0" algn="ctr">
                        <a:spcBef>
                          <a:spcPts val="0"/>
                        </a:spcBef>
                        <a:spcAft>
                          <a:spcPts val="0"/>
                        </a:spcAft>
                        <a:tabLst>
                          <a:tab pos="457200" algn="l"/>
                          <a:tab pos="914400" algn="l"/>
                          <a:tab pos="1371600" algn="l"/>
                          <a:tab pos="3246120" algn="ctr"/>
                        </a:tabLst>
                      </a:pPr>
                      <a:r>
                        <a:rPr lang="en-US" sz="2800" b="1" dirty="0">
                          <a:effectLst/>
                        </a:rPr>
                        <a:t>Sincere faith</a:t>
                      </a:r>
                      <a:endParaRPr lang="en-US" sz="2800" b="1"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chemeClr val="accent1">
                          <a:lumMod val="90000"/>
                        </a:schemeClr>
                      </a:solidFill>
                      <a:prstDash val="solid"/>
                      <a:round/>
                      <a:headEnd type="none" w="med" len="med"/>
                      <a:tailEnd type="none" w="med" len="med"/>
                    </a:lnL>
                    <a:lnR w="28575" cap="flat" cmpd="sng" algn="ctr">
                      <a:solidFill>
                        <a:schemeClr val="accent1">
                          <a:lumMod val="90000"/>
                        </a:schemeClr>
                      </a:solidFill>
                      <a:prstDash val="solid"/>
                      <a:round/>
                      <a:headEnd type="none" w="med" len="med"/>
                      <a:tailEnd type="none" w="med" len="med"/>
                    </a:lnR>
                    <a:lnT w="28575" cap="flat" cmpd="sng" algn="ctr">
                      <a:solidFill>
                        <a:schemeClr val="accent1">
                          <a:lumMod val="90000"/>
                        </a:schemeClr>
                      </a:solidFill>
                      <a:prstDash val="solid"/>
                      <a:round/>
                      <a:headEnd type="none" w="med" len="med"/>
                      <a:tailEnd type="none" w="med" len="med"/>
                    </a:lnT>
                    <a:lnB w="28575" cap="flat" cmpd="sng" algn="ctr">
                      <a:solidFill>
                        <a:schemeClr val="accent1">
                          <a:lumMod val="90000"/>
                        </a:schemeClr>
                      </a:solidFill>
                      <a:prstDash val="solid"/>
                      <a:round/>
                      <a:headEnd type="none" w="med" len="med"/>
                      <a:tailEnd type="none" w="med" len="med"/>
                    </a:lnB>
                    <a:solidFill>
                      <a:srgbClr val="006600"/>
                    </a:solidFill>
                  </a:tcPr>
                </a:tc>
                <a:extLst>
                  <a:ext uri="{0D108BD9-81ED-4DB2-BD59-A6C34878D82A}">
                    <a16:rowId xmlns:a16="http://schemas.microsoft.com/office/drawing/2014/main" val="2334974504"/>
                  </a:ext>
                </a:extLst>
              </a:tr>
            </a:tbl>
          </a:graphicData>
        </a:graphic>
      </p:graphicFrame>
    </p:spTree>
    <p:extLst>
      <p:ext uri="{BB962C8B-B14F-4D97-AF65-F5344CB8AC3E}">
        <p14:creationId xmlns:p14="http://schemas.microsoft.com/office/powerpoint/2010/main" val="366187720"/>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634426"/>
            <a:ext cx="8410575" cy="584775"/>
          </a:xfrm>
          <a:solidFill>
            <a:srgbClr val="000000">
              <a:alpha val="84706"/>
            </a:srgbClr>
          </a:solidFill>
        </p:spPr>
        <p:txBody>
          <a:bodyPr anchor="t" anchorCtr="0">
            <a:spAutoFit/>
          </a:bodyPr>
          <a:lstStyle/>
          <a:p>
            <a:r>
              <a:rPr lang="en-US" sz="3200" b="1" i="1" dirty="0"/>
              <a:t>Contrary to Sound Doctrine – 1:8-11</a:t>
            </a:r>
          </a:p>
        </p:txBody>
      </p:sp>
      <p:sp>
        <p:nvSpPr>
          <p:cNvPr id="9" name="Rectangle 3"/>
          <p:cNvSpPr txBox="1">
            <a:spLocks noChangeArrowheads="1"/>
          </p:cNvSpPr>
          <p:nvPr/>
        </p:nvSpPr>
        <p:spPr bwMode="auto">
          <a:xfrm>
            <a:off x="1905000" y="1602462"/>
            <a:ext cx="8382000" cy="449353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lawless and insubordinate</a:t>
            </a:r>
          </a:p>
          <a:p>
            <a:pPr>
              <a:spcBef>
                <a:spcPts val="600"/>
              </a:spcBef>
            </a:pPr>
            <a:r>
              <a:rPr lang="en-US" sz="2800" b="1" dirty="0">
                <a:latin typeface="+mn-lt"/>
              </a:rPr>
              <a:t>ungodly and sinners</a:t>
            </a:r>
          </a:p>
          <a:p>
            <a:pPr>
              <a:spcBef>
                <a:spcPts val="600"/>
              </a:spcBef>
            </a:pPr>
            <a:r>
              <a:rPr lang="en-US" sz="2800" b="1" dirty="0">
                <a:latin typeface="+mn-lt"/>
              </a:rPr>
              <a:t>unholy and profane </a:t>
            </a:r>
          </a:p>
          <a:p>
            <a:pPr>
              <a:spcBef>
                <a:spcPts val="600"/>
              </a:spcBef>
            </a:pPr>
            <a:r>
              <a:rPr lang="en-US" sz="2800" b="1" dirty="0">
                <a:latin typeface="+mn-lt"/>
              </a:rPr>
              <a:t>murderers and manslayers </a:t>
            </a:r>
          </a:p>
          <a:p>
            <a:pPr>
              <a:spcBef>
                <a:spcPts val="600"/>
              </a:spcBef>
            </a:pPr>
            <a:r>
              <a:rPr lang="en-US" sz="2800" b="1" dirty="0">
                <a:latin typeface="+mn-lt"/>
              </a:rPr>
              <a:t>fornicators </a:t>
            </a:r>
          </a:p>
          <a:p>
            <a:pPr>
              <a:spcBef>
                <a:spcPts val="600"/>
              </a:spcBef>
            </a:pPr>
            <a:r>
              <a:rPr lang="en-US" sz="2800" b="1" dirty="0">
                <a:latin typeface="+mn-lt"/>
              </a:rPr>
              <a:t>sodomites </a:t>
            </a:r>
          </a:p>
          <a:p>
            <a:pPr>
              <a:spcBef>
                <a:spcPts val="600"/>
              </a:spcBef>
            </a:pPr>
            <a:r>
              <a:rPr lang="en-US" sz="2800" b="1" dirty="0">
                <a:latin typeface="+mn-lt"/>
              </a:rPr>
              <a:t>kidnappers </a:t>
            </a:r>
          </a:p>
          <a:p>
            <a:pPr>
              <a:spcBef>
                <a:spcPts val="600"/>
              </a:spcBef>
            </a:pPr>
            <a:r>
              <a:rPr lang="en-US" sz="2800" b="1" dirty="0">
                <a:latin typeface="+mn-lt"/>
              </a:rPr>
              <a:t>liars </a:t>
            </a:r>
          </a:p>
          <a:p>
            <a:pPr>
              <a:spcBef>
                <a:spcPts val="600"/>
              </a:spcBef>
            </a:pPr>
            <a:r>
              <a:rPr lang="en-US" sz="2800" b="1" dirty="0">
                <a:latin typeface="+mn-lt"/>
              </a:rPr>
              <a:t>perjurers</a:t>
            </a:r>
            <a:endParaRPr lang="en-US" sz="2800" b="1" dirty="0">
              <a:solidFill>
                <a:schemeClr val="accent2"/>
              </a:solidFill>
              <a:latin typeface="+mn-lt"/>
            </a:endParaRPr>
          </a:p>
        </p:txBody>
      </p:sp>
    </p:spTree>
    <p:extLst>
      <p:ext uri="{BB962C8B-B14F-4D97-AF65-F5344CB8AC3E}">
        <p14:creationId xmlns:p14="http://schemas.microsoft.com/office/powerpoint/2010/main" val="729998651"/>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634426"/>
            <a:ext cx="8410575" cy="584775"/>
          </a:xfrm>
          <a:solidFill>
            <a:srgbClr val="000000">
              <a:alpha val="84706"/>
            </a:srgbClr>
          </a:solidFill>
        </p:spPr>
        <p:txBody>
          <a:bodyPr anchor="t" anchorCtr="0">
            <a:spAutoFit/>
          </a:bodyPr>
          <a:lstStyle/>
          <a:p>
            <a:r>
              <a:rPr lang="en-US" sz="3200" b="1" i="1" dirty="0"/>
              <a:t>Paul an Example of Salvation – 1:12-16</a:t>
            </a:r>
          </a:p>
        </p:txBody>
      </p:sp>
      <p:sp>
        <p:nvSpPr>
          <p:cNvPr id="9" name="Rectangle 3"/>
          <p:cNvSpPr txBox="1">
            <a:spLocks noChangeArrowheads="1"/>
          </p:cNvSpPr>
          <p:nvPr/>
        </p:nvSpPr>
        <p:spPr bwMode="auto">
          <a:xfrm>
            <a:off x="1905000" y="1602463"/>
            <a:ext cx="8382000" cy="452431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400" b="1" dirty="0">
                <a:latin typeface="+mn-lt"/>
              </a:rPr>
              <a:t>Chief of sinners: blasphemer, persecutor – </a:t>
            </a:r>
            <a:r>
              <a:rPr lang="en-US" sz="2400" dirty="0">
                <a:solidFill>
                  <a:schemeClr val="accent2"/>
                </a:solidFill>
                <a:latin typeface="Comic Sans MS" panose="030F0702030302020204" pitchFamily="66" charset="0"/>
              </a:rPr>
              <a:t>verse 13,15</a:t>
            </a:r>
          </a:p>
          <a:p>
            <a:pPr>
              <a:spcBef>
                <a:spcPts val="600"/>
              </a:spcBef>
            </a:pPr>
            <a:r>
              <a:rPr lang="en-US" sz="2400" b="1" dirty="0">
                <a:latin typeface="+mn-lt"/>
              </a:rPr>
              <a:t>Ignorant (but not excused) </a:t>
            </a:r>
            <a:r>
              <a:rPr lang="en-US" sz="2400" dirty="0">
                <a:latin typeface="+mn-lt"/>
              </a:rPr>
              <a:t>– </a:t>
            </a:r>
            <a:r>
              <a:rPr lang="en-US" sz="2400" dirty="0">
                <a:solidFill>
                  <a:schemeClr val="accent2"/>
                </a:solidFill>
                <a:latin typeface="Comic Sans MS" panose="030F0702030302020204" pitchFamily="66" charset="0"/>
              </a:rPr>
              <a:t>verse 13</a:t>
            </a:r>
          </a:p>
          <a:p>
            <a:pPr>
              <a:spcBef>
                <a:spcPts val="600"/>
              </a:spcBef>
            </a:pPr>
            <a:r>
              <a:rPr lang="en-US" sz="2400" b="1" dirty="0">
                <a:latin typeface="+mn-lt"/>
              </a:rPr>
              <a:t>Saved by grace through faith and love – </a:t>
            </a:r>
            <a:r>
              <a:rPr lang="en-US" sz="2400" dirty="0">
                <a:solidFill>
                  <a:schemeClr val="accent2"/>
                </a:solidFill>
                <a:latin typeface="Comic Sans MS" panose="030F0702030302020204" pitchFamily="66" charset="0"/>
              </a:rPr>
              <a:t>verse 14</a:t>
            </a:r>
          </a:p>
          <a:p>
            <a:pPr>
              <a:spcBef>
                <a:spcPts val="600"/>
              </a:spcBef>
            </a:pPr>
            <a:r>
              <a:rPr lang="en-US" sz="2400" b="1" dirty="0">
                <a:latin typeface="+mn-lt"/>
              </a:rPr>
              <a:t>Obedience required (not “faith only”) - </a:t>
            </a:r>
            <a:r>
              <a:rPr lang="en-US" sz="2400" dirty="0">
                <a:solidFill>
                  <a:schemeClr val="accent2"/>
                </a:solidFill>
                <a:latin typeface="Comic Sans MS" panose="030F0702030302020204" pitchFamily="66" charset="0"/>
              </a:rPr>
              <a:t>1 Peter 1:22; James 2:14-26; Hebrews 10:39; chapter 11</a:t>
            </a:r>
            <a:endParaRPr lang="en-US" sz="2400" b="1" dirty="0">
              <a:latin typeface="+mn-lt"/>
            </a:endParaRPr>
          </a:p>
          <a:p>
            <a:pPr>
              <a:spcBef>
                <a:spcPts val="600"/>
              </a:spcBef>
            </a:pPr>
            <a:r>
              <a:rPr lang="en-US" sz="2400" b="1" dirty="0">
                <a:latin typeface="+mn-lt"/>
              </a:rPr>
              <a:t>Baptism required – </a:t>
            </a:r>
            <a:r>
              <a:rPr lang="en-US" sz="2400" dirty="0">
                <a:solidFill>
                  <a:schemeClr val="accent2"/>
                </a:solidFill>
                <a:latin typeface="Comic Sans MS" panose="030F0702030302020204" pitchFamily="66" charset="0"/>
              </a:rPr>
              <a:t>Acts 22:16; Romans 6:3,4,17,18; Galatians 3:26,27; 5:6. See also Acts 2:38; Mark 16:16; </a:t>
            </a:r>
            <a:br>
              <a:rPr lang="en-US" sz="2400" dirty="0">
                <a:solidFill>
                  <a:schemeClr val="accent2"/>
                </a:solidFill>
                <a:latin typeface="Comic Sans MS" panose="030F0702030302020204" pitchFamily="66" charset="0"/>
              </a:rPr>
            </a:br>
            <a:r>
              <a:rPr lang="en-US" sz="2400" dirty="0">
                <a:solidFill>
                  <a:schemeClr val="accent2"/>
                </a:solidFill>
                <a:latin typeface="Comic Sans MS" panose="030F0702030302020204" pitchFamily="66" charset="0"/>
              </a:rPr>
              <a:t>1 Peter 3:21</a:t>
            </a:r>
          </a:p>
          <a:p>
            <a:pPr>
              <a:spcBef>
                <a:spcPts val="600"/>
              </a:spcBef>
            </a:pPr>
            <a:r>
              <a:rPr lang="en-US" sz="2400" b="1" dirty="0">
                <a:latin typeface="+mn-lt"/>
              </a:rPr>
              <a:t>Zeal, sincerity, and a good conscience are not enough - </a:t>
            </a:r>
            <a:r>
              <a:rPr lang="en-US" sz="2400" dirty="0">
                <a:solidFill>
                  <a:schemeClr val="accent2"/>
                </a:solidFill>
                <a:latin typeface="Comic Sans MS" panose="030F0702030302020204" pitchFamily="66" charset="0"/>
              </a:rPr>
              <a:t>Galatians 1:14; Acts 23:1; 26:9</a:t>
            </a:r>
          </a:p>
          <a:p>
            <a:pPr>
              <a:spcBef>
                <a:spcPts val="600"/>
              </a:spcBef>
            </a:pPr>
            <a:r>
              <a:rPr lang="en-US" sz="2400" b="1" dirty="0">
                <a:latin typeface="+mn-lt"/>
              </a:rPr>
              <a:t>Jesus can save any penitent believer -</a:t>
            </a:r>
            <a:r>
              <a:rPr lang="en-US" sz="2400" b="1" dirty="0">
                <a:solidFill>
                  <a:schemeClr val="accent2"/>
                </a:solidFill>
                <a:latin typeface="Comic Sans MS" panose="030F0702030302020204" pitchFamily="66" charset="0"/>
              </a:rPr>
              <a:t> </a:t>
            </a:r>
            <a:r>
              <a:rPr lang="en-US" sz="2400" dirty="0">
                <a:solidFill>
                  <a:schemeClr val="accent2"/>
                </a:solidFill>
                <a:latin typeface="Comic Sans MS" panose="030F0702030302020204" pitchFamily="66" charset="0"/>
              </a:rPr>
              <a:t>1 Corinthians 6:9-11</a:t>
            </a:r>
            <a:endParaRPr lang="en-US" sz="2800" b="1" dirty="0">
              <a:solidFill>
                <a:schemeClr val="accent2"/>
              </a:solidFill>
              <a:latin typeface="+mn-lt"/>
            </a:endParaRPr>
          </a:p>
        </p:txBody>
      </p:sp>
    </p:spTree>
    <p:extLst>
      <p:ext uri="{BB962C8B-B14F-4D97-AF65-F5344CB8AC3E}">
        <p14:creationId xmlns:p14="http://schemas.microsoft.com/office/powerpoint/2010/main" val="1442017843"/>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634426"/>
            <a:ext cx="8410575" cy="584775"/>
          </a:xfrm>
          <a:solidFill>
            <a:srgbClr val="000000">
              <a:alpha val="84706"/>
            </a:srgbClr>
          </a:solidFill>
        </p:spPr>
        <p:txBody>
          <a:bodyPr anchor="t" anchorCtr="0">
            <a:spAutoFit/>
          </a:bodyPr>
          <a:lstStyle/>
          <a:p>
            <a:r>
              <a:rPr lang="en-US" sz="3200" b="1" i="1" dirty="0"/>
              <a:t>Praise to God – 1:17 </a:t>
            </a:r>
          </a:p>
        </p:txBody>
      </p:sp>
      <p:sp>
        <p:nvSpPr>
          <p:cNvPr id="9" name="Rectangle 3"/>
          <p:cNvSpPr txBox="1">
            <a:spLocks noChangeArrowheads="1"/>
          </p:cNvSpPr>
          <p:nvPr/>
        </p:nvSpPr>
        <p:spPr bwMode="auto">
          <a:xfrm>
            <a:off x="1905000" y="1523286"/>
            <a:ext cx="8382000" cy="480131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400" b="1" dirty="0">
                <a:latin typeface="+mn-lt"/>
              </a:rPr>
              <a:t>The King</a:t>
            </a:r>
          </a:p>
          <a:p>
            <a:r>
              <a:rPr lang="en-US" sz="2400" dirty="0">
                <a:solidFill>
                  <a:schemeClr val="accent2"/>
                </a:solidFill>
                <a:latin typeface="Comic Sans MS" panose="030F0702030302020204" pitchFamily="66" charset="0"/>
              </a:rPr>
              <a:t>Matthew 19:26; Genesis 17:1; 18:14; Mark 14:36; Luke 1:37; Job 42:2; 26:14; Revelation 19:6; Jeremiah 32:17,20-22 </a:t>
            </a:r>
            <a:r>
              <a:rPr lang="en-US" sz="2400" b="1" dirty="0">
                <a:latin typeface="+mn-lt"/>
              </a:rPr>
              <a:t>Eternal, Immortal</a:t>
            </a:r>
            <a:r>
              <a:rPr lang="en-US" sz="2400" dirty="0">
                <a:latin typeface="+mn-lt"/>
              </a:rPr>
              <a:t> </a:t>
            </a:r>
            <a:br>
              <a:rPr lang="en-US" sz="2400" dirty="0">
                <a:latin typeface="+mn-lt"/>
              </a:rPr>
            </a:br>
            <a:r>
              <a:rPr lang="en-US" sz="2400" dirty="0">
                <a:solidFill>
                  <a:schemeClr val="accent2"/>
                </a:solidFill>
                <a:latin typeface="Comic Sans MS" panose="030F0702030302020204" pitchFamily="66" charset="0"/>
              </a:rPr>
              <a:t>Genesis 21:33; Exodus 3:13,14; Deuteronomy 32:40; 33:27; Psalm 90:1-4; 93:2; Isaiah 44:6-8; Habakkuk 1:12</a:t>
            </a:r>
          </a:p>
          <a:p>
            <a:r>
              <a:rPr lang="en-US" sz="2400" b="1" dirty="0">
                <a:latin typeface="+mn-lt"/>
              </a:rPr>
              <a:t>Invisible</a:t>
            </a:r>
            <a:br>
              <a:rPr lang="en-US" sz="2400" dirty="0">
                <a:latin typeface="+mn-lt"/>
              </a:rPr>
            </a:br>
            <a:r>
              <a:rPr lang="en-US" sz="2400" dirty="0">
                <a:solidFill>
                  <a:schemeClr val="accent2"/>
                </a:solidFill>
                <a:latin typeface="Comic Sans MS" panose="030F0702030302020204" pitchFamily="66" charset="0"/>
              </a:rPr>
              <a:t>John 1:18; 6:46; Numbers 12:8; Isaiah 6:5; Psalms 17:15; Exodus 24:11; 33:17-23; 24:11; Colossians 1:15;</a:t>
            </a:r>
          </a:p>
          <a:p>
            <a:r>
              <a:rPr lang="en-US" sz="2400" b="1" dirty="0">
                <a:latin typeface="+mn-lt"/>
              </a:rPr>
              <a:t>The only God </a:t>
            </a:r>
          </a:p>
          <a:p>
            <a:r>
              <a:rPr lang="en-US" sz="2400" dirty="0">
                <a:solidFill>
                  <a:schemeClr val="accent2"/>
                </a:solidFill>
                <a:latin typeface="Comic Sans MS" panose="030F0702030302020204" pitchFamily="66" charset="0"/>
              </a:rPr>
              <a:t>Ephesians 4:6; Compare Deuteronomy 4:19; 5:7-9; 17:2-5; 2 Kings 21:1-6; 23:4,5; 1 Corinthians 6:9-11; 10:7,14 </a:t>
            </a:r>
            <a:r>
              <a:rPr lang="en-US" sz="2400" b="1" dirty="0">
                <a:latin typeface="+mn-lt"/>
              </a:rPr>
              <a:t>Deserving of our honor and glory forever and ever</a:t>
            </a:r>
          </a:p>
        </p:txBody>
      </p:sp>
    </p:spTree>
    <p:extLst>
      <p:ext uri="{BB962C8B-B14F-4D97-AF65-F5344CB8AC3E}">
        <p14:creationId xmlns:p14="http://schemas.microsoft.com/office/powerpoint/2010/main" val="672331746"/>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634426"/>
            <a:ext cx="8410575" cy="584775"/>
          </a:xfrm>
          <a:solidFill>
            <a:srgbClr val="000000">
              <a:alpha val="84706"/>
            </a:srgbClr>
          </a:solidFill>
        </p:spPr>
        <p:txBody>
          <a:bodyPr anchor="t" anchorCtr="0">
            <a:spAutoFit/>
          </a:bodyPr>
          <a:lstStyle/>
          <a:p>
            <a:r>
              <a:rPr lang="en-US" sz="3200" b="1" i="1" dirty="0"/>
              <a:t>Note the Connection – 1 Timothy 1</a:t>
            </a:r>
          </a:p>
        </p:txBody>
      </p:sp>
      <p:graphicFrame>
        <p:nvGraphicFramePr>
          <p:cNvPr id="2" name="Table 1">
            <a:extLst>
              <a:ext uri="{FF2B5EF4-FFF2-40B4-BE49-F238E27FC236}">
                <a16:creationId xmlns:a16="http://schemas.microsoft.com/office/drawing/2014/main" id="{C941B36B-9D60-48CD-8887-5671F6CDE349}"/>
              </a:ext>
            </a:extLst>
          </p:cNvPr>
          <p:cNvGraphicFramePr>
            <a:graphicFrameLocks noGrp="1"/>
          </p:cNvGraphicFramePr>
          <p:nvPr>
            <p:extLst>
              <p:ext uri="{D42A27DB-BD31-4B8C-83A1-F6EECF244321}">
                <p14:modId xmlns:p14="http://schemas.microsoft.com/office/powerpoint/2010/main" val="1601880006"/>
              </p:ext>
            </p:extLst>
          </p:nvPr>
        </p:nvGraphicFramePr>
        <p:xfrm>
          <a:off x="1952626" y="1524001"/>
          <a:ext cx="8258174" cy="4428309"/>
        </p:xfrm>
        <a:graphic>
          <a:graphicData uri="http://schemas.openxmlformats.org/drawingml/2006/table">
            <a:tbl>
              <a:tblPr>
                <a:tableStyleId>{5C22544A-7EE6-4342-B048-85BDC9FD1C3A}</a:tableStyleId>
              </a:tblPr>
              <a:tblGrid>
                <a:gridCol w="4343401">
                  <a:extLst>
                    <a:ext uri="{9D8B030D-6E8A-4147-A177-3AD203B41FA5}">
                      <a16:colId xmlns:a16="http://schemas.microsoft.com/office/drawing/2014/main" val="1579039373"/>
                    </a:ext>
                  </a:extLst>
                </a:gridCol>
                <a:gridCol w="3914773">
                  <a:extLst>
                    <a:ext uri="{9D8B030D-6E8A-4147-A177-3AD203B41FA5}">
                      <a16:colId xmlns:a16="http://schemas.microsoft.com/office/drawing/2014/main" val="1361140501"/>
                    </a:ext>
                  </a:extLst>
                </a:gridCol>
              </a:tblGrid>
              <a:tr h="500743">
                <a:tc>
                  <a:txBody>
                    <a:bodyPr/>
                    <a:lstStyle/>
                    <a:p>
                      <a:pPr marL="0" marR="0" algn="ctr">
                        <a:spcBef>
                          <a:spcPts val="0"/>
                        </a:spcBef>
                        <a:spcAft>
                          <a:spcPts val="0"/>
                        </a:spcAft>
                        <a:tabLst>
                          <a:tab pos="457200" algn="l"/>
                          <a:tab pos="914400" algn="l"/>
                          <a:tab pos="1371600" algn="l"/>
                          <a:tab pos="3246120" algn="ctr"/>
                        </a:tabLst>
                      </a:pPr>
                      <a:r>
                        <a:rPr lang="en-US" sz="2400" b="1">
                          <a:effectLst/>
                        </a:rPr>
                        <a:t>Verses 3-11</a:t>
                      </a:r>
                      <a:endParaRPr lang="en-US" sz="2400" b="1">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b="1" dirty="0">
                          <a:effectLst/>
                        </a:rPr>
                        <a:t>Verses 18-20</a:t>
                      </a:r>
                      <a:endParaRPr lang="en-US" sz="2400" b="1"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3017907370"/>
                  </a:ext>
                </a:extLst>
              </a:tr>
              <a:tr h="500743">
                <a:tc>
                  <a:txBody>
                    <a:bodyPr/>
                    <a:lstStyle/>
                    <a:p>
                      <a:pPr marL="0" marR="0" algn="ctr">
                        <a:spcBef>
                          <a:spcPts val="0"/>
                        </a:spcBef>
                        <a:spcAft>
                          <a:spcPts val="0"/>
                        </a:spcAft>
                        <a:tabLst>
                          <a:tab pos="457200" algn="l"/>
                          <a:tab pos="914400" algn="l"/>
                          <a:tab pos="1371600" algn="l"/>
                          <a:tab pos="3246120" algn="ctr"/>
                        </a:tabLst>
                      </a:pPr>
                      <a:r>
                        <a:rPr lang="en-US" sz="2400" dirty="0">
                          <a:effectLst/>
                        </a:rPr>
                        <a:t>Charge to Timothy </a:t>
                      </a:r>
                      <a:br>
                        <a:rPr lang="en-US" sz="2400" dirty="0">
                          <a:effectLst/>
                        </a:rPr>
                      </a:br>
                      <a:r>
                        <a:rPr lang="en-US" sz="2400" dirty="0">
                          <a:effectLst/>
                        </a:rPr>
                        <a:t>(verses 3-5)</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dirty="0">
                          <a:effectLst/>
                        </a:rPr>
                        <a:t>Charge to Timothy </a:t>
                      </a:r>
                      <a:br>
                        <a:rPr lang="en-US" sz="2400" dirty="0">
                          <a:effectLst/>
                        </a:rPr>
                      </a:br>
                      <a:r>
                        <a:rPr lang="en-US" sz="2400" dirty="0">
                          <a:effectLst/>
                        </a:rPr>
                        <a:t>(verse 18)</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2193352358"/>
                  </a:ext>
                </a:extLst>
              </a:tr>
              <a:tr h="500743">
                <a:tc>
                  <a:txBody>
                    <a:bodyPr/>
                    <a:lstStyle/>
                    <a:p>
                      <a:pPr marL="0" marR="0" algn="ctr">
                        <a:spcBef>
                          <a:spcPts val="0"/>
                        </a:spcBef>
                        <a:spcAft>
                          <a:spcPts val="0"/>
                        </a:spcAft>
                        <a:tabLst>
                          <a:tab pos="457200" algn="l"/>
                          <a:tab pos="914400" algn="l"/>
                          <a:tab pos="1371600" algn="l"/>
                          <a:tab pos="3246120" algn="ctr"/>
                        </a:tabLst>
                      </a:pPr>
                      <a:r>
                        <a:rPr lang="en-US" sz="2400">
                          <a:effectLst/>
                        </a:rPr>
                        <a:t>Oppose error (verses 3,4)</a:t>
                      </a:r>
                      <a:endParaRPr lang="en-US" sz="24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dirty="0">
                          <a:effectLst/>
                        </a:rPr>
                        <a:t>Wage good warfare </a:t>
                      </a:r>
                    </a:p>
                    <a:p>
                      <a:pPr marL="0" marR="0" algn="ctr">
                        <a:spcBef>
                          <a:spcPts val="0"/>
                        </a:spcBef>
                        <a:spcAft>
                          <a:spcPts val="0"/>
                        </a:spcAft>
                        <a:tabLst>
                          <a:tab pos="457200" algn="l"/>
                          <a:tab pos="914400" algn="l"/>
                          <a:tab pos="1371600" algn="l"/>
                          <a:tab pos="3246120" algn="ctr"/>
                        </a:tabLst>
                      </a:pPr>
                      <a:r>
                        <a:rPr lang="en-US" sz="2400" dirty="0">
                          <a:effectLst/>
                        </a:rPr>
                        <a:t>(verse 18)</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3723552893"/>
                  </a:ext>
                </a:extLst>
              </a:tr>
              <a:tr h="1001486">
                <a:tc>
                  <a:txBody>
                    <a:bodyPr/>
                    <a:lstStyle/>
                    <a:p>
                      <a:pPr marL="0" marR="0" algn="ctr">
                        <a:spcBef>
                          <a:spcPts val="0"/>
                        </a:spcBef>
                        <a:spcAft>
                          <a:spcPts val="0"/>
                        </a:spcAft>
                        <a:tabLst>
                          <a:tab pos="457200" algn="l"/>
                          <a:tab pos="914400" algn="l"/>
                          <a:tab pos="1371600" algn="l"/>
                          <a:tab pos="3246120" algn="ctr"/>
                        </a:tabLst>
                      </a:pPr>
                      <a:r>
                        <a:rPr lang="en-US" sz="2400" dirty="0">
                          <a:effectLst/>
                        </a:rPr>
                        <a:t>Love, pure heart, good conscience and faith (verse 5)</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dirty="0">
                          <a:effectLst/>
                        </a:rPr>
                        <a:t>Hold faith and good conscience (verse 19)</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3052012747"/>
                  </a:ext>
                </a:extLst>
              </a:tr>
              <a:tr h="500743">
                <a:tc>
                  <a:txBody>
                    <a:bodyPr/>
                    <a:lstStyle/>
                    <a:p>
                      <a:pPr marL="0" marR="0" algn="ctr">
                        <a:spcBef>
                          <a:spcPts val="0"/>
                        </a:spcBef>
                        <a:spcAft>
                          <a:spcPts val="0"/>
                        </a:spcAft>
                        <a:tabLst>
                          <a:tab pos="457200" algn="l"/>
                          <a:tab pos="914400" algn="l"/>
                          <a:tab pos="1371600" algn="l"/>
                          <a:tab pos="3246120" algn="ctr"/>
                        </a:tabLst>
                      </a:pPr>
                      <a:r>
                        <a:rPr lang="en-US" sz="2400">
                          <a:effectLst/>
                        </a:rPr>
                        <a:t>Some have strayed, turned aside (verse 6)</a:t>
                      </a:r>
                      <a:endParaRPr lang="en-US" sz="24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a:effectLst/>
                        </a:rPr>
                        <a:t>Some have put away, etc. (verse 19)</a:t>
                      </a:r>
                      <a:endParaRPr lang="en-US" sz="24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1091746881"/>
                  </a:ext>
                </a:extLst>
              </a:tr>
              <a:tr h="500743">
                <a:tc>
                  <a:txBody>
                    <a:bodyPr/>
                    <a:lstStyle/>
                    <a:p>
                      <a:pPr marL="0" marR="0" algn="ctr">
                        <a:spcBef>
                          <a:spcPts val="0"/>
                        </a:spcBef>
                        <a:spcAft>
                          <a:spcPts val="0"/>
                        </a:spcAft>
                        <a:tabLst>
                          <a:tab pos="457200" algn="l"/>
                          <a:tab pos="914400" algn="l"/>
                          <a:tab pos="1371600" algn="l"/>
                          <a:tab pos="3246120" algn="ctr"/>
                        </a:tabLst>
                      </a:pPr>
                      <a:r>
                        <a:rPr lang="en-US" sz="2400" dirty="0">
                          <a:effectLst/>
                        </a:rPr>
                        <a:t>Specific examples </a:t>
                      </a:r>
                      <a:br>
                        <a:rPr lang="en-US" sz="2400" dirty="0">
                          <a:effectLst/>
                        </a:rPr>
                      </a:br>
                      <a:r>
                        <a:rPr lang="en-US" sz="2400" dirty="0">
                          <a:effectLst/>
                        </a:rPr>
                        <a:t>(verses 3-11)</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dirty="0">
                          <a:effectLst/>
                        </a:rPr>
                        <a:t>Specific instance (verse 20)</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solidFill>
                      <a:srgbClr val="006600"/>
                    </a:solidFill>
                  </a:tcPr>
                </a:tc>
                <a:extLst>
                  <a:ext uri="{0D108BD9-81ED-4DB2-BD59-A6C34878D82A}">
                    <a16:rowId xmlns:a16="http://schemas.microsoft.com/office/drawing/2014/main" val="1507362155"/>
                  </a:ext>
                </a:extLst>
              </a:tr>
            </a:tbl>
          </a:graphicData>
        </a:graphic>
      </p:graphicFrame>
    </p:spTree>
    <p:extLst>
      <p:ext uri="{BB962C8B-B14F-4D97-AF65-F5344CB8AC3E}">
        <p14:creationId xmlns:p14="http://schemas.microsoft.com/office/powerpoint/2010/main" val="3700656139"/>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634425"/>
            <a:ext cx="8410575" cy="1077218"/>
          </a:xfrm>
          <a:solidFill>
            <a:srgbClr val="000000">
              <a:alpha val="84706"/>
            </a:srgbClr>
          </a:solidFill>
        </p:spPr>
        <p:txBody>
          <a:bodyPr anchor="t" anchorCtr="0">
            <a:spAutoFit/>
          </a:bodyPr>
          <a:lstStyle/>
          <a:p>
            <a:r>
              <a:rPr lang="en-US" sz="3200" b="1" i="1" dirty="0"/>
              <a:t>What It Takes to Keep the Church Pure</a:t>
            </a:r>
            <a:br>
              <a:rPr lang="en-US" sz="3200" b="1" i="1" dirty="0"/>
            </a:br>
            <a:r>
              <a:rPr lang="en-US" sz="3200" b="1" i="1" dirty="0"/>
              <a:t>- 1 Timothy 1</a:t>
            </a:r>
          </a:p>
        </p:txBody>
      </p:sp>
      <p:graphicFrame>
        <p:nvGraphicFramePr>
          <p:cNvPr id="3" name="Table 2">
            <a:extLst>
              <a:ext uri="{FF2B5EF4-FFF2-40B4-BE49-F238E27FC236}">
                <a16:creationId xmlns:a16="http://schemas.microsoft.com/office/drawing/2014/main" id="{1F72D772-03AF-4209-9AAA-925B5DCF8538}"/>
              </a:ext>
            </a:extLst>
          </p:cNvPr>
          <p:cNvGraphicFramePr>
            <a:graphicFrameLocks noGrp="1"/>
          </p:cNvGraphicFramePr>
          <p:nvPr>
            <p:extLst>
              <p:ext uri="{D42A27DB-BD31-4B8C-83A1-F6EECF244321}">
                <p14:modId xmlns:p14="http://schemas.microsoft.com/office/powerpoint/2010/main" val="1529975053"/>
              </p:ext>
            </p:extLst>
          </p:nvPr>
        </p:nvGraphicFramePr>
        <p:xfrm>
          <a:off x="2379028" y="2272190"/>
          <a:ext cx="7433945" cy="2757011"/>
        </p:xfrm>
        <a:graphic>
          <a:graphicData uri="http://schemas.openxmlformats.org/drawingml/2006/table">
            <a:tbl>
              <a:tblPr firstRow="1" firstCol="1" bandRow="1">
                <a:tableStyleId>{5C22544A-7EE6-4342-B048-85BDC9FD1C3A}</a:tableStyleId>
              </a:tblPr>
              <a:tblGrid>
                <a:gridCol w="2354495">
                  <a:extLst>
                    <a:ext uri="{9D8B030D-6E8A-4147-A177-3AD203B41FA5}">
                      <a16:colId xmlns:a16="http://schemas.microsoft.com/office/drawing/2014/main" val="2739404919"/>
                    </a:ext>
                  </a:extLst>
                </a:gridCol>
                <a:gridCol w="2292630">
                  <a:extLst>
                    <a:ext uri="{9D8B030D-6E8A-4147-A177-3AD203B41FA5}">
                      <a16:colId xmlns:a16="http://schemas.microsoft.com/office/drawing/2014/main" val="2980501031"/>
                    </a:ext>
                  </a:extLst>
                </a:gridCol>
                <a:gridCol w="2786820">
                  <a:extLst>
                    <a:ext uri="{9D8B030D-6E8A-4147-A177-3AD203B41FA5}">
                      <a16:colId xmlns:a16="http://schemas.microsoft.com/office/drawing/2014/main" val="1469836081"/>
                    </a:ext>
                  </a:extLst>
                </a:gridCol>
              </a:tblGrid>
              <a:tr h="2757011">
                <a:tc>
                  <a:txBody>
                    <a:bodyPr/>
                    <a:lstStyle/>
                    <a:p>
                      <a:pPr marL="0" marR="0" algn="ctr">
                        <a:spcBef>
                          <a:spcPts val="0"/>
                        </a:spcBef>
                        <a:spcAft>
                          <a:spcPts val="0"/>
                        </a:spcAft>
                        <a:tabLst>
                          <a:tab pos="457200" algn="l"/>
                          <a:tab pos="914400" algn="l"/>
                          <a:tab pos="1371600" algn="l"/>
                          <a:tab pos="3246120" algn="ctr"/>
                        </a:tabLst>
                      </a:pPr>
                      <a:r>
                        <a:rPr lang="en-US" sz="2400">
                          <a:effectLst/>
                        </a:rPr>
                        <a:t>Teach the need for love, pure heart, good conscience, and sincere faith (verse 5)</a:t>
                      </a:r>
                      <a:endParaRPr lang="en-US" sz="24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a:effectLst/>
                        </a:rPr>
                        <a:t>Oppose other doctrines, fables, and all that opposes the gospel (verses 3-11)</a:t>
                      </a:r>
                      <a:endParaRPr lang="en-US" sz="24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rgbClr val="006600"/>
                    </a:solidFill>
                  </a:tcPr>
                </a:tc>
                <a:tc>
                  <a:txBody>
                    <a:bodyPr/>
                    <a:lstStyle/>
                    <a:p>
                      <a:pPr marL="0" marR="0" algn="ctr">
                        <a:spcBef>
                          <a:spcPts val="0"/>
                        </a:spcBef>
                        <a:spcAft>
                          <a:spcPts val="0"/>
                        </a:spcAft>
                        <a:tabLst>
                          <a:tab pos="457200" algn="l"/>
                          <a:tab pos="914400" algn="l"/>
                          <a:tab pos="1371600" algn="l"/>
                          <a:tab pos="3246120" algn="ctr"/>
                        </a:tabLst>
                      </a:pPr>
                      <a:r>
                        <a:rPr lang="en-US" sz="2400" dirty="0">
                          <a:effectLst/>
                        </a:rPr>
                        <a:t>Discipline those who reject faith and a good conscience and make shipwreck of the faith (verses 19,20)</a:t>
                      </a:r>
                      <a:endParaRPr lang="en-US" sz="24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rgbClr val="006600"/>
                    </a:solidFill>
                  </a:tcPr>
                </a:tc>
                <a:extLst>
                  <a:ext uri="{0D108BD9-81ED-4DB2-BD59-A6C34878D82A}">
                    <a16:rowId xmlns:a16="http://schemas.microsoft.com/office/drawing/2014/main" val="1595023764"/>
                  </a:ext>
                </a:extLst>
              </a:tr>
            </a:tbl>
          </a:graphicData>
        </a:graphic>
      </p:graphicFrame>
    </p:spTree>
    <p:extLst>
      <p:ext uri="{BB962C8B-B14F-4D97-AF65-F5344CB8AC3E}">
        <p14:creationId xmlns:p14="http://schemas.microsoft.com/office/powerpoint/2010/main" val="263737106"/>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2356816" y="2387026"/>
            <a:ext cx="2824785" cy="584775"/>
          </a:xfrm>
          <a:solidFill>
            <a:srgbClr val="000000">
              <a:alpha val="84706"/>
            </a:srgbClr>
          </a:solidFill>
        </p:spPr>
        <p:txBody>
          <a:bodyPr wrap="square" anchor="t" anchorCtr="0">
            <a:spAutoFit/>
          </a:bodyPr>
          <a:lstStyle/>
          <a:p>
            <a:r>
              <a:rPr lang="en-US" sz="3200" b="1" i="1" dirty="0"/>
              <a:t>For “ALL”</a:t>
            </a:r>
          </a:p>
        </p:txBody>
      </p:sp>
      <p:sp>
        <p:nvSpPr>
          <p:cNvPr id="9" name="Rectangle 3"/>
          <p:cNvSpPr txBox="1">
            <a:spLocks noChangeArrowheads="1"/>
          </p:cNvSpPr>
          <p:nvPr/>
        </p:nvSpPr>
        <p:spPr bwMode="auto">
          <a:xfrm>
            <a:off x="6019800" y="990601"/>
            <a:ext cx="4290391" cy="347787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Prayer for ALL men </a:t>
            </a:r>
            <a:br>
              <a:rPr lang="en-US" sz="2800" b="1" dirty="0">
                <a:latin typeface="+mn-lt"/>
              </a:rPr>
            </a:br>
            <a:r>
              <a:rPr lang="en-US" sz="2800" b="1" dirty="0">
                <a:latin typeface="+mn-lt"/>
              </a:rPr>
              <a:t>and ALL in authority – verses 1,2</a:t>
            </a:r>
          </a:p>
          <a:p>
            <a:pPr>
              <a:spcBef>
                <a:spcPts val="1800"/>
              </a:spcBef>
            </a:pPr>
            <a:r>
              <a:rPr lang="en-US" sz="2800" b="1" dirty="0">
                <a:latin typeface="+mn-lt"/>
              </a:rPr>
              <a:t>Salvation and knowledge of truth for ALL – v 4</a:t>
            </a:r>
          </a:p>
          <a:p>
            <a:pPr>
              <a:spcBef>
                <a:spcPts val="1800"/>
              </a:spcBef>
            </a:pPr>
            <a:r>
              <a:rPr lang="en-US" sz="2800" b="1" dirty="0">
                <a:latin typeface="+mn-lt"/>
              </a:rPr>
              <a:t>One God and one Mediator – v 5</a:t>
            </a:r>
          </a:p>
        </p:txBody>
      </p:sp>
    </p:spTree>
    <p:extLst>
      <p:ext uri="{BB962C8B-B14F-4D97-AF65-F5344CB8AC3E}">
        <p14:creationId xmlns:p14="http://schemas.microsoft.com/office/powerpoint/2010/main" val="289481880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down)">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down)">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2356816" y="2387026"/>
            <a:ext cx="2824785" cy="584775"/>
          </a:xfrm>
          <a:solidFill>
            <a:srgbClr val="000000">
              <a:alpha val="84706"/>
            </a:srgbClr>
          </a:solidFill>
        </p:spPr>
        <p:txBody>
          <a:bodyPr wrap="square" anchor="t" anchorCtr="0">
            <a:spAutoFit/>
          </a:bodyPr>
          <a:lstStyle/>
          <a:p>
            <a:r>
              <a:rPr lang="en-US" sz="3200" b="1" i="1" dirty="0"/>
              <a:t>For “ALL”</a:t>
            </a:r>
          </a:p>
        </p:txBody>
      </p:sp>
      <p:sp>
        <p:nvSpPr>
          <p:cNvPr id="9" name="Rectangle 3"/>
          <p:cNvSpPr txBox="1">
            <a:spLocks noChangeArrowheads="1"/>
          </p:cNvSpPr>
          <p:nvPr/>
        </p:nvSpPr>
        <p:spPr bwMode="auto">
          <a:xfrm>
            <a:off x="6019800" y="990601"/>
            <a:ext cx="4290391" cy="413959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Prayer for ALL men </a:t>
            </a:r>
            <a:br>
              <a:rPr lang="en-US" sz="2800" b="1" dirty="0">
                <a:latin typeface="+mn-lt"/>
              </a:rPr>
            </a:br>
            <a:r>
              <a:rPr lang="en-US" sz="2800" b="1" dirty="0">
                <a:latin typeface="+mn-lt"/>
              </a:rPr>
              <a:t>and ALL in authority – 2:1,2</a:t>
            </a:r>
          </a:p>
          <a:p>
            <a:pPr>
              <a:spcBef>
                <a:spcPts val="1800"/>
              </a:spcBef>
            </a:pPr>
            <a:r>
              <a:rPr lang="en-US" sz="2800" b="1" dirty="0">
                <a:latin typeface="+mn-lt"/>
              </a:rPr>
              <a:t>Salvation and knowledge of truth for ALL – 2:4</a:t>
            </a:r>
          </a:p>
          <a:p>
            <a:pPr>
              <a:spcBef>
                <a:spcPts val="1800"/>
              </a:spcBef>
            </a:pPr>
            <a:r>
              <a:rPr lang="en-US" sz="2800" b="1" dirty="0">
                <a:latin typeface="+mn-lt"/>
              </a:rPr>
              <a:t>One God and one Mediator – 2:5</a:t>
            </a:r>
          </a:p>
          <a:p>
            <a:pPr>
              <a:spcBef>
                <a:spcPts val="1800"/>
              </a:spcBef>
            </a:pPr>
            <a:r>
              <a:rPr lang="en-US" sz="2800" b="1" dirty="0">
                <a:latin typeface="+mn-lt"/>
              </a:rPr>
              <a:t>A ransom for ALL – 2:6</a:t>
            </a:r>
            <a:endParaRPr lang="en-US" sz="2800" b="1" dirty="0">
              <a:solidFill>
                <a:schemeClr val="accent2"/>
              </a:solidFill>
              <a:latin typeface="+mn-lt"/>
            </a:endParaRPr>
          </a:p>
        </p:txBody>
      </p:sp>
    </p:spTree>
    <p:extLst>
      <p:ext uri="{BB962C8B-B14F-4D97-AF65-F5344CB8AC3E}">
        <p14:creationId xmlns:p14="http://schemas.microsoft.com/office/powerpoint/2010/main" val="1795560091"/>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2057401" y="939226"/>
            <a:ext cx="2824785" cy="584775"/>
          </a:xfrm>
          <a:solidFill>
            <a:srgbClr val="000000">
              <a:alpha val="84706"/>
            </a:srgbClr>
          </a:solidFill>
        </p:spPr>
        <p:txBody>
          <a:bodyPr wrap="square" anchor="t" anchorCtr="0">
            <a:spAutoFit/>
          </a:bodyPr>
          <a:lstStyle/>
          <a:p>
            <a:r>
              <a:rPr lang="en-US" sz="3200" b="1" i="1" dirty="0"/>
              <a:t>One God</a:t>
            </a:r>
          </a:p>
        </p:txBody>
      </p:sp>
      <p:sp>
        <p:nvSpPr>
          <p:cNvPr id="9" name="Rectangle 3"/>
          <p:cNvSpPr txBox="1">
            <a:spLocks noChangeArrowheads="1"/>
          </p:cNvSpPr>
          <p:nvPr/>
        </p:nvSpPr>
        <p:spPr bwMode="auto">
          <a:xfrm>
            <a:off x="4953000" y="2286001"/>
            <a:ext cx="2362200" cy="98488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i="1" dirty="0">
                <a:solidFill>
                  <a:srgbClr val="FFFF00"/>
                </a:solidFill>
                <a:latin typeface="+mj-lt"/>
              </a:rPr>
              <a:t>One Mediator</a:t>
            </a:r>
          </a:p>
        </p:txBody>
      </p:sp>
      <p:sp>
        <p:nvSpPr>
          <p:cNvPr id="4" name="Rectangle 3">
            <a:extLst>
              <a:ext uri="{FF2B5EF4-FFF2-40B4-BE49-F238E27FC236}">
                <a16:creationId xmlns:a16="http://schemas.microsoft.com/office/drawing/2014/main" id="{1776758D-5C60-414C-A456-FC382C074FA9}"/>
              </a:ext>
            </a:extLst>
          </p:cNvPr>
          <p:cNvSpPr txBox="1">
            <a:spLocks noChangeArrowheads="1"/>
          </p:cNvSpPr>
          <p:nvPr/>
        </p:nvSpPr>
        <p:spPr bwMode="auto">
          <a:xfrm>
            <a:off x="7543800" y="4044316"/>
            <a:ext cx="2362200" cy="49244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i="1" dirty="0">
                <a:solidFill>
                  <a:srgbClr val="FFFF00"/>
                </a:solidFill>
                <a:latin typeface="+mj-lt"/>
              </a:rPr>
              <a:t>Men</a:t>
            </a:r>
          </a:p>
        </p:txBody>
      </p:sp>
      <p:sp>
        <p:nvSpPr>
          <p:cNvPr id="5" name="Rectangle 3">
            <a:extLst>
              <a:ext uri="{FF2B5EF4-FFF2-40B4-BE49-F238E27FC236}">
                <a16:creationId xmlns:a16="http://schemas.microsoft.com/office/drawing/2014/main" id="{667A1278-B0A6-46FA-9FAC-35291E8E2CF1}"/>
              </a:ext>
            </a:extLst>
          </p:cNvPr>
          <p:cNvSpPr txBox="1">
            <a:spLocks noChangeArrowheads="1"/>
          </p:cNvSpPr>
          <p:nvPr/>
        </p:nvSpPr>
        <p:spPr bwMode="auto">
          <a:xfrm>
            <a:off x="2590800" y="5298757"/>
            <a:ext cx="7086600" cy="8617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i="1" dirty="0">
                <a:solidFill>
                  <a:schemeClr val="bg1"/>
                </a:solidFill>
                <a:latin typeface="+mn-lt"/>
              </a:rPr>
              <a:t>Christ Jesus who gave Himself </a:t>
            </a:r>
            <a:br>
              <a:rPr lang="en-US" sz="2800" b="1" i="1" dirty="0">
                <a:solidFill>
                  <a:schemeClr val="bg1"/>
                </a:solidFill>
                <a:latin typeface="+mn-lt"/>
              </a:rPr>
            </a:br>
            <a:r>
              <a:rPr lang="en-US" sz="2800" b="1" i="1" dirty="0">
                <a:solidFill>
                  <a:schemeClr val="bg1"/>
                </a:solidFill>
                <a:latin typeface="+mn-lt"/>
              </a:rPr>
              <a:t>a ransom for all</a:t>
            </a:r>
          </a:p>
        </p:txBody>
      </p:sp>
      <p:cxnSp>
        <p:nvCxnSpPr>
          <p:cNvPr id="3" name="Straight Arrow Connector 2">
            <a:extLst>
              <a:ext uri="{FF2B5EF4-FFF2-40B4-BE49-F238E27FC236}">
                <a16:creationId xmlns:a16="http://schemas.microsoft.com/office/drawing/2014/main" id="{01AB4561-61E5-42D1-8808-81E4D49342E1}"/>
              </a:ext>
            </a:extLst>
          </p:cNvPr>
          <p:cNvCxnSpPr/>
          <p:nvPr/>
        </p:nvCxnSpPr>
        <p:spPr bwMode="auto">
          <a:xfrm>
            <a:off x="4267200" y="1600200"/>
            <a:ext cx="914400" cy="609600"/>
          </a:xfrm>
          <a:prstGeom prst="straightConnector1">
            <a:avLst/>
          </a:prstGeom>
          <a:noFill/>
          <a:ln w="76200" cap="flat" cmpd="sng" algn="ctr">
            <a:solidFill>
              <a:schemeClr val="accent1"/>
            </a:solidFill>
            <a:prstDash val="solid"/>
            <a:round/>
            <a:headEnd type="triangle"/>
            <a:tailEnd type="triangle"/>
          </a:ln>
          <a:effectLst/>
        </p:spPr>
      </p:cxnSp>
      <p:cxnSp>
        <p:nvCxnSpPr>
          <p:cNvPr id="10" name="Straight Arrow Connector 9">
            <a:extLst>
              <a:ext uri="{FF2B5EF4-FFF2-40B4-BE49-F238E27FC236}">
                <a16:creationId xmlns:a16="http://schemas.microsoft.com/office/drawing/2014/main" id="{93627650-6FB9-4781-93C1-6C252850B232}"/>
              </a:ext>
            </a:extLst>
          </p:cNvPr>
          <p:cNvCxnSpPr/>
          <p:nvPr/>
        </p:nvCxnSpPr>
        <p:spPr bwMode="auto">
          <a:xfrm>
            <a:off x="6934200" y="3352800"/>
            <a:ext cx="914400" cy="609600"/>
          </a:xfrm>
          <a:prstGeom prst="straightConnector1">
            <a:avLst/>
          </a:prstGeom>
          <a:noFill/>
          <a:ln w="76200" cap="flat" cmpd="sng" algn="ctr">
            <a:solidFill>
              <a:schemeClr val="accent1"/>
            </a:solidFill>
            <a:prstDash val="solid"/>
            <a:round/>
            <a:headEnd type="triangle"/>
            <a:tailEnd type="triangle"/>
          </a:ln>
          <a:effectLst/>
        </p:spPr>
      </p:cxnSp>
    </p:spTree>
    <p:extLst>
      <p:ext uri="{BB962C8B-B14F-4D97-AF65-F5344CB8AC3E}">
        <p14:creationId xmlns:p14="http://schemas.microsoft.com/office/powerpoint/2010/main" val="1224891671"/>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a:extLst>
              <a:ext uri="{FF2B5EF4-FFF2-40B4-BE49-F238E27FC236}">
                <a16:creationId xmlns:a16="http://schemas.microsoft.com/office/drawing/2014/main" id="{D1E0EBB9-70F9-488A-8671-68C39ACCF1DA}"/>
              </a:ext>
            </a:extLst>
          </p:cNvPr>
          <p:cNvSpPr>
            <a:spLocks noGrp="1" noChangeArrowheads="1"/>
          </p:cNvSpPr>
          <p:nvPr>
            <p:ph type="title"/>
          </p:nvPr>
        </p:nvSpPr>
        <p:spPr>
          <a:xfrm>
            <a:off x="2362200" y="457200"/>
            <a:ext cx="7467600" cy="1143000"/>
          </a:xfrm>
          <a:ln w="76200" cmpd="tri">
            <a:solidFill>
              <a:srgbClr val="00FFFF"/>
            </a:solidFill>
            <a:miter lim="800000"/>
            <a:headEnd/>
            <a:tailEnd/>
          </a:ln>
        </p:spPr>
        <p:txBody>
          <a:bodyPr/>
          <a:lstStyle/>
          <a:p>
            <a:r>
              <a:rPr lang="en-US" altLang="en-US" b="1" dirty="0">
                <a:solidFill>
                  <a:srgbClr val="00FFFF"/>
                </a:solidFill>
                <a:cs typeface="Times New Roman" panose="02020603050405020304" pitchFamily="18" charset="0"/>
              </a:rPr>
              <a:t>Posture in Prayer	</a:t>
            </a:r>
            <a:endParaRPr lang="en-US" altLang="en-US" b="1" dirty="0">
              <a:solidFill>
                <a:srgbClr val="00FFFF"/>
              </a:solidFill>
            </a:endParaRPr>
          </a:p>
        </p:txBody>
      </p:sp>
      <p:sp>
        <p:nvSpPr>
          <p:cNvPr id="20" name="Rectangle 3">
            <a:extLst>
              <a:ext uri="{FF2B5EF4-FFF2-40B4-BE49-F238E27FC236}">
                <a16:creationId xmlns:a16="http://schemas.microsoft.com/office/drawing/2014/main" id="{608F7F6D-71E3-4AE1-AFF5-0AA2CC09D1B9}"/>
              </a:ext>
            </a:extLst>
          </p:cNvPr>
          <p:cNvSpPr txBox="1">
            <a:spLocks noChangeArrowheads="1"/>
          </p:cNvSpPr>
          <p:nvPr/>
        </p:nvSpPr>
        <p:spPr bwMode="auto">
          <a:xfrm>
            <a:off x="2286000" y="1905000"/>
            <a:ext cx="7543800" cy="4419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r>
              <a:rPr lang="en-US" sz="2400" b="0" i="1" dirty="0"/>
              <a:t>* Kneeling, falling down prostrate</a:t>
            </a:r>
            <a:r>
              <a:rPr lang="en-US" sz="2400" b="0" dirty="0"/>
              <a:t> – </a:t>
            </a:r>
            <a:r>
              <a:rPr lang="en-US" sz="2400" b="0" dirty="0">
                <a:solidFill>
                  <a:schemeClr val="accent2"/>
                </a:solidFill>
                <a:latin typeface="Comic Sans MS" panose="030F0702030302020204" pitchFamily="66" charset="0"/>
              </a:rPr>
              <a:t>Luke 22:41 (Matthew 26:39; Acts 9:40; 20:36; 21:5; Ephesians 3:14; Daniel 6:10,11)</a:t>
            </a:r>
          </a:p>
          <a:p>
            <a:pPr marL="274320" indent="-274320" algn="l"/>
            <a:r>
              <a:rPr lang="en-US" sz="2400" b="0" dirty="0"/>
              <a:t>*</a:t>
            </a:r>
            <a:r>
              <a:rPr lang="en-US" sz="2400" b="0" i="1" dirty="0"/>
              <a:t> Sitting</a:t>
            </a:r>
            <a:r>
              <a:rPr lang="en-US" sz="2400" b="0" dirty="0"/>
              <a:t> – </a:t>
            </a:r>
            <a:r>
              <a:rPr lang="en-US" sz="2400" b="0" dirty="0">
                <a:solidFill>
                  <a:schemeClr val="accent2"/>
                </a:solidFill>
                <a:latin typeface="Comic Sans MS" panose="030F0702030302020204" pitchFamily="66" charset="0"/>
              </a:rPr>
              <a:t>Nehemiah 1:4 (1 Kings 19:4; 2 Samuel 7:18)</a:t>
            </a:r>
          </a:p>
          <a:p>
            <a:pPr marL="274320" indent="-274320" algn="l"/>
            <a:r>
              <a:rPr lang="en-US" sz="2400" b="0" dirty="0"/>
              <a:t>*</a:t>
            </a:r>
            <a:r>
              <a:rPr lang="en-US" sz="2400" b="0" i="1" dirty="0"/>
              <a:t> Standing</a:t>
            </a:r>
            <a:r>
              <a:rPr lang="en-US" sz="2400" b="0" dirty="0"/>
              <a:t> –</a:t>
            </a:r>
            <a:r>
              <a:rPr lang="en-US" sz="2400" b="0" dirty="0">
                <a:solidFill>
                  <a:schemeClr val="accent2"/>
                </a:solidFill>
                <a:latin typeface="Comic Sans MS" panose="030F0702030302020204" pitchFamily="66" charset="0"/>
              </a:rPr>
              <a:t> Mark 11:25; Luke 18:13,14. (1 Samuel 1:26; Genesis 24:12,13; Nehemiah 9:4,5)</a:t>
            </a:r>
          </a:p>
          <a:p>
            <a:pPr marL="274320" indent="-274320" algn="l"/>
            <a:r>
              <a:rPr lang="en-US" sz="2400" b="0" dirty="0"/>
              <a:t>*</a:t>
            </a:r>
            <a:r>
              <a:rPr lang="en-US" sz="2400" b="0" i="1" dirty="0"/>
              <a:t> Bowed heads</a:t>
            </a:r>
            <a:r>
              <a:rPr lang="en-US" sz="2400" b="0" dirty="0"/>
              <a:t> – </a:t>
            </a:r>
            <a:r>
              <a:rPr lang="en-US" sz="2400" b="0" dirty="0">
                <a:solidFill>
                  <a:schemeClr val="accent2"/>
                </a:solidFill>
                <a:latin typeface="Comic Sans MS" panose="030F0702030302020204" pitchFamily="66" charset="0"/>
              </a:rPr>
              <a:t>1 Chronicles 29:20; Luke 18:13 (Genesis 24:27,48; Exodus 34:8,9; 4:31; 12:27)</a:t>
            </a:r>
          </a:p>
          <a:p>
            <a:pPr marL="274320" indent="-274320" algn="l"/>
            <a:r>
              <a:rPr lang="en-US" sz="2400" b="0" i="1" dirty="0"/>
              <a:t>* Eyes lifted toward heaven</a:t>
            </a:r>
            <a:r>
              <a:rPr lang="en-US" sz="2400" b="0" dirty="0"/>
              <a:t> – </a:t>
            </a:r>
            <a:r>
              <a:rPr lang="en-US" sz="2400" b="0" dirty="0">
                <a:solidFill>
                  <a:schemeClr val="accent2"/>
                </a:solidFill>
                <a:latin typeface="Comic Sans MS" panose="030F0702030302020204" pitchFamily="66" charset="0"/>
              </a:rPr>
              <a:t>John 17:1ff (John 11:41; Matt. 14:19)</a:t>
            </a:r>
          </a:p>
          <a:p>
            <a:pPr marL="274320" indent="-274320"/>
            <a:r>
              <a:rPr lang="en-US" sz="2400" dirty="0">
                <a:solidFill>
                  <a:schemeClr val="accent1"/>
                </a:solidFill>
                <a:latin typeface="+mj-lt"/>
              </a:rPr>
              <a:t>No specific posture or physical position is required in prayer.</a:t>
            </a:r>
          </a:p>
        </p:txBody>
      </p:sp>
    </p:spTree>
    <p:extLst>
      <p:ext uri="{BB962C8B-B14F-4D97-AF65-F5344CB8AC3E}">
        <p14:creationId xmlns:p14="http://schemas.microsoft.com/office/powerpoint/2010/main" val="3099884026"/>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a:extLst>
              <a:ext uri="{FF2B5EF4-FFF2-40B4-BE49-F238E27FC236}">
                <a16:creationId xmlns:a16="http://schemas.microsoft.com/office/drawing/2014/main" id="{D1E0EBB9-70F9-488A-8671-68C39ACCF1DA}"/>
              </a:ext>
            </a:extLst>
          </p:cNvPr>
          <p:cNvSpPr>
            <a:spLocks noGrp="1" noChangeArrowheads="1"/>
          </p:cNvSpPr>
          <p:nvPr>
            <p:ph type="title"/>
          </p:nvPr>
        </p:nvSpPr>
        <p:spPr>
          <a:xfrm>
            <a:off x="2362200" y="457200"/>
            <a:ext cx="7467600" cy="1143000"/>
          </a:xfrm>
          <a:ln w="76200" cmpd="tri">
            <a:solidFill>
              <a:srgbClr val="00FFFF"/>
            </a:solidFill>
            <a:miter lim="800000"/>
            <a:headEnd/>
            <a:tailEnd/>
          </a:ln>
        </p:spPr>
        <p:txBody>
          <a:bodyPr/>
          <a:lstStyle/>
          <a:p>
            <a:r>
              <a:rPr lang="en-US" altLang="en-US" b="1" dirty="0">
                <a:solidFill>
                  <a:srgbClr val="00FFFF"/>
                </a:solidFill>
                <a:cs typeface="Times New Roman" panose="02020603050405020304" pitchFamily="18" charset="0"/>
              </a:rPr>
              <a:t>The Problem of Suggestiveness/Indecency</a:t>
            </a:r>
            <a:endParaRPr lang="en-US" altLang="en-US" b="1" dirty="0">
              <a:solidFill>
                <a:srgbClr val="00FFFF"/>
              </a:solidFill>
            </a:endParaRPr>
          </a:p>
        </p:txBody>
      </p:sp>
      <p:sp>
        <p:nvSpPr>
          <p:cNvPr id="20" name="Rectangle 3">
            <a:extLst>
              <a:ext uri="{FF2B5EF4-FFF2-40B4-BE49-F238E27FC236}">
                <a16:creationId xmlns:a16="http://schemas.microsoft.com/office/drawing/2014/main" id="{608F7F6D-71E3-4AE1-AFF5-0AA2CC09D1B9}"/>
              </a:ext>
            </a:extLst>
          </p:cNvPr>
          <p:cNvSpPr txBox="1">
            <a:spLocks noChangeArrowheads="1"/>
          </p:cNvSpPr>
          <p:nvPr/>
        </p:nvSpPr>
        <p:spPr bwMode="auto">
          <a:xfrm>
            <a:off x="2286000" y="1905000"/>
            <a:ext cx="7543800" cy="4419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kern="0" dirty="0">
                <a:solidFill>
                  <a:srgbClr val="FFFF00"/>
                </a:solidFill>
                <a:latin typeface="Trebuchet MS" panose="020B0603020202020204" pitchFamily="34" charset="0"/>
              </a:rPr>
              <a:t>Modesty/Propriety/Moderation</a:t>
            </a:r>
          </a:p>
          <a:p>
            <a:pPr lvl="1"/>
            <a:r>
              <a:rPr lang="en-US" altLang="en-US" sz="2400" kern="0" dirty="0">
                <a:solidFill>
                  <a:schemeClr val="accent2"/>
                </a:solidFill>
                <a:latin typeface="Comic Sans MS" panose="030F0702030302020204" pitchFamily="66" charset="0"/>
              </a:rPr>
              <a:t>1 Timothy 2:9,10</a:t>
            </a:r>
          </a:p>
          <a:p>
            <a:r>
              <a:rPr lang="en-US" altLang="en-US" kern="0" dirty="0">
                <a:solidFill>
                  <a:srgbClr val="FFFF00"/>
                </a:solidFill>
                <a:latin typeface="Trebuchet MS" panose="020B0603020202020204" pitchFamily="34" charset="0"/>
              </a:rPr>
              <a:t>Pure Vs. Evil Thoughts</a:t>
            </a:r>
          </a:p>
          <a:p>
            <a:pPr lvl="1"/>
            <a:r>
              <a:rPr lang="en-US" altLang="en-US" sz="2400" kern="0" dirty="0">
                <a:solidFill>
                  <a:schemeClr val="accent2"/>
                </a:solidFill>
                <a:latin typeface="Comic Sans MS" panose="030F0702030302020204" pitchFamily="66" charset="0"/>
              </a:rPr>
              <a:t>Matthew 5:27,28; Proverbs 6:25</a:t>
            </a:r>
          </a:p>
          <a:p>
            <a:r>
              <a:rPr lang="en-US" altLang="en-US" kern="0" dirty="0">
                <a:solidFill>
                  <a:srgbClr val="FFFF00"/>
                </a:solidFill>
                <a:latin typeface="Trebuchet MS" panose="020B0603020202020204" pitchFamily="34" charset="0"/>
              </a:rPr>
              <a:t>Temptation &amp; Sin</a:t>
            </a:r>
          </a:p>
          <a:p>
            <a:pPr lvl="1"/>
            <a:r>
              <a:rPr lang="en-US" altLang="en-US" sz="2400" kern="0" dirty="0">
                <a:solidFill>
                  <a:schemeClr val="accent2"/>
                </a:solidFill>
                <a:latin typeface="Comic Sans MS" panose="030F0702030302020204" pitchFamily="66" charset="0"/>
              </a:rPr>
              <a:t>Proverbs 7:10,5; 2 Samuel 11:2-4; Job 31:1</a:t>
            </a:r>
          </a:p>
          <a:p>
            <a:r>
              <a:rPr lang="en-US" altLang="en-US" kern="0" dirty="0">
                <a:solidFill>
                  <a:srgbClr val="FFFF00"/>
                </a:solidFill>
                <a:latin typeface="Trebuchet MS" panose="020B0603020202020204" pitchFamily="34" charset="0"/>
              </a:rPr>
              <a:t>Chastity</a:t>
            </a:r>
          </a:p>
          <a:p>
            <a:pPr lvl="1"/>
            <a:r>
              <a:rPr lang="en-US" altLang="en-US" sz="2400" kern="0" dirty="0">
                <a:solidFill>
                  <a:schemeClr val="accent2"/>
                </a:solidFill>
                <a:latin typeface="Comic Sans MS" panose="030F0702030302020204" pitchFamily="66" charset="0"/>
              </a:rPr>
              <a:t>Titus 2:5; 1 Peter 3:2</a:t>
            </a:r>
          </a:p>
          <a:p>
            <a:r>
              <a:rPr lang="en-US" altLang="en-US" kern="0" dirty="0">
                <a:solidFill>
                  <a:srgbClr val="FFFF00"/>
                </a:solidFill>
                <a:latin typeface="Trebuchet MS" panose="020B0603020202020204" pitchFamily="34" charset="0"/>
              </a:rPr>
              <a:t>Lasciviousness/Licentiousness</a:t>
            </a:r>
          </a:p>
          <a:p>
            <a:pPr lvl="1"/>
            <a:r>
              <a:rPr lang="en-US" altLang="en-US" sz="2400" kern="0" dirty="0">
                <a:solidFill>
                  <a:schemeClr val="accent2"/>
                </a:solidFill>
                <a:latin typeface="Comic Sans MS" panose="030F0702030302020204" pitchFamily="66" charset="0"/>
              </a:rPr>
              <a:t>Mark 7:20-23; Galatians 5:19-21; Romans 13:13,14</a:t>
            </a:r>
          </a:p>
        </p:txBody>
      </p:sp>
    </p:spTree>
    <p:extLst>
      <p:ext uri="{BB962C8B-B14F-4D97-AF65-F5344CB8AC3E}">
        <p14:creationId xmlns:p14="http://schemas.microsoft.com/office/powerpoint/2010/main" val="360075812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0">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20">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20">
                                            <p:txEl>
                                              <p:pRg st="0" end="0"/>
                                            </p:txEl>
                                          </p:spTgt>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 calcmode="lin" valueType="num">
                                      <p:cBhvr>
                                        <p:cTn id="1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0">
                                            <p:txEl>
                                              <p:pRg st="1" end="1"/>
                                            </p:txEl>
                                          </p:spTgt>
                                        </p:tgtEl>
                                        <p:attrNameLst>
                                          <p:attrName>ppt_y</p:attrName>
                                        </p:attrNameLst>
                                      </p:cBhvr>
                                      <p:tavLst>
                                        <p:tav tm="0">
                                          <p:val>
                                            <p:strVal val="#ppt_y+#ppt_h/2"/>
                                          </p:val>
                                        </p:tav>
                                        <p:tav tm="100000">
                                          <p:val>
                                            <p:strVal val="#ppt_y"/>
                                          </p:val>
                                        </p:tav>
                                      </p:tavLst>
                                    </p:anim>
                                    <p:anim calcmode="lin" valueType="num">
                                      <p:cBhvr>
                                        <p:cTn id="15" dur="500" fill="hold"/>
                                        <p:tgtEl>
                                          <p:spTgt spid="20">
                                            <p:txEl>
                                              <p:pRg st="1" end="1"/>
                                            </p:txEl>
                                          </p:spTgt>
                                        </p:tgtEl>
                                        <p:attrNameLst>
                                          <p:attrName>ppt_w</p:attrName>
                                        </p:attrNameLst>
                                      </p:cBhvr>
                                      <p:tavLst>
                                        <p:tav tm="0">
                                          <p:val>
                                            <p:strVal val="#ppt_w"/>
                                          </p:val>
                                        </p:tav>
                                        <p:tav tm="100000">
                                          <p:val>
                                            <p:strVal val="#ppt_w"/>
                                          </p:val>
                                        </p:tav>
                                      </p:tavLst>
                                    </p:anim>
                                    <p:anim calcmode="lin" valueType="num">
                                      <p:cBhvr>
                                        <p:cTn id="16" dur="500" fill="hold"/>
                                        <p:tgtEl>
                                          <p:spTgt spid="2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4" fill="hold" grpId="0" nodeType="click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 calcmode="lin" valueType="num">
                                      <p:cBhvr>
                                        <p:cTn id="21"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20">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20">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20">
                                            <p:txEl>
                                              <p:pRg st="2" end="2"/>
                                            </p:txEl>
                                          </p:spTgt>
                                        </p:tgtEl>
                                        <p:attrNameLst>
                                          <p:attrName>ppt_h</p:attrName>
                                        </p:attrNameLst>
                                      </p:cBhvr>
                                      <p:tavLst>
                                        <p:tav tm="0">
                                          <p:val>
                                            <p:fltVal val="0"/>
                                          </p:val>
                                        </p:tav>
                                        <p:tav tm="100000">
                                          <p:val>
                                            <p:strVal val="#ppt_h"/>
                                          </p:val>
                                        </p:tav>
                                      </p:tavLst>
                                    </p:anim>
                                  </p:childTnLst>
                                </p:cTn>
                              </p:par>
                              <p:par>
                                <p:cTn id="25" presetID="17" presetClass="entr" presetSubtype="4" fill="hold" grpId="0" nodeType="withEffect">
                                  <p:stCondLst>
                                    <p:cond delay="0"/>
                                  </p:stCondLst>
                                  <p:childTnLst>
                                    <p:set>
                                      <p:cBhvr>
                                        <p:cTn id="26" dur="1" fill="hold">
                                          <p:stCondLst>
                                            <p:cond delay="0"/>
                                          </p:stCondLst>
                                        </p:cTn>
                                        <p:tgtEl>
                                          <p:spTgt spid="20">
                                            <p:txEl>
                                              <p:pRg st="3" end="3"/>
                                            </p:txEl>
                                          </p:spTgt>
                                        </p:tgtEl>
                                        <p:attrNameLst>
                                          <p:attrName>style.visibility</p:attrName>
                                        </p:attrNameLst>
                                      </p:cBhvr>
                                      <p:to>
                                        <p:strVal val="visible"/>
                                      </p:to>
                                    </p:set>
                                    <p:anim calcmode="lin" valueType="num">
                                      <p:cBhvr>
                                        <p:cTn id="27"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20">
                                            <p:txEl>
                                              <p:pRg st="3" end="3"/>
                                            </p:txEl>
                                          </p:spTgt>
                                        </p:tgtEl>
                                        <p:attrNameLst>
                                          <p:attrName>ppt_y</p:attrName>
                                        </p:attrNameLst>
                                      </p:cBhvr>
                                      <p:tavLst>
                                        <p:tav tm="0">
                                          <p:val>
                                            <p:strVal val="#ppt_y+#ppt_h/2"/>
                                          </p:val>
                                        </p:tav>
                                        <p:tav tm="100000">
                                          <p:val>
                                            <p:strVal val="#ppt_y"/>
                                          </p:val>
                                        </p:tav>
                                      </p:tavLst>
                                    </p:anim>
                                    <p:anim calcmode="lin" valueType="num">
                                      <p:cBhvr>
                                        <p:cTn id="29" dur="500" fill="hold"/>
                                        <p:tgtEl>
                                          <p:spTgt spid="20">
                                            <p:txEl>
                                              <p:pRg st="3" end="3"/>
                                            </p:txEl>
                                          </p:spTgt>
                                        </p:tgtEl>
                                        <p:attrNameLst>
                                          <p:attrName>ppt_w</p:attrName>
                                        </p:attrNameLst>
                                      </p:cBhvr>
                                      <p:tavLst>
                                        <p:tav tm="0">
                                          <p:val>
                                            <p:strVal val="#ppt_w"/>
                                          </p:val>
                                        </p:tav>
                                        <p:tav tm="100000">
                                          <p:val>
                                            <p:strVal val="#ppt_w"/>
                                          </p:val>
                                        </p:tav>
                                      </p:tavLst>
                                    </p:anim>
                                    <p:anim calcmode="lin" valueType="num">
                                      <p:cBhvr>
                                        <p:cTn id="30" dur="500" fill="hold"/>
                                        <p:tgtEl>
                                          <p:spTgt spid="20">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4" fill="hold" grpId="0" nodeType="clickEffect">
                                  <p:stCondLst>
                                    <p:cond delay="0"/>
                                  </p:stCondLst>
                                  <p:childTnLst>
                                    <p:set>
                                      <p:cBhvr>
                                        <p:cTn id="34" dur="1" fill="hold">
                                          <p:stCondLst>
                                            <p:cond delay="0"/>
                                          </p:stCondLst>
                                        </p:cTn>
                                        <p:tgtEl>
                                          <p:spTgt spid="20">
                                            <p:txEl>
                                              <p:pRg st="4" end="4"/>
                                            </p:txEl>
                                          </p:spTgt>
                                        </p:tgtEl>
                                        <p:attrNameLst>
                                          <p:attrName>style.visibility</p:attrName>
                                        </p:attrNameLst>
                                      </p:cBhvr>
                                      <p:to>
                                        <p:strVal val="visible"/>
                                      </p:to>
                                    </p:set>
                                    <p:anim calcmode="lin" valueType="num">
                                      <p:cBhvr>
                                        <p:cTn id="35"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20">
                                            <p:txEl>
                                              <p:pRg st="4" end="4"/>
                                            </p:txEl>
                                          </p:spTgt>
                                        </p:tgtEl>
                                        <p:attrNameLst>
                                          <p:attrName>ppt_y</p:attrName>
                                        </p:attrNameLst>
                                      </p:cBhvr>
                                      <p:tavLst>
                                        <p:tav tm="0">
                                          <p:val>
                                            <p:strVal val="#ppt_y+#ppt_h/2"/>
                                          </p:val>
                                        </p:tav>
                                        <p:tav tm="100000">
                                          <p:val>
                                            <p:strVal val="#ppt_y"/>
                                          </p:val>
                                        </p:tav>
                                      </p:tavLst>
                                    </p:anim>
                                    <p:anim calcmode="lin" valueType="num">
                                      <p:cBhvr>
                                        <p:cTn id="37" dur="500" fill="hold"/>
                                        <p:tgtEl>
                                          <p:spTgt spid="20">
                                            <p:txEl>
                                              <p:pRg st="4" end="4"/>
                                            </p:txEl>
                                          </p:spTgt>
                                        </p:tgtEl>
                                        <p:attrNameLst>
                                          <p:attrName>ppt_w</p:attrName>
                                        </p:attrNameLst>
                                      </p:cBhvr>
                                      <p:tavLst>
                                        <p:tav tm="0">
                                          <p:val>
                                            <p:strVal val="#ppt_w"/>
                                          </p:val>
                                        </p:tav>
                                        <p:tav tm="100000">
                                          <p:val>
                                            <p:strVal val="#ppt_w"/>
                                          </p:val>
                                        </p:tav>
                                      </p:tavLst>
                                    </p:anim>
                                    <p:anim calcmode="lin" valueType="num">
                                      <p:cBhvr>
                                        <p:cTn id="38" dur="500" fill="hold"/>
                                        <p:tgtEl>
                                          <p:spTgt spid="20">
                                            <p:txEl>
                                              <p:pRg st="4" end="4"/>
                                            </p:txEl>
                                          </p:spTgt>
                                        </p:tgtEl>
                                        <p:attrNameLst>
                                          <p:attrName>ppt_h</p:attrName>
                                        </p:attrNameLst>
                                      </p:cBhvr>
                                      <p:tavLst>
                                        <p:tav tm="0">
                                          <p:val>
                                            <p:fltVal val="0"/>
                                          </p:val>
                                        </p:tav>
                                        <p:tav tm="100000">
                                          <p:val>
                                            <p:strVal val="#ppt_h"/>
                                          </p:val>
                                        </p:tav>
                                      </p:tavLst>
                                    </p:anim>
                                  </p:childTnLst>
                                </p:cTn>
                              </p:par>
                              <p:par>
                                <p:cTn id="39" presetID="17" presetClass="entr" presetSubtype="4" fill="hold" grpId="0" nodeType="withEffect">
                                  <p:stCondLst>
                                    <p:cond delay="0"/>
                                  </p:stCondLst>
                                  <p:childTnLst>
                                    <p:set>
                                      <p:cBhvr>
                                        <p:cTn id="40" dur="1" fill="hold">
                                          <p:stCondLst>
                                            <p:cond delay="0"/>
                                          </p:stCondLst>
                                        </p:cTn>
                                        <p:tgtEl>
                                          <p:spTgt spid="20">
                                            <p:txEl>
                                              <p:pRg st="5" end="5"/>
                                            </p:txEl>
                                          </p:spTgt>
                                        </p:tgtEl>
                                        <p:attrNameLst>
                                          <p:attrName>style.visibility</p:attrName>
                                        </p:attrNameLst>
                                      </p:cBhvr>
                                      <p:to>
                                        <p:strVal val="visible"/>
                                      </p:to>
                                    </p:set>
                                    <p:anim calcmode="lin" valueType="num">
                                      <p:cBhvr>
                                        <p:cTn id="41" dur="5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42" dur="500" fill="hold"/>
                                        <p:tgtEl>
                                          <p:spTgt spid="20">
                                            <p:txEl>
                                              <p:pRg st="5" end="5"/>
                                            </p:txEl>
                                          </p:spTgt>
                                        </p:tgtEl>
                                        <p:attrNameLst>
                                          <p:attrName>ppt_y</p:attrName>
                                        </p:attrNameLst>
                                      </p:cBhvr>
                                      <p:tavLst>
                                        <p:tav tm="0">
                                          <p:val>
                                            <p:strVal val="#ppt_y+#ppt_h/2"/>
                                          </p:val>
                                        </p:tav>
                                        <p:tav tm="100000">
                                          <p:val>
                                            <p:strVal val="#ppt_y"/>
                                          </p:val>
                                        </p:tav>
                                      </p:tavLst>
                                    </p:anim>
                                    <p:anim calcmode="lin" valueType="num">
                                      <p:cBhvr>
                                        <p:cTn id="43" dur="500" fill="hold"/>
                                        <p:tgtEl>
                                          <p:spTgt spid="20">
                                            <p:txEl>
                                              <p:pRg st="5" end="5"/>
                                            </p:txEl>
                                          </p:spTgt>
                                        </p:tgtEl>
                                        <p:attrNameLst>
                                          <p:attrName>ppt_w</p:attrName>
                                        </p:attrNameLst>
                                      </p:cBhvr>
                                      <p:tavLst>
                                        <p:tav tm="0">
                                          <p:val>
                                            <p:strVal val="#ppt_w"/>
                                          </p:val>
                                        </p:tav>
                                        <p:tav tm="100000">
                                          <p:val>
                                            <p:strVal val="#ppt_w"/>
                                          </p:val>
                                        </p:tav>
                                      </p:tavLst>
                                    </p:anim>
                                    <p:anim calcmode="lin" valueType="num">
                                      <p:cBhvr>
                                        <p:cTn id="44" dur="500" fill="hold"/>
                                        <p:tgtEl>
                                          <p:spTgt spid="20">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4" fill="hold" grpId="0" nodeType="clickEffect">
                                  <p:stCondLst>
                                    <p:cond delay="0"/>
                                  </p:stCondLst>
                                  <p:childTnLst>
                                    <p:set>
                                      <p:cBhvr>
                                        <p:cTn id="48" dur="1" fill="hold">
                                          <p:stCondLst>
                                            <p:cond delay="0"/>
                                          </p:stCondLst>
                                        </p:cTn>
                                        <p:tgtEl>
                                          <p:spTgt spid="20">
                                            <p:txEl>
                                              <p:pRg st="6" end="6"/>
                                            </p:txEl>
                                          </p:spTgt>
                                        </p:tgtEl>
                                        <p:attrNameLst>
                                          <p:attrName>style.visibility</p:attrName>
                                        </p:attrNameLst>
                                      </p:cBhvr>
                                      <p:to>
                                        <p:strVal val="visible"/>
                                      </p:to>
                                    </p:set>
                                    <p:anim calcmode="lin" valueType="num">
                                      <p:cBhvr>
                                        <p:cTn id="49" dur="5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50" dur="500" fill="hold"/>
                                        <p:tgtEl>
                                          <p:spTgt spid="20">
                                            <p:txEl>
                                              <p:pRg st="6" end="6"/>
                                            </p:txEl>
                                          </p:spTgt>
                                        </p:tgtEl>
                                        <p:attrNameLst>
                                          <p:attrName>ppt_y</p:attrName>
                                        </p:attrNameLst>
                                      </p:cBhvr>
                                      <p:tavLst>
                                        <p:tav tm="0">
                                          <p:val>
                                            <p:strVal val="#ppt_y+#ppt_h/2"/>
                                          </p:val>
                                        </p:tav>
                                        <p:tav tm="100000">
                                          <p:val>
                                            <p:strVal val="#ppt_y"/>
                                          </p:val>
                                        </p:tav>
                                      </p:tavLst>
                                    </p:anim>
                                    <p:anim calcmode="lin" valueType="num">
                                      <p:cBhvr>
                                        <p:cTn id="51" dur="500" fill="hold"/>
                                        <p:tgtEl>
                                          <p:spTgt spid="20">
                                            <p:txEl>
                                              <p:pRg st="6" end="6"/>
                                            </p:txEl>
                                          </p:spTgt>
                                        </p:tgtEl>
                                        <p:attrNameLst>
                                          <p:attrName>ppt_w</p:attrName>
                                        </p:attrNameLst>
                                      </p:cBhvr>
                                      <p:tavLst>
                                        <p:tav tm="0">
                                          <p:val>
                                            <p:strVal val="#ppt_w"/>
                                          </p:val>
                                        </p:tav>
                                        <p:tav tm="100000">
                                          <p:val>
                                            <p:strVal val="#ppt_w"/>
                                          </p:val>
                                        </p:tav>
                                      </p:tavLst>
                                    </p:anim>
                                    <p:anim calcmode="lin" valueType="num">
                                      <p:cBhvr>
                                        <p:cTn id="52" dur="500" fill="hold"/>
                                        <p:tgtEl>
                                          <p:spTgt spid="20">
                                            <p:txEl>
                                              <p:pRg st="6" end="6"/>
                                            </p:txEl>
                                          </p:spTgt>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0"/>
                                  </p:stCondLst>
                                  <p:childTnLst>
                                    <p:set>
                                      <p:cBhvr>
                                        <p:cTn id="54" dur="1" fill="hold">
                                          <p:stCondLst>
                                            <p:cond delay="0"/>
                                          </p:stCondLst>
                                        </p:cTn>
                                        <p:tgtEl>
                                          <p:spTgt spid="20">
                                            <p:txEl>
                                              <p:pRg st="7" end="7"/>
                                            </p:txEl>
                                          </p:spTgt>
                                        </p:tgtEl>
                                        <p:attrNameLst>
                                          <p:attrName>style.visibility</p:attrName>
                                        </p:attrNameLst>
                                      </p:cBhvr>
                                      <p:to>
                                        <p:strVal val="visible"/>
                                      </p:to>
                                    </p:set>
                                    <p:anim calcmode="lin" valueType="num">
                                      <p:cBhvr>
                                        <p:cTn id="55" dur="500" fill="hold"/>
                                        <p:tgtEl>
                                          <p:spTgt spid="20">
                                            <p:txEl>
                                              <p:pRg st="7" end="7"/>
                                            </p:txEl>
                                          </p:spTgt>
                                        </p:tgtEl>
                                        <p:attrNameLst>
                                          <p:attrName>ppt_x</p:attrName>
                                        </p:attrNameLst>
                                      </p:cBhvr>
                                      <p:tavLst>
                                        <p:tav tm="0">
                                          <p:val>
                                            <p:strVal val="#ppt_x"/>
                                          </p:val>
                                        </p:tav>
                                        <p:tav tm="100000">
                                          <p:val>
                                            <p:strVal val="#ppt_x"/>
                                          </p:val>
                                        </p:tav>
                                      </p:tavLst>
                                    </p:anim>
                                    <p:anim calcmode="lin" valueType="num">
                                      <p:cBhvr>
                                        <p:cTn id="56" dur="500" fill="hold"/>
                                        <p:tgtEl>
                                          <p:spTgt spid="20">
                                            <p:txEl>
                                              <p:pRg st="7" end="7"/>
                                            </p:txEl>
                                          </p:spTgt>
                                        </p:tgtEl>
                                        <p:attrNameLst>
                                          <p:attrName>ppt_y</p:attrName>
                                        </p:attrNameLst>
                                      </p:cBhvr>
                                      <p:tavLst>
                                        <p:tav tm="0">
                                          <p:val>
                                            <p:strVal val="#ppt_y+#ppt_h/2"/>
                                          </p:val>
                                        </p:tav>
                                        <p:tav tm="100000">
                                          <p:val>
                                            <p:strVal val="#ppt_y"/>
                                          </p:val>
                                        </p:tav>
                                      </p:tavLst>
                                    </p:anim>
                                    <p:anim calcmode="lin" valueType="num">
                                      <p:cBhvr>
                                        <p:cTn id="57" dur="500" fill="hold"/>
                                        <p:tgtEl>
                                          <p:spTgt spid="20">
                                            <p:txEl>
                                              <p:pRg st="7" end="7"/>
                                            </p:txEl>
                                          </p:spTgt>
                                        </p:tgtEl>
                                        <p:attrNameLst>
                                          <p:attrName>ppt_w</p:attrName>
                                        </p:attrNameLst>
                                      </p:cBhvr>
                                      <p:tavLst>
                                        <p:tav tm="0">
                                          <p:val>
                                            <p:strVal val="#ppt_w"/>
                                          </p:val>
                                        </p:tav>
                                        <p:tav tm="100000">
                                          <p:val>
                                            <p:strVal val="#ppt_w"/>
                                          </p:val>
                                        </p:tav>
                                      </p:tavLst>
                                    </p:anim>
                                    <p:anim calcmode="lin" valueType="num">
                                      <p:cBhvr>
                                        <p:cTn id="58" dur="500" fill="hold"/>
                                        <p:tgtEl>
                                          <p:spTgt spid="20">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4" fill="hold" grpId="0" nodeType="clickEffect">
                                  <p:stCondLst>
                                    <p:cond delay="0"/>
                                  </p:stCondLst>
                                  <p:childTnLst>
                                    <p:set>
                                      <p:cBhvr>
                                        <p:cTn id="62" dur="1" fill="hold">
                                          <p:stCondLst>
                                            <p:cond delay="0"/>
                                          </p:stCondLst>
                                        </p:cTn>
                                        <p:tgtEl>
                                          <p:spTgt spid="20">
                                            <p:txEl>
                                              <p:pRg st="8" end="8"/>
                                            </p:txEl>
                                          </p:spTgt>
                                        </p:tgtEl>
                                        <p:attrNameLst>
                                          <p:attrName>style.visibility</p:attrName>
                                        </p:attrNameLst>
                                      </p:cBhvr>
                                      <p:to>
                                        <p:strVal val="visible"/>
                                      </p:to>
                                    </p:set>
                                    <p:anim calcmode="lin" valueType="num">
                                      <p:cBhvr>
                                        <p:cTn id="63" dur="500" fill="hold"/>
                                        <p:tgtEl>
                                          <p:spTgt spid="20">
                                            <p:txEl>
                                              <p:pRg st="8" end="8"/>
                                            </p:txEl>
                                          </p:spTgt>
                                        </p:tgtEl>
                                        <p:attrNameLst>
                                          <p:attrName>ppt_x</p:attrName>
                                        </p:attrNameLst>
                                      </p:cBhvr>
                                      <p:tavLst>
                                        <p:tav tm="0">
                                          <p:val>
                                            <p:strVal val="#ppt_x"/>
                                          </p:val>
                                        </p:tav>
                                        <p:tav tm="100000">
                                          <p:val>
                                            <p:strVal val="#ppt_x"/>
                                          </p:val>
                                        </p:tav>
                                      </p:tavLst>
                                    </p:anim>
                                    <p:anim calcmode="lin" valueType="num">
                                      <p:cBhvr>
                                        <p:cTn id="64" dur="500" fill="hold"/>
                                        <p:tgtEl>
                                          <p:spTgt spid="20">
                                            <p:txEl>
                                              <p:pRg st="8" end="8"/>
                                            </p:txEl>
                                          </p:spTgt>
                                        </p:tgtEl>
                                        <p:attrNameLst>
                                          <p:attrName>ppt_y</p:attrName>
                                        </p:attrNameLst>
                                      </p:cBhvr>
                                      <p:tavLst>
                                        <p:tav tm="0">
                                          <p:val>
                                            <p:strVal val="#ppt_y+#ppt_h/2"/>
                                          </p:val>
                                        </p:tav>
                                        <p:tav tm="100000">
                                          <p:val>
                                            <p:strVal val="#ppt_y"/>
                                          </p:val>
                                        </p:tav>
                                      </p:tavLst>
                                    </p:anim>
                                    <p:anim calcmode="lin" valueType="num">
                                      <p:cBhvr>
                                        <p:cTn id="65" dur="500" fill="hold"/>
                                        <p:tgtEl>
                                          <p:spTgt spid="20">
                                            <p:txEl>
                                              <p:pRg st="8" end="8"/>
                                            </p:txEl>
                                          </p:spTgt>
                                        </p:tgtEl>
                                        <p:attrNameLst>
                                          <p:attrName>ppt_w</p:attrName>
                                        </p:attrNameLst>
                                      </p:cBhvr>
                                      <p:tavLst>
                                        <p:tav tm="0">
                                          <p:val>
                                            <p:strVal val="#ppt_w"/>
                                          </p:val>
                                        </p:tav>
                                        <p:tav tm="100000">
                                          <p:val>
                                            <p:strVal val="#ppt_w"/>
                                          </p:val>
                                        </p:tav>
                                      </p:tavLst>
                                    </p:anim>
                                    <p:anim calcmode="lin" valueType="num">
                                      <p:cBhvr>
                                        <p:cTn id="66" dur="500" fill="hold"/>
                                        <p:tgtEl>
                                          <p:spTgt spid="20">
                                            <p:txEl>
                                              <p:pRg st="8" end="8"/>
                                            </p:txEl>
                                          </p:spTgt>
                                        </p:tgtEl>
                                        <p:attrNameLst>
                                          <p:attrName>ppt_h</p:attrName>
                                        </p:attrNameLst>
                                      </p:cBhvr>
                                      <p:tavLst>
                                        <p:tav tm="0">
                                          <p:val>
                                            <p:fltVal val="0"/>
                                          </p:val>
                                        </p:tav>
                                        <p:tav tm="100000">
                                          <p:val>
                                            <p:strVal val="#ppt_h"/>
                                          </p:val>
                                        </p:tav>
                                      </p:tavLst>
                                    </p:anim>
                                  </p:childTnLst>
                                </p:cTn>
                              </p:par>
                              <p:par>
                                <p:cTn id="67" presetID="17" presetClass="entr" presetSubtype="4" fill="hold" grpId="0" nodeType="withEffect">
                                  <p:stCondLst>
                                    <p:cond delay="0"/>
                                  </p:stCondLst>
                                  <p:childTnLst>
                                    <p:set>
                                      <p:cBhvr>
                                        <p:cTn id="68" dur="1" fill="hold">
                                          <p:stCondLst>
                                            <p:cond delay="0"/>
                                          </p:stCondLst>
                                        </p:cTn>
                                        <p:tgtEl>
                                          <p:spTgt spid="20">
                                            <p:txEl>
                                              <p:pRg st="9" end="9"/>
                                            </p:txEl>
                                          </p:spTgt>
                                        </p:tgtEl>
                                        <p:attrNameLst>
                                          <p:attrName>style.visibility</p:attrName>
                                        </p:attrNameLst>
                                      </p:cBhvr>
                                      <p:to>
                                        <p:strVal val="visible"/>
                                      </p:to>
                                    </p:set>
                                    <p:anim calcmode="lin" valueType="num">
                                      <p:cBhvr>
                                        <p:cTn id="69" dur="500" fill="hold"/>
                                        <p:tgtEl>
                                          <p:spTgt spid="20">
                                            <p:txEl>
                                              <p:pRg st="9" end="9"/>
                                            </p:txEl>
                                          </p:spTgt>
                                        </p:tgtEl>
                                        <p:attrNameLst>
                                          <p:attrName>ppt_x</p:attrName>
                                        </p:attrNameLst>
                                      </p:cBhvr>
                                      <p:tavLst>
                                        <p:tav tm="0">
                                          <p:val>
                                            <p:strVal val="#ppt_x"/>
                                          </p:val>
                                        </p:tav>
                                        <p:tav tm="100000">
                                          <p:val>
                                            <p:strVal val="#ppt_x"/>
                                          </p:val>
                                        </p:tav>
                                      </p:tavLst>
                                    </p:anim>
                                    <p:anim calcmode="lin" valueType="num">
                                      <p:cBhvr>
                                        <p:cTn id="70" dur="500" fill="hold"/>
                                        <p:tgtEl>
                                          <p:spTgt spid="20">
                                            <p:txEl>
                                              <p:pRg st="9" end="9"/>
                                            </p:txEl>
                                          </p:spTgt>
                                        </p:tgtEl>
                                        <p:attrNameLst>
                                          <p:attrName>ppt_y</p:attrName>
                                        </p:attrNameLst>
                                      </p:cBhvr>
                                      <p:tavLst>
                                        <p:tav tm="0">
                                          <p:val>
                                            <p:strVal val="#ppt_y+#ppt_h/2"/>
                                          </p:val>
                                        </p:tav>
                                        <p:tav tm="100000">
                                          <p:val>
                                            <p:strVal val="#ppt_y"/>
                                          </p:val>
                                        </p:tav>
                                      </p:tavLst>
                                    </p:anim>
                                    <p:anim calcmode="lin" valueType="num">
                                      <p:cBhvr>
                                        <p:cTn id="71" dur="500" fill="hold"/>
                                        <p:tgtEl>
                                          <p:spTgt spid="20">
                                            <p:txEl>
                                              <p:pRg st="9" end="9"/>
                                            </p:txEl>
                                          </p:spTgt>
                                        </p:tgtEl>
                                        <p:attrNameLst>
                                          <p:attrName>ppt_w</p:attrName>
                                        </p:attrNameLst>
                                      </p:cBhvr>
                                      <p:tavLst>
                                        <p:tav tm="0">
                                          <p:val>
                                            <p:strVal val="#ppt_w"/>
                                          </p:val>
                                        </p:tav>
                                        <p:tav tm="100000">
                                          <p:val>
                                            <p:strVal val="#ppt_w"/>
                                          </p:val>
                                        </p:tav>
                                      </p:tavLst>
                                    </p:anim>
                                    <p:anim calcmode="lin" valueType="num">
                                      <p:cBhvr>
                                        <p:cTn id="72" dur="500" fill="hold"/>
                                        <p:tgtEl>
                                          <p:spTgt spid="20">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DC908938-BA16-41A3-B242-896D199121EE}"/>
              </a:ext>
            </a:extLst>
          </p:cNvPr>
          <p:cNvSpPr>
            <a:spLocks noGrp="1" noChangeArrowheads="1"/>
          </p:cNvSpPr>
          <p:nvPr>
            <p:ph type="title"/>
          </p:nvPr>
        </p:nvSpPr>
        <p:spPr>
          <a:xfrm>
            <a:off x="2438400" y="609600"/>
            <a:ext cx="7467600" cy="1143000"/>
          </a:xfrm>
          <a:ln w="76200" cmpd="tri">
            <a:solidFill>
              <a:srgbClr val="00FFFF"/>
            </a:solidFill>
            <a:miter lim="800000"/>
            <a:headEnd/>
            <a:tailEnd/>
          </a:ln>
        </p:spPr>
        <p:txBody>
          <a:bodyPr/>
          <a:lstStyle/>
          <a:p>
            <a:r>
              <a:rPr lang="en-US" altLang="en-US" b="1">
                <a:solidFill>
                  <a:srgbClr val="00FFFF"/>
                </a:solidFill>
                <a:cs typeface="Times New Roman" panose="02020603050405020304" pitchFamily="18" charset="0"/>
              </a:rPr>
              <a:t>The Problem of Nakedness</a:t>
            </a:r>
            <a:r>
              <a:rPr lang="en-US" altLang="en-US" b="1">
                <a:solidFill>
                  <a:srgbClr val="00FFFF"/>
                </a:solidFill>
              </a:rPr>
              <a:t> </a:t>
            </a:r>
          </a:p>
        </p:txBody>
      </p:sp>
      <p:sp>
        <p:nvSpPr>
          <p:cNvPr id="12" name="Rectangle 3">
            <a:extLst>
              <a:ext uri="{FF2B5EF4-FFF2-40B4-BE49-F238E27FC236}">
                <a16:creationId xmlns:a16="http://schemas.microsoft.com/office/drawing/2014/main" id="{73082E24-2198-451E-B723-DCE1EC0FADDF}"/>
              </a:ext>
            </a:extLst>
          </p:cNvPr>
          <p:cNvSpPr txBox="1">
            <a:spLocks noChangeArrowheads="1"/>
          </p:cNvSpPr>
          <p:nvPr/>
        </p:nvSpPr>
        <p:spPr bwMode="auto">
          <a:xfrm>
            <a:off x="2362200" y="2057401"/>
            <a:ext cx="7543800" cy="400109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kern="0" dirty="0">
                <a:solidFill>
                  <a:srgbClr val="FFFF00"/>
                </a:solidFill>
                <a:latin typeface="Trebuchet MS" panose="020B0603020202020204" pitchFamily="34" charset="0"/>
              </a:rPr>
              <a:t>Insufficient Clothing  Is Still Nakedness</a:t>
            </a:r>
            <a:br>
              <a:rPr lang="en-US" altLang="en-US" kern="0" dirty="0">
                <a:solidFill>
                  <a:srgbClr val="FFFF00"/>
                </a:solidFill>
                <a:latin typeface="Trebuchet MS" panose="020B0603020202020204" pitchFamily="34" charset="0"/>
              </a:rPr>
            </a:br>
            <a:r>
              <a:rPr lang="en-US" altLang="en-US" sz="2400" b="0" kern="0" dirty="0">
                <a:solidFill>
                  <a:schemeClr val="accent2"/>
                </a:solidFill>
                <a:latin typeface="Comic Sans MS" panose="030F0702030302020204" pitchFamily="66" charset="0"/>
              </a:rPr>
              <a:t>Genesis 3:7-11,21</a:t>
            </a:r>
            <a:endParaRPr lang="en-US" altLang="en-US" sz="2400" b="0" kern="0" dirty="0">
              <a:solidFill>
                <a:srgbClr val="FFFF00"/>
              </a:solidFill>
              <a:latin typeface="Comic Sans MS" panose="030F0702030302020204" pitchFamily="66" charset="0"/>
            </a:endParaRPr>
          </a:p>
          <a:p>
            <a:r>
              <a:rPr lang="en-US" altLang="en-US" kern="0" dirty="0">
                <a:solidFill>
                  <a:srgbClr val="FFFF00"/>
                </a:solidFill>
                <a:latin typeface="Trebuchet MS" panose="020B0603020202020204" pitchFamily="34" charset="0"/>
              </a:rPr>
              <a:t>Shameful Under Both Covenants</a:t>
            </a:r>
            <a:br>
              <a:rPr lang="en-US" altLang="en-US" kern="0" dirty="0">
                <a:solidFill>
                  <a:srgbClr val="FFFF00"/>
                </a:solidFill>
                <a:latin typeface="Trebuchet MS" panose="020B0603020202020204" pitchFamily="34" charset="0"/>
              </a:rPr>
            </a:br>
            <a:r>
              <a:rPr lang="en-US" altLang="en-US" sz="2400" b="0" kern="0" dirty="0">
                <a:solidFill>
                  <a:schemeClr val="accent2"/>
                </a:solidFill>
                <a:latin typeface="Comic Sans MS" panose="030F0702030302020204" pitchFamily="66" charset="0"/>
              </a:rPr>
              <a:t>Genesis 3:7-11,21; Revelation 3:18; 16:15</a:t>
            </a:r>
          </a:p>
          <a:p>
            <a:r>
              <a:rPr lang="en-US" altLang="en-US" kern="0" dirty="0">
                <a:solidFill>
                  <a:srgbClr val="FFFF00"/>
                </a:solidFill>
                <a:latin typeface="Trebuchet MS" panose="020B0603020202020204" pitchFamily="34" charset="0"/>
              </a:rPr>
              <a:t>A Shame Regardless of Activity</a:t>
            </a:r>
            <a:br>
              <a:rPr lang="en-US" altLang="en-US" kern="0" dirty="0">
                <a:solidFill>
                  <a:srgbClr val="FFFF00"/>
                </a:solidFill>
                <a:latin typeface="Trebuchet MS" panose="020B0603020202020204" pitchFamily="34" charset="0"/>
              </a:rPr>
            </a:br>
            <a:r>
              <a:rPr lang="en-US" altLang="en-US" sz="2400" b="0" kern="0" dirty="0">
                <a:solidFill>
                  <a:schemeClr val="accent2"/>
                </a:solidFill>
                <a:latin typeface="Comic Sans MS" panose="030F0702030302020204" pitchFamily="66" charset="0"/>
              </a:rPr>
              <a:t>Exodus 20:26</a:t>
            </a:r>
          </a:p>
          <a:p>
            <a:r>
              <a:rPr lang="en-US" altLang="en-US" kern="0" dirty="0">
                <a:solidFill>
                  <a:srgbClr val="FFFF00"/>
                </a:solidFill>
                <a:latin typeface="Trebuchet MS" panose="020B0603020202020204" pitchFamily="34" charset="0"/>
              </a:rPr>
              <a:t>Requires Covering Loins and Thighs</a:t>
            </a:r>
            <a:br>
              <a:rPr lang="en-US" altLang="en-US" kern="0" dirty="0">
                <a:solidFill>
                  <a:srgbClr val="FFFF00"/>
                </a:solidFill>
                <a:latin typeface="Trebuchet MS" panose="020B0603020202020204" pitchFamily="34" charset="0"/>
              </a:rPr>
            </a:br>
            <a:r>
              <a:rPr lang="en-US" altLang="en-US" sz="2400" b="0" kern="0" dirty="0">
                <a:solidFill>
                  <a:schemeClr val="accent2"/>
                </a:solidFill>
                <a:latin typeface="Comic Sans MS" panose="030F0702030302020204" pitchFamily="66" charset="0"/>
              </a:rPr>
              <a:t>Exodus 28:41-43</a:t>
            </a:r>
          </a:p>
          <a:p>
            <a:pPr lvl="1"/>
            <a:r>
              <a:rPr lang="en-US" altLang="en-US" kern="0" dirty="0">
                <a:solidFill>
                  <a:srgbClr val="FFFF00"/>
                </a:solidFill>
                <a:latin typeface="Trebuchet MS" panose="020B0603020202020204" pitchFamily="34" charset="0"/>
              </a:rPr>
              <a:t>Meaning of “trousers”</a:t>
            </a:r>
          </a:p>
          <a:p>
            <a:pPr lvl="1"/>
            <a:r>
              <a:rPr lang="en-US" altLang="en-US" kern="0" dirty="0">
                <a:solidFill>
                  <a:srgbClr val="FFFF00"/>
                </a:solidFill>
                <a:latin typeface="Trebuchet MS" panose="020B0603020202020204" pitchFamily="34" charset="0"/>
              </a:rPr>
              <a:t>Meaning of “from … to”</a:t>
            </a:r>
          </a:p>
        </p:txBody>
      </p:sp>
    </p:spTree>
    <p:extLst>
      <p:ext uri="{BB962C8B-B14F-4D97-AF65-F5344CB8AC3E}">
        <p14:creationId xmlns:p14="http://schemas.microsoft.com/office/powerpoint/2010/main" val="90109880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 calcmode="lin" valueType="num">
                                      <p:cBhvr>
                                        <p:cTn id="15"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2">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2">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4"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 calcmode="lin" valueType="num">
                                      <p:cBhvr>
                                        <p:cTn id="23"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12">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12">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1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4" fill="hold" grpId="0"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anim calcmode="lin" valueType="num">
                                      <p:cBhvr>
                                        <p:cTn id="3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12">
                                            <p:txEl>
                                              <p:pRg st="3" end="3"/>
                                            </p:txEl>
                                          </p:spTgt>
                                        </p:tgtEl>
                                        <p:attrNameLst>
                                          <p:attrName>ppt_y</p:attrName>
                                        </p:attrNameLst>
                                      </p:cBhvr>
                                      <p:tavLst>
                                        <p:tav tm="0">
                                          <p:val>
                                            <p:strVal val="#ppt_y+#ppt_h/2"/>
                                          </p:val>
                                        </p:tav>
                                        <p:tav tm="100000">
                                          <p:val>
                                            <p:strVal val="#ppt_y"/>
                                          </p:val>
                                        </p:tav>
                                      </p:tavLst>
                                    </p:anim>
                                    <p:anim calcmode="lin" valueType="num">
                                      <p:cBhvr>
                                        <p:cTn id="33" dur="500" fill="hold"/>
                                        <p:tgtEl>
                                          <p:spTgt spid="12">
                                            <p:txEl>
                                              <p:pRg st="3" end="3"/>
                                            </p:txEl>
                                          </p:spTgt>
                                        </p:tgtEl>
                                        <p:attrNameLst>
                                          <p:attrName>ppt_w</p:attrName>
                                        </p:attrNameLst>
                                      </p:cBhvr>
                                      <p:tavLst>
                                        <p:tav tm="0">
                                          <p:val>
                                            <p:strVal val="#ppt_w"/>
                                          </p:val>
                                        </p:tav>
                                        <p:tav tm="100000">
                                          <p:val>
                                            <p:strVal val="#ppt_w"/>
                                          </p:val>
                                        </p:tav>
                                      </p:tavLst>
                                    </p:anim>
                                    <p:anim calcmode="lin" valueType="num">
                                      <p:cBhvr>
                                        <p:cTn id="34" dur="500" fill="hold"/>
                                        <p:tgtEl>
                                          <p:spTgt spid="12">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4" fill="hold" grpId="0"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anim calcmode="lin" valueType="num">
                                      <p:cBhvr>
                                        <p:cTn id="3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12">
                                            <p:txEl>
                                              <p:pRg st="4" end="4"/>
                                            </p:txEl>
                                          </p:spTgt>
                                        </p:tgtEl>
                                        <p:attrNameLst>
                                          <p:attrName>ppt_y</p:attrName>
                                        </p:attrNameLst>
                                      </p:cBhvr>
                                      <p:tavLst>
                                        <p:tav tm="0">
                                          <p:val>
                                            <p:strVal val="#ppt_y+#ppt_h/2"/>
                                          </p:val>
                                        </p:tav>
                                        <p:tav tm="100000">
                                          <p:val>
                                            <p:strVal val="#ppt_y"/>
                                          </p:val>
                                        </p:tav>
                                      </p:tavLst>
                                    </p:anim>
                                    <p:anim calcmode="lin" valueType="num">
                                      <p:cBhvr>
                                        <p:cTn id="41" dur="500" fill="hold"/>
                                        <p:tgtEl>
                                          <p:spTgt spid="12">
                                            <p:txEl>
                                              <p:pRg st="4" end="4"/>
                                            </p:txEl>
                                          </p:spTgt>
                                        </p:tgtEl>
                                        <p:attrNameLst>
                                          <p:attrName>ppt_w</p:attrName>
                                        </p:attrNameLst>
                                      </p:cBhvr>
                                      <p:tavLst>
                                        <p:tav tm="0">
                                          <p:val>
                                            <p:strVal val="#ppt_w"/>
                                          </p:val>
                                        </p:tav>
                                        <p:tav tm="100000">
                                          <p:val>
                                            <p:strVal val="#ppt_w"/>
                                          </p:val>
                                        </p:tav>
                                      </p:tavLst>
                                    </p:anim>
                                    <p:anim calcmode="lin" valueType="num">
                                      <p:cBhvr>
                                        <p:cTn id="42" dur="500" fill="hold"/>
                                        <p:tgtEl>
                                          <p:spTgt spid="12">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4" fill="hold" grpId="0" nodeType="click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 calcmode="lin" valueType="num">
                                      <p:cBhvr>
                                        <p:cTn id="4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48" dur="500" fill="hold"/>
                                        <p:tgtEl>
                                          <p:spTgt spid="12">
                                            <p:txEl>
                                              <p:pRg st="5" end="5"/>
                                            </p:txEl>
                                          </p:spTgt>
                                        </p:tgtEl>
                                        <p:attrNameLst>
                                          <p:attrName>ppt_y</p:attrName>
                                        </p:attrNameLst>
                                      </p:cBhvr>
                                      <p:tavLst>
                                        <p:tav tm="0">
                                          <p:val>
                                            <p:strVal val="#ppt_y+#ppt_h/2"/>
                                          </p:val>
                                        </p:tav>
                                        <p:tav tm="100000">
                                          <p:val>
                                            <p:strVal val="#ppt_y"/>
                                          </p:val>
                                        </p:tav>
                                      </p:tavLst>
                                    </p:anim>
                                    <p:anim calcmode="lin" valueType="num">
                                      <p:cBhvr>
                                        <p:cTn id="49" dur="500" fill="hold"/>
                                        <p:tgtEl>
                                          <p:spTgt spid="12">
                                            <p:txEl>
                                              <p:pRg st="5" end="5"/>
                                            </p:txEl>
                                          </p:spTgt>
                                        </p:tgtEl>
                                        <p:attrNameLst>
                                          <p:attrName>ppt_w</p:attrName>
                                        </p:attrNameLst>
                                      </p:cBhvr>
                                      <p:tavLst>
                                        <p:tav tm="0">
                                          <p:val>
                                            <p:strVal val="#ppt_w"/>
                                          </p:val>
                                        </p:tav>
                                        <p:tav tm="100000">
                                          <p:val>
                                            <p:strVal val="#ppt_w"/>
                                          </p:val>
                                        </p:tav>
                                      </p:tavLst>
                                    </p:anim>
                                    <p:anim calcmode="lin" valueType="num">
                                      <p:cBhvr>
                                        <p:cTn id="50" dur="500" fill="hold"/>
                                        <p:tgtEl>
                                          <p:spTgt spid="12">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1D25D1-CE90-40A9-8211-D9F94E70B465}"/>
              </a:ext>
            </a:extLst>
          </p:cNvPr>
          <p:cNvSpPr/>
          <p:nvPr/>
        </p:nvSpPr>
        <p:spPr>
          <a:xfrm>
            <a:off x="2209800" y="1647885"/>
            <a:ext cx="8001000" cy="4154984"/>
          </a:xfrm>
          <a:prstGeom prst="rect">
            <a:avLst/>
          </a:prstGeom>
        </p:spPr>
        <p:txBody>
          <a:bodyPr wrap="square">
            <a:spAutoFit/>
          </a:bodyPr>
          <a:lstStyle/>
          <a:p>
            <a:pPr>
              <a:buFontTx/>
              <a:buNone/>
            </a:pPr>
            <a:r>
              <a:rPr lang="en-US" altLang="en-US" sz="2400" dirty="0">
                <a:solidFill>
                  <a:srgbClr val="FFFF00"/>
                </a:solidFill>
                <a:latin typeface="Trebuchet MS" panose="020B0603020202020204" pitchFamily="34" charset="0"/>
              </a:rPr>
              <a:t>Lev. 13:12,13 </a:t>
            </a:r>
            <a:r>
              <a:rPr lang="en-US" altLang="en-US" sz="2400">
                <a:solidFill>
                  <a:srgbClr val="FFFF00"/>
                </a:solidFill>
                <a:latin typeface="Trebuchet MS" panose="020B0603020202020204" pitchFamily="34" charset="0"/>
              </a:rPr>
              <a:t>— Leprosy </a:t>
            </a:r>
            <a:r>
              <a:rPr lang="en-US" altLang="en-US" sz="2400" dirty="0">
                <a:solidFill>
                  <a:srgbClr val="FFFF00"/>
                </a:solidFill>
                <a:latin typeface="Trebuchet MS" panose="020B0603020202020204" pitchFamily="34" charset="0"/>
              </a:rPr>
              <a:t>“from his head to his foot” </a:t>
            </a:r>
          </a:p>
          <a:p>
            <a:pPr>
              <a:buFontTx/>
              <a:buNone/>
            </a:pPr>
            <a:r>
              <a:rPr lang="en-US" altLang="en-US" sz="2400" dirty="0">
                <a:solidFill>
                  <a:srgbClr val="FFFF00"/>
                </a:solidFill>
                <a:latin typeface="Trebuchet MS" panose="020B0603020202020204" pitchFamily="34" charset="0"/>
              </a:rPr>
              <a:t>Num. 6:4 — Nothing from grape “from seed to skin.” </a:t>
            </a:r>
          </a:p>
          <a:p>
            <a:pPr>
              <a:buFontTx/>
              <a:buNone/>
            </a:pPr>
            <a:r>
              <a:rPr lang="en-US" altLang="en-US" sz="2400" dirty="0">
                <a:solidFill>
                  <a:srgbClr val="FFFF00"/>
                </a:solidFill>
                <a:latin typeface="Trebuchet MS" panose="020B0603020202020204" pitchFamily="34" charset="0"/>
              </a:rPr>
              <a:t>2 Sam. 14:25 — No blemish “from…foot to…head.” </a:t>
            </a:r>
          </a:p>
          <a:p>
            <a:pPr>
              <a:buFontTx/>
              <a:buNone/>
            </a:pPr>
            <a:r>
              <a:rPr lang="en-US" altLang="en-US" sz="2400" dirty="0">
                <a:solidFill>
                  <a:srgbClr val="FFFF00"/>
                </a:solidFill>
                <a:latin typeface="Trebuchet MS" panose="020B0603020202020204" pitchFamily="34" charset="0"/>
              </a:rPr>
              <a:t>Esther 8:9 — All provinces “from India to Ethiopia.” </a:t>
            </a:r>
          </a:p>
          <a:p>
            <a:pPr>
              <a:buFontTx/>
              <a:buNone/>
            </a:pPr>
            <a:r>
              <a:rPr lang="en-US" altLang="en-US" sz="2400" dirty="0">
                <a:solidFill>
                  <a:srgbClr val="FFFF00"/>
                </a:solidFill>
                <a:latin typeface="Trebuchet MS" panose="020B0603020202020204" pitchFamily="34" charset="0"/>
              </a:rPr>
              <a:t>Job 2:7 — Boils “from the sole of his foot to the crown of his head.” </a:t>
            </a:r>
          </a:p>
          <a:p>
            <a:pPr>
              <a:buFontTx/>
              <a:buNone/>
            </a:pPr>
            <a:r>
              <a:rPr lang="en-US" altLang="en-US" sz="2400" dirty="0">
                <a:solidFill>
                  <a:srgbClr val="FFFF00"/>
                </a:solidFill>
                <a:latin typeface="Trebuchet MS" panose="020B0603020202020204" pitchFamily="34" charset="0"/>
              </a:rPr>
              <a:t>Isa. 1:6 — Disease “from … foot even to the head.” </a:t>
            </a:r>
          </a:p>
          <a:p>
            <a:pPr>
              <a:buFontTx/>
              <a:buNone/>
            </a:pPr>
            <a:r>
              <a:rPr lang="en-US" altLang="en-US" sz="2400" dirty="0">
                <a:solidFill>
                  <a:srgbClr val="FFFF00"/>
                </a:solidFill>
                <a:latin typeface="Trebuchet MS" panose="020B0603020202020204" pitchFamily="34" charset="0"/>
              </a:rPr>
              <a:t>Jer. 6:13 — Covetous, from the least to the greatest; all dealt falsely, from the prophet to the priest. </a:t>
            </a:r>
          </a:p>
          <a:p>
            <a:pPr>
              <a:buFontTx/>
              <a:buNone/>
            </a:pPr>
            <a:r>
              <a:rPr lang="en-US" altLang="en-US" sz="2400" dirty="0">
                <a:solidFill>
                  <a:srgbClr val="FFFF00"/>
                </a:solidFill>
                <a:latin typeface="Trebuchet MS" panose="020B0603020202020204" pitchFamily="34" charset="0"/>
              </a:rPr>
              <a:t>Exodus 28:42 — Cover the naked flesh “from the loins to the thighs.” </a:t>
            </a:r>
          </a:p>
        </p:txBody>
      </p:sp>
      <p:sp>
        <p:nvSpPr>
          <p:cNvPr id="7" name="Rectangle 2">
            <a:extLst>
              <a:ext uri="{FF2B5EF4-FFF2-40B4-BE49-F238E27FC236}">
                <a16:creationId xmlns:a16="http://schemas.microsoft.com/office/drawing/2014/main" id="{D9CFB01B-42DF-4983-A05E-CB77475285BA}"/>
              </a:ext>
            </a:extLst>
          </p:cNvPr>
          <p:cNvSpPr>
            <a:spLocks noGrp="1" noChangeArrowheads="1"/>
          </p:cNvSpPr>
          <p:nvPr>
            <p:ph type="title"/>
          </p:nvPr>
        </p:nvSpPr>
        <p:spPr>
          <a:xfrm>
            <a:off x="2362200" y="381000"/>
            <a:ext cx="7467600" cy="838200"/>
          </a:xfrm>
        </p:spPr>
        <p:txBody>
          <a:bodyPr/>
          <a:lstStyle/>
          <a:p>
            <a:r>
              <a:rPr lang="en-US" altLang="en-US" b="1" dirty="0">
                <a:solidFill>
                  <a:schemeClr val="accent1"/>
                </a:solidFill>
              </a:rPr>
              <a:t>“From … To” (MIN … AD)</a:t>
            </a:r>
          </a:p>
        </p:txBody>
      </p:sp>
    </p:spTree>
    <p:extLst>
      <p:ext uri="{BB962C8B-B14F-4D97-AF65-F5344CB8AC3E}">
        <p14:creationId xmlns:p14="http://schemas.microsoft.com/office/powerpoint/2010/main" val="2475516003"/>
      </p:ext>
    </p:extLst>
  </p:cSld>
  <p:clrMapOvr>
    <a:masterClrMapping/>
  </p:clrMapOvr>
  <p:transition spd="slow">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altLang="en-US" b="1">
                <a:solidFill>
                  <a:srgbClr val="00FFFF"/>
                </a:solidFill>
                <a:cs typeface="Times New Roman" panose="02020603050405020304" pitchFamily="18" charset="0"/>
              </a:rPr>
              <a:t>Looking in the Mirror</a:t>
            </a:r>
            <a:endParaRPr lang="en-US" altLang="en-US" b="1">
              <a:solidFill>
                <a:srgbClr val="00FFFF"/>
              </a:solidFill>
            </a:endParaRP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4800600" y="1371600"/>
            <a:ext cx="4876800" cy="472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Am I fully covered so as to avoid tempting others?</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Too low, too short, too tight?</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What shows when I bend, lift my arms, sit, cross my legs?</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Do I emphasize fashion or  godliness?</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Will I influence others toward godliness?</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If Jesus went with me, would I dress like this?</a:t>
            </a:r>
          </a:p>
          <a:p>
            <a:pPr marL="344488" indent="-344488">
              <a:buFont typeface="Wingdings" panose="05000000000000000000" pitchFamily="2" charset="2"/>
              <a:buChar char="Ø"/>
            </a:pPr>
            <a:r>
              <a:rPr lang="en-US" altLang="en-US" sz="2400" kern="0">
                <a:solidFill>
                  <a:srgbClr val="FFFF00"/>
                </a:solidFill>
                <a:latin typeface="Trebuchet MS" panose="020B0603020202020204" pitchFamily="34" charset="0"/>
              </a:rPr>
              <a:t>Would I want to be dressed like this at Judgment?</a:t>
            </a:r>
          </a:p>
        </p:txBody>
      </p:sp>
      <p:pic>
        <p:nvPicPr>
          <p:cNvPr id="11" name="Picture 10">
            <a:extLst>
              <a:ext uri="{FF2B5EF4-FFF2-40B4-BE49-F238E27FC236}">
                <a16:creationId xmlns:a16="http://schemas.microsoft.com/office/drawing/2014/main" id="{593EAAE8-BE9E-4D5E-82F8-5A279D8B10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1813560"/>
            <a:ext cx="2758440" cy="3901440"/>
          </a:xfrm>
          <a:prstGeom prst="rect">
            <a:avLst/>
          </a:prstGeom>
        </p:spPr>
      </p:pic>
    </p:spTree>
    <p:extLst>
      <p:ext uri="{BB962C8B-B14F-4D97-AF65-F5344CB8AC3E}">
        <p14:creationId xmlns:p14="http://schemas.microsoft.com/office/powerpoint/2010/main" val="2474512233"/>
      </p:ext>
    </p:extLst>
  </p:cSld>
  <p:clrMapOvr>
    <a:masterClrMapping/>
  </p:clrMapOvr>
  <p:transition spd="slow">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b="1" dirty="0"/>
              <a:t>Male Leadership in the Scriptures</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371600"/>
            <a:ext cx="7772400" cy="486287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God is always described with masculine terms.</a:t>
            </a:r>
          </a:p>
          <a:p>
            <a:r>
              <a:rPr lang="en-US" sz="2400" dirty="0"/>
              <a:t>The Head of the church is masculine.</a:t>
            </a:r>
            <a:br>
              <a:rPr lang="en-US" sz="2400" dirty="0"/>
            </a:br>
            <a:r>
              <a:rPr lang="en-US" sz="2000" b="0" dirty="0">
                <a:solidFill>
                  <a:schemeClr val="accent2"/>
                </a:solidFill>
                <a:latin typeface="Comic Sans MS" panose="030F0702030302020204" pitchFamily="66" charset="0"/>
              </a:rPr>
              <a:t> Ephesians 1:22,23; Colossians 1:18; Matthew 16:18</a:t>
            </a:r>
            <a:endParaRPr lang="en-US" sz="2000" dirty="0"/>
          </a:p>
          <a:p>
            <a:r>
              <a:rPr lang="en-US" sz="2400" dirty="0"/>
              <a:t>Husbands lead in the home.</a:t>
            </a:r>
            <a:br>
              <a:rPr lang="en-US" sz="2400" dirty="0"/>
            </a:br>
            <a:r>
              <a:rPr lang="en-US" sz="2000" b="0" dirty="0">
                <a:solidFill>
                  <a:schemeClr val="accent2"/>
                </a:solidFill>
                <a:latin typeface="Comic Sans MS" panose="030F0702030302020204" pitchFamily="66" charset="0"/>
              </a:rPr>
              <a:t>Ephesians 5:22-33; Colossians 3:18; Titus 2:4,5; 1 Peter 3:1-7</a:t>
            </a:r>
          </a:p>
          <a:p>
            <a:r>
              <a:rPr lang="en-US" sz="2400" dirty="0"/>
              <a:t>The apostles were all men.</a:t>
            </a:r>
            <a:br>
              <a:rPr lang="en-US" sz="2400" dirty="0"/>
            </a:br>
            <a:r>
              <a:rPr lang="en-US" sz="2000" b="0" dirty="0">
                <a:solidFill>
                  <a:schemeClr val="accent2"/>
                </a:solidFill>
                <a:latin typeface="Comic Sans MS" panose="030F0702030302020204" pitchFamily="66" charset="0"/>
              </a:rPr>
              <a:t>Matthew 10:2-4; Luke 10:13-16; Acts 1:13,26</a:t>
            </a:r>
          </a:p>
          <a:p>
            <a:r>
              <a:rPr lang="en-US" sz="2400" dirty="0"/>
              <a:t>Each elder must be the husband of one wife.</a:t>
            </a:r>
            <a:br>
              <a:rPr lang="en-US" sz="2400" dirty="0"/>
            </a:br>
            <a:r>
              <a:rPr lang="en-US" sz="2000" b="0" dirty="0">
                <a:solidFill>
                  <a:schemeClr val="accent2"/>
                </a:solidFill>
                <a:latin typeface="Comic Sans MS" panose="030F0702030302020204" pitchFamily="66" charset="0"/>
              </a:rPr>
              <a:t>1 Timothy 3:1,2; Titus 1:5,6</a:t>
            </a:r>
          </a:p>
          <a:p>
            <a:r>
              <a:rPr lang="en-US" sz="2400" dirty="0"/>
              <a:t>Only men wrote books of the Bible.</a:t>
            </a:r>
          </a:p>
          <a:p>
            <a:r>
              <a:rPr lang="en-US" sz="2400" dirty="0"/>
              <a:t>Only men preach in congregational assemblies.</a:t>
            </a:r>
            <a:br>
              <a:rPr lang="en-US" sz="2400" dirty="0"/>
            </a:br>
            <a:r>
              <a:rPr lang="en-US" sz="2000" b="0" dirty="0">
                <a:solidFill>
                  <a:schemeClr val="accent2"/>
                </a:solidFill>
                <a:latin typeface="Comic Sans MS" panose="030F0702030302020204" pitchFamily="66" charset="0"/>
              </a:rPr>
              <a:t>Acts 11:25,26; 15:30-35; 20:7</a:t>
            </a:r>
          </a:p>
          <a:p>
            <a:r>
              <a:rPr lang="en-US" sz="2400" dirty="0"/>
              <a:t>1 Timothy 2:11-14; 1 Corinthians 14:34,35 – Women subject to men in the church and in spiritual teaching</a:t>
            </a:r>
          </a:p>
        </p:txBody>
      </p:sp>
    </p:spTree>
    <p:extLst>
      <p:ext uri="{BB962C8B-B14F-4D97-AF65-F5344CB8AC3E}">
        <p14:creationId xmlns:p14="http://schemas.microsoft.com/office/powerpoint/2010/main" val="1601183895"/>
      </p:ext>
    </p:extLst>
  </p:cSld>
  <p:clrMapOvr>
    <a:masterClrMapping/>
  </p:clrMapOvr>
  <p:transition spd="slow">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b="1" dirty="0"/>
              <a:t>Women Valued in Scripture</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371601"/>
            <a:ext cx="7772400" cy="529375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2"/>
                </a:solidFill>
              </a:rPr>
              <a:t>1 Peter 3:7 </a:t>
            </a:r>
            <a:r>
              <a:rPr lang="en-US" sz="2400" dirty="0"/>
              <a:t>– Husbands should honor their wives as heirs together of the grace of life</a:t>
            </a:r>
          </a:p>
          <a:p>
            <a:r>
              <a:rPr lang="en-US" sz="2400" dirty="0"/>
              <a:t>Mary was highly honored to be Jesus’ mother </a:t>
            </a:r>
            <a:br>
              <a:rPr lang="en-US" sz="2400" dirty="0"/>
            </a:br>
            <a:r>
              <a:rPr lang="en-US" sz="2000" b="0" dirty="0">
                <a:solidFill>
                  <a:schemeClr val="accent2"/>
                </a:solidFill>
                <a:latin typeface="Comic Sans MS" panose="030F0702030302020204" pitchFamily="66" charset="0"/>
              </a:rPr>
              <a:t>Luke 1:26-56</a:t>
            </a:r>
          </a:p>
          <a:p>
            <a:r>
              <a:rPr lang="en-US" sz="2400" dirty="0"/>
              <a:t>Several women followed Jesus as His disciples </a:t>
            </a:r>
            <a:br>
              <a:rPr lang="en-US" sz="2400" dirty="0"/>
            </a:br>
            <a:r>
              <a:rPr lang="en-US" sz="2000" b="0" dirty="0">
                <a:solidFill>
                  <a:schemeClr val="accent2"/>
                </a:solidFill>
                <a:latin typeface="Comic Sans MS" panose="030F0702030302020204" pitchFamily="66" charset="0"/>
              </a:rPr>
              <a:t>Matthew 27:55,56; Luke 8:2,3</a:t>
            </a:r>
          </a:p>
          <a:p>
            <a:r>
              <a:rPr lang="en-US" sz="2400" dirty="0"/>
              <a:t>Mary and Martha were two of Jesus’ closest disciples </a:t>
            </a:r>
            <a:r>
              <a:rPr lang="en-US" sz="2000" b="0" dirty="0">
                <a:solidFill>
                  <a:schemeClr val="accent2"/>
                </a:solidFill>
                <a:latin typeface="Comic Sans MS" panose="030F0702030302020204" pitchFamily="66" charset="0"/>
              </a:rPr>
              <a:t>Luke 10:38-42</a:t>
            </a:r>
          </a:p>
          <a:p>
            <a:r>
              <a:rPr lang="en-US" sz="2400" dirty="0"/>
              <a:t>Dorcas, Lydia, Phoebe and other women are expressly commended for good works</a:t>
            </a:r>
            <a:br>
              <a:rPr lang="en-US" sz="2400" dirty="0"/>
            </a:br>
            <a:r>
              <a:rPr lang="en-US" sz="2000" b="0" dirty="0">
                <a:solidFill>
                  <a:schemeClr val="accent2"/>
                </a:solidFill>
                <a:latin typeface="Comic Sans MS" panose="030F0702030302020204" pitchFamily="66" charset="0"/>
              </a:rPr>
              <a:t>Acts 9:36-42; 16:11-15; Romans 16:1,2</a:t>
            </a:r>
          </a:p>
          <a:p>
            <a:r>
              <a:rPr lang="en-US" sz="2400" dirty="0"/>
              <a:t>Old Testament women upheld as good examples</a:t>
            </a:r>
            <a:br>
              <a:rPr lang="en-US" sz="2400" dirty="0"/>
            </a:br>
            <a:r>
              <a:rPr lang="en-US" sz="2000" b="0" dirty="0">
                <a:solidFill>
                  <a:schemeClr val="accent2"/>
                </a:solidFill>
                <a:latin typeface="Comic Sans MS" panose="030F0702030302020204" pitchFamily="66" charset="0"/>
              </a:rPr>
              <a:t>1 Peter 3:5,6; Hebrews 11:11,31</a:t>
            </a:r>
          </a:p>
          <a:p>
            <a:r>
              <a:rPr lang="en-US" sz="2400" dirty="0"/>
              <a:t>Women commended for their role as homemakers </a:t>
            </a:r>
            <a:br>
              <a:rPr lang="en-US" sz="2400" dirty="0"/>
            </a:br>
            <a:r>
              <a:rPr lang="en-US" sz="2000" b="0" dirty="0">
                <a:solidFill>
                  <a:schemeClr val="accent2"/>
                </a:solidFill>
                <a:latin typeface="Comic Sans MS" panose="030F0702030302020204" pitchFamily="66" charset="0"/>
              </a:rPr>
              <a:t>Titus 2:4,5; Proverbs 31:10-31; Proverbs 19:14; 18:22</a:t>
            </a:r>
          </a:p>
        </p:txBody>
      </p:sp>
    </p:spTree>
    <p:extLst>
      <p:ext uri="{BB962C8B-B14F-4D97-AF65-F5344CB8AC3E}">
        <p14:creationId xmlns:p14="http://schemas.microsoft.com/office/powerpoint/2010/main" val="91601698"/>
      </p:ext>
    </p:extLst>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b="1" dirty="0"/>
              <a:t>Women as Spiritual Teachers</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371601"/>
            <a:ext cx="7772400" cy="443198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i="1" dirty="0">
                <a:solidFill>
                  <a:schemeClr val="accent1"/>
                </a:solidFill>
              </a:rPr>
              <a:t>Teach children or other women</a:t>
            </a:r>
            <a:endParaRPr lang="en-US" sz="2400" dirty="0">
              <a:solidFill>
                <a:schemeClr val="accent1"/>
              </a:solidFill>
            </a:endParaRPr>
          </a:p>
          <a:p>
            <a:r>
              <a:rPr lang="en-US" sz="2400" b="0" dirty="0">
                <a:solidFill>
                  <a:schemeClr val="accent2"/>
                </a:solidFill>
              </a:rPr>
              <a:t>Proverbs 1:8 – </a:t>
            </a:r>
            <a:r>
              <a:rPr lang="en-US" sz="2400" b="0" dirty="0"/>
              <a:t>Son should not forsake mother’s law. </a:t>
            </a:r>
          </a:p>
          <a:p>
            <a:r>
              <a:rPr lang="en-US" sz="2400" b="0" dirty="0">
                <a:solidFill>
                  <a:schemeClr val="accent2"/>
                </a:solidFill>
              </a:rPr>
              <a:t>2 Timothy 1:5 </a:t>
            </a:r>
            <a:r>
              <a:rPr lang="en-US" sz="2400" b="0" dirty="0"/>
              <a:t>–The faith Timothy possessed came from his grandmother Lois and mother Eunice.</a:t>
            </a:r>
          </a:p>
          <a:p>
            <a:r>
              <a:rPr lang="en-US" sz="2400" b="0" dirty="0">
                <a:solidFill>
                  <a:schemeClr val="accent2"/>
                </a:solidFill>
              </a:rPr>
              <a:t>Titus 2:3-5 </a:t>
            </a:r>
            <a:r>
              <a:rPr lang="en-US" sz="2400" b="0" dirty="0"/>
              <a:t>– Older women teach younger women. </a:t>
            </a:r>
          </a:p>
          <a:p>
            <a:r>
              <a:rPr lang="en-US" sz="2400" i="1" dirty="0">
                <a:solidFill>
                  <a:schemeClr val="accent1"/>
                </a:solidFill>
              </a:rPr>
              <a:t>Discuss with men outside church assemblies without exercising authority </a:t>
            </a:r>
            <a:endParaRPr lang="en-US" sz="2400" dirty="0">
              <a:solidFill>
                <a:schemeClr val="accent1"/>
              </a:solidFill>
            </a:endParaRPr>
          </a:p>
          <a:p>
            <a:r>
              <a:rPr lang="en-US" sz="2400" b="0" dirty="0">
                <a:solidFill>
                  <a:schemeClr val="accent2"/>
                </a:solidFill>
              </a:rPr>
              <a:t>John 4:19-30,39,42 </a:t>
            </a:r>
            <a:r>
              <a:rPr lang="en-US" sz="2400" b="0" dirty="0"/>
              <a:t>– Samaritan woman</a:t>
            </a:r>
          </a:p>
          <a:p>
            <a:r>
              <a:rPr lang="en-US" sz="2400" b="0" dirty="0">
                <a:solidFill>
                  <a:schemeClr val="accent2"/>
                </a:solidFill>
              </a:rPr>
              <a:t>Acts 18:26 </a:t>
            </a:r>
            <a:r>
              <a:rPr lang="en-US" sz="2400" b="0" dirty="0"/>
              <a:t>– Aquila and Priscilla with Apollos</a:t>
            </a:r>
          </a:p>
          <a:p>
            <a:r>
              <a:rPr lang="en-US" sz="2400" dirty="0">
                <a:solidFill>
                  <a:schemeClr val="accent1"/>
                </a:solidFill>
              </a:rPr>
              <a:t>God values people for their service, not their authority</a:t>
            </a:r>
            <a:br>
              <a:rPr lang="en-US" sz="2400" dirty="0">
                <a:solidFill>
                  <a:schemeClr val="accent1"/>
                </a:solidFill>
              </a:rPr>
            </a:br>
            <a:r>
              <a:rPr lang="en-US" sz="2400" b="0" dirty="0">
                <a:solidFill>
                  <a:schemeClr val="accent2"/>
                </a:solidFill>
              </a:rPr>
              <a:t>Matthew 20:25-28 </a:t>
            </a:r>
          </a:p>
        </p:txBody>
      </p:sp>
    </p:spTree>
    <p:extLst>
      <p:ext uri="{BB962C8B-B14F-4D97-AF65-F5344CB8AC3E}">
        <p14:creationId xmlns:p14="http://schemas.microsoft.com/office/powerpoint/2010/main" val="2146947244"/>
      </p:ext>
    </p:extLst>
  </p:cSld>
  <p:clrMapOvr>
    <a:masterClrMapping/>
  </p:clrMapOvr>
  <p:transition spd="slow">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b="1" dirty="0"/>
              <a:t>Limited to Church Assemblies?</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371600"/>
            <a:ext cx="7772400" cy="480131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1"/>
                </a:solidFill>
              </a:rPr>
              <a:t>Note the context of 1 Timothy 2:11,12</a:t>
            </a:r>
          </a:p>
          <a:p>
            <a:r>
              <a:rPr lang="en-US" sz="2400" b="0" dirty="0"/>
              <a:t>Verses 1,2,8 – Prayer is done “</a:t>
            </a:r>
            <a:r>
              <a:rPr lang="en-US" sz="2400" b="0" i="1" dirty="0"/>
              <a:t>everywhere</a:t>
            </a:r>
            <a:r>
              <a:rPr lang="en-US" sz="2400" b="0" dirty="0"/>
              <a:t>”</a:t>
            </a:r>
          </a:p>
          <a:p>
            <a:r>
              <a:rPr lang="en-US" sz="2400" b="0" dirty="0"/>
              <a:t>Verses 3-7 – Salvation is not limited to church assemblies. </a:t>
            </a:r>
          </a:p>
          <a:p>
            <a:r>
              <a:rPr lang="en-US" sz="2400" b="0" dirty="0"/>
              <a:t>Verses 9,10 – Modesty applies in and </a:t>
            </a:r>
            <a:r>
              <a:rPr lang="en-US" sz="2400" b="0"/>
              <a:t>out of church </a:t>
            </a:r>
            <a:r>
              <a:rPr lang="en-US" sz="2400" b="0" dirty="0"/>
              <a:t>assemblies. </a:t>
            </a:r>
          </a:p>
          <a:p>
            <a:r>
              <a:rPr lang="en-US" sz="2400" b="0" dirty="0"/>
              <a:t>Verses 13-15 – The principle of women being subject is general, not just in church assemblies. </a:t>
            </a:r>
          </a:p>
          <a:p>
            <a:r>
              <a:rPr lang="en-US" sz="2400" b="0" dirty="0"/>
              <a:t>While the principles of verses 11,12 apply in church assemblies, they are not limited to there. </a:t>
            </a:r>
          </a:p>
          <a:p>
            <a:r>
              <a:rPr lang="en-US" sz="2400" dirty="0">
                <a:solidFill>
                  <a:schemeClr val="accent1"/>
                </a:solidFill>
              </a:rPr>
              <a:t>But the context of 1 Corinthians 14 does refer to assemblies of the whole church where women should not speak even to ask a question.</a:t>
            </a:r>
          </a:p>
        </p:txBody>
      </p:sp>
    </p:spTree>
    <p:extLst>
      <p:ext uri="{BB962C8B-B14F-4D97-AF65-F5344CB8AC3E}">
        <p14:creationId xmlns:p14="http://schemas.microsoft.com/office/powerpoint/2010/main" val="4032358387"/>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228600"/>
            <a:ext cx="7467600" cy="838200"/>
          </a:xfrm>
          <a:ln w="76200" cmpd="tri">
            <a:solidFill>
              <a:srgbClr val="00FFFF"/>
            </a:solidFill>
            <a:miter lim="800000"/>
            <a:headEnd/>
            <a:tailEnd/>
          </a:ln>
        </p:spPr>
        <p:txBody>
          <a:bodyPr/>
          <a:lstStyle/>
          <a:p>
            <a:r>
              <a:rPr lang="en-US" b="1" dirty="0"/>
              <a:t>Meaning of “Silence”/”Quietness”</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371600"/>
            <a:ext cx="7772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b="0" dirty="0"/>
              <a:t>“Silence” (KJV, NKJV, NRSV); “quietness”/”quietly (ASV, NASB, ESV, MLV, NIV): A restrained, reserved manner. </a:t>
            </a:r>
          </a:p>
          <a:p>
            <a:r>
              <a:rPr lang="en-US" sz="2400" b="0" dirty="0"/>
              <a:t>2 Thessalonians 3:12 – Christians work in </a:t>
            </a:r>
            <a:r>
              <a:rPr lang="en-US" sz="2400" b="0" i="1" dirty="0"/>
              <a:t>quietness</a:t>
            </a:r>
            <a:r>
              <a:rPr lang="en-US" sz="2400" b="0" dirty="0"/>
              <a:t> and eat their own bread. </a:t>
            </a:r>
          </a:p>
          <a:p>
            <a:r>
              <a:rPr lang="en-US" sz="2400" b="0" dirty="0"/>
              <a:t>1 Timothy 2:2 – Lead a </a:t>
            </a:r>
            <a:r>
              <a:rPr lang="en-US" sz="2400" b="0" i="1" dirty="0"/>
              <a:t>quiet</a:t>
            </a:r>
            <a:r>
              <a:rPr lang="en-US" sz="2400" b="0" dirty="0"/>
              <a:t> and peaceable life</a:t>
            </a:r>
          </a:p>
          <a:p>
            <a:r>
              <a:rPr lang="en-US" sz="2400" b="0" dirty="0"/>
              <a:t>1 Peter 3:4 -  Subjection of women: “a meek and </a:t>
            </a:r>
            <a:r>
              <a:rPr lang="en-US" sz="2400" b="0" i="1" dirty="0"/>
              <a:t>quiet</a:t>
            </a:r>
            <a:r>
              <a:rPr lang="en-US" sz="2400" b="0" dirty="0"/>
              <a:t> spirit.” </a:t>
            </a:r>
          </a:p>
          <a:p>
            <a:r>
              <a:rPr lang="en-US" sz="2400" b="0" dirty="0"/>
              <a:t>“Quietness” means a submissive attitude, in contrast to a loud, stubborn, rebellious, bossy manner.</a:t>
            </a:r>
          </a:p>
          <a:p>
            <a:r>
              <a:rPr lang="en-US" sz="2400" b="0" dirty="0">
                <a:solidFill>
                  <a:schemeClr val="accent1"/>
                </a:solidFill>
              </a:rPr>
              <a:t>This passage forbids women to lead men in teaching or spiritual matters, even outside church assemblies.</a:t>
            </a:r>
          </a:p>
          <a:p>
            <a:r>
              <a:rPr lang="en-US" sz="2400" b="0" dirty="0">
                <a:solidFill>
                  <a:schemeClr val="accent1"/>
                </a:solidFill>
              </a:rPr>
              <a:t>But 1 Corinthians 14:34,35 forbids women in congregational assemblies to speak even to ask a question.</a:t>
            </a:r>
          </a:p>
        </p:txBody>
      </p:sp>
    </p:spTree>
    <p:extLst>
      <p:ext uri="{BB962C8B-B14F-4D97-AF65-F5344CB8AC3E}">
        <p14:creationId xmlns:p14="http://schemas.microsoft.com/office/powerpoint/2010/main" val="4157140885"/>
      </p:ext>
    </p:extLst>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6E4CABD-6473-4F3A-B107-72A1BE66062B}"/>
              </a:ext>
            </a:extLst>
          </p:cNvPr>
          <p:cNvSpPr>
            <a:spLocks noGrp="1" noChangeArrowheads="1"/>
          </p:cNvSpPr>
          <p:nvPr>
            <p:ph type="title"/>
          </p:nvPr>
        </p:nvSpPr>
        <p:spPr>
          <a:xfrm>
            <a:off x="1979614" y="588429"/>
            <a:ext cx="8226425" cy="646331"/>
          </a:xfrm>
          <a:gradFill flip="none" rotWithShape="1">
            <a:gsLst>
              <a:gs pos="0">
                <a:schemeClr val="accent1">
                  <a:shade val="30000"/>
                  <a:satMod val="115000"/>
                </a:schemeClr>
              </a:gs>
              <a:gs pos="50000">
                <a:schemeClr val="accent1">
                  <a:lumMod val="25000"/>
                </a:schemeClr>
              </a:gs>
              <a:gs pos="100000">
                <a:schemeClr val="accent1">
                  <a:lumMod val="50000"/>
                </a:schemeClr>
              </a:gs>
            </a:gsLst>
            <a:path path="rect">
              <a:fillToRect l="100000" t="100000"/>
            </a:path>
            <a:tileRect r="-100000" b="-100000"/>
          </a:gradFill>
        </p:spPr>
        <p:txBody>
          <a:bodyPr anchor="ctr" anchorCtr="1">
            <a:spAutoFit/>
          </a:bodyPr>
          <a:lstStyle/>
          <a:p>
            <a:pPr algn="ctr"/>
            <a:r>
              <a:rPr lang="en-US" sz="3600" b="1" dirty="0"/>
              <a:t>1 Timothy 2 cf. to 1 Corinthians 14</a:t>
            </a:r>
          </a:p>
        </p:txBody>
      </p:sp>
      <p:sp>
        <p:nvSpPr>
          <p:cNvPr id="7" name="Rectangle 3">
            <a:extLst>
              <a:ext uri="{FF2B5EF4-FFF2-40B4-BE49-F238E27FC236}">
                <a16:creationId xmlns:a16="http://schemas.microsoft.com/office/drawing/2014/main" id="{E7E384CC-512B-4F9F-B282-8234B32FCBF5}"/>
              </a:ext>
            </a:extLst>
          </p:cNvPr>
          <p:cNvSpPr txBox="1">
            <a:spLocks noChangeArrowheads="1"/>
          </p:cNvSpPr>
          <p:nvPr/>
        </p:nvSpPr>
        <p:spPr bwMode="auto">
          <a:xfrm>
            <a:off x="1869886" y="5186052"/>
            <a:ext cx="8487219" cy="12926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i="1" kern="0">
                <a:solidFill>
                  <a:srgbClr val="99FF99"/>
                </a:solidFill>
              </a:rPr>
              <a:t>1 Corinthians 14 is more specific than 1 Timothy 2, regarding both the circumstances where it applies and the conduct it permits.</a:t>
            </a:r>
            <a:endParaRPr lang="en-US" kern="0" dirty="0">
              <a:solidFill>
                <a:srgbClr val="99FF99"/>
              </a:solidFill>
            </a:endParaRPr>
          </a:p>
        </p:txBody>
      </p:sp>
      <p:graphicFrame>
        <p:nvGraphicFramePr>
          <p:cNvPr id="10" name="Table 9">
            <a:extLst>
              <a:ext uri="{FF2B5EF4-FFF2-40B4-BE49-F238E27FC236}">
                <a16:creationId xmlns:a16="http://schemas.microsoft.com/office/drawing/2014/main" id="{99F9D9D5-A6EF-409C-BD26-D4C5B84F455C}"/>
              </a:ext>
            </a:extLst>
          </p:cNvPr>
          <p:cNvGraphicFramePr>
            <a:graphicFrameLocks noGrp="1"/>
          </p:cNvGraphicFramePr>
          <p:nvPr>
            <p:extLst>
              <p:ext uri="{D42A27DB-BD31-4B8C-83A1-F6EECF244321}">
                <p14:modId xmlns:p14="http://schemas.microsoft.com/office/powerpoint/2010/main" val="1200259948"/>
              </p:ext>
            </p:extLst>
          </p:nvPr>
        </p:nvGraphicFramePr>
        <p:xfrm>
          <a:off x="2072640" y="1561592"/>
          <a:ext cx="8065008" cy="3200400"/>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0000"/>
                    </a:ext>
                  </a:extLst>
                </a:gridCol>
                <a:gridCol w="4032504">
                  <a:extLst>
                    <a:ext uri="{9D8B030D-6E8A-4147-A177-3AD203B41FA5}">
                      <a16:colId xmlns:a16="http://schemas.microsoft.com/office/drawing/2014/main" val="20001"/>
                    </a:ext>
                  </a:extLst>
                </a:gridCol>
              </a:tblGrid>
              <a:tr h="370840">
                <a:tc>
                  <a:txBody>
                    <a:bodyPr/>
                    <a:lstStyle/>
                    <a:p>
                      <a:pPr algn="ctr"/>
                      <a:r>
                        <a:rPr lang="en-US" sz="2400" b="1" dirty="0">
                          <a:solidFill>
                            <a:schemeClr val="accent1"/>
                          </a:solidFill>
                        </a:rPr>
                        <a:t>1 Timothy</a:t>
                      </a:r>
                      <a:r>
                        <a:rPr lang="en-US" sz="2400" b="1" baseline="0" dirty="0">
                          <a:solidFill>
                            <a:schemeClr val="accent1"/>
                          </a:solidFill>
                        </a:rPr>
                        <a:t> 2:11,12</a:t>
                      </a:r>
                      <a:endParaRPr lang="en-US" sz="2400" b="1" dirty="0">
                        <a:solidFill>
                          <a:schemeClr val="accent1"/>
                        </a:solidFill>
                      </a:endParaRP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b="1" dirty="0">
                          <a:solidFill>
                            <a:schemeClr val="accent1"/>
                          </a:solidFill>
                        </a:rPr>
                        <a:t>1 Corinthians</a:t>
                      </a:r>
                      <a:r>
                        <a:rPr lang="en-US" sz="2400" b="1" baseline="0" dirty="0">
                          <a:solidFill>
                            <a:schemeClr val="accent1"/>
                          </a:solidFill>
                        </a:rPr>
                        <a:t> 14:34,35</a:t>
                      </a:r>
                      <a:endParaRPr lang="en-US" sz="2400" b="1" dirty="0">
                        <a:solidFill>
                          <a:schemeClr val="accent1"/>
                        </a:solidFill>
                      </a:endParaRP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0"/>
                  </a:ext>
                </a:extLst>
              </a:tr>
              <a:tr h="370840">
                <a:tc>
                  <a:txBody>
                    <a:bodyPr/>
                    <a:lstStyle/>
                    <a:p>
                      <a:pPr algn="ctr"/>
                      <a:r>
                        <a:rPr lang="en-US" sz="2400" dirty="0">
                          <a:solidFill>
                            <a:schemeClr val="tx2"/>
                          </a:solidFill>
                        </a:rPr>
                        <a:t>Spiritual teaching and leadership</a:t>
                      </a:r>
                      <a:r>
                        <a:rPr lang="en-US" sz="2400" baseline="0" dirty="0">
                          <a:solidFill>
                            <a:schemeClr val="tx2"/>
                          </a:solidFill>
                        </a:rPr>
                        <a:t> in general</a:t>
                      </a:r>
                      <a:endParaRPr lang="en-US" sz="2400" dirty="0">
                        <a:solidFill>
                          <a:schemeClr val="tx2"/>
                        </a:solidFill>
                      </a:endParaRP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dirty="0">
                          <a:solidFill>
                            <a:schemeClr val="tx2"/>
                          </a:solidFill>
                        </a:rPr>
                        <a:t>Whole church assembled together</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1"/>
                  </a:ext>
                </a:extLst>
              </a:tr>
              <a:tr h="370840">
                <a:tc>
                  <a:txBody>
                    <a:bodyPr/>
                    <a:lstStyle/>
                    <a:p>
                      <a:pPr algn="ctr"/>
                      <a:r>
                        <a:rPr lang="en-US" sz="2400" dirty="0">
                          <a:solidFill>
                            <a:schemeClr val="tx2"/>
                          </a:solidFill>
                        </a:rPr>
                        <a:t>Women</a:t>
                      </a:r>
                      <a:r>
                        <a:rPr lang="en-US" sz="2400" baseline="0" dirty="0">
                          <a:solidFill>
                            <a:schemeClr val="tx2"/>
                          </a:solidFill>
                        </a:rPr>
                        <a:t> act (and speak) quietly in submission</a:t>
                      </a:r>
                      <a:endParaRPr lang="en-US" sz="2400" dirty="0">
                        <a:solidFill>
                          <a:schemeClr val="tx2"/>
                        </a:solidFill>
                      </a:endParaRP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dirty="0">
                          <a:solidFill>
                            <a:schemeClr val="tx2"/>
                          </a:solidFill>
                        </a:rPr>
                        <a:t>Women be</a:t>
                      </a:r>
                      <a:r>
                        <a:rPr lang="en-US" sz="2400" baseline="0" dirty="0">
                          <a:solidFill>
                            <a:schemeClr val="tx2"/>
                          </a:solidFill>
                        </a:rPr>
                        <a:t> silent and submissive</a:t>
                      </a:r>
                      <a:br>
                        <a:rPr lang="en-US" sz="2400" baseline="0" dirty="0">
                          <a:solidFill>
                            <a:schemeClr val="tx2"/>
                          </a:solidFill>
                        </a:rPr>
                      </a:br>
                      <a:r>
                        <a:rPr lang="en-US" sz="2400" baseline="0" dirty="0">
                          <a:solidFill>
                            <a:schemeClr val="tx2"/>
                          </a:solidFill>
                        </a:rPr>
                        <a:t>Not permitted to speak</a:t>
                      </a:r>
                    </a:p>
                    <a:p>
                      <a:pPr algn="ctr"/>
                      <a:r>
                        <a:rPr lang="en-US" sz="2400" baseline="0" dirty="0">
                          <a:solidFill>
                            <a:schemeClr val="tx2"/>
                          </a:solidFill>
                        </a:rPr>
                        <a:t>Shameful to speak</a:t>
                      </a:r>
                    </a:p>
                    <a:p>
                      <a:pPr algn="ctr"/>
                      <a:r>
                        <a:rPr lang="en-US" sz="2400" baseline="0" dirty="0">
                          <a:solidFill>
                            <a:schemeClr val="tx2"/>
                          </a:solidFill>
                        </a:rPr>
                        <a:t>Ask questions elsewhere</a:t>
                      </a:r>
                      <a:endParaRPr lang="en-US" sz="2400" dirty="0">
                        <a:solidFill>
                          <a:schemeClr val="tx2"/>
                        </a:solidFill>
                      </a:endParaRP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93949182"/>
      </p:ext>
    </p:extLst>
  </p:cSld>
  <p:clrMapOvr>
    <a:masterClrMapping/>
  </p:clrMapOvr>
  <p:transition spd="slow">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F9952FA0-C153-4C5B-B52E-162FF839AEE1}"/>
              </a:ext>
            </a:extLst>
          </p:cNvPr>
          <p:cNvSpPr>
            <a:spLocks noGrp="1" noChangeArrowheads="1"/>
          </p:cNvSpPr>
          <p:nvPr>
            <p:ph type="title"/>
          </p:nvPr>
        </p:nvSpPr>
        <p:spPr>
          <a:xfrm>
            <a:off x="2362200" y="457200"/>
            <a:ext cx="7467600" cy="838200"/>
          </a:xfrm>
          <a:ln w="76200" cmpd="tri">
            <a:solidFill>
              <a:srgbClr val="00FFFF"/>
            </a:solidFill>
            <a:miter lim="800000"/>
            <a:headEnd/>
            <a:tailEnd/>
          </a:ln>
        </p:spPr>
        <p:txBody>
          <a:bodyPr/>
          <a:lstStyle/>
          <a:p>
            <a:r>
              <a:rPr lang="en-US" b="1" dirty="0"/>
              <a:t>Reasons for Subjection</a:t>
            </a:r>
          </a:p>
        </p:txBody>
      </p:sp>
      <p:sp>
        <p:nvSpPr>
          <p:cNvPr id="9" name="Rectangle 3">
            <a:extLst>
              <a:ext uri="{FF2B5EF4-FFF2-40B4-BE49-F238E27FC236}">
                <a16:creationId xmlns:a16="http://schemas.microsoft.com/office/drawing/2014/main" id="{607645E9-4439-476B-BAAE-193C00F54389}"/>
              </a:ext>
            </a:extLst>
          </p:cNvPr>
          <p:cNvSpPr txBox="1">
            <a:spLocks noChangeArrowheads="1"/>
          </p:cNvSpPr>
          <p:nvPr/>
        </p:nvSpPr>
        <p:spPr bwMode="auto">
          <a:xfrm>
            <a:off x="2286000" y="1816418"/>
            <a:ext cx="7772400" cy="443198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1"/>
                </a:solidFill>
              </a:rPr>
              <a:t>Man Was Formed First (2:13)</a:t>
            </a:r>
            <a:br>
              <a:rPr lang="en-US" sz="2400" dirty="0">
                <a:solidFill>
                  <a:schemeClr val="accent1"/>
                </a:solidFill>
              </a:rPr>
            </a:br>
            <a:r>
              <a:rPr lang="en-US" sz="2400" b="0" dirty="0">
                <a:solidFill>
                  <a:schemeClr val="accent2"/>
                </a:solidFill>
              </a:rPr>
              <a:t>Genesis 2:18ff; (1 Corinthians 11:3,8,9)</a:t>
            </a:r>
            <a:br>
              <a:rPr lang="en-US" sz="2400" b="0" dirty="0">
                <a:solidFill>
                  <a:schemeClr val="accent2"/>
                </a:solidFill>
              </a:rPr>
            </a:br>
            <a:r>
              <a:rPr lang="en-US" sz="2400" b="0" dirty="0"/>
              <a:t>Woman was created to be a helper or companion to man, not a leader or authority figure. Man and woman were created with different natures for different roles.</a:t>
            </a:r>
          </a:p>
          <a:p>
            <a:r>
              <a:rPr lang="en-US" sz="2400" dirty="0">
                <a:solidFill>
                  <a:schemeClr val="accent1"/>
                </a:solidFill>
              </a:rPr>
              <a:t>Woman Was Deceived (2:14)</a:t>
            </a:r>
            <a:br>
              <a:rPr lang="en-US" sz="2400" dirty="0">
                <a:solidFill>
                  <a:schemeClr val="accent1"/>
                </a:solidFill>
              </a:rPr>
            </a:br>
            <a:r>
              <a:rPr lang="en-US" sz="2400" b="0" dirty="0">
                <a:solidFill>
                  <a:schemeClr val="accent2"/>
                </a:solidFill>
              </a:rPr>
              <a:t>Genesis 3:16</a:t>
            </a:r>
            <a:br>
              <a:rPr lang="en-US" sz="2400" b="0" dirty="0">
                <a:solidFill>
                  <a:schemeClr val="accent2"/>
                </a:solidFill>
              </a:rPr>
            </a:br>
            <a:r>
              <a:rPr lang="en-US" sz="2400" b="0" dirty="0"/>
              <a:t>Eve took the lead and made a sinful decision without consulting her husband. Both man and woman were punished. But the punishment fit the sin. </a:t>
            </a:r>
            <a:br>
              <a:rPr lang="en-US" sz="2400" b="0" dirty="0"/>
            </a:br>
            <a:r>
              <a:rPr lang="en-US" sz="2400" b="0" dirty="0"/>
              <a:t>God required that she would always be subject to her husband.</a:t>
            </a:r>
          </a:p>
        </p:txBody>
      </p:sp>
    </p:spTree>
    <p:extLst>
      <p:ext uri="{BB962C8B-B14F-4D97-AF65-F5344CB8AC3E}">
        <p14:creationId xmlns:p14="http://schemas.microsoft.com/office/powerpoint/2010/main" val="306344331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 calcmode="lin" valueType="num">
                                      <p:cBhvr>
                                        <p:cTn id="15"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9">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9">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CC5FD74-B4E2-4305-8D6F-FEAE84267C0C}"/>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for Elders</a:t>
            </a:r>
          </a:p>
        </p:txBody>
      </p:sp>
      <p:sp>
        <p:nvSpPr>
          <p:cNvPr id="7" name="Rectangle 3">
            <a:extLst>
              <a:ext uri="{FF2B5EF4-FFF2-40B4-BE49-F238E27FC236}">
                <a16:creationId xmlns:a16="http://schemas.microsoft.com/office/drawing/2014/main" id="{B0058D04-2268-4369-821F-8A4B30153A95}"/>
              </a:ext>
            </a:extLst>
          </p:cNvPr>
          <p:cNvSpPr txBox="1">
            <a:spLocks noChangeArrowheads="1"/>
          </p:cNvSpPr>
          <p:nvPr/>
        </p:nvSpPr>
        <p:spPr bwMode="auto">
          <a:xfrm>
            <a:off x="3962400" y="1295400"/>
            <a:ext cx="6248400" cy="4876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b="0" kern="0" dirty="0">
                <a:solidFill>
                  <a:srgbClr val="FFFF66"/>
                </a:solidFill>
                <a:latin typeface="Cooper Black" pitchFamily="2" charset="0"/>
                <a:cs typeface="Arial" charset="0"/>
              </a:rPr>
              <a:t>BISHOPS (Overseers)</a:t>
            </a:r>
            <a:br>
              <a:rPr lang="en-US" b="0" kern="0" dirty="0">
                <a:solidFill>
                  <a:srgbClr val="FFFF66"/>
                </a:solidFill>
                <a:latin typeface="Cooper Black" pitchFamily="2" charset="0"/>
                <a:cs typeface="Arial" charset="0"/>
              </a:rPr>
            </a:br>
            <a:r>
              <a:rPr lang="en-US" sz="2400" kern="0" dirty="0">
                <a:latin typeface="VAG Round" pitchFamily="82" charset="0"/>
                <a:cs typeface="Arial" charset="0"/>
              </a:rPr>
              <a:t>Acts 20:28; I Tim. 3:1,2; Phil. 1:1; I Pet. 5:2</a:t>
            </a:r>
            <a:br>
              <a:rPr lang="en-US" sz="2400" kern="0" dirty="0">
                <a:latin typeface="VAG Round" pitchFamily="82" charset="0"/>
                <a:cs typeface="Arial" charset="0"/>
              </a:rPr>
            </a:br>
            <a:r>
              <a:rPr lang="en-US" sz="2400" kern="0" dirty="0">
                <a:latin typeface="VAG Round" pitchFamily="82" charset="0"/>
                <a:cs typeface="Arial" charset="0"/>
              </a:rPr>
              <a:t>"overseer ... guardian, or superintendent“ - Thayer</a:t>
            </a:r>
            <a:r>
              <a:rPr lang="en-US" sz="2000" kern="0" dirty="0">
                <a:latin typeface="VAG Round" pitchFamily="82" charset="0"/>
              </a:rPr>
              <a:t> </a:t>
            </a:r>
          </a:p>
          <a:p>
            <a:r>
              <a:rPr lang="en-US" b="0" kern="0" dirty="0">
                <a:solidFill>
                  <a:srgbClr val="FFFF66"/>
                </a:solidFill>
                <a:latin typeface="Cooper Black" pitchFamily="2" charset="0"/>
                <a:cs typeface="Arial" charset="0"/>
              </a:rPr>
              <a:t>ELDERS (Presbyters)</a:t>
            </a:r>
            <a:br>
              <a:rPr lang="en-US" b="0" kern="0" dirty="0">
                <a:solidFill>
                  <a:srgbClr val="FFFF66"/>
                </a:solidFill>
                <a:latin typeface="Cooper Black" pitchFamily="2" charset="0"/>
                <a:cs typeface="Arial" charset="0"/>
              </a:rPr>
            </a:br>
            <a:r>
              <a:rPr lang="en-US" sz="2400" kern="0" dirty="0">
                <a:latin typeface="VAG Round" pitchFamily="82" charset="0"/>
                <a:cs typeface="Arial" charset="0"/>
              </a:rPr>
              <a:t>Acts 14:23; 20:17; I Pet. 5:1; I Tim. 4:14</a:t>
            </a:r>
            <a:br>
              <a:rPr lang="en-US" sz="2400" kern="0" dirty="0">
                <a:latin typeface="VAG Round" pitchFamily="82" charset="0"/>
                <a:cs typeface="Arial" charset="0"/>
              </a:rPr>
            </a:br>
            <a:r>
              <a:rPr lang="en-US" sz="2400" kern="0" dirty="0">
                <a:latin typeface="VAG Round" pitchFamily="82" charset="0"/>
                <a:cs typeface="Arial" charset="0"/>
              </a:rPr>
              <a:t>"a term of rank or office ... those who presided over the (churches)" -- Thayer</a:t>
            </a:r>
            <a:r>
              <a:rPr lang="en-US" sz="2400" kern="0" dirty="0">
                <a:latin typeface="VAG Round" pitchFamily="82" charset="0"/>
              </a:rPr>
              <a:t> </a:t>
            </a:r>
          </a:p>
          <a:p>
            <a:r>
              <a:rPr lang="en-US" b="0" kern="0" dirty="0">
                <a:solidFill>
                  <a:srgbClr val="FFFF66"/>
                </a:solidFill>
                <a:latin typeface="Cooper Black" pitchFamily="2" charset="0"/>
                <a:cs typeface="Arial" charset="0"/>
              </a:rPr>
              <a:t>PASTORS (Shepherds)</a:t>
            </a:r>
            <a:br>
              <a:rPr lang="en-US" b="0" kern="0" dirty="0">
                <a:solidFill>
                  <a:srgbClr val="FFFF66"/>
                </a:solidFill>
                <a:latin typeface="Cooper Black" pitchFamily="2" charset="0"/>
                <a:cs typeface="Arial" charset="0"/>
              </a:rPr>
            </a:br>
            <a:r>
              <a:rPr lang="en-US" sz="2400" kern="0" dirty="0">
                <a:latin typeface="VAG Round" pitchFamily="82" charset="0"/>
                <a:cs typeface="Arial" charset="0"/>
              </a:rPr>
              <a:t>Eph. 4:11; (Acts 20:28; I Pet. 5:2)</a:t>
            </a:r>
            <a:br>
              <a:rPr lang="en-US" sz="2400" kern="0" dirty="0">
                <a:latin typeface="VAG Round" pitchFamily="82" charset="0"/>
                <a:cs typeface="Arial" charset="0"/>
              </a:rPr>
            </a:br>
            <a:r>
              <a:rPr lang="en-US" sz="2400" kern="0" dirty="0">
                <a:latin typeface="VAG Round" pitchFamily="82" charset="0"/>
                <a:cs typeface="Arial" charset="0"/>
              </a:rPr>
              <a:t>"a shepherd ... the presiding officer, manager, director, of any assembly" -- Thayer</a:t>
            </a:r>
            <a:r>
              <a:rPr lang="en-US" sz="2400" kern="0" dirty="0">
                <a:latin typeface="VAG Round" pitchFamily="82" charset="0"/>
              </a:rPr>
              <a:t> </a:t>
            </a:r>
          </a:p>
        </p:txBody>
      </p:sp>
      <p:pic>
        <p:nvPicPr>
          <p:cNvPr id="10" name="Picture 4" descr="c:\data\graphics\clipart\people\men\Manpapr2.wmf">
            <a:extLst>
              <a:ext uri="{FF2B5EF4-FFF2-40B4-BE49-F238E27FC236}">
                <a16:creationId xmlns:a16="http://schemas.microsoft.com/office/drawing/2014/main" id="{E9D4FC03-022E-42C8-A0EA-F96234F188FE}"/>
              </a:ext>
            </a:extLst>
          </p:cNvPr>
          <p:cNvPicPr>
            <a:picLocks noChangeAspect="1" noChangeArrowheads="1"/>
          </p:cNvPicPr>
          <p:nvPr/>
        </p:nvPicPr>
        <p:blipFill>
          <a:blip r:embed="rId2" cstate="print"/>
          <a:srcRect/>
          <a:stretch>
            <a:fillRect/>
          </a:stretch>
        </p:blipFill>
        <p:spPr bwMode="auto">
          <a:xfrm>
            <a:off x="1600200" y="1752600"/>
            <a:ext cx="2897188" cy="4330700"/>
          </a:xfrm>
          <a:prstGeom prst="rect">
            <a:avLst/>
          </a:prstGeom>
          <a:noFill/>
          <a:ln w="9525">
            <a:noFill/>
            <a:miter lim="800000"/>
            <a:headEnd/>
            <a:tailEnd/>
          </a:ln>
        </p:spPr>
      </p:pic>
    </p:spTree>
    <p:extLst>
      <p:ext uri="{BB962C8B-B14F-4D97-AF65-F5344CB8AC3E}">
        <p14:creationId xmlns:p14="http://schemas.microsoft.com/office/powerpoint/2010/main" val="2740650613"/>
      </p:ext>
    </p:extLst>
  </p:cSld>
  <p:clrMapOvr>
    <a:masterClrMapping/>
  </p:clrMapOvr>
  <p:transition spd="slow">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688561D-0FAE-4F2E-947F-194F3EA0B1A3}"/>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Different Terms: Same Work</a:t>
            </a:r>
          </a:p>
        </p:txBody>
      </p:sp>
      <p:sp>
        <p:nvSpPr>
          <p:cNvPr id="8" name="Rectangle 3">
            <a:extLst>
              <a:ext uri="{FF2B5EF4-FFF2-40B4-BE49-F238E27FC236}">
                <a16:creationId xmlns:a16="http://schemas.microsoft.com/office/drawing/2014/main" id="{BABB2467-5630-49C4-9F23-DD4C3035A992}"/>
              </a:ext>
            </a:extLst>
          </p:cNvPr>
          <p:cNvSpPr txBox="1">
            <a:spLocks noChangeArrowheads="1"/>
          </p:cNvSpPr>
          <p:nvPr/>
        </p:nvSpPr>
        <p:spPr bwMode="auto">
          <a:xfrm>
            <a:off x="3962400" y="1600200"/>
            <a:ext cx="6248400" cy="4343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b="0" kern="0" dirty="0">
                <a:solidFill>
                  <a:srgbClr val="FFFF66"/>
                </a:solidFill>
                <a:latin typeface="Cooper Black" pitchFamily="2" charset="0"/>
                <a:cs typeface="Arial" charset="0"/>
              </a:rPr>
              <a:t>Acts 20:17,28</a:t>
            </a:r>
          </a:p>
          <a:p>
            <a:pPr lvl="1"/>
            <a:r>
              <a:rPr lang="en-US" sz="2400" kern="0" dirty="0">
                <a:latin typeface="VAG Round" pitchFamily="82" charset="0"/>
                <a:cs typeface="Arial" charset="0"/>
              </a:rPr>
              <a:t>V17 - Elders</a:t>
            </a:r>
            <a:br>
              <a:rPr lang="en-US" sz="2400" kern="0" dirty="0">
                <a:latin typeface="VAG Round" pitchFamily="82" charset="0"/>
                <a:cs typeface="Arial" charset="0"/>
              </a:rPr>
            </a:br>
            <a:r>
              <a:rPr lang="en-US" sz="2400" kern="0" dirty="0">
                <a:latin typeface="VAG Round" pitchFamily="82" charset="0"/>
                <a:cs typeface="Arial" charset="0"/>
              </a:rPr>
              <a:t>V28 - Overseers/bishops </a:t>
            </a:r>
            <a:br>
              <a:rPr lang="en-US" sz="2400" kern="0" dirty="0">
                <a:latin typeface="VAG Round" pitchFamily="82" charset="0"/>
                <a:cs typeface="Arial" charset="0"/>
              </a:rPr>
            </a:br>
            <a:r>
              <a:rPr lang="en-US" sz="2400" kern="0" dirty="0">
                <a:latin typeface="VAG Round" pitchFamily="82" charset="0"/>
                <a:cs typeface="Arial" charset="0"/>
              </a:rPr>
              <a:t>V28 - Shepherd (pastor) the flock</a:t>
            </a:r>
            <a:r>
              <a:rPr lang="en-US" sz="2000" kern="0" dirty="0">
                <a:latin typeface="VAG Round" pitchFamily="82" charset="0"/>
              </a:rPr>
              <a:t> </a:t>
            </a:r>
          </a:p>
          <a:p>
            <a:r>
              <a:rPr lang="en-US" b="0" kern="0" dirty="0">
                <a:solidFill>
                  <a:srgbClr val="FFFF66"/>
                </a:solidFill>
                <a:latin typeface="Cooper Black" pitchFamily="2" charset="0"/>
                <a:cs typeface="Arial" charset="0"/>
              </a:rPr>
              <a:t>Titus 1:5-9</a:t>
            </a:r>
          </a:p>
          <a:p>
            <a:pPr lvl="1"/>
            <a:r>
              <a:rPr lang="en-US" sz="2400" kern="0" dirty="0">
                <a:latin typeface="VAG Round" pitchFamily="82" charset="0"/>
                <a:cs typeface="Arial" charset="0"/>
              </a:rPr>
              <a:t>V5 - Elders</a:t>
            </a:r>
          </a:p>
          <a:p>
            <a:pPr lvl="1"/>
            <a:r>
              <a:rPr lang="en-US" sz="2400" kern="0" dirty="0">
                <a:latin typeface="VAG Round" pitchFamily="82" charset="0"/>
                <a:cs typeface="Arial" charset="0"/>
              </a:rPr>
              <a:t>V7 - Bishop</a:t>
            </a:r>
            <a:r>
              <a:rPr lang="en-US" sz="2400" kern="0" dirty="0">
                <a:latin typeface="VAG Round" pitchFamily="82" charset="0"/>
              </a:rPr>
              <a:t> </a:t>
            </a:r>
          </a:p>
          <a:p>
            <a:r>
              <a:rPr lang="en-US" b="0" kern="0" dirty="0">
                <a:solidFill>
                  <a:srgbClr val="FFFF66"/>
                </a:solidFill>
                <a:latin typeface="Cooper Black" pitchFamily="2" charset="0"/>
                <a:cs typeface="Arial" charset="0"/>
              </a:rPr>
              <a:t>1 Peter 5:1-3</a:t>
            </a:r>
          </a:p>
          <a:p>
            <a:pPr lvl="1"/>
            <a:r>
              <a:rPr lang="en-US" sz="2400" kern="0" dirty="0">
                <a:latin typeface="VAG Round" pitchFamily="82" charset="0"/>
                <a:cs typeface="Arial" charset="0"/>
              </a:rPr>
              <a:t>V1 - Elders</a:t>
            </a:r>
          </a:p>
          <a:p>
            <a:pPr lvl="1"/>
            <a:r>
              <a:rPr lang="en-US" sz="2400" kern="0" dirty="0">
                <a:latin typeface="VAG Round" pitchFamily="82" charset="0"/>
                <a:cs typeface="Arial" charset="0"/>
              </a:rPr>
              <a:t>V2 - Shepherd (pastor)</a:t>
            </a:r>
          </a:p>
          <a:p>
            <a:pPr lvl="1"/>
            <a:r>
              <a:rPr lang="en-US" sz="2400" kern="0" dirty="0">
                <a:latin typeface="VAG Round" pitchFamily="82" charset="0"/>
              </a:rPr>
              <a:t> V2 - Overseers (bishops)</a:t>
            </a:r>
          </a:p>
        </p:txBody>
      </p:sp>
      <p:pic>
        <p:nvPicPr>
          <p:cNvPr id="9" name="Picture 4" descr="c:\data\graphics\clipart\people\men\Manpapr2.wmf">
            <a:extLst>
              <a:ext uri="{FF2B5EF4-FFF2-40B4-BE49-F238E27FC236}">
                <a16:creationId xmlns:a16="http://schemas.microsoft.com/office/drawing/2014/main" id="{05B89EF4-96F3-40D6-A25D-C6396EFFA885}"/>
              </a:ext>
            </a:extLst>
          </p:cNvPr>
          <p:cNvPicPr>
            <a:picLocks noChangeAspect="1" noChangeArrowheads="1"/>
          </p:cNvPicPr>
          <p:nvPr/>
        </p:nvPicPr>
        <p:blipFill>
          <a:blip r:embed="rId2" cstate="print"/>
          <a:srcRect/>
          <a:stretch>
            <a:fillRect/>
          </a:stretch>
        </p:blipFill>
        <p:spPr bwMode="auto">
          <a:xfrm>
            <a:off x="1600200" y="1752600"/>
            <a:ext cx="2897188" cy="4330700"/>
          </a:xfrm>
          <a:prstGeom prst="rect">
            <a:avLst/>
          </a:prstGeom>
          <a:noFill/>
          <a:ln w="9525">
            <a:noFill/>
            <a:miter lim="800000"/>
            <a:headEnd/>
            <a:tailEnd/>
          </a:ln>
        </p:spPr>
      </p:pic>
    </p:spTree>
    <p:extLst>
      <p:ext uri="{BB962C8B-B14F-4D97-AF65-F5344CB8AC3E}">
        <p14:creationId xmlns:p14="http://schemas.microsoft.com/office/powerpoint/2010/main" val="1630067406"/>
      </p:ext>
    </p:extLst>
  </p:cSld>
  <p:clrMapOvr>
    <a:masterClrMapping/>
  </p:clrMapOvr>
  <p:transition spd="slow">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E2BCF86C-A03A-4CA0-924E-55CB83991AE8}"/>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The Work of Elders</a:t>
            </a:r>
          </a:p>
        </p:txBody>
      </p:sp>
      <p:sp>
        <p:nvSpPr>
          <p:cNvPr id="13" name="Rectangle 3">
            <a:extLst>
              <a:ext uri="{FF2B5EF4-FFF2-40B4-BE49-F238E27FC236}">
                <a16:creationId xmlns:a16="http://schemas.microsoft.com/office/drawing/2014/main" id="{DB687BB4-68C5-4300-9C6A-10531E957E9A}"/>
              </a:ext>
            </a:extLst>
          </p:cNvPr>
          <p:cNvSpPr txBox="1">
            <a:spLocks noChangeArrowheads="1"/>
          </p:cNvSpPr>
          <p:nvPr/>
        </p:nvSpPr>
        <p:spPr bwMode="auto">
          <a:xfrm>
            <a:off x="1981200" y="1371600"/>
            <a:ext cx="5181600" cy="4876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b="0" kern="0" dirty="0">
                <a:solidFill>
                  <a:srgbClr val="FFFF66"/>
                </a:solidFill>
                <a:latin typeface="Cooper Black" pitchFamily="2" charset="0"/>
                <a:cs typeface="Arial" charset="0"/>
              </a:rPr>
              <a:t>Set Good Examples</a:t>
            </a:r>
          </a:p>
          <a:p>
            <a:pPr lvl="1"/>
            <a:r>
              <a:rPr lang="en-US" sz="2400" kern="0" dirty="0">
                <a:latin typeface="VAG Round" pitchFamily="82" charset="0"/>
                <a:cs typeface="Arial" charset="0"/>
              </a:rPr>
              <a:t>1 Peter 5:2,3</a:t>
            </a:r>
            <a:r>
              <a:rPr lang="en-US" sz="2400" kern="0" dirty="0">
                <a:latin typeface="VAG Round" pitchFamily="82" charset="0"/>
              </a:rPr>
              <a:t>; Acts 20:28-30; Hebrews 13:7</a:t>
            </a:r>
          </a:p>
          <a:p>
            <a:r>
              <a:rPr lang="en-US" b="0" kern="0" dirty="0">
                <a:solidFill>
                  <a:srgbClr val="FFFF66"/>
                </a:solidFill>
                <a:latin typeface="Cooper Black" pitchFamily="2" charset="0"/>
                <a:cs typeface="Arial" charset="0"/>
              </a:rPr>
              <a:t>Watch for Members</a:t>
            </a:r>
            <a:r>
              <a:rPr lang="en-US" b="0" kern="0" dirty="0">
                <a:solidFill>
                  <a:srgbClr val="FFFF66"/>
                </a:solidFill>
                <a:latin typeface="VAG Round" pitchFamily="82" charset="0"/>
                <a:cs typeface="Arial" charset="0"/>
              </a:rPr>
              <a:t>’</a:t>
            </a:r>
            <a:r>
              <a:rPr lang="en-US" b="0" kern="0" dirty="0">
                <a:solidFill>
                  <a:srgbClr val="FFFF66"/>
                </a:solidFill>
                <a:latin typeface="Cooper Black" pitchFamily="2" charset="0"/>
                <a:cs typeface="Arial" charset="0"/>
              </a:rPr>
              <a:t> Souls</a:t>
            </a:r>
          </a:p>
          <a:p>
            <a:pPr lvl="1"/>
            <a:r>
              <a:rPr lang="en-US" sz="2400" kern="0" dirty="0">
                <a:latin typeface="VAG Round" pitchFamily="82" charset="0"/>
                <a:cs typeface="Arial" charset="0"/>
              </a:rPr>
              <a:t>Heb. 13:17; Acts 20:28ff; </a:t>
            </a:r>
            <a:br>
              <a:rPr lang="en-US" sz="2400" kern="0" dirty="0">
                <a:latin typeface="VAG Round" pitchFamily="82" charset="0"/>
                <a:cs typeface="Arial" charset="0"/>
              </a:rPr>
            </a:br>
            <a:r>
              <a:rPr lang="en-US" sz="2400" kern="0" dirty="0">
                <a:latin typeface="VAG Round" pitchFamily="82" charset="0"/>
                <a:cs typeface="Arial" charset="0"/>
              </a:rPr>
              <a:t>Titus 1:9ff</a:t>
            </a:r>
            <a:r>
              <a:rPr lang="en-US" sz="2400" kern="0" dirty="0">
                <a:latin typeface="VAG Round" pitchFamily="82" charset="0"/>
              </a:rPr>
              <a:t> </a:t>
            </a:r>
          </a:p>
          <a:p>
            <a:r>
              <a:rPr lang="en-US" b="0" kern="0" dirty="0">
                <a:solidFill>
                  <a:srgbClr val="FFFF66"/>
                </a:solidFill>
                <a:latin typeface="Cooper Black" pitchFamily="2" charset="0"/>
                <a:cs typeface="Arial" charset="0"/>
              </a:rPr>
              <a:t>Teach Truth/Rebuke Error</a:t>
            </a:r>
          </a:p>
          <a:p>
            <a:pPr lvl="1"/>
            <a:r>
              <a:rPr lang="en-US" sz="2400" kern="0" dirty="0">
                <a:latin typeface="VAG Round" pitchFamily="82" charset="0"/>
                <a:cs typeface="Arial" charset="0"/>
              </a:rPr>
              <a:t>1 Peter 5:2; Acts 20:28; Heb. 13:7; </a:t>
            </a:r>
            <a:br>
              <a:rPr lang="en-US" sz="2400" kern="0" dirty="0">
                <a:latin typeface="VAG Round" pitchFamily="82" charset="0"/>
                <a:cs typeface="Arial" charset="0"/>
              </a:rPr>
            </a:br>
            <a:r>
              <a:rPr lang="en-US" sz="2400" kern="0" dirty="0">
                <a:latin typeface="VAG Round" pitchFamily="82" charset="0"/>
                <a:cs typeface="Arial" charset="0"/>
              </a:rPr>
              <a:t>1 Thess. 5:12; 1 Tim. 3:2; </a:t>
            </a:r>
            <a:r>
              <a:rPr lang="en-US" sz="2400" kern="0" dirty="0" err="1">
                <a:latin typeface="VAG Round" pitchFamily="82" charset="0"/>
                <a:cs typeface="Arial" charset="0"/>
              </a:rPr>
              <a:t>Ti</a:t>
            </a:r>
            <a:r>
              <a:rPr lang="en-US" sz="2400" kern="0" dirty="0">
                <a:latin typeface="VAG Round" pitchFamily="82" charset="0"/>
                <a:cs typeface="Arial" charset="0"/>
              </a:rPr>
              <a:t>. 1:9ff</a:t>
            </a:r>
          </a:p>
          <a:p>
            <a:r>
              <a:rPr lang="en-US" b="0" kern="0" dirty="0">
                <a:solidFill>
                  <a:srgbClr val="FFFF66"/>
                </a:solidFill>
                <a:latin typeface="Cooper Black" pitchFamily="2" charset="0"/>
                <a:cs typeface="Arial" charset="0"/>
              </a:rPr>
              <a:t>Oversee/Rule Local Church</a:t>
            </a:r>
          </a:p>
          <a:p>
            <a:pPr lvl="1"/>
            <a:r>
              <a:rPr lang="en-US" sz="2400" kern="0" dirty="0">
                <a:latin typeface="VAG Round" pitchFamily="82" charset="0"/>
              </a:rPr>
              <a:t>Acts 20:28; </a:t>
            </a:r>
            <a:r>
              <a:rPr lang="en-US" sz="2400" kern="0" dirty="0">
                <a:latin typeface="VAG Round" pitchFamily="82" charset="0"/>
                <a:cs typeface="Arial" charset="0"/>
              </a:rPr>
              <a:t>1 Peter 5:2</a:t>
            </a:r>
            <a:r>
              <a:rPr lang="en-US" sz="2400" kern="0" dirty="0">
                <a:latin typeface="VAG Round" pitchFamily="82" charset="0"/>
              </a:rPr>
              <a:t>; 1 Timothy 5:17; Hebrews 13:7,17; Titus 1:7</a:t>
            </a:r>
          </a:p>
        </p:txBody>
      </p:sp>
      <p:pic>
        <p:nvPicPr>
          <p:cNvPr id="3" name="Picture 2">
            <a:extLst>
              <a:ext uri="{FF2B5EF4-FFF2-40B4-BE49-F238E27FC236}">
                <a16:creationId xmlns:a16="http://schemas.microsoft.com/office/drawing/2014/main" id="{A8F7FC91-F572-4B39-85DF-EA8F291190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4480" y="2362200"/>
            <a:ext cx="3417320" cy="2286000"/>
          </a:xfrm>
          <a:prstGeom prst="rect">
            <a:avLst/>
          </a:prstGeom>
        </p:spPr>
      </p:pic>
    </p:spTree>
    <p:extLst>
      <p:ext uri="{BB962C8B-B14F-4D97-AF65-F5344CB8AC3E}">
        <p14:creationId xmlns:p14="http://schemas.microsoft.com/office/powerpoint/2010/main" val="2724212025"/>
      </p:ext>
    </p:extLst>
  </p:cSld>
  <p:clrMapOvr>
    <a:masterClrMapping/>
  </p:clrMapOvr>
  <p:transition spd="slow">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98FC1511-D557-4B57-9B93-F3D98BBC259F}"/>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Implying Supervision</a:t>
            </a:r>
          </a:p>
        </p:txBody>
      </p:sp>
      <p:sp>
        <p:nvSpPr>
          <p:cNvPr id="10" name="Rectangle 3">
            <a:extLst>
              <a:ext uri="{FF2B5EF4-FFF2-40B4-BE49-F238E27FC236}">
                <a16:creationId xmlns:a16="http://schemas.microsoft.com/office/drawing/2014/main" id="{396264AB-D2A1-419C-AF44-B4BD7E3190D5}"/>
              </a:ext>
            </a:extLst>
          </p:cNvPr>
          <p:cNvSpPr txBox="1">
            <a:spLocks noChangeArrowheads="1"/>
          </p:cNvSpPr>
          <p:nvPr/>
        </p:nvSpPr>
        <p:spPr bwMode="auto">
          <a:xfrm>
            <a:off x="3962400" y="1524000"/>
            <a:ext cx="6248400" cy="4648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800"/>
              </a:spcBef>
            </a:pPr>
            <a:r>
              <a:rPr lang="en-US" b="0" kern="0" dirty="0">
                <a:solidFill>
                  <a:srgbClr val="FFFF66"/>
                </a:solidFill>
                <a:latin typeface="Cooper Black" pitchFamily="2" charset="0"/>
                <a:cs typeface="Arial" charset="0"/>
              </a:rPr>
              <a:t>Shepherd</a:t>
            </a:r>
            <a:br>
              <a:rPr lang="en-US" kern="0" dirty="0">
                <a:solidFill>
                  <a:srgbClr val="FFFF66"/>
                </a:solidFill>
                <a:latin typeface="Cooper Black" pitchFamily="2" charset="0"/>
                <a:cs typeface="Arial" charset="0"/>
              </a:rPr>
            </a:br>
            <a:r>
              <a:rPr lang="en-US" sz="2400" kern="0" dirty="0">
                <a:latin typeface="VAG Round" pitchFamily="82" charset="0"/>
                <a:cs typeface="Arial" charset="0"/>
              </a:rPr>
              <a:t>Eph. 4:11; (Acts 20:28; 1 Pet. 5:2)</a:t>
            </a:r>
          </a:p>
          <a:p>
            <a:pPr>
              <a:spcBef>
                <a:spcPts val="1800"/>
              </a:spcBef>
            </a:pPr>
            <a:r>
              <a:rPr lang="en-US" sz="3200" b="0" kern="0" dirty="0">
                <a:solidFill>
                  <a:srgbClr val="FFFF66"/>
                </a:solidFill>
                <a:latin typeface="Cooper Black" pitchFamily="2" charset="0"/>
                <a:cs typeface="Arial" charset="0"/>
              </a:rPr>
              <a:t>Overseer</a:t>
            </a:r>
            <a:br>
              <a:rPr lang="en-US" sz="3200" kern="0" dirty="0">
                <a:solidFill>
                  <a:srgbClr val="FFFF66"/>
                </a:solidFill>
                <a:latin typeface="Cooper Black" pitchFamily="2" charset="0"/>
                <a:cs typeface="Arial" charset="0"/>
              </a:rPr>
            </a:br>
            <a:r>
              <a:rPr lang="en-US" sz="2400" kern="0" dirty="0">
                <a:latin typeface="VAG Round" pitchFamily="82" charset="0"/>
                <a:cs typeface="Arial" charset="0"/>
              </a:rPr>
              <a:t>Acts 20:28; 1 Tim. 3:1,2; </a:t>
            </a:r>
            <a:br>
              <a:rPr lang="en-US" sz="2400" kern="0" dirty="0">
                <a:latin typeface="VAG Round" pitchFamily="82" charset="0"/>
                <a:cs typeface="Arial" charset="0"/>
              </a:rPr>
            </a:br>
            <a:r>
              <a:rPr lang="en-US" sz="2400" kern="0" dirty="0">
                <a:latin typeface="VAG Round" pitchFamily="82" charset="0"/>
                <a:cs typeface="Arial" charset="0"/>
              </a:rPr>
              <a:t>Phil. 1:1; 1 Pet. 5:2</a:t>
            </a:r>
          </a:p>
          <a:p>
            <a:pPr>
              <a:spcBef>
                <a:spcPts val="1800"/>
              </a:spcBef>
            </a:pPr>
            <a:r>
              <a:rPr lang="en-US" sz="3200" b="0" kern="0" dirty="0">
                <a:solidFill>
                  <a:srgbClr val="FFFF66"/>
                </a:solidFill>
                <a:latin typeface="Cooper Black" pitchFamily="2" charset="0"/>
                <a:cs typeface="Arial" charset="0"/>
              </a:rPr>
              <a:t>Rule/Obey</a:t>
            </a:r>
            <a:br>
              <a:rPr lang="en-US" sz="3200" kern="0" dirty="0">
                <a:solidFill>
                  <a:srgbClr val="FFFF66"/>
                </a:solidFill>
                <a:latin typeface="Cooper Black" pitchFamily="2" charset="0"/>
                <a:cs typeface="Arial" charset="0"/>
              </a:rPr>
            </a:br>
            <a:r>
              <a:rPr lang="en-US" sz="2400" kern="0" dirty="0">
                <a:latin typeface="VAG Round" pitchFamily="82" charset="0"/>
                <a:cs typeface="Arial" charset="0"/>
              </a:rPr>
              <a:t>1 Timothy 5:17; Hebrews 13:7,17</a:t>
            </a:r>
          </a:p>
          <a:p>
            <a:pPr>
              <a:spcBef>
                <a:spcPts val="1800"/>
              </a:spcBef>
            </a:pPr>
            <a:r>
              <a:rPr lang="en-US" sz="3200" b="0" kern="0" dirty="0">
                <a:solidFill>
                  <a:srgbClr val="FFFF66"/>
                </a:solidFill>
                <a:latin typeface="Cooper Black" pitchFamily="2" charset="0"/>
                <a:cs typeface="Arial" charset="0"/>
              </a:rPr>
              <a:t>Steward</a:t>
            </a:r>
            <a:br>
              <a:rPr lang="en-US" sz="3200" kern="0" dirty="0">
                <a:solidFill>
                  <a:srgbClr val="FFFF66"/>
                </a:solidFill>
                <a:latin typeface="Cooper Black" pitchFamily="2" charset="0"/>
                <a:cs typeface="Arial" charset="0"/>
              </a:rPr>
            </a:br>
            <a:r>
              <a:rPr lang="en-US" sz="2400" kern="0" dirty="0">
                <a:latin typeface="VAG Round" pitchFamily="82" charset="0"/>
                <a:cs typeface="Arial" charset="0"/>
              </a:rPr>
              <a:t>Titus 1:7</a:t>
            </a:r>
          </a:p>
        </p:txBody>
      </p:sp>
      <p:pic>
        <p:nvPicPr>
          <p:cNvPr id="11" name="Picture 4" descr="c:\data\graphics\clipart\people\men\Manpapr2.wmf">
            <a:extLst>
              <a:ext uri="{FF2B5EF4-FFF2-40B4-BE49-F238E27FC236}">
                <a16:creationId xmlns:a16="http://schemas.microsoft.com/office/drawing/2014/main" id="{3696C440-267F-40D2-AE8B-20C8659DB127}"/>
              </a:ext>
            </a:extLst>
          </p:cNvPr>
          <p:cNvPicPr>
            <a:picLocks noChangeAspect="1" noChangeArrowheads="1"/>
          </p:cNvPicPr>
          <p:nvPr/>
        </p:nvPicPr>
        <p:blipFill>
          <a:blip r:embed="rId2" cstate="print"/>
          <a:srcRect/>
          <a:stretch>
            <a:fillRect/>
          </a:stretch>
        </p:blipFill>
        <p:spPr bwMode="auto">
          <a:xfrm>
            <a:off x="1600200" y="1752600"/>
            <a:ext cx="2897188" cy="4330700"/>
          </a:xfrm>
          <a:prstGeom prst="rect">
            <a:avLst/>
          </a:prstGeom>
          <a:noFill/>
          <a:ln w="9525">
            <a:noFill/>
            <a:miter lim="800000"/>
            <a:headEnd/>
            <a:tailEnd/>
          </a:ln>
        </p:spPr>
      </p:pic>
    </p:spTree>
    <p:extLst>
      <p:ext uri="{BB962C8B-B14F-4D97-AF65-F5344CB8AC3E}">
        <p14:creationId xmlns:p14="http://schemas.microsoft.com/office/powerpoint/2010/main" val="2301866061"/>
      </p:ext>
    </p:extLst>
  </p:cSld>
  <p:clrMapOvr>
    <a:masterClrMapping/>
  </p:clrMapOvr>
  <p:transition spd="slow">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4">
            <a:extLst>
              <a:ext uri="{FF2B5EF4-FFF2-40B4-BE49-F238E27FC236}">
                <a16:creationId xmlns:a16="http://schemas.microsoft.com/office/drawing/2014/main" id="{3F4EBEB5-17E4-402C-AC60-0F2465EB449F}"/>
              </a:ext>
            </a:extLst>
          </p:cNvPr>
          <p:cNvSpPr>
            <a:spLocks noChangeArrowheads="1"/>
          </p:cNvSpPr>
          <p:nvPr/>
        </p:nvSpPr>
        <p:spPr bwMode="auto">
          <a:xfrm>
            <a:off x="2209800" y="542925"/>
            <a:ext cx="7772400" cy="609600"/>
          </a:xfrm>
          <a:prstGeom prst="rect">
            <a:avLst/>
          </a:prstGeom>
          <a:noFill/>
          <a:ln w="12700">
            <a:noFill/>
            <a:miter lim="800000"/>
            <a:headEnd/>
            <a:tailEnd/>
          </a:ln>
        </p:spPr>
        <p:txBody>
          <a:bodyPr lIns="90488" tIns="44450" rIns="90488" bIns="44450" anchor="ctr"/>
          <a:lstStyle/>
          <a:p>
            <a:pPr algn="ctr"/>
            <a:r>
              <a:rPr lang="en-US" b="1" dirty="0">
                <a:solidFill>
                  <a:srgbClr val="00FF00"/>
                </a:solidFill>
                <a:latin typeface="+mn-lt"/>
              </a:rPr>
              <a:t>Scriptural Church Organization</a:t>
            </a:r>
          </a:p>
        </p:txBody>
      </p:sp>
      <p:grpSp>
        <p:nvGrpSpPr>
          <p:cNvPr id="6" name="Group 45">
            <a:extLst>
              <a:ext uri="{FF2B5EF4-FFF2-40B4-BE49-F238E27FC236}">
                <a16:creationId xmlns:a16="http://schemas.microsoft.com/office/drawing/2014/main" id="{CEE08EED-9F60-4B18-AB84-38DF12727CB9}"/>
              </a:ext>
            </a:extLst>
          </p:cNvPr>
          <p:cNvGrpSpPr>
            <a:grpSpLocks/>
          </p:cNvGrpSpPr>
          <p:nvPr/>
        </p:nvGrpSpPr>
        <p:grpSpPr bwMode="auto">
          <a:xfrm>
            <a:off x="5181600" y="1381125"/>
            <a:ext cx="1828800" cy="2324100"/>
            <a:chOff x="2304" y="816"/>
            <a:chExt cx="1152" cy="1464"/>
          </a:xfrm>
        </p:grpSpPr>
        <p:sp>
          <p:nvSpPr>
            <p:cNvPr id="7" name="Text Box 46">
              <a:extLst>
                <a:ext uri="{FF2B5EF4-FFF2-40B4-BE49-F238E27FC236}">
                  <a16:creationId xmlns:a16="http://schemas.microsoft.com/office/drawing/2014/main" id="{0816B820-0B7A-4230-8C7A-12B83ADC8A8A}"/>
                </a:ext>
              </a:extLst>
            </p:cNvPr>
            <p:cNvSpPr txBox="1">
              <a:spLocks noChangeArrowheads="1"/>
            </p:cNvSpPr>
            <p:nvPr/>
          </p:nvSpPr>
          <p:spPr bwMode="auto">
            <a:xfrm>
              <a:off x="2304" y="816"/>
              <a:ext cx="1152" cy="365"/>
            </a:xfrm>
            <a:prstGeom prst="rect">
              <a:avLst/>
            </a:prstGeom>
            <a:solidFill>
              <a:srgbClr val="99FF99"/>
            </a:solidFill>
            <a:ln w="12700">
              <a:noFill/>
              <a:miter lim="800000"/>
              <a:headEnd/>
              <a:tailEnd/>
            </a:ln>
          </p:spPr>
          <p:txBody>
            <a:bodyPr>
              <a:spAutoFit/>
            </a:bodyPr>
            <a:lstStyle/>
            <a:p>
              <a:pPr algn="ctr" eaLnBrk="0" hangingPunct="0">
                <a:spcBef>
                  <a:spcPct val="50000"/>
                </a:spcBef>
              </a:pPr>
              <a:r>
                <a:rPr lang="en-US" sz="3200" dirty="0">
                  <a:solidFill>
                    <a:schemeClr val="accent1">
                      <a:lumMod val="10000"/>
                    </a:schemeClr>
                  </a:solidFill>
                  <a:latin typeface="VAG Round" pitchFamily="82" charset="0"/>
                </a:rPr>
                <a:t>CHRIST</a:t>
              </a:r>
            </a:p>
          </p:txBody>
        </p:sp>
        <p:pic>
          <p:nvPicPr>
            <p:cNvPr id="8" name="Picture 47" descr="c:\data\graphics\clipart\religion\bibles-crosses\BIBLE07.BMP">
              <a:extLst>
                <a:ext uri="{FF2B5EF4-FFF2-40B4-BE49-F238E27FC236}">
                  <a16:creationId xmlns:a16="http://schemas.microsoft.com/office/drawing/2014/main" id="{DD471145-BF45-4F4F-8A4B-C011F8A441D4}"/>
                </a:ext>
              </a:extLst>
            </p:cNvPr>
            <p:cNvPicPr>
              <a:picLocks noChangeAspect="1" noChangeArrowheads="1"/>
            </p:cNvPicPr>
            <p:nvPr/>
          </p:nvPicPr>
          <p:blipFill>
            <a:blip r:embed="rId2" cstate="print"/>
            <a:srcRect/>
            <a:stretch>
              <a:fillRect/>
            </a:stretch>
          </p:blipFill>
          <p:spPr bwMode="auto">
            <a:xfrm>
              <a:off x="2430" y="1436"/>
              <a:ext cx="870" cy="844"/>
            </a:xfrm>
            <a:prstGeom prst="rect">
              <a:avLst/>
            </a:prstGeom>
            <a:noFill/>
            <a:ln w="9525">
              <a:noFill/>
              <a:miter lim="800000"/>
              <a:headEnd/>
              <a:tailEnd/>
            </a:ln>
          </p:spPr>
        </p:pic>
        <p:sp>
          <p:nvSpPr>
            <p:cNvPr id="12" name="Line 48">
              <a:extLst>
                <a:ext uri="{FF2B5EF4-FFF2-40B4-BE49-F238E27FC236}">
                  <a16:creationId xmlns:a16="http://schemas.microsoft.com/office/drawing/2014/main" id="{E6C42255-0479-4416-A6E1-DEBFAAD72DA6}"/>
                </a:ext>
              </a:extLst>
            </p:cNvPr>
            <p:cNvSpPr>
              <a:spLocks noChangeShapeType="1"/>
            </p:cNvSpPr>
            <p:nvPr/>
          </p:nvSpPr>
          <p:spPr bwMode="auto">
            <a:xfrm>
              <a:off x="2880" y="1190"/>
              <a:ext cx="0" cy="224"/>
            </a:xfrm>
            <a:prstGeom prst="line">
              <a:avLst/>
            </a:prstGeom>
            <a:noFill/>
            <a:ln w="57150">
              <a:solidFill>
                <a:schemeClr val="tx1"/>
              </a:solidFill>
              <a:round/>
              <a:headEnd/>
              <a:tailEnd/>
            </a:ln>
          </p:spPr>
          <p:txBody>
            <a:bodyPr/>
            <a:lstStyle/>
            <a:p>
              <a:endParaRPr lang="en-US"/>
            </a:p>
          </p:txBody>
        </p:sp>
      </p:grpSp>
      <p:grpSp>
        <p:nvGrpSpPr>
          <p:cNvPr id="13" name="Group 49">
            <a:extLst>
              <a:ext uri="{FF2B5EF4-FFF2-40B4-BE49-F238E27FC236}">
                <a16:creationId xmlns:a16="http://schemas.microsoft.com/office/drawing/2014/main" id="{75BA23F5-D4D6-4B59-8503-9B6AB3045A48}"/>
              </a:ext>
            </a:extLst>
          </p:cNvPr>
          <p:cNvGrpSpPr>
            <a:grpSpLocks/>
          </p:cNvGrpSpPr>
          <p:nvPr/>
        </p:nvGrpSpPr>
        <p:grpSpPr bwMode="auto">
          <a:xfrm>
            <a:off x="1924050" y="3748087"/>
            <a:ext cx="8420100" cy="2917824"/>
            <a:chOff x="252" y="2307"/>
            <a:chExt cx="5304" cy="1838"/>
          </a:xfrm>
        </p:grpSpPr>
        <p:grpSp>
          <p:nvGrpSpPr>
            <p:cNvPr id="14" name="Group 50">
              <a:extLst>
                <a:ext uri="{FF2B5EF4-FFF2-40B4-BE49-F238E27FC236}">
                  <a16:creationId xmlns:a16="http://schemas.microsoft.com/office/drawing/2014/main" id="{04D54DA1-2421-4B91-86FC-B8F662F120F0}"/>
                </a:ext>
              </a:extLst>
            </p:cNvPr>
            <p:cNvGrpSpPr>
              <a:grpSpLocks/>
            </p:cNvGrpSpPr>
            <p:nvPr/>
          </p:nvGrpSpPr>
          <p:grpSpPr bwMode="auto">
            <a:xfrm>
              <a:off x="252" y="2712"/>
              <a:ext cx="5304" cy="912"/>
              <a:chOff x="252" y="2712"/>
              <a:chExt cx="5304" cy="912"/>
            </a:xfrm>
          </p:grpSpPr>
          <p:grpSp>
            <p:nvGrpSpPr>
              <p:cNvPr id="21" name="Group 51">
                <a:extLst>
                  <a:ext uri="{FF2B5EF4-FFF2-40B4-BE49-F238E27FC236}">
                    <a16:creationId xmlns:a16="http://schemas.microsoft.com/office/drawing/2014/main" id="{FD551420-278B-4194-8B13-2A9CAB61769A}"/>
                  </a:ext>
                </a:extLst>
              </p:cNvPr>
              <p:cNvGrpSpPr>
                <a:grpSpLocks/>
              </p:cNvGrpSpPr>
              <p:nvPr/>
            </p:nvGrpSpPr>
            <p:grpSpPr bwMode="auto">
              <a:xfrm>
                <a:off x="252" y="2712"/>
                <a:ext cx="960" cy="912"/>
                <a:chOff x="288" y="2688"/>
                <a:chExt cx="960" cy="912"/>
              </a:xfrm>
            </p:grpSpPr>
            <p:sp>
              <p:nvSpPr>
                <p:cNvPr id="40" name="Oval 52">
                  <a:extLst>
                    <a:ext uri="{FF2B5EF4-FFF2-40B4-BE49-F238E27FC236}">
                      <a16:creationId xmlns:a16="http://schemas.microsoft.com/office/drawing/2014/main" id="{E97526C3-E506-4B27-A055-E0F07F17E654}"/>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41" name="Picture 53" descr="c:\data\graphics\clipart\people\men\Mansymb2.wmf">
                  <a:extLst>
                    <a:ext uri="{FF2B5EF4-FFF2-40B4-BE49-F238E27FC236}">
                      <a16:creationId xmlns:a16="http://schemas.microsoft.com/office/drawing/2014/main" id="{8B1509F3-C5AA-405C-A078-A0D855EF0C48}"/>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42" name="Picture 54" descr="c:\data\graphics\clipart\people\men\Mansymb2.wmf">
                  <a:extLst>
                    <a:ext uri="{FF2B5EF4-FFF2-40B4-BE49-F238E27FC236}">
                      <a16:creationId xmlns:a16="http://schemas.microsoft.com/office/drawing/2014/main" id="{A4BE2894-DD0F-46E7-9BC1-FBF6310A49DD}"/>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43" name="Picture 55" descr="c:\data\graphics\clipart\people\men\Mansymb2.wmf">
                  <a:extLst>
                    <a:ext uri="{FF2B5EF4-FFF2-40B4-BE49-F238E27FC236}">
                      <a16:creationId xmlns:a16="http://schemas.microsoft.com/office/drawing/2014/main" id="{229E2A03-8F96-4AC0-8F70-A7B2C750B454}"/>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nvGrpSpPr>
              <p:cNvPr id="22" name="Group 56">
                <a:extLst>
                  <a:ext uri="{FF2B5EF4-FFF2-40B4-BE49-F238E27FC236}">
                    <a16:creationId xmlns:a16="http://schemas.microsoft.com/office/drawing/2014/main" id="{7283792C-F098-4E12-9139-A3DF80821946}"/>
                  </a:ext>
                </a:extLst>
              </p:cNvPr>
              <p:cNvGrpSpPr>
                <a:grpSpLocks/>
              </p:cNvGrpSpPr>
              <p:nvPr/>
            </p:nvGrpSpPr>
            <p:grpSpPr bwMode="auto">
              <a:xfrm>
                <a:off x="1338" y="2712"/>
                <a:ext cx="960" cy="912"/>
                <a:chOff x="1338" y="2712"/>
                <a:chExt cx="960" cy="912"/>
              </a:xfrm>
            </p:grpSpPr>
            <p:sp>
              <p:nvSpPr>
                <p:cNvPr id="37" name="Oval 57">
                  <a:extLst>
                    <a:ext uri="{FF2B5EF4-FFF2-40B4-BE49-F238E27FC236}">
                      <a16:creationId xmlns:a16="http://schemas.microsoft.com/office/drawing/2014/main" id="{D984CC5E-9C12-4C12-BD6A-D0B12D1C0AB2}"/>
                    </a:ext>
                  </a:extLst>
                </p:cNvPr>
                <p:cNvSpPr>
                  <a:spLocks noChangeArrowheads="1"/>
                </p:cNvSpPr>
                <p:nvPr/>
              </p:nvSpPr>
              <p:spPr bwMode="auto">
                <a:xfrm>
                  <a:off x="1338"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8" name="Picture 58" descr="c:\data\graphics\clipart\people\men\Mansymb2.wmf">
                  <a:extLst>
                    <a:ext uri="{FF2B5EF4-FFF2-40B4-BE49-F238E27FC236}">
                      <a16:creationId xmlns:a16="http://schemas.microsoft.com/office/drawing/2014/main" id="{206D494C-137B-4978-A097-63CA0D3AD0E5}"/>
                    </a:ext>
                  </a:extLst>
                </p:cNvPr>
                <p:cNvPicPr>
                  <a:picLocks noChangeAspect="1" noChangeArrowheads="1"/>
                </p:cNvPicPr>
                <p:nvPr/>
              </p:nvPicPr>
              <p:blipFill>
                <a:blip r:embed="rId3" cstate="print"/>
                <a:srcRect/>
                <a:stretch>
                  <a:fillRect/>
                </a:stretch>
              </p:blipFill>
              <p:spPr bwMode="auto">
                <a:xfrm>
                  <a:off x="1854" y="2856"/>
                  <a:ext cx="229" cy="576"/>
                </a:xfrm>
                <a:prstGeom prst="rect">
                  <a:avLst/>
                </a:prstGeom>
                <a:noFill/>
                <a:ln w="9525">
                  <a:noFill/>
                  <a:miter lim="800000"/>
                  <a:headEnd/>
                  <a:tailEnd/>
                </a:ln>
              </p:spPr>
            </p:pic>
            <p:pic>
              <p:nvPicPr>
                <p:cNvPr id="39" name="Picture 59" descr="c:\data\graphics\clipart\people\men\Mansymb2.wmf">
                  <a:extLst>
                    <a:ext uri="{FF2B5EF4-FFF2-40B4-BE49-F238E27FC236}">
                      <a16:creationId xmlns:a16="http://schemas.microsoft.com/office/drawing/2014/main" id="{1A1029D0-1D0B-4EBB-BDA7-0B0C23A23A89}"/>
                    </a:ext>
                  </a:extLst>
                </p:cNvPr>
                <p:cNvPicPr>
                  <a:picLocks noChangeAspect="1" noChangeArrowheads="1"/>
                </p:cNvPicPr>
                <p:nvPr/>
              </p:nvPicPr>
              <p:blipFill>
                <a:blip r:embed="rId3" cstate="print"/>
                <a:srcRect/>
                <a:stretch>
                  <a:fillRect/>
                </a:stretch>
              </p:blipFill>
              <p:spPr bwMode="auto">
                <a:xfrm>
                  <a:off x="1554" y="2856"/>
                  <a:ext cx="229" cy="576"/>
                </a:xfrm>
                <a:prstGeom prst="rect">
                  <a:avLst/>
                </a:prstGeom>
                <a:noFill/>
                <a:ln w="9525">
                  <a:noFill/>
                  <a:miter lim="800000"/>
                  <a:headEnd/>
                  <a:tailEnd/>
                </a:ln>
              </p:spPr>
            </p:pic>
          </p:grpSp>
          <p:grpSp>
            <p:nvGrpSpPr>
              <p:cNvPr id="23" name="Group 60">
                <a:extLst>
                  <a:ext uri="{FF2B5EF4-FFF2-40B4-BE49-F238E27FC236}">
                    <a16:creationId xmlns:a16="http://schemas.microsoft.com/office/drawing/2014/main" id="{A398A43C-ECD7-4B92-BC30-0160D1BD1175}"/>
                  </a:ext>
                </a:extLst>
              </p:cNvPr>
              <p:cNvGrpSpPr>
                <a:grpSpLocks/>
              </p:cNvGrpSpPr>
              <p:nvPr/>
            </p:nvGrpSpPr>
            <p:grpSpPr bwMode="auto">
              <a:xfrm>
                <a:off x="2424" y="2712"/>
                <a:ext cx="960" cy="912"/>
                <a:chOff x="288" y="2688"/>
                <a:chExt cx="960" cy="912"/>
              </a:xfrm>
            </p:grpSpPr>
            <p:sp>
              <p:nvSpPr>
                <p:cNvPr id="33" name="Oval 61">
                  <a:extLst>
                    <a:ext uri="{FF2B5EF4-FFF2-40B4-BE49-F238E27FC236}">
                      <a16:creationId xmlns:a16="http://schemas.microsoft.com/office/drawing/2014/main" id="{81059142-E02F-4415-A46C-2CBB05995BB3}"/>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4" name="Picture 62" descr="c:\data\graphics\clipart\people\men\Mansymb2.wmf">
                  <a:extLst>
                    <a:ext uri="{FF2B5EF4-FFF2-40B4-BE49-F238E27FC236}">
                      <a16:creationId xmlns:a16="http://schemas.microsoft.com/office/drawing/2014/main" id="{C8377ABB-F4B9-4971-B02E-A56AAD248913}"/>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35" name="Picture 63" descr="c:\data\graphics\clipart\people\men\Mansymb2.wmf">
                  <a:extLst>
                    <a:ext uri="{FF2B5EF4-FFF2-40B4-BE49-F238E27FC236}">
                      <a16:creationId xmlns:a16="http://schemas.microsoft.com/office/drawing/2014/main" id="{81E7F5C0-A493-47FF-8858-33360721139D}"/>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36" name="Picture 64" descr="c:\data\graphics\clipart\people\men\Mansymb2.wmf">
                  <a:extLst>
                    <a:ext uri="{FF2B5EF4-FFF2-40B4-BE49-F238E27FC236}">
                      <a16:creationId xmlns:a16="http://schemas.microsoft.com/office/drawing/2014/main" id="{DB0A8B9D-4271-47C6-8ECE-0C9647E3E770}"/>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nvGrpSpPr>
              <p:cNvPr id="24" name="Group 65">
                <a:extLst>
                  <a:ext uri="{FF2B5EF4-FFF2-40B4-BE49-F238E27FC236}">
                    <a16:creationId xmlns:a16="http://schemas.microsoft.com/office/drawing/2014/main" id="{324295D4-6135-4AE1-A692-C3E1EB1E74CF}"/>
                  </a:ext>
                </a:extLst>
              </p:cNvPr>
              <p:cNvGrpSpPr>
                <a:grpSpLocks/>
              </p:cNvGrpSpPr>
              <p:nvPr/>
            </p:nvGrpSpPr>
            <p:grpSpPr bwMode="auto">
              <a:xfrm>
                <a:off x="3510" y="2712"/>
                <a:ext cx="960" cy="912"/>
                <a:chOff x="3510" y="2712"/>
                <a:chExt cx="960" cy="912"/>
              </a:xfrm>
            </p:grpSpPr>
            <p:sp>
              <p:nvSpPr>
                <p:cNvPr id="30" name="Oval 66">
                  <a:extLst>
                    <a:ext uri="{FF2B5EF4-FFF2-40B4-BE49-F238E27FC236}">
                      <a16:creationId xmlns:a16="http://schemas.microsoft.com/office/drawing/2014/main" id="{2EDFB507-F85E-46A4-A632-46732101C889}"/>
                    </a:ext>
                  </a:extLst>
                </p:cNvPr>
                <p:cNvSpPr>
                  <a:spLocks noChangeArrowheads="1"/>
                </p:cNvSpPr>
                <p:nvPr/>
              </p:nvSpPr>
              <p:spPr bwMode="auto">
                <a:xfrm>
                  <a:off x="3510"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1" name="Picture 67" descr="c:\data\graphics\clipart\people\men\Mansymb2.wmf">
                  <a:extLst>
                    <a:ext uri="{FF2B5EF4-FFF2-40B4-BE49-F238E27FC236}">
                      <a16:creationId xmlns:a16="http://schemas.microsoft.com/office/drawing/2014/main" id="{397C06F4-F212-4FB8-98AC-DBDBE3DFB72C}"/>
                    </a:ext>
                  </a:extLst>
                </p:cNvPr>
                <p:cNvPicPr>
                  <a:picLocks noChangeAspect="1" noChangeArrowheads="1"/>
                </p:cNvPicPr>
                <p:nvPr/>
              </p:nvPicPr>
              <p:blipFill>
                <a:blip r:embed="rId3" cstate="print"/>
                <a:srcRect/>
                <a:stretch>
                  <a:fillRect/>
                </a:stretch>
              </p:blipFill>
              <p:spPr bwMode="auto">
                <a:xfrm>
                  <a:off x="4002" y="2856"/>
                  <a:ext cx="229" cy="576"/>
                </a:xfrm>
                <a:prstGeom prst="rect">
                  <a:avLst/>
                </a:prstGeom>
                <a:noFill/>
                <a:ln w="9525">
                  <a:noFill/>
                  <a:miter lim="800000"/>
                  <a:headEnd/>
                  <a:tailEnd/>
                </a:ln>
              </p:spPr>
            </p:pic>
            <p:pic>
              <p:nvPicPr>
                <p:cNvPr id="32" name="Picture 68" descr="c:\data\graphics\clipart\people\men\Mansymb2.wmf">
                  <a:extLst>
                    <a:ext uri="{FF2B5EF4-FFF2-40B4-BE49-F238E27FC236}">
                      <a16:creationId xmlns:a16="http://schemas.microsoft.com/office/drawing/2014/main" id="{7B9CC0FE-CCFC-4A2F-B00A-5D5813E92FD6}"/>
                    </a:ext>
                  </a:extLst>
                </p:cNvPr>
                <p:cNvPicPr>
                  <a:picLocks noChangeAspect="1" noChangeArrowheads="1"/>
                </p:cNvPicPr>
                <p:nvPr/>
              </p:nvPicPr>
              <p:blipFill>
                <a:blip r:embed="rId3" cstate="print"/>
                <a:srcRect/>
                <a:stretch>
                  <a:fillRect/>
                </a:stretch>
              </p:blipFill>
              <p:spPr bwMode="auto">
                <a:xfrm>
                  <a:off x="3702" y="2856"/>
                  <a:ext cx="229" cy="576"/>
                </a:xfrm>
                <a:prstGeom prst="rect">
                  <a:avLst/>
                </a:prstGeom>
                <a:noFill/>
                <a:ln w="9525">
                  <a:noFill/>
                  <a:miter lim="800000"/>
                  <a:headEnd/>
                  <a:tailEnd/>
                </a:ln>
              </p:spPr>
            </p:pic>
          </p:grpSp>
          <p:grpSp>
            <p:nvGrpSpPr>
              <p:cNvPr id="25" name="Group 69">
                <a:extLst>
                  <a:ext uri="{FF2B5EF4-FFF2-40B4-BE49-F238E27FC236}">
                    <a16:creationId xmlns:a16="http://schemas.microsoft.com/office/drawing/2014/main" id="{9F93543F-104B-4A08-84B9-420CB833153B}"/>
                  </a:ext>
                </a:extLst>
              </p:cNvPr>
              <p:cNvGrpSpPr>
                <a:grpSpLocks/>
              </p:cNvGrpSpPr>
              <p:nvPr/>
            </p:nvGrpSpPr>
            <p:grpSpPr bwMode="auto">
              <a:xfrm>
                <a:off x="4596" y="2712"/>
                <a:ext cx="960" cy="912"/>
                <a:chOff x="288" y="2688"/>
                <a:chExt cx="960" cy="912"/>
              </a:xfrm>
            </p:grpSpPr>
            <p:sp>
              <p:nvSpPr>
                <p:cNvPr id="26" name="Oval 70">
                  <a:extLst>
                    <a:ext uri="{FF2B5EF4-FFF2-40B4-BE49-F238E27FC236}">
                      <a16:creationId xmlns:a16="http://schemas.microsoft.com/office/drawing/2014/main" id="{ACDA1051-47E9-497D-92CD-D160FB8DB4DF}"/>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27" name="Picture 71" descr="c:\data\graphics\clipart\people\men\Mansymb2.wmf">
                  <a:extLst>
                    <a:ext uri="{FF2B5EF4-FFF2-40B4-BE49-F238E27FC236}">
                      <a16:creationId xmlns:a16="http://schemas.microsoft.com/office/drawing/2014/main" id="{27C3CE08-D3DB-4E0F-82B6-EE4A06E068D1}"/>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28" name="Picture 72" descr="c:\data\graphics\clipart\people\men\Mansymb2.wmf">
                  <a:extLst>
                    <a:ext uri="{FF2B5EF4-FFF2-40B4-BE49-F238E27FC236}">
                      <a16:creationId xmlns:a16="http://schemas.microsoft.com/office/drawing/2014/main" id="{28357A6A-F61C-4439-9BBE-C73003F36091}"/>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29" name="Picture 73" descr="c:\data\graphics\clipart\people\men\Mansymb2.wmf">
                  <a:extLst>
                    <a:ext uri="{FF2B5EF4-FFF2-40B4-BE49-F238E27FC236}">
                      <a16:creationId xmlns:a16="http://schemas.microsoft.com/office/drawing/2014/main" id="{D8149F58-89B0-4517-9F82-56CAABA56DC7}"/>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sp>
          <p:nvSpPr>
            <p:cNvPr id="15" name="Text Box 74">
              <a:extLst>
                <a:ext uri="{FF2B5EF4-FFF2-40B4-BE49-F238E27FC236}">
                  <a16:creationId xmlns:a16="http://schemas.microsoft.com/office/drawing/2014/main" id="{C70D35D0-F094-449B-8349-78CB10A8D189}"/>
                </a:ext>
              </a:extLst>
            </p:cNvPr>
            <p:cNvSpPr txBox="1">
              <a:spLocks noChangeArrowheads="1"/>
            </p:cNvSpPr>
            <p:nvPr/>
          </p:nvSpPr>
          <p:spPr bwMode="auto">
            <a:xfrm>
              <a:off x="1392" y="3738"/>
              <a:ext cx="2930" cy="407"/>
            </a:xfrm>
            <a:prstGeom prst="rect">
              <a:avLst/>
            </a:prstGeom>
            <a:noFill/>
            <a:ln w="12700">
              <a:noFill/>
              <a:miter lim="800000"/>
              <a:headEnd/>
              <a:tailEnd/>
            </a:ln>
          </p:spPr>
          <p:txBody>
            <a:bodyPr wrap="square">
              <a:spAutoFit/>
            </a:bodyPr>
            <a:lstStyle/>
            <a:p>
              <a:pPr algn="ctr" eaLnBrk="0" hangingPunct="0">
                <a:spcBef>
                  <a:spcPct val="50000"/>
                </a:spcBef>
              </a:pPr>
              <a:r>
                <a:rPr lang="en-US" dirty="0">
                  <a:solidFill>
                    <a:srgbClr val="FFFF66"/>
                  </a:solidFill>
                  <a:latin typeface="VAG Round" pitchFamily="82" charset="0"/>
                </a:rPr>
                <a:t>LOCAL CHURCHES</a:t>
              </a:r>
            </a:p>
          </p:txBody>
        </p:sp>
        <p:sp>
          <p:nvSpPr>
            <p:cNvPr id="16" name="Line 75">
              <a:extLst>
                <a:ext uri="{FF2B5EF4-FFF2-40B4-BE49-F238E27FC236}">
                  <a16:creationId xmlns:a16="http://schemas.microsoft.com/office/drawing/2014/main" id="{15FAAD3A-07DD-4865-BBCE-75A0CF9F0A2F}"/>
                </a:ext>
              </a:extLst>
            </p:cNvPr>
            <p:cNvSpPr>
              <a:spLocks noChangeShapeType="1"/>
            </p:cNvSpPr>
            <p:nvPr/>
          </p:nvSpPr>
          <p:spPr bwMode="auto">
            <a:xfrm>
              <a:off x="2880" y="2339"/>
              <a:ext cx="0" cy="306"/>
            </a:xfrm>
            <a:prstGeom prst="line">
              <a:avLst/>
            </a:prstGeom>
            <a:noFill/>
            <a:ln w="57150">
              <a:solidFill>
                <a:schemeClr val="tx1"/>
              </a:solidFill>
              <a:round/>
              <a:headEnd/>
              <a:tailEnd/>
            </a:ln>
          </p:spPr>
          <p:txBody>
            <a:bodyPr/>
            <a:lstStyle/>
            <a:p>
              <a:endParaRPr lang="en-US"/>
            </a:p>
          </p:txBody>
        </p:sp>
        <p:sp>
          <p:nvSpPr>
            <p:cNvPr id="17" name="Line 76">
              <a:extLst>
                <a:ext uri="{FF2B5EF4-FFF2-40B4-BE49-F238E27FC236}">
                  <a16:creationId xmlns:a16="http://schemas.microsoft.com/office/drawing/2014/main" id="{4925729D-5D48-4B5E-86CF-941B3B458F4F}"/>
                </a:ext>
              </a:extLst>
            </p:cNvPr>
            <p:cNvSpPr>
              <a:spLocks noChangeShapeType="1"/>
            </p:cNvSpPr>
            <p:nvPr/>
          </p:nvSpPr>
          <p:spPr bwMode="auto">
            <a:xfrm>
              <a:off x="3082" y="2341"/>
              <a:ext cx="599" cy="377"/>
            </a:xfrm>
            <a:prstGeom prst="line">
              <a:avLst/>
            </a:prstGeom>
            <a:noFill/>
            <a:ln w="57150">
              <a:solidFill>
                <a:schemeClr val="tx1"/>
              </a:solidFill>
              <a:round/>
              <a:headEnd/>
              <a:tailEnd/>
            </a:ln>
          </p:spPr>
          <p:txBody>
            <a:bodyPr/>
            <a:lstStyle/>
            <a:p>
              <a:endParaRPr lang="en-US"/>
            </a:p>
          </p:txBody>
        </p:sp>
        <p:sp>
          <p:nvSpPr>
            <p:cNvPr id="18" name="Line 77">
              <a:extLst>
                <a:ext uri="{FF2B5EF4-FFF2-40B4-BE49-F238E27FC236}">
                  <a16:creationId xmlns:a16="http://schemas.microsoft.com/office/drawing/2014/main" id="{D4BDAC75-936F-4DE8-B3E6-81075A9E7234}"/>
                </a:ext>
              </a:extLst>
            </p:cNvPr>
            <p:cNvSpPr>
              <a:spLocks noChangeShapeType="1"/>
            </p:cNvSpPr>
            <p:nvPr/>
          </p:nvSpPr>
          <p:spPr bwMode="auto">
            <a:xfrm>
              <a:off x="3390" y="2307"/>
              <a:ext cx="1422" cy="436"/>
            </a:xfrm>
            <a:prstGeom prst="line">
              <a:avLst/>
            </a:prstGeom>
            <a:noFill/>
            <a:ln w="57150">
              <a:solidFill>
                <a:schemeClr val="tx1"/>
              </a:solidFill>
              <a:round/>
              <a:headEnd/>
              <a:tailEnd/>
            </a:ln>
          </p:spPr>
          <p:txBody>
            <a:bodyPr/>
            <a:lstStyle/>
            <a:p>
              <a:endParaRPr lang="en-US"/>
            </a:p>
          </p:txBody>
        </p:sp>
        <p:sp>
          <p:nvSpPr>
            <p:cNvPr id="19" name="Line 78">
              <a:extLst>
                <a:ext uri="{FF2B5EF4-FFF2-40B4-BE49-F238E27FC236}">
                  <a16:creationId xmlns:a16="http://schemas.microsoft.com/office/drawing/2014/main" id="{4C20CE39-B82D-4235-AC53-4C907115D3B6}"/>
                </a:ext>
              </a:extLst>
            </p:cNvPr>
            <p:cNvSpPr>
              <a:spLocks noChangeShapeType="1"/>
            </p:cNvSpPr>
            <p:nvPr/>
          </p:nvSpPr>
          <p:spPr bwMode="auto">
            <a:xfrm flipH="1">
              <a:off x="1034" y="2319"/>
              <a:ext cx="1294" cy="424"/>
            </a:xfrm>
            <a:prstGeom prst="line">
              <a:avLst/>
            </a:prstGeom>
            <a:noFill/>
            <a:ln w="57150">
              <a:solidFill>
                <a:schemeClr val="tx1"/>
              </a:solidFill>
              <a:round/>
              <a:headEnd/>
              <a:tailEnd/>
            </a:ln>
          </p:spPr>
          <p:txBody>
            <a:bodyPr/>
            <a:lstStyle/>
            <a:p>
              <a:endParaRPr lang="en-US"/>
            </a:p>
          </p:txBody>
        </p:sp>
        <p:sp>
          <p:nvSpPr>
            <p:cNvPr id="20" name="Line 79">
              <a:extLst>
                <a:ext uri="{FF2B5EF4-FFF2-40B4-BE49-F238E27FC236}">
                  <a16:creationId xmlns:a16="http://schemas.microsoft.com/office/drawing/2014/main" id="{B9CA0D6C-4E5E-4234-95AD-A99A635C13DB}"/>
                </a:ext>
              </a:extLst>
            </p:cNvPr>
            <p:cNvSpPr>
              <a:spLocks noChangeShapeType="1"/>
            </p:cNvSpPr>
            <p:nvPr/>
          </p:nvSpPr>
          <p:spPr bwMode="auto">
            <a:xfrm flipH="1">
              <a:off x="2098" y="2345"/>
              <a:ext cx="529" cy="389"/>
            </a:xfrm>
            <a:prstGeom prst="line">
              <a:avLst/>
            </a:prstGeom>
            <a:noFill/>
            <a:ln w="57150">
              <a:solidFill>
                <a:schemeClr val="tx1"/>
              </a:solidFill>
              <a:round/>
              <a:headEnd/>
              <a:tailEnd/>
            </a:ln>
          </p:spPr>
          <p:txBody>
            <a:bodyPr/>
            <a:lstStyle/>
            <a:p>
              <a:endParaRPr lang="en-US"/>
            </a:p>
          </p:txBody>
        </p:sp>
      </p:grpSp>
    </p:spTree>
    <p:extLst>
      <p:ext uri="{BB962C8B-B14F-4D97-AF65-F5344CB8AC3E}">
        <p14:creationId xmlns:p14="http://schemas.microsoft.com/office/powerpoint/2010/main" val="351213295"/>
      </p:ext>
    </p:extLst>
  </p:cSld>
  <p:clrMapOvr>
    <a:masterClrMapping/>
  </p:clrMapOvr>
  <p:transition spd="slow">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2">
            <a:extLst>
              <a:ext uri="{FF2B5EF4-FFF2-40B4-BE49-F238E27FC236}">
                <a16:creationId xmlns:a16="http://schemas.microsoft.com/office/drawing/2014/main" id="{2921E9A5-EFAF-474A-B376-D41CA133EF9B}"/>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latin typeface="+mn-lt"/>
              </a:rPr>
              <a:t>A Plurality in Each Church</a:t>
            </a:r>
          </a:p>
        </p:txBody>
      </p:sp>
      <p:sp>
        <p:nvSpPr>
          <p:cNvPr id="45" name="Rectangle 3">
            <a:extLst>
              <a:ext uri="{FF2B5EF4-FFF2-40B4-BE49-F238E27FC236}">
                <a16:creationId xmlns:a16="http://schemas.microsoft.com/office/drawing/2014/main" id="{4D9A5E31-0D07-466F-B75B-4EA7F85E27AE}"/>
              </a:ext>
            </a:extLst>
          </p:cNvPr>
          <p:cNvSpPr txBox="1">
            <a:spLocks noChangeArrowheads="1"/>
          </p:cNvSpPr>
          <p:nvPr/>
        </p:nvSpPr>
        <p:spPr bwMode="auto">
          <a:xfrm>
            <a:off x="1905000" y="3499010"/>
            <a:ext cx="8382000" cy="221599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kern="0" dirty="0">
                <a:latin typeface="VAG Round" pitchFamily="82" charset="0"/>
                <a:cs typeface="Times New Roman" pitchFamily="18" charset="0"/>
              </a:rPr>
              <a:t>Phil. 1:1 -- Bishops (plural) in church at Philippi</a:t>
            </a:r>
          </a:p>
          <a:p>
            <a:r>
              <a:rPr lang="en-US" sz="2400" kern="0" dirty="0">
                <a:latin typeface="VAG Round" pitchFamily="82" charset="0"/>
                <a:cs typeface="Times New Roman" pitchFamily="18" charset="0"/>
              </a:rPr>
              <a:t>Acts 15:4,22 -- Elders (plural) in church at Jerusalem</a:t>
            </a:r>
          </a:p>
          <a:p>
            <a:r>
              <a:rPr lang="en-US" sz="2400" kern="0" dirty="0">
                <a:latin typeface="VAG Round" pitchFamily="82" charset="0"/>
                <a:cs typeface="Times New Roman" pitchFamily="18" charset="0"/>
              </a:rPr>
              <a:t>Acts 20:17 -- Elders (plural) of the church at Ephesus</a:t>
            </a:r>
          </a:p>
          <a:p>
            <a:r>
              <a:rPr lang="en-US" sz="2400" kern="0" dirty="0">
                <a:latin typeface="VAG Round" pitchFamily="82" charset="0"/>
                <a:cs typeface="Times New Roman" pitchFamily="18" charset="0"/>
              </a:rPr>
              <a:t>Acts 20:28 -- Overseers (plural) of the flock (singular)</a:t>
            </a:r>
          </a:p>
          <a:p>
            <a:r>
              <a:rPr lang="en-US" sz="2400" kern="0" dirty="0">
                <a:latin typeface="VAG Round" pitchFamily="82" charset="0"/>
                <a:cs typeface="Times New Roman" pitchFamily="18" charset="0"/>
              </a:rPr>
              <a:t>1 Peter 5:1-3 -- Elders (plural) to tend the flock (singular)</a:t>
            </a:r>
          </a:p>
          <a:p>
            <a:r>
              <a:rPr lang="en-US" sz="2400" kern="0" dirty="0">
                <a:latin typeface="VAG Round" pitchFamily="82" charset="0"/>
                <a:cs typeface="Times New Roman" pitchFamily="18" charset="0"/>
              </a:rPr>
              <a:t>Acts 14:23 -- Elders (plural) in EVERY church (singular)</a:t>
            </a:r>
            <a:r>
              <a:rPr lang="en-US" sz="2400" kern="0" dirty="0">
                <a:latin typeface="Verdana" pitchFamily="34" charset="0"/>
                <a:cs typeface="Arial" charset="0"/>
              </a:rPr>
              <a:t> </a:t>
            </a:r>
          </a:p>
        </p:txBody>
      </p:sp>
      <p:grpSp>
        <p:nvGrpSpPr>
          <p:cNvPr id="47" name="Group 7">
            <a:extLst>
              <a:ext uri="{FF2B5EF4-FFF2-40B4-BE49-F238E27FC236}">
                <a16:creationId xmlns:a16="http://schemas.microsoft.com/office/drawing/2014/main" id="{210DB6B6-5CB7-4283-9217-C78EFDBB8384}"/>
              </a:ext>
            </a:extLst>
          </p:cNvPr>
          <p:cNvGrpSpPr>
            <a:grpSpLocks/>
          </p:cNvGrpSpPr>
          <p:nvPr/>
        </p:nvGrpSpPr>
        <p:grpSpPr bwMode="auto">
          <a:xfrm>
            <a:off x="1866900" y="1524000"/>
            <a:ext cx="8420100" cy="1447800"/>
            <a:chOff x="252" y="2712"/>
            <a:chExt cx="5304" cy="912"/>
          </a:xfrm>
        </p:grpSpPr>
        <p:grpSp>
          <p:nvGrpSpPr>
            <p:cNvPr id="48" name="Group 8">
              <a:extLst>
                <a:ext uri="{FF2B5EF4-FFF2-40B4-BE49-F238E27FC236}">
                  <a16:creationId xmlns:a16="http://schemas.microsoft.com/office/drawing/2014/main" id="{8995B0D2-C4BF-4C75-BB43-3D46E796C374}"/>
                </a:ext>
              </a:extLst>
            </p:cNvPr>
            <p:cNvGrpSpPr>
              <a:grpSpLocks/>
            </p:cNvGrpSpPr>
            <p:nvPr/>
          </p:nvGrpSpPr>
          <p:grpSpPr bwMode="auto">
            <a:xfrm>
              <a:off x="252" y="2712"/>
              <a:ext cx="960" cy="912"/>
              <a:chOff x="288" y="2688"/>
              <a:chExt cx="960" cy="912"/>
            </a:xfrm>
          </p:grpSpPr>
          <p:sp>
            <p:nvSpPr>
              <p:cNvPr id="67" name="Oval 9">
                <a:extLst>
                  <a:ext uri="{FF2B5EF4-FFF2-40B4-BE49-F238E27FC236}">
                    <a16:creationId xmlns:a16="http://schemas.microsoft.com/office/drawing/2014/main" id="{B61A323D-F46E-4121-ABBF-0D6951534C83}"/>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8" name="Picture 10" descr="c:\data\graphics\clipart\people\men\Mansymb2.wmf">
                <a:extLst>
                  <a:ext uri="{FF2B5EF4-FFF2-40B4-BE49-F238E27FC236}">
                    <a16:creationId xmlns:a16="http://schemas.microsoft.com/office/drawing/2014/main" id="{915EE734-CEEA-4266-B294-0EAB0562E45E}"/>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69" name="Picture 11" descr="c:\data\graphics\clipart\people\men\Mansymb2.wmf">
                <a:extLst>
                  <a:ext uri="{FF2B5EF4-FFF2-40B4-BE49-F238E27FC236}">
                    <a16:creationId xmlns:a16="http://schemas.microsoft.com/office/drawing/2014/main" id="{1A47E5DA-E3C9-49DF-A9C3-E97CB7215C6A}"/>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70" name="Picture 12" descr="c:\data\graphics\clipart\people\men\Mansymb2.wmf">
                <a:extLst>
                  <a:ext uri="{FF2B5EF4-FFF2-40B4-BE49-F238E27FC236}">
                    <a16:creationId xmlns:a16="http://schemas.microsoft.com/office/drawing/2014/main" id="{FDB8E10A-F99C-464D-BE1D-369937B1A78E}"/>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nvGrpSpPr>
            <p:cNvPr id="49" name="Group 13">
              <a:extLst>
                <a:ext uri="{FF2B5EF4-FFF2-40B4-BE49-F238E27FC236}">
                  <a16:creationId xmlns:a16="http://schemas.microsoft.com/office/drawing/2014/main" id="{73674323-7091-4AAA-9130-8AFEB5B9FCE2}"/>
                </a:ext>
              </a:extLst>
            </p:cNvPr>
            <p:cNvGrpSpPr>
              <a:grpSpLocks/>
            </p:cNvGrpSpPr>
            <p:nvPr/>
          </p:nvGrpSpPr>
          <p:grpSpPr bwMode="auto">
            <a:xfrm>
              <a:off x="1338" y="2712"/>
              <a:ext cx="960" cy="912"/>
              <a:chOff x="1338" y="2712"/>
              <a:chExt cx="960" cy="912"/>
            </a:xfrm>
          </p:grpSpPr>
          <p:sp>
            <p:nvSpPr>
              <p:cNvPr id="64" name="Oval 14">
                <a:extLst>
                  <a:ext uri="{FF2B5EF4-FFF2-40B4-BE49-F238E27FC236}">
                    <a16:creationId xmlns:a16="http://schemas.microsoft.com/office/drawing/2014/main" id="{6CCC280F-AC3F-4733-A7F8-DD548F9ECD00}"/>
                  </a:ext>
                </a:extLst>
              </p:cNvPr>
              <p:cNvSpPr>
                <a:spLocks noChangeArrowheads="1"/>
              </p:cNvSpPr>
              <p:nvPr/>
            </p:nvSpPr>
            <p:spPr bwMode="auto">
              <a:xfrm>
                <a:off x="1338"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5" name="Picture 15" descr="c:\data\graphics\clipart\people\men\Mansymb2.wmf">
                <a:extLst>
                  <a:ext uri="{FF2B5EF4-FFF2-40B4-BE49-F238E27FC236}">
                    <a16:creationId xmlns:a16="http://schemas.microsoft.com/office/drawing/2014/main" id="{EE4AEC57-9967-4B06-836B-BDF7941B15DE}"/>
                  </a:ext>
                </a:extLst>
              </p:cNvPr>
              <p:cNvPicPr>
                <a:picLocks noChangeAspect="1" noChangeArrowheads="1"/>
              </p:cNvPicPr>
              <p:nvPr/>
            </p:nvPicPr>
            <p:blipFill>
              <a:blip r:embed="rId2" cstate="print"/>
              <a:srcRect/>
              <a:stretch>
                <a:fillRect/>
              </a:stretch>
            </p:blipFill>
            <p:spPr bwMode="auto">
              <a:xfrm>
                <a:off x="1854" y="2856"/>
                <a:ext cx="229" cy="576"/>
              </a:xfrm>
              <a:prstGeom prst="rect">
                <a:avLst/>
              </a:prstGeom>
              <a:noFill/>
              <a:ln w="9525">
                <a:noFill/>
                <a:miter lim="800000"/>
                <a:headEnd/>
                <a:tailEnd/>
              </a:ln>
            </p:spPr>
          </p:pic>
          <p:pic>
            <p:nvPicPr>
              <p:cNvPr id="66" name="Picture 16" descr="c:\data\graphics\clipart\people\men\Mansymb2.wmf">
                <a:extLst>
                  <a:ext uri="{FF2B5EF4-FFF2-40B4-BE49-F238E27FC236}">
                    <a16:creationId xmlns:a16="http://schemas.microsoft.com/office/drawing/2014/main" id="{34BAD54F-EBD6-4429-850B-188A1A0BED96}"/>
                  </a:ext>
                </a:extLst>
              </p:cNvPr>
              <p:cNvPicPr>
                <a:picLocks noChangeAspect="1" noChangeArrowheads="1"/>
              </p:cNvPicPr>
              <p:nvPr/>
            </p:nvPicPr>
            <p:blipFill>
              <a:blip r:embed="rId2" cstate="print"/>
              <a:srcRect/>
              <a:stretch>
                <a:fillRect/>
              </a:stretch>
            </p:blipFill>
            <p:spPr bwMode="auto">
              <a:xfrm>
                <a:off x="1554" y="2856"/>
                <a:ext cx="229" cy="576"/>
              </a:xfrm>
              <a:prstGeom prst="rect">
                <a:avLst/>
              </a:prstGeom>
              <a:noFill/>
              <a:ln w="9525">
                <a:noFill/>
                <a:miter lim="800000"/>
                <a:headEnd/>
                <a:tailEnd/>
              </a:ln>
            </p:spPr>
          </p:pic>
        </p:grpSp>
        <p:grpSp>
          <p:nvGrpSpPr>
            <p:cNvPr id="50" name="Group 17">
              <a:extLst>
                <a:ext uri="{FF2B5EF4-FFF2-40B4-BE49-F238E27FC236}">
                  <a16:creationId xmlns:a16="http://schemas.microsoft.com/office/drawing/2014/main" id="{49C9C47F-B459-4A47-9F90-0AF07DC89323}"/>
                </a:ext>
              </a:extLst>
            </p:cNvPr>
            <p:cNvGrpSpPr>
              <a:grpSpLocks/>
            </p:cNvGrpSpPr>
            <p:nvPr/>
          </p:nvGrpSpPr>
          <p:grpSpPr bwMode="auto">
            <a:xfrm>
              <a:off x="2424" y="2712"/>
              <a:ext cx="960" cy="912"/>
              <a:chOff x="288" y="2688"/>
              <a:chExt cx="960" cy="912"/>
            </a:xfrm>
          </p:grpSpPr>
          <p:sp>
            <p:nvSpPr>
              <p:cNvPr id="60" name="Oval 18">
                <a:extLst>
                  <a:ext uri="{FF2B5EF4-FFF2-40B4-BE49-F238E27FC236}">
                    <a16:creationId xmlns:a16="http://schemas.microsoft.com/office/drawing/2014/main" id="{D0C1A774-6FEE-4607-A2E7-60C003201004}"/>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1" name="Picture 19" descr="c:\data\graphics\clipart\people\men\Mansymb2.wmf">
                <a:extLst>
                  <a:ext uri="{FF2B5EF4-FFF2-40B4-BE49-F238E27FC236}">
                    <a16:creationId xmlns:a16="http://schemas.microsoft.com/office/drawing/2014/main" id="{F9B28904-3E1F-450E-8B31-8B6D40E4E0A1}"/>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62" name="Picture 20" descr="c:\data\graphics\clipart\people\men\Mansymb2.wmf">
                <a:extLst>
                  <a:ext uri="{FF2B5EF4-FFF2-40B4-BE49-F238E27FC236}">
                    <a16:creationId xmlns:a16="http://schemas.microsoft.com/office/drawing/2014/main" id="{BDDE0DB1-2712-40A5-A06C-E1AD293FEACD}"/>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63" name="Picture 21" descr="c:\data\graphics\clipart\people\men\Mansymb2.wmf">
                <a:extLst>
                  <a:ext uri="{FF2B5EF4-FFF2-40B4-BE49-F238E27FC236}">
                    <a16:creationId xmlns:a16="http://schemas.microsoft.com/office/drawing/2014/main" id="{74AE7868-9618-406E-9414-80780C8311E1}"/>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nvGrpSpPr>
            <p:cNvPr id="51" name="Group 22">
              <a:extLst>
                <a:ext uri="{FF2B5EF4-FFF2-40B4-BE49-F238E27FC236}">
                  <a16:creationId xmlns:a16="http://schemas.microsoft.com/office/drawing/2014/main" id="{C272E530-3A3C-47B5-8AE8-6D7146340601}"/>
                </a:ext>
              </a:extLst>
            </p:cNvPr>
            <p:cNvGrpSpPr>
              <a:grpSpLocks/>
            </p:cNvGrpSpPr>
            <p:nvPr/>
          </p:nvGrpSpPr>
          <p:grpSpPr bwMode="auto">
            <a:xfrm>
              <a:off x="3510" y="2712"/>
              <a:ext cx="960" cy="912"/>
              <a:chOff x="3510" y="2712"/>
              <a:chExt cx="960" cy="912"/>
            </a:xfrm>
          </p:grpSpPr>
          <p:sp>
            <p:nvSpPr>
              <p:cNvPr id="57" name="Oval 23">
                <a:extLst>
                  <a:ext uri="{FF2B5EF4-FFF2-40B4-BE49-F238E27FC236}">
                    <a16:creationId xmlns:a16="http://schemas.microsoft.com/office/drawing/2014/main" id="{DEE61824-5E1B-4B16-917B-F5FDD408B140}"/>
                  </a:ext>
                </a:extLst>
              </p:cNvPr>
              <p:cNvSpPr>
                <a:spLocks noChangeArrowheads="1"/>
              </p:cNvSpPr>
              <p:nvPr/>
            </p:nvSpPr>
            <p:spPr bwMode="auto">
              <a:xfrm>
                <a:off x="3510"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58" name="Picture 24" descr="c:\data\graphics\clipart\people\men\Mansymb2.wmf">
                <a:extLst>
                  <a:ext uri="{FF2B5EF4-FFF2-40B4-BE49-F238E27FC236}">
                    <a16:creationId xmlns:a16="http://schemas.microsoft.com/office/drawing/2014/main" id="{9957C2A9-537B-431D-B83B-105C8AB1B6DC}"/>
                  </a:ext>
                </a:extLst>
              </p:cNvPr>
              <p:cNvPicPr>
                <a:picLocks noChangeAspect="1" noChangeArrowheads="1"/>
              </p:cNvPicPr>
              <p:nvPr/>
            </p:nvPicPr>
            <p:blipFill>
              <a:blip r:embed="rId2" cstate="print"/>
              <a:srcRect/>
              <a:stretch>
                <a:fillRect/>
              </a:stretch>
            </p:blipFill>
            <p:spPr bwMode="auto">
              <a:xfrm>
                <a:off x="4002" y="2856"/>
                <a:ext cx="229" cy="576"/>
              </a:xfrm>
              <a:prstGeom prst="rect">
                <a:avLst/>
              </a:prstGeom>
              <a:noFill/>
              <a:ln w="9525">
                <a:noFill/>
                <a:miter lim="800000"/>
                <a:headEnd/>
                <a:tailEnd/>
              </a:ln>
            </p:spPr>
          </p:pic>
          <p:pic>
            <p:nvPicPr>
              <p:cNvPr id="59" name="Picture 25" descr="c:\data\graphics\clipart\people\men\Mansymb2.wmf">
                <a:extLst>
                  <a:ext uri="{FF2B5EF4-FFF2-40B4-BE49-F238E27FC236}">
                    <a16:creationId xmlns:a16="http://schemas.microsoft.com/office/drawing/2014/main" id="{E37371DF-BE33-446F-84EF-36A5001F1B10}"/>
                  </a:ext>
                </a:extLst>
              </p:cNvPr>
              <p:cNvPicPr>
                <a:picLocks noChangeAspect="1" noChangeArrowheads="1"/>
              </p:cNvPicPr>
              <p:nvPr/>
            </p:nvPicPr>
            <p:blipFill>
              <a:blip r:embed="rId2" cstate="print"/>
              <a:srcRect/>
              <a:stretch>
                <a:fillRect/>
              </a:stretch>
            </p:blipFill>
            <p:spPr bwMode="auto">
              <a:xfrm>
                <a:off x="3702" y="2856"/>
                <a:ext cx="229" cy="576"/>
              </a:xfrm>
              <a:prstGeom prst="rect">
                <a:avLst/>
              </a:prstGeom>
              <a:noFill/>
              <a:ln w="9525">
                <a:noFill/>
                <a:miter lim="800000"/>
                <a:headEnd/>
                <a:tailEnd/>
              </a:ln>
            </p:spPr>
          </p:pic>
        </p:grpSp>
        <p:grpSp>
          <p:nvGrpSpPr>
            <p:cNvPr id="52" name="Group 26">
              <a:extLst>
                <a:ext uri="{FF2B5EF4-FFF2-40B4-BE49-F238E27FC236}">
                  <a16:creationId xmlns:a16="http://schemas.microsoft.com/office/drawing/2014/main" id="{B9E652C0-60AB-44AB-AD71-7728B04A4A1B}"/>
                </a:ext>
              </a:extLst>
            </p:cNvPr>
            <p:cNvGrpSpPr>
              <a:grpSpLocks/>
            </p:cNvGrpSpPr>
            <p:nvPr/>
          </p:nvGrpSpPr>
          <p:grpSpPr bwMode="auto">
            <a:xfrm>
              <a:off x="4596" y="2712"/>
              <a:ext cx="960" cy="912"/>
              <a:chOff x="288" y="2688"/>
              <a:chExt cx="960" cy="912"/>
            </a:xfrm>
          </p:grpSpPr>
          <p:sp>
            <p:nvSpPr>
              <p:cNvPr id="53" name="Oval 27">
                <a:extLst>
                  <a:ext uri="{FF2B5EF4-FFF2-40B4-BE49-F238E27FC236}">
                    <a16:creationId xmlns:a16="http://schemas.microsoft.com/office/drawing/2014/main" id="{B6C388A5-56CA-4021-A938-D2F455661436}"/>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54" name="Picture 28" descr="c:\data\graphics\clipart\people\men\Mansymb2.wmf">
                <a:extLst>
                  <a:ext uri="{FF2B5EF4-FFF2-40B4-BE49-F238E27FC236}">
                    <a16:creationId xmlns:a16="http://schemas.microsoft.com/office/drawing/2014/main" id="{0C9F3932-CA80-4AE4-9BA2-5619E222BC63}"/>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55" name="Picture 29" descr="c:\data\graphics\clipart\people\men\Mansymb2.wmf">
                <a:extLst>
                  <a:ext uri="{FF2B5EF4-FFF2-40B4-BE49-F238E27FC236}">
                    <a16:creationId xmlns:a16="http://schemas.microsoft.com/office/drawing/2014/main" id="{AF292215-5704-4FA8-BC80-0845053F9DBF}"/>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56" name="Picture 30" descr="c:\data\graphics\clipart\people\men\Mansymb2.wmf">
                <a:extLst>
                  <a:ext uri="{FF2B5EF4-FFF2-40B4-BE49-F238E27FC236}">
                    <a16:creationId xmlns:a16="http://schemas.microsoft.com/office/drawing/2014/main" id="{385133D3-E08D-4A69-ACEB-2B3504196C68}"/>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spTree>
    <p:extLst>
      <p:ext uri="{BB962C8B-B14F-4D97-AF65-F5344CB8AC3E}">
        <p14:creationId xmlns:p14="http://schemas.microsoft.com/office/powerpoint/2010/main" val="14781649"/>
      </p:ext>
    </p:extLst>
  </p:cSld>
  <p:clrMapOvr>
    <a:masterClrMapping/>
  </p:clrMapOvr>
  <p:transition spd="slow">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a:extLst>
              <a:ext uri="{FF2B5EF4-FFF2-40B4-BE49-F238E27FC236}">
                <a16:creationId xmlns:a16="http://schemas.microsoft.com/office/drawing/2014/main" id="{1A30E1D2-895B-46C1-BC2E-549A944498B6}"/>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The Importance of Elders</a:t>
            </a:r>
          </a:p>
        </p:txBody>
      </p:sp>
      <p:sp>
        <p:nvSpPr>
          <p:cNvPr id="29" name="Rectangle 3">
            <a:extLst>
              <a:ext uri="{FF2B5EF4-FFF2-40B4-BE49-F238E27FC236}">
                <a16:creationId xmlns:a16="http://schemas.microsoft.com/office/drawing/2014/main" id="{B818D86A-23AF-4FCF-BFB6-981C74B4DEE3}"/>
              </a:ext>
            </a:extLst>
          </p:cNvPr>
          <p:cNvSpPr txBox="1">
            <a:spLocks noChangeArrowheads="1"/>
          </p:cNvSpPr>
          <p:nvPr/>
        </p:nvSpPr>
        <p:spPr bwMode="auto">
          <a:xfrm>
            <a:off x="4572000" y="1752600"/>
            <a:ext cx="5715000" cy="3124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b="0" kern="0" dirty="0">
                <a:solidFill>
                  <a:srgbClr val="FFFF66"/>
                </a:solidFill>
                <a:latin typeface="Cooper Black" pitchFamily="2" charset="0"/>
                <a:cs typeface="Arial" charset="0"/>
              </a:rPr>
              <a:t>Faithful churches had them.</a:t>
            </a:r>
          </a:p>
          <a:p>
            <a:pPr>
              <a:spcBef>
                <a:spcPts val="1200"/>
              </a:spcBef>
            </a:pPr>
            <a:r>
              <a:rPr lang="en-US" b="0" kern="0" dirty="0">
                <a:solidFill>
                  <a:srgbClr val="FFFF66"/>
                </a:solidFill>
                <a:latin typeface="Cooper Black" pitchFamily="2" charset="0"/>
                <a:cs typeface="Arial" charset="0"/>
              </a:rPr>
              <a:t>Paul ordained them in every church.</a:t>
            </a:r>
          </a:p>
          <a:p>
            <a:pPr>
              <a:spcBef>
                <a:spcPts val="1200"/>
              </a:spcBef>
            </a:pPr>
            <a:r>
              <a:rPr lang="en-US" b="0" kern="0" dirty="0">
                <a:solidFill>
                  <a:srgbClr val="FFFF66"/>
                </a:solidFill>
                <a:latin typeface="Cooper Black" pitchFamily="2" charset="0"/>
                <a:cs typeface="Arial" charset="0"/>
              </a:rPr>
              <a:t>Serving as a bishop is a good work.</a:t>
            </a:r>
          </a:p>
          <a:p>
            <a:pPr>
              <a:spcBef>
                <a:spcPts val="1200"/>
              </a:spcBef>
            </a:pPr>
            <a:r>
              <a:rPr lang="en-US" b="0" kern="0" dirty="0">
                <a:solidFill>
                  <a:srgbClr val="FFFF66"/>
                </a:solidFill>
                <a:latin typeface="Cooper Black" pitchFamily="2" charset="0"/>
                <a:cs typeface="Arial" charset="0"/>
              </a:rPr>
              <a:t>Churches without them have something </a:t>
            </a:r>
            <a:r>
              <a:rPr lang="en-US" b="0" kern="0" dirty="0">
                <a:solidFill>
                  <a:srgbClr val="FFFF66"/>
                </a:solidFill>
                <a:latin typeface="VAG Round" pitchFamily="82" charset="0"/>
                <a:cs typeface="Arial" charset="0"/>
              </a:rPr>
              <a:t>“</a:t>
            </a:r>
            <a:r>
              <a:rPr lang="en-US" b="0" kern="0" dirty="0">
                <a:solidFill>
                  <a:srgbClr val="FFFF66"/>
                </a:solidFill>
                <a:latin typeface="Cooper Black" pitchFamily="2" charset="0"/>
                <a:cs typeface="Arial" charset="0"/>
              </a:rPr>
              <a:t>lacking.</a:t>
            </a:r>
            <a:r>
              <a:rPr lang="en-US" b="0" kern="0" dirty="0">
                <a:solidFill>
                  <a:srgbClr val="FFFF66"/>
                </a:solidFill>
                <a:latin typeface="VAG Round" pitchFamily="82" charset="0"/>
                <a:cs typeface="Arial" charset="0"/>
              </a:rPr>
              <a:t>”</a:t>
            </a:r>
            <a:endParaRPr lang="en-US" b="0" kern="0" dirty="0">
              <a:latin typeface="VAG Round" pitchFamily="82" charset="0"/>
            </a:endParaRPr>
          </a:p>
        </p:txBody>
      </p:sp>
      <p:grpSp>
        <p:nvGrpSpPr>
          <p:cNvPr id="31" name="Group 7">
            <a:extLst>
              <a:ext uri="{FF2B5EF4-FFF2-40B4-BE49-F238E27FC236}">
                <a16:creationId xmlns:a16="http://schemas.microsoft.com/office/drawing/2014/main" id="{15D59558-C893-4B0E-B154-DABD05A5A226}"/>
              </a:ext>
            </a:extLst>
          </p:cNvPr>
          <p:cNvGrpSpPr>
            <a:grpSpLocks/>
          </p:cNvGrpSpPr>
          <p:nvPr/>
        </p:nvGrpSpPr>
        <p:grpSpPr bwMode="auto">
          <a:xfrm>
            <a:off x="1981200" y="1524000"/>
            <a:ext cx="2667000" cy="2667000"/>
            <a:chOff x="288" y="2688"/>
            <a:chExt cx="960" cy="912"/>
          </a:xfrm>
        </p:grpSpPr>
        <p:sp>
          <p:nvSpPr>
            <p:cNvPr id="32" name="Oval 8">
              <a:extLst>
                <a:ext uri="{FF2B5EF4-FFF2-40B4-BE49-F238E27FC236}">
                  <a16:creationId xmlns:a16="http://schemas.microsoft.com/office/drawing/2014/main" id="{8404D137-B5C4-481B-8A9B-CE3DA469705C}"/>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3" name="Picture 9" descr="c:\data\graphics\clipart\people\men\Mansymb2.wmf">
              <a:extLst>
                <a:ext uri="{FF2B5EF4-FFF2-40B4-BE49-F238E27FC236}">
                  <a16:creationId xmlns:a16="http://schemas.microsoft.com/office/drawing/2014/main" id="{8F75C81A-7FB8-45EA-BCDB-9D9F4FEC0C24}"/>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34" name="Picture 10" descr="c:\data\graphics\clipart\people\men\Mansymb2.wmf">
              <a:extLst>
                <a:ext uri="{FF2B5EF4-FFF2-40B4-BE49-F238E27FC236}">
                  <a16:creationId xmlns:a16="http://schemas.microsoft.com/office/drawing/2014/main" id="{E1648217-1E35-40AB-8E19-9C0C8DDDEA2E}"/>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35" name="Picture 11" descr="c:\data\graphics\clipart\people\men\Mansymb2.wmf">
              <a:extLst>
                <a:ext uri="{FF2B5EF4-FFF2-40B4-BE49-F238E27FC236}">
                  <a16:creationId xmlns:a16="http://schemas.microsoft.com/office/drawing/2014/main" id="{F9429D73-5FA7-4E27-8B5A-5DA90EA2E3C4}"/>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spTree>
    <p:extLst>
      <p:ext uri="{BB962C8B-B14F-4D97-AF65-F5344CB8AC3E}">
        <p14:creationId xmlns:p14="http://schemas.microsoft.com/office/powerpoint/2010/main" val="1037993430"/>
      </p:ext>
    </p:extLst>
  </p:cSld>
  <p:clrMapOvr>
    <a:masterClrMapping/>
  </p:clrMapOvr>
  <p:transition spd="slow">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cs typeface="Times New Roman" pitchFamily="18" charset="0"/>
              </a:rPr>
              <a:t>Principles Re. Qualifications</a:t>
            </a:r>
            <a:endParaRPr lang="en-US" sz="3600" b="1" kern="0" dirty="0">
              <a:solidFill>
                <a:srgbClr val="00FFFF"/>
              </a:solidFill>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295400"/>
            <a:ext cx="7772400" cy="4876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kern="0" dirty="0">
                <a:solidFill>
                  <a:srgbClr val="FFFF66"/>
                </a:solidFill>
                <a:latin typeface="VAG Round" pitchFamily="82" charset="0"/>
                <a:cs typeface="Times New Roman" pitchFamily="18" charset="0"/>
              </a:rPr>
              <a:t>"IF A MAN ... A BISHOP MUST BE ..."</a:t>
            </a:r>
            <a:r>
              <a:rPr lang="en-US" sz="2400" kern="0" dirty="0">
                <a:latin typeface="VAG Round" pitchFamily="82" charset="0"/>
                <a:cs typeface="Times New Roman" pitchFamily="18" charset="0"/>
              </a:rPr>
              <a:t> </a:t>
            </a:r>
          </a:p>
          <a:p>
            <a:pPr>
              <a:spcBef>
                <a:spcPct val="10000"/>
              </a:spcBef>
            </a:pPr>
            <a:r>
              <a:rPr lang="en-US" sz="2600" kern="0" dirty="0">
                <a:solidFill>
                  <a:srgbClr val="66FF99"/>
                </a:solidFill>
                <a:latin typeface="Tahoma" pitchFamily="34" charset="0"/>
                <a:cs typeface="Arial" charset="0"/>
              </a:rPr>
              <a:t>The qualifications are necessary</a:t>
            </a:r>
          </a:p>
          <a:p>
            <a:pPr>
              <a:spcBef>
                <a:spcPct val="10000"/>
              </a:spcBef>
            </a:pPr>
            <a:r>
              <a:rPr lang="en-US" sz="2600" kern="0" dirty="0">
                <a:solidFill>
                  <a:srgbClr val="66FF99"/>
                </a:solidFill>
                <a:latin typeface="Tahoma" pitchFamily="34" charset="0"/>
                <a:cs typeface="Arial" charset="0"/>
              </a:rPr>
              <a:t>ALL qualifications are necessary</a:t>
            </a:r>
          </a:p>
          <a:p>
            <a:pPr>
              <a:spcBef>
                <a:spcPct val="10000"/>
              </a:spcBef>
            </a:pPr>
            <a:r>
              <a:rPr lang="en-US" sz="2600" kern="0" dirty="0">
                <a:solidFill>
                  <a:srgbClr val="66FF99"/>
                </a:solidFill>
                <a:latin typeface="Tahoma" pitchFamily="34" charset="0"/>
                <a:cs typeface="Arial" charset="0"/>
              </a:rPr>
              <a:t>Each man must have all qualifications</a:t>
            </a:r>
          </a:p>
          <a:p>
            <a:pPr>
              <a:spcBef>
                <a:spcPct val="10000"/>
              </a:spcBef>
            </a:pPr>
            <a:r>
              <a:rPr lang="en-US" sz="2600" kern="0" dirty="0">
                <a:solidFill>
                  <a:srgbClr val="66FF99"/>
                </a:solidFill>
                <a:latin typeface="Tahoma" pitchFamily="34" charset="0"/>
                <a:cs typeface="Arial" charset="0"/>
              </a:rPr>
              <a:t>Each man must be qualified when appointed and must continue to be qualified</a:t>
            </a:r>
          </a:p>
          <a:p>
            <a:pPr>
              <a:spcBef>
                <a:spcPct val="10000"/>
              </a:spcBef>
            </a:pPr>
            <a:r>
              <a:rPr lang="en-US" sz="2600" kern="0" dirty="0">
                <a:solidFill>
                  <a:srgbClr val="66FF99"/>
                </a:solidFill>
                <a:latin typeface="Tahoma" pitchFamily="34" charset="0"/>
                <a:cs typeface="Arial" charset="0"/>
              </a:rPr>
              <a:t>We must not add man-made qualifications</a:t>
            </a:r>
          </a:p>
          <a:p>
            <a:pPr>
              <a:spcBef>
                <a:spcPct val="10000"/>
              </a:spcBef>
            </a:pPr>
            <a:r>
              <a:rPr lang="en-US" sz="2600" kern="0" dirty="0">
                <a:solidFill>
                  <a:srgbClr val="66FF99"/>
                </a:solidFill>
                <a:latin typeface="Tahoma" pitchFamily="34" charset="0"/>
                <a:cs typeface="Arial" charset="0"/>
              </a:rPr>
              <a:t>The purpose is to select men able to do work</a:t>
            </a:r>
          </a:p>
          <a:p>
            <a:pPr>
              <a:spcBef>
                <a:spcPct val="10000"/>
              </a:spcBef>
            </a:pPr>
            <a:r>
              <a:rPr lang="en-US" sz="2600" kern="0" dirty="0">
                <a:solidFill>
                  <a:srgbClr val="66FF99"/>
                </a:solidFill>
                <a:latin typeface="Tahoma" pitchFamily="34" charset="0"/>
                <a:cs typeface="Arial" charset="0"/>
              </a:rPr>
              <a:t>Lack of evidence is reason NOT to appoint</a:t>
            </a:r>
          </a:p>
          <a:p>
            <a:pPr>
              <a:spcBef>
                <a:spcPct val="10000"/>
              </a:spcBef>
            </a:pPr>
            <a:r>
              <a:rPr lang="en-US" sz="2600" kern="0" dirty="0">
                <a:solidFill>
                  <a:srgbClr val="66FF99"/>
                </a:solidFill>
                <a:latin typeface="Tahoma" pitchFamily="34" charset="0"/>
                <a:cs typeface="Arial" charset="0"/>
              </a:rPr>
              <a:t>Some qualities are absolute; others are matters of degree</a:t>
            </a:r>
          </a:p>
          <a:p>
            <a:pPr>
              <a:spcBef>
                <a:spcPct val="10000"/>
              </a:spcBef>
            </a:pPr>
            <a:r>
              <a:rPr lang="en-US" sz="2600" kern="0" dirty="0">
                <a:solidFill>
                  <a:srgbClr val="66FF99"/>
                </a:solidFill>
                <a:latin typeface="Tahoma" pitchFamily="34" charset="0"/>
                <a:cs typeface="Times New Roman" pitchFamily="18" charset="0"/>
              </a:rPr>
              <a:t>Developing qualifications requires time.</a:t>
            </a:r>
            <a:r>
              <a:rPr lang="en-US" sz="2400" kern="0" dirty="0">
                <a:latin typeface="VAG Round" pitchFamily="82" charset="0"/>
                <a:cs typeface="Times New Roman" pitchFamily="18" charset="0"/>
              </a:rPr>
              <a:t> </a:t>
            </a:r>
          </a:p>
        </p:txBody>
      </p:sp>
    </p:spTree>
    <p:extLst>
      <p:ext uri="{BB962C8B-B14F-4D97-AF65-F5344CB8AC3E}">
        <p14:creationId xmlns:p14="http://schemas.microsoft.com/office/powerpoint/2010/main" val="885508579"/>
      </p:ext>
    </p:extLst>
  </p:cSld>
  <p:clrMapOvr>
    <a:masterClrMapping/>
  </p:clrMapOvr>
  <p:transition spd="slow">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- 1 Timothy 3:1-7</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3"/>
            <a:ext cx="7772400" cy="295465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Blameless - v2</a:t>
            </a:r>
          </a:p>
          <a:p>
            <a:r>
              <a:rPr lang="en-US" sz="2400" dirty="0"/>
              <a:t>Husband of one wife - v2</a:t>
            </a:r>
          </a:p>
          <a:p>
            <a:r>
              <a:rPr lang="en-US" sz="2400" dirty="0"/>
              <a:t>Temperate - v2</a:t>
            </a:r>
          </a:p>
          <a:p>
            <a:r>
              <a:rPr lang="en-US" sz="2400" dirty="0"/>
              <a:t>Sober-minded - v2</a:t>
            </a:r>
          </a:p>
          <a:p>
            <a:r>
              <a:rPr lang="en-US" sz="2400" dirty="0"/>
              <a:t>Good behavior - v2</a:t>
            </a:r>
          </a:p>
          <a:p>
            <a:r>
              <a:rPr lang="en-US" sz="2400" dirty="0"/>
              <a:t>Hospitable - v2</a:t>
            </a:r>
          </a:p>
          <a:p>
            <a:r>
              <a:rPr lang="en-US" sz="2400" dirty="0"/>
              <a:t>Able to teach - v2</a:t>
            </a:r>
          </a:p>
          <a:p>
            <a:r>
              <a:rPr lang="en-US" sz="2400" dirty="0"/>
              <a:t>Not given to wine - v3</a:t>
            </a:r>
          </a:p>
        </p:txBody>
      </p:sp>
    </p:spTree>
    <p:extLst>
      <p:ext uri="{BB962C8B-B14F-4D97-AF65-F5344CB8AC3E}">
        <p14:creationId xmlns:p14="http://schemas.microsoft.com/office/powerpoint/2010/main" val="1347573876"/>
      </p:ext>
    </p:extLst>
  </p:cSld>
  <p:clrMapOvr>
    <a:masterClrMapping/>
  </p:clrMapOvr>
  <p:transition spd="slow">
    <p:wedg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Elders and Alcoholic Drinks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480131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1"/>
                </a:solidFill>
              </a:rPr>
              <a:t>Forbidding an extreme does not excuse less extreme</a:t>
            </a:r>
            <a:br>
              <a:rPr lang="en-US" sz="2400" dirty="0">
                <a:solidFill>
                  <a:schemeClr val="accent1"/>
                </a:solidFill>
              </a:rPr>
            </a:br>
            <a:r>
              <a:rPr lang="en-US" sz="2400" b="0" dirty="0">
                <a:solidFill>
                  <a:schemeClr val="accent2"/>
                </a:solidFill>
                <a:latin typeface="Comic Sans MS" panose="030F0702030302020204" pitchFamily="66" charset="0"/>
              </a:rPr>
              <a:t>Isaiah 10:2; Romans 13:9; Proverbs 23:29-33 </a:t>
            </a:r>
          </a:p>
          <a:p>
            <a:r>
              <a:rPr lang="en-US" sz="2400" dirty="0">
                <a:solidFill>
                  <a:schemeClr val="accent1"/>
                </a:solidFill>
              </a:rPr>
              <a:t>Modern “social drinking” is excessive drinking</a:t>
            </a:r>
            <a:br>
              <a:rPr lang="en-US" sz="2400" dirty="0">
                <a:solidFill>
                  <a:schemeClr val="accent1"/>
                </a:solidFill>
              </a:rPr>
            </a:br>
            <a:r>
              <a:rPr lang="en-US" sz="2400" b="0" dirty="0"/>
              <a:t>Bible “wine” is </a:t>
            </a:r>
            <a:r>
              <a:rPr lang="en-US" sz="2400" b="0" i="1" dirty="0"/>
              <a:t>fermented</a:t>
            </a:r>
            <a:r>
              <a:rPr lang="en-US" sz="2400" b="0" dirty="0"/>
              <a:t> or </a:t>
            </a:r>
            <a:r>
              <a:rPr lang="en-US" sz="2400" b="0" i="1" dirty="0"/>
              <a:t>unfermented</a:t>
            </a:r>
            <a:r>
              <a:rPr lang="en-US" sz="2400" b="0" dirty="0"/>
              <a:t> or diluted </a:t>
            </a:r>
            <a:r>
              <a:rPr lang="en-US" sz="2400" b="0" dirty="0">
                <a:solidFill>
                  <a:schemeClr val="accent2"/>
                </a:solidFill>
                <a:latin typeface="Comic Sans MS" panose="030F0702030302020204" pitchFamily="66" charset="0"/>
              </a:rPr>
              <a:t>(Isaiah 16:10; 65:8; Jeremiah 48:33; Song 5:1; Genesis 40:9-11; Revelation 19:15; 14:19,20). </a:t>
            </a:r>
            <a:r>
              <a:rPr lang="en-US" sz="2400" b="0" dirty="0"/>
              <a:t>Compare “cider.”</a:t>
            </a:r>
          </a:p>
          <a:p>
            <a:r>
              <a:rPr lang="en-US" sz="2400" b="0" i="1" dirty="0"/>
              <a:t>Distilled</a:t>
            </a:r>
            <a:r>
              <a:rPr lang="en-US" sz="2400" b="0" dirty="0"/>
              <a:t> alcoholic beverages unknown in Bible times. </a:t>
            </a:r>
          </a:p>
          <a:p>
            <a:r>
              <a:rPr lang="en-US" sz="2400" b="0" dirty="0"/>
              <a:t>One can of beer as alcoholic as a shot of whiskey! </a:t>
            </a:r>
          </a:p>
          <a:p>
            <a:r>
              <a:rPr lang="en-US" sz="2400" dirty="0">
                <a:solidFill>
                  <a:schemeClr val="accent1"/>
                </a:solidFill>
              </a:rPr>
              <a:t>1 Peter 4:3 condemns various degrees of drinking</a:t>
            </a:r>
          </a:p>
          <a:p>
            <a:r>
              <a:rPr lang="en-US" sz="2400" dirty="0">
                <a:solidFill>
                  <a:schemeClr val="accent1"/>
                </a:solidFill>
              </a:rPr>
              <a:t>Vigilance, self-control and sobriety</a:t>
            </a:r>
            <a:br>
              <a:rPr lang="en-US" sz="2400" dirty="0">
                <a:solidFill>
                  <a:schemeClr val="accent1"/>
                </a:solidFill>
              </a:rPr>
            </a:br>
            <a:r>
              <a:rPr lang="en-US" sz="2400" b="0" dirty="0">
                <a:solidFill>
                  <a:schemeClr val="accent2"/>
                </a:solidFill>
                <a:latin typeface="Comic Sans MS" panose="030F0702030302020204" pitchFamily="66" charset="0"/>
              </a:rPr>
              <a:t>1 Peter 5:8;1 Corinthians 9:25-27 </a:t>
            </a:r>
          </a:p>
          <a:p>
            <a:r>
              <a:rPr lang="en-US" sz="2400" dirty="0">
                <a:solidFill>
                  <a:schemeClr val="accent1"/>
                </a:solidFill>
              </a:rPr>
              <a:t>Good example</a:t>
            </a:r>
          </a:p>
          <a:p>
            <a:r>
              <a:rPr lang="en-US" sz="2400" dirty="0">
                <a:solidFill>
                  <a:schemeClr val="accent1"/>
                </a:solidFill>
              </a:rPr>
              <a:t>Good report outside the church (1 Timothy 3:7). </a:t>
            </a:r>
          </a:p>
        </p:txBody>
      </p:sp>
    </p:spTree>
    <p:extLst>
      <p:ext uri="{BB962C8B-B14F-4D97-AF65-F5344CB8AC3E}">
        <p14:creationId xmlns:p14="http://schemas.microsoft.com/office/powerpoint/2010/main" val="2671203111"/>
      </p:ext>
    </p:extLst>
  </p:cSld>
  <p:clrMapOvr>
    <a:masterClrMapping/>
  </p:clrMapOvr>
  <p:transition spd="slow">
    <p:wedg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- 1 Timothy 3:1-7</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553997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Blameless - v2</a:t>
            </a:r>
          </a:p>
          <a:p>
            <a:r>
              <a:rPr lang="en-US" sz="2400" dirty="0"/>
              <a:t>Husband of one wife - v2</a:t>
            </a:r>
          </a:p>
          <a:p>
            <a:r>
              <a:rPr lang="en-US" sz="2400" dirty="0"/>
              <a:t>Temperate - v2</a:t>
            </a:r>
          </a:p>
          <a:p>
            <a:r>
              <a:rPr lang="en-US" sz="2400" dirty="0"/>
              <a:t>Sober-minded - v2</a:t>
            </a:r>
          </a:p>
          <a:p>
            <a:r>
              <a:rPr lang="en-US" sz="2400" dirty="0"/>
              <a:t>Good behavior - v2</a:t>
            </a:r>
          </a:p>
          <a:p>
            <a:r>
              <a:rPr lang="en-US" sz="2400" dirty="0"/>
              <a:t>Hospitable - v2</a:t>
            </a:r>
          </a:p>
          <a:p>
            <a:r>
              <a:rPr lang="en-US" sz="2400" dirty="0"/>
              <a:t>Able to teach - v2</a:t>
            </a:r>
          </a:p>
          <a:p>
            <a:r>
              <a:rPr lang="en-US" sz="2400" dirty="0"/>
              <a:t>Not given to wine - v3</a:t>
            </a:r>
          </a:p>
          <a:p>
            <a:r>
              <a:rPr lang="en-US" sz="2400" dirty="0"/>
              <a:t>Not violent - v3</a:t>
            </a:r>
          </a:p>
          <a:p>
            <a:r>
              <a:rPr lang="en-US" sz="2400" dirty="0"/>
              <a:t>Gentle - v3</a:t>
            </a:r>
          </a:p>
          <a:p>
            <a:r>
              <a:rPr lang="en-US" sz="2400" dirty="0"/>
              <a:t>Not quarrelsome - v3 </a:t>
            </a:r>
          </a:p>
          <a:p>
            <a:r>
              <a:rPr lang="en-US" sz="2400" dirty="0"/>
              <a:t>Not greedy/covetous - v3</a:t>
            </a:r>
          </a:p>
          <a:p>
            <a:r>
              <a:rPr lang="en-US" sz="2400" dirty="0"/>
              <a:t>Rule house well/children subject – </a:t>
            </a:r>
            <a:r>
              <a:rPr lang="en-US" sz="2400" dirty="0" err="1"/>
              <a:t>vv</a:t>
            </a:r>
            <a:r>
              <a:rPr lang="en-US" sz="2400" dirty="0"/>
              <a:t> 4,5</a:t>
            </a:r>
          </a:p>
          <a:p>
            <a:r>
              <a:rPr lang="en-US" sz="2400" dirty="0"/>
              <a:t>Not a novice - v6</a:t>
            </a:r>
          </a:p>
          <a:p>
            <a:r>
              <a:rPr lang="en-US" sz="2400" dirty="0"/>
              <a:t>Good testimony from outside - v7</a:t>
            </a:r>
            <a:endParaRPr lang="en-US" sz="2400" kern="0" dirty="0">
              <a:latin typeface="VAG Round" pitchFamily="82" charset="0"/>
              <a:cs typeface="Times New Roman" pitchFamily="18" charset="0"/>
            </a:endParaRPr>
          </a:p>
        </p:txBody>
      </p:sp>
    </p:spTree>
    <p:extLst>
      <p:ext uri="{BB962C8B-B14F-4D97-AF65-F5344CB8AC3E}">
        <p14:creationId xmlns:p14="http://schemas.microsoft.com/office/powerpoint/2010/main" val="1160729205"/>
      </p:ext>
    </p:extLst>
  </p:cSld>
  <p:clrMapOvr>
    <a:masterClrMapping/>
  </p:clrMapOvr>
  <p:transition spd="slow">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Deacons/Servants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 Physical servants – </a:t>
            </a:r>
            <a:r>
              <a:rPr lang="en-US" sz="2400" b="0" dirty="0">
                <a:solidFill>
                  <a:schemeClr val="accent2"/>
                </a:solidFill>
                <a:latin typeface="Comic Sans MS" panose="030F0702030302020204" pitchFamily="66" charset="0"/>
              </a:rPr>
              <a:t>Matthew 22:13; 20:26; 23:11</a:t>
            </a:r>
          </a:p>
          <a:p>
            <a:r>
              <a:rPr lang="en-US" sz="2400" dirty="0"/>
              <a:t>* Any Christian (a servant to God and other people) – </a:t>
            </a:r>
            <a:r>
              <a:rPr lang="en-US" sz="2400" b="0" dirty="0">
                <a:solidFill>
                  <a:schemeClr val="accent2"/>
                </a:solidFill>
                <a:latin typeface="Comic Sans MS" panose="030F0702030302020204" pitchFamily="66" charset="0"/>
              </a:rPr>
              <a:t>Colossians 1:25; John 12:26; Romans 16:1 </a:t>
            </a:r>
          </a:p>
          <a:p>
            <a:r>
              <a:rPr lang="en-US" sz="2400" dirty="0"/>
              <a:t>* Preachers – </a:t>
            </a:r>
            <a:r>
              <a:rPr lang="en-US" sz="2400" b="0" dirty="0">
                <a:solidFill>
                  <a:schemeClr val="accent2"/>
                </a:solidFill>
                <a:latin typeface="Comic Sans MS" panose="030F0702030302020204" pitchFamily="66" charset="0"/>
              </a:rPr>
              <a:t>1 Corinthians 3:5; 2 Corinthians 3:6; 6:4; 11:23; Colossians 1:7; 4:7; 1 Thessalonians 3:2; Ephesians 3:7; 1 Timothy 4:6</a:t>
            </a:r>
          </a:p>
          <a:p>
            <a:r>
              <a:rPr lang="en-US" sz="2400" dirty="0"/>
              <a:t>* Civil rulers – </a:t>
            </a:r>
            <a:r>
              <a:rPr lang="en-US" sz="2400" b="0" dirty="0">
                <a:solidFill>
                  <a:schemeClr val="accent2"/>
                </a:solidFill>
                <a:latin typeface="Comic Sans MS" panose="030F0702030302020204" pitchFamily="66" charset="0"/>
              </a:rPr>
              <a:t>Romans 13:4</a:t>
            </a:r>
          </a:p>
          <a:p>
            <a:r>
              <a:rPr lang="en-US" sz="2400" dirty="0"/>
              <a:t>* Jesus – </a:t>
            </a:r>
            <a:r>
              <a:rPr lang="en-US" sz="2400" b="0" dirty="0">
                <a:solidFill>
                  <a:schemeClr val="accent2"/>
                </a:solidFill>
                <a:latin typeface="Comic Sans MS" panose="030F0702030302020204" pitchFamily="66" charset="0"/>
              </a:rPr>
              <a:t>Romans 15:8</a:t>
            </a:r>
          </a:p>
          <a:p>
            <a:r>
              <a:rPr lang="en-US" sz="2400" dirty="0"/>
              <a:t>* Men appointed to a specially qualified position to do works of service on behalf of the church – </a:t>
            </a:r>
            <a:r>
              <a:rPr lang="en-US" sz="2400" b="0" dirty="0">
                <a:solidFill>
                  <a:schemeClr val="accent2"/>
                </a:solidFill>
                <a:latin typeface="Comic Sans MS" panose="030F0702030302020204" pitchFamily="66" charset="0"/>
              </a:rPr>
              <a:t>Philippians 1:1; 1 Timothy 3:8,12</a:t>
            </a:r>
          </a:p>
          <a:p>
            <a:endParaRPr lang="en-US" sz="2400" b="0" dirty="0">
              <a:solidFill>
                <a:schemeClr val="accent2"/>
              </a:solidFill>
              <a:latin typeface="Comic Sans MS" panose="030F0702030302020204" pitchFamily="66" charset="0"/>
            </a:endParaRPr>
          </a:p>
          <a:p>
            <a:r>
              <a:rPr lang="en-US" sz="2400" dirty="0">
                <a:solidFill>
                  <a:schemeClr val="accent1"/>
                </a:solidFill>
              </a:rPr>
              <a:t>(1) The deacons are listed in a similar way to bishops</a:t>
            </a:r>
          </a:p>
          <a:p>
            <a:r>
              <a:rPr lang="en-US" sz="2400" dirty="0">
                <a:solidFill>
                  <a:schemeClr val="accent1"/>
                </a:solidFill>
              </a:rPr>
              <a:t>(2) Special qualifications are listed</a:t>
            </a:r>
          </a:p>
        </p:txBody>
      </p:sp>
    </p:spTree>
    <p:extLst>
      <p:ext uri="{BB962C8B-B14F-4D97-AF65-F5344CB8AC3E}">
        <p14:creationId xmlns:p14="http://schemas.microsoft.com/office/powerpoint/2010/main" val="2885623915"/>
      </p:ext>
    </p:extLst>
  </p:cSld>
  <p:clrMapOvr>
    <a:masterClrMapping/>
  </p:clrMapOvr>
  <p:transition spd="slow">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of Deacons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3"/>
            <a:ext cx="7772400" cy="221599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Reverent</a:t>
            </a:r>
          </a:p>
          <a:p>
            <a:r>
              <a:rPr lang="en-US" sz="2400" dirty="0"/>
              <a:t>Not double-tongued</a:t>
            </a:r>
          </a:p>
          <a:p>
            <a:r>
              <a:rPr lang="en-US" sz="2400" dirty="0"/>
              <a:t>Not given to much wine</a:t>
            </a:r>
          </a:p>
          <a:p>
            <a:r>
              <a:rPr lang="en-US" sz="2400" dirty="0"/>
              <a:t>Not greedy for money</a:t>
            </a:r>
          </a:p>
          <a:p>
            <a:r>
              <a:rPr lang="en-US" sz="2400" dirty="0"/>
              <a:t>Hold the mystery of the faith with a pure conscience</a:t>
            </a:r>
          </a:p>
          <a:p>
            <a:r>
              <a:rPr lang="en-US" sz="2400" dirty="0"/>
              <a:t>Blameless</a:t>
            </a:r>
          </a:p>
        </p:txBody>
      </p:sp>
    </p:spTree>
    <p:extLst>
      <p:ext uri="{BB962C8B-B14F-4D97-AF65-F5344CB8AC3E}">
        <p14:creationId xmlns:p14="http://schemas.microsoft.com/office/powerpoint/2010/main" val="1172669859"/>
      </p:ext>
    </p:extLst>
  </p:cSld>
  <p:clrMapOvr>
    <a:masterClrMapping/>
  </p:clrMapOvr>
  <p:transition spd="slow">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of Wives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76401"/>
            <a:ext cx="7772400" cy="443198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Reverent</a:t>
            </a:r>
          </a:p>
          <a:p>
            <a:r>
              <a:rPr lang="en-US" sz="2400" dirty="0"/>
              <a:t>Not slanderers</a:t>
            </a:r>
          </a:p>
          <a:p>
            <a:r>
              <a:rPr lang="en-US" sz="2400" dirty="0"/>
              <a:t>Temperate</a:t>
            </a:r>
          </a:p>
          <a:p>
            <a:r>
              <a:rPr lang="en-US" sz="2400" dirty="0"/>
              <a:t>Faithful in all things</a:t>
            </a:r>
          </a:p>
          <a:p>
            <a:r>
              <a:rPr lang="en-US" sz="2400" b="0" dirty="0">
                <a:solidFill>
                  <a:schemeClr val="accent2"/>
                </a:solidFill>
                <a:latin typeface="Comic Sans MS" panose="030F0702030302020204" pitchFamily="66" charset="0"/>
              </a:rPr>
              <a:t>Acts 16:15 – If you have judged me to be </a:t>
            </a:r>
            <a:r>
              <a:rPr lang="en-US" sz="2400" b="0" i="1" dirty="0">
                <a:solidFill>
                  <a:schemeClr val="accent2"/>
                </a:solidFill>
                <a:latin typeface="Comic Sans MS" panose="030F0702030302020204" pitchFamily="66" charset="0"/>
              </a:rPr>
              <a:t>faithful</a:t>
            </a:r>
            <a:r>
              <a:rPr lang="en-US" sz="2400" b="0" dirty="0">
                <a:solidFill>
                  <a:schemeClr val="accent2"/>
                </a:solidFill>
                <a:latin typeface="Comic Sans MS" panose="030F0702030302020204" pitchFamily="66" charset="0"/>
              </a:rPr>
              <a:t> to the Lord.</a:t>
            </a:r>
          </a:p>
          <a:p>
            <a:r>
              <a:rPr lang="en-US" sz="2400" b="0" dirty="0">
                <a:solidFill>
                  <a:schemeClr val="accent2"/>
                </a:solidFill>
                <a:latin typeface="Comic Sans MS" panose="030F0702030302020204" pitchFamily="66" charset="0"/>
              </a:rPr>
              <a:t>Ephesians 1:1 – To the </a:t>
            </a:r>
            <a:r>
              <a:rPr lang="en-US" sz="2400" b="0" i="1" dirty="0">
                <a:solidFill>
                  <a:schemeClr val="accent2"/>
                </a:solidFill>
                <a:latin typeface="Comic Sans MS" panose="030F0702030302020204" pitchFamily="66" charset="0"/>
              </a:rPr>
              <a:t>faithful</a:t>
            </a:r>
            <a:r>
              <a:rPr lang="en-US" sz="2400" b="0" dirty="0">
                <a:solidFill>
                  <a:schemeClr val="accent2"/>
                </a:solidFill>
                <a:latin typeface="Comic Sans MS" panose="030F0702030302020204" pitchFamily="66" charset="0"/>
              </a:rPr>
              <a:t> in Christ Jesus.</a:t>
            </a:r>
          </a:p>
          <a:p>
            <a:r>
              <a:rPr lang="en-US" sz="2400" b="0" dirty="0">
                <a:solidFill>
                  <a:schemeClr val="accent2"/>
                </a:solidFill>
                <a:latin typeface="Comic Sans MS" panose="030F0702030302020204" pitchFamily="66" charset="0"/>
              </a:rPr>
              <a:t>1 Timothy 6:2 – </a:t>
            </a:r>
            <a:r>
              <a:rPr lang="en-US" sz="2400" b="0" i="1" dirty="0">
                <a:solidFill>
                  <a:schemeClr val="accent2"/>
                </a:solidFill>
                <a:latin typeface="Comic Sans MS" panose="030F0702030302020204" pitchFamily="66" charset="0"/>
              </a:rPr>
              <a:t>Believing</a:t>
            </a:r>
            <a:r>
              <a:rPr lang="en-US" sz="2400" b="0" dirty="0">
                <a:solidFill>
                  <a:schemeClr val="accent2"/>
                </a:solidFill>
                <a:latin typeface="Comic Sans MS" panose="030F0702030302020204" pitchFamily="66" charset="0"/>
              </a:rPr>
              <a:t> masters … they are brethren.</a:t>
            </a:r>
          </a:p>
          <a:p>
            <a:r>
              <a:rPr lang="en-US" sz="2400" b="0" dirty="0">
                <a:solidFill>
                  <a:schemeClr val="accent2"/>
                </a:solidFill>
                <a:latin typeface="Comic Sans MS" panose="030F0702030302020204" pitchFamily="66" charset="0"/>
              </a:rPr>
              <a:t>Revelation 2:10 – Be thou </a:t>
            </a:r>
            <a:r>
              <a:rPr lang="en-US" sz="2400" b="0" i="1" dirty="0">
                <a:solidFill>
                  <a:schemeClr val="accent2"/>
                </a:solidFill>
                <a:latin typeface="Comic Sans MS" panose="030F0702030302020204" pitchFamily="66" charset="0"/>
              </a:rPr>
              <a:t>faithful</a:t>
            </a:r>
            <a:r>
              <a:rPr lang="en-US" sz="2400" b="0" dirty="0">
                <a:solidFill>
                  <a:schemeClr val="accent2"/>
                </a:solidFill>
                <a:latin typeface="Comic Sans MS" panose="030F0702030302020204" pitchFamily="66" charset="0"/>
              </a:rPr>
              <a:t> unto death…</a:t>
            </a:r>
          </a:p>
          <a:p>
            <a:r>
              <a:rPr lang="en-US" sz="2400" b="0" dirty="0">
                <a:solidFill>
                  <a:schemeClr val="accent2"/>
                </a:solidFill>
                <a:latin typeface="Comic Sans MS" panose="030F0702030302020204" pitchFamily="66" charset="0"/>
              </a:rPr>
              <a:t>1 Timothy 3:11 – Elders’ and deacons’ wives must be </a:t>
            </a:r>
            <a:r>
              <a:rPr lang="en-US" sz="2400" b="0" i="1" dirty="0">
                <a:solidFill>
                  <a:schemeClr val="accent2"/>
                </a:solidFill>
                <a:latin typeface="Comic Sans MS" panose="030F0702030302020204" pitchFamily="66" charset="0"/>
              </a:rPr>
              <a:t>faithful</a:t>
            </a:r>
            <a:r>
              <a:rPr lang="en-US" sz="2400" b="0" dirty="0">
                <a:solidFill>
                  <a:schemeClr val="accent2"/>
                </a:solidFill>
                <a:latin typeface="Comic Sans MS" panose="030F0702030302020204" pitchFamily="66" charset="0"/>
              </a:rPr>
              <a:t> in all things.</a:t>
            </a:r>
          </a:p>
        </p:txBody>
      </p:sp>
    </p:spTree>
    <p:extLst>
      <p:ext uri="{BB962C8B-B14F-4D97-AF65-F5344CB8AC3E}">
        <p14:creationId xmlns:p14="http://schemas.microsoft.com/office/powerpoint/2010/main" val="506498851"/>
      </p:ext>
    </p:extLst>
  </p:cSld>
  <p:clrMapOvr>
    <a:masterClrMapping/>
  </p:clrMapOvr>
  <p:transition spd="slow">
    <p:wedg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of Deacons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3"/>
            <a:ext cx="7772400" cy="295465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t>Reverent</a:t>
            </a:r>
          </a:p>
          <a:p>
            <a:r>
              <a:rPr lang="en-US" sz="2400" dirty="0"/>
              <a:t>Not double-tongued</a:t>
            </a:r>
          </a:p>
          <a:p>
            <a:r>
              <a:rPr lang="en-US" sz="2400" dirty="0"/>
              <a:t>Not given to much wine</a:t>
            </a:r>
          </a:p>
          <a:p>
            <a:r>
              <a:rPr lang="en-US" sz="2400" dirty="0"/>
              <a:t>Not greedy for money</a:t>
            </a:r>
          </a:p>
          <a:p>
            <a:r>
              <a:rPr lang="en-US" sz="2400" dirty="0"/>
              <a:t>Hold the mystery of the faith with a pure conscience</a:t>
            </a:r>
          </a:p>
          <a:p>
            <a:r>
              <a:rPr lang="en-US" sz="2400" dirty="0"/>
              <a:t>Blameless</a:t>
            </a:r>
          </a:p>
          <a:p>
            <a:r>
              <a:rPr lang="en-US" sz="2400" dirty="0"/>
              <a:t>Husbands of one wife</a:t>
            </a:r>
          </a:p>
          <a:p>
            <a:r>
              <a:rPr lang="en-US" sz="2400" dirty="0"/>
              <a:t>Ruling their children and their own houses well</a:t>
            </a:r>
            <a:endParaRPr lang="en-US" sz="2400" kern="0" dirty="0">
              <a:latin typeface="VAG Round" pitchFamily="82" charset="0"/>
              <a:cs typeface="Times New Roman" pitchFamily="18" charset="0"/>
            </a:endParaRPr>
          </a:p>
        </p:txBody>
      </p:sp>
    </p:spTree>
    <p:extLst>
      <p:ext uri="{BB962C8B-B14F-4D97-AF65-F5344CB8AC3E}">
        <p14:creationId xmlns:p14="http://schemas.microsoft.com/office/powerpoint/2010/main" val="4253869640"/>
      </p:ext>
    </p:extLst>
  </p:cSld>
  <p:clrMapOvr>
    <a:masterClrMapping/>
  </p:clrMapOvr>
  <p:transition spd="slow">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The Mystery of Godliness: God was…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553997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indent="274320">
              <a:spcBef>
                <a:spcPts val="0"/>
              </a:spcBef>
              <a:spcAft>
                <a:spcPts val="0"/>
              </a:spcAft>
              <a:tabLst>
                <a:tab pos="457200" algn="l"/>
                <a:tab pos="914400" algn="l"/>
                <a:tab pos="1371600" algn="l"/>
                <a:tab pos="3246120" algn="ctr"/>
              </a:tabLst>
            </a:pPr>
            <a:r>
              <a:rPr lang="en-US" sz="2400" dirty="0">
                <a:ea typeface="Times New Roman" panose="02020603050405020304" pitchFamily="18" charset="0"/>
                <a:cs typeface="Times New Roman" panose="02020603050405020304" pitchFamily="18" charset="0"/>
              </a:rPr>
              <a:t>Manifested in the flesh</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Heb. 2:14-18; Phil. 2:6-8; John 1:1,14; 1 John 4:2,3</a:t>
            </a:r>
          </a:p>
          <a:p>
            <a:r>
              <a:rPr lang="en-US" sz="2400" dirty="0">
                <a:ea typeface="Times New Roman" panose="02020603050405020304" pitchFamily="18" charset="0"/>
                <a:cs typeface="Times New Roman" panose="02020603050405020304" pitchFamily="18" charset="0"/>
              </a:rPr>
              <a:t>Justified in the Spirit</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John 20:30,31; Acts 2:14-36; 1 Cor. 15:1-8; Matt. 1:20</a:t>
            </a:r>
          </a:p>
          <a:p>
            <a:r>
              <a:rPr lang="en-US" sz="2400" dirty="0">
                <a:ea typeface="Times New Roman" panose="02020603050405020304" pitchFamily="18" charset="0"/>
                <a:cs typeface="Times New Roman" panose="02020603050405020304" pitchFamily="18" charset="0"/>
              </a:rPr>
              <a:t>Seen by angels</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Matt. 1&amp;2; 4:11; 28:1-8; Luke 1&amp;2; 22:43 Acts 1:9-11</a:t>
            </a:r>
          </a:p>
          <a:p>
            <a:pPr indent="274320">
              <a:spcBef>
                <a:spcPts val="0"/>
              </a:spcBef>
              <a:spcAft>
                <a:spcPts val="0"/>
              </a:spcAft>
              <a:tabLst>
                <a:tab pos="457200" algn="l"/>
                <a:tab pos="914400" algn="l"/>
                <a:tab pos="1371600" algn="l"/>
                <a:tab pos="3246120" algn="ctr"/>
              </a:tabLst>
            </a:pPr>
            <a:r>
              <a:rPr lang="en-US" sz="2400" dirty="0">
                <a:ea typeface="Times New Roman" panose="02020603050405020304" pitchFamily="18" charset="0"/>
                <a:cs typeface="Times New Roman" panose="02020603050405020304" pitchFamily="18" charset="0"/>
              </a:rPr>
              <a:t>Preached among the Gentiles</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Col. 1:5,23; Mark 16:16; Acts 2:39; 10,11,15; 22:21; 26:17; Romans 1:16; 2:6-11; 15:8-12; 16:26; Gal. 2:7</a:t>
            </a:r>
          </a:p>
          <a:p>
            <a:pPr indent="274320">
              <a:spcBef>
                <a:spcPts val="0"/>
              </a:spcBef>
              <a:spcAft>
                <a:spcPts val="0"/>
              </a:spcAft>
              <a:tabLst>
                <a:tab pos="457200" algn="l"/>
                <a:tab pos="914400" algn="l"/>
                <a:tab pos="1371600" algn="l"/>
                <a:tab pos="3246120" algn="ctr"/>
              </a:tabLst>
            </a:pPr>
            <a:r>
              <a:rPr lang="en-US" sz="2400" dirty="0">
                <a:ea typeface="Times New Roman" panose="02020603050405020304" pitchFamily="18" charset="0"/>
                <a:cs typeface="Times New Roman" panose="02020603050405020304" pitchFamily="18" charset="0"/>
              </a:rPr>
              <a:t>Believed on in the world</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Mark 16:15,16; John 8:24; 20:30,31; 3:15-18; Romans 10:9,10,13-17; John 1:12</a:t>
            </a:r>
          </a:p>
          <a:p>
            <a:pPr indent="274320">
              <a:spcBef>
                <a:spcPts val="0"/>
              </a:spcBef>
              <a:spcAft>
                <a:spcPts val="0"/>
              </a:spcAft>
              <a:tabLst>
                <a:tab pos="457200" algn="l"/>
                <a:tab pos="914400" algn="l"/>
                <a:tab pos="1371600" algn="l"/>
                <a:tab pos="3246120" algn="ctr"/>
              </a:tabLst>
            </a:pPr>
            <a:r>
              <a:rPr lang="en-US" sz="2400" dirty="0">
                <a:ea typeface="Times New Roman" panose="02020603050405020304" pitchFamily="18" charset="0"/>
                <a:cs typeface="Times New Roman" panose="02020603050405020304" pitchFamily="18" charset="0"/>
              </a:rPr>
              <a:t>Received up in glory</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Acts 1:9-11; Phil. 2:5-12; Eph. 1:19-23; Acts 2:22-36; Rev. 5:9-14; John 17:4,5; Psalm 24:7-10; Daniel 7:13</a:t>
            </a:r>
            <a:endParaRPr lang="en-US" sz="2400" b="0" kern="0" dirty="0">
              <a:solidFill>
                <a:schemeClr val="accent2"/>
              </a:solidFill>
              <a:latin typeface="Comic Sans MS" panose="030F0702030302020204" pitchFamily="66" charset="0"/>
              <a:cs typeface="Times New Roman" pitchFamily="18" charset="0"/>
            </a:endParaRPr>
          </a:p>
        </p:txBody>
      </p:sp>
    </p:spTree>
    <p:extLst>
      <p:ext uri="{BB962C8B-B14F-4D97-AF65-F5344CB8AC3E}">
        <p14:creationId xmlns:p14="http://schemas.microsoft.com/office/powerpoint/2010/main" val="427024046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arn(inVertical)">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barn(inVertical)">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barn(inVertical)">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barn(inVertical)">
                                      <p:cBhvr>
                                        <p:cTn id="32"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Some Will Depart from the Faith – 4:1-5</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553997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1"/>
                </a:solidFill>
              </a:rPr>
              <a:t>Forbidding to Marry</a:t>
            </a:r>
          </a:p>
          <a:p>
            <a:r>
              <a:rPr lang="en-US" sz="2400" b="0" dirty="0"/>
              <a:t>“The law of the [Roman] Church forbids persons living in the married state to be ordained, and persons in holy orders [priests] to marry.” – </a:t>
            </a:r>
            <a:r>
              <a:rPr lang="en-US" sz="2400" b="0" i="1" dirty="0"/>
              <a:t>Catholic Dictionary</a:t>
            </a:r>
            <a:r>
              <a:rPr lang="en-US" sz="2400" b="0" dirty="0"/>
              <a:t>, p. 132</a:t>
            </a:r>
            <a:br>
              <a:rPr lang="en-US" sz="2400" b="0" dirty="0"/>
            </a:br>
            <a:r>
              <a:rPr lang="en-US" sz="2400" b="0" dirty="0"/>
              <a:t>“Although celibacy is not expressly enforced by our Savior, … the church felt it her duty to lay it down as a law.” – </a:t>
            </a:r>
            <a:r>
              <a:rPr lang="en-US" sz="2400" b="0" i="1" dirty="0"/>
              <a:t>Faith of Our Fathers,</a:t>
            </a:r>
            <a:r>
              <a:rPr lang="en-US" sz="2400" b="0" dirty="0"/>
              <a:t> page 328</a:t>
            </a:r>
          </a:p>
          <a:p>
            <a:r>
              <a:rPr lang="en-US" sz="2400" b="0" dirty="0">
                <a:solidFill>
                  <a:schemeClr val="accent2"/>
                </a:solidFill>
              </a:rPr>
              <a:t>Genesis 2:18 – “It is not good that man should be alone</a:t>
            </a:r>
          </a:p>
          <a:p>
            <a:r>
              <a:rPr lang="en-US" sz="2400" b="0" dirty="0">
                <a:solidFill>
                  <a:schemeClr val="accent2"/>
                </a:solidFill>
              </a:rPr>
              <a:t>Hebrews 13:4 – Marriage is honorable among all</a:t>
            </a:r>
          </a:p>
          <a:p>
            <a:r>
              <a:rPr lang="en-US" sz="2400" b="0" dirty="0">
                <a:solidFill>
                  <a:schemeClr val="accent2"/>
                </a:solidFill>
              </a:rPr>
              <a:t>Matthew 8:14 – [Peter’s] wife's mother lying sick </a:t>
            </a:r>
          </a:p>
          <a:p>
            <a:r>
              <a:rPr lang="en-US" sz="2400" b="0" dirty="0">
                <a:solidFill>
                  <a:schemeClr val="accent2"/>
                </a:solidFill>
              </a:rPr>
              <a:t>1 Corinthians 9:5 – a believing wife, as do … Cephas</a:t>
            </a:r>
          </a:p>
          <a:p>
            <a:r>
              <a:rPr lang="en-US" sz="2400" b="0" dirty="0">
                <a:solidFill>
                  <a:schemeClr val="accent2"/>
                </a:solidFill>
              </a:rPr>
              <a:t>Titus 1:5,6; 1 Timothy 3:2 - the husband of one wife… </a:t>
            </a:r>
          </a:p>
          <a:p>
            <a:r>
              <a:rPr lang="en-US" sz="2400" b="0" dirty="0"/>
              <a:t> “There is no question of a right to marry. The Apostles had that right…”. “priestly celibacy as a law is of later ecclesiastical institution.” -</a:t>
            </a:r>
            <a:r>
              <a:rPr lang="en-US" sz="2000" b="0" dirty="0"/>
              <a:t> </a:t>
            </a:r>
            <a:r>
              <a:rPr lang="en-US" sz="2000" b="0" i="1" dirty="0"/>
              <a:t>St. Joseph New Catholic Edition</a:t>
            </a:r>
            <a:endParaRPr lang="en-US" sz="2000" b="0" dirty="0"/>
          </a:p>
        </p:txBody>
      </p:sp>
    </p:spTree>
    <p:extLst>
      <p:ext uri="{BB962C8B-B14F-4D97-AF65-F5344CB8AC3E}">
        <p14:creationId xmlns:p14="http://schemas.microsoft.com/office/powerpoint/2010/main" val="145786215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barn(inVertical)">
                                      <p:cBhvr>
                                        <p:cTn id="11" dur="500"/>
                                        <p:tgtEl>
                                          <p:spTgt spid="10">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animEffect transition="in" filter="barn(inVertical)">
                                      <p:cBhvr>
                                        <p:cTn id="16" dur="500"/>
                                        <p:tgtEl>
                                          <p:spTgt spid="10">
                                            <p:txEl>
                                              <p:pRg st="2" end="2"/>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barn(inVertical)">
                                      <p:cBhvr>
                                        <p:cTn id="19" dur="500"/>
                                        <p:tgtEl>
                                          <p:spTgt spid="10">
                                            <p:txEl>
                                              <p:pRg st="3" end="3"/>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barn(inVertical)">
                                      <p:cBhvr>
                                        <p:cTn id="22" dur="500"/>
                                        <p:tgtEl>
                                          <p:spTgt spid="10">
                                            <p:txEl>
                                              <p:pRg st="4" end="4"/>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Effect transition="in" filter="barn(inVertical)">
                                      <p:cBhvr>
                                        <p:cTn id="25" dur="500"/>
                                        <p:tgtEl>
                                          <p:spTgt spid="10">
                                            <p:txEl>
                                              <p:pRg st="5" end="5"/>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barn(inVertical)">
                                      <p:cBhvr>
                                        <p:cTn id="28" dur="500"/>
                                        <p:tgtEl>
                                          <p:spTgt spid="10">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0">
                                            <p:txEl>
                                              <p:pRg st="7" end="7"/>
                                            </p:txEl>
                                          </p:spTgt>
                                        </p:tgtEl>
                                        <p:attrNameLst>
                                          <p:attrName>style.visibility</p:attrName>
                                        </p:attrNameLst>
                                      </p:cBhvr>
                                      <p:to>
                                        <p:strVal val="visible"/>
                                      </p:to>
                                    </p:set>
                                    <p:animEffect transition="in" filter="barn(inVertical)">
                                      <p:cBhvr>
                                        <p:cTn id="33"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Some Will Depart from the Faith – 4:1-5</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165622"/>
            <a:ext cx="7772400" cy="553997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solidFill>
                  <a:schemeClr val="accent1"/>
                </a:solidFill>
              </a:rPr>
              <a:t>Commanding to abstain from meats</a:t>
            </a:r>
          </a:p>
          <a:p>
            <a:r>
              <a:rPr lang="en-US" sz="2400" b="0" dirty="0"/>
              <a:t>“What is abstinence? The Church’s law of abstinence says that on certain days you may not eat meat … What are the days of obligatory abstinence? Ash Wednesday and all the Fridays of Lent” – </a:t>
            </a:r>
            <a:r>
              <a:rPr lang="en-US" sz="2400" b="0" i="1" dirty="0"/>
              <a:t>Catholic Catechism</a:t>
            </a:r>
            <a:r>
              <a:rPr lang="en-US" sz="2400" b="0" dirty="0"/>
              <a:t>, p. 132</a:t>
            </a:r>
          </a:p>
          <a:p>
            <a:r>
              <a:rPr lang="en-US" sz="2400" b="0" dirty="0">
                <a:solidFill>
                  <a:schemeClr val="accent2"/>
                </a:solidFill>
              </a:rPr>
              <a:t>Genesis 9:1-6 </a:t>
            </a:r>
            <a:r>
              <a:rPr lang="en-US" sz="2400" b="0" dirty="0"/>
              <a:t>– “every moving thing” is food for us</a:t>
            </a:r>
          </a:p>
          <a:p>
            <a:r>
              <a:rPr lang="en-US" sz="2400" b="0" dirty="0"/>
              <a:t> Bible examples of eating meat: </a:t>
            </a:r>
            <a:r>
              <a:rPr lang="en-US" sz="2400" b="0" dirty="0">
                <a:solidFill>
                  <a:schemeClr val="accent2"/>
                </a:solidFill>
              </a:rPr>
              <a:t>Genesis 25:27,28; </a:t>
            </a:r>
            <a:br>
              <a:rPr lang="en-US" sz="2400" b="0" dirty="0">
                <a:solidFill>
                  <a:schemeClr val="accent2"/>
                </a:solidFill>
              </a:rPr>
            </a:br>
            <a:r>
              <a:rPr lang="en-US" sz="2400" b="0" dirty="0">
                <a:solidFill>
                  <a:schemeClr val="accent2"/>
                </a:solidFill>
              </a:rPr>
              <a:t>27:1-4; 43:16; 1 Samuel 25:18; 1 Kings 4:22,23; 19:21; </a:t>
            </a:r>
            <a:br>
              <a:rPr lang="en-US" sz="2400" b="0" dirty="0">
                <a:solidFill>
                  <a:schemeClr val="accent2"/>
                </a:solidFill>
              </a:rPr>
            </a:br>
            <a:r>
              <a:rPr lang="en-US" sz="2400" b="0" dirty="0">
                <a:solidFill>
                  <a:schemeClr val="accent2"/>
                </a:solidFill>
              </a:rPr>
              <a:t>1 Chronicles 12:39,40; Nehemiah 5:17,18.</a:t>
            </a:r>
          </a:p>
          <a:p>
            <a:r>
              <a:rPr lang="en-US" sz="2400" b="0" dirty="0"/>
              <a:t>Divine approval for eating meat: </a:t>
            </a:r>
            <a:r>
              <a:rPr lang="en-US" sz="2400" b="0" dirty="0">
                <a:solidFill>
                  <a:schemeClr val="accent2"/>
                </a:solidFill>
              </a:rPr>
              <a:t>Genesis 18:2,7,8; Exodus 12:3,6,8,46; Deuteronomy 12:15,20-22; </a:t>
            </a:r>
            <a:br>
              <a:rPr lang="en-US" sz="2400" b="0" dirty="0">
                <a:solidFill>
                  <a:schemeClr val="accent2"/>
                </a:solidFill>
              </a:rPr>
            </a:br>
            <a:r>
              <a:rPr lang="en-US" sz="2400" b="0" dirty="0">
                <a:solidFill>
                  <a:schemeClr val="accent2"/>
                </a:solidFill>
              </a:rPr>
              <a:t>Leviticus 17:13,14; 1 Kings 17:4,6.</a:t>
            </a:r>
          </a:p>
          <a:p>
            <a:r>
              <a:rPr lang="en-US" sz="2400" b="0" dirty="0"/>
              <a:t>Jesus’ approval for eating meat: </a:t>
            </a:r>
            <a:r>
              <a:rPr lang="en-US" sz="2400" b="0" dirty="0">
                <a:solidFill>
                  <a:schemeClr val="accent2"/>
                </a:solidFill>
              </a:rPr>
              <a:t>Luke 5:4-10; 11:11-13; Mark 6:35-44; 8:1-9; Luke 15:23,27; Mark 14:12,18; Luke 24:36-43; John 21:3,6,8-13</a:t>
            </a:r>
          </a:p>
        </p:txBody>
      </p:sp>
    </p:spTree>
    <p:extLst>
      <p:ext uri="{BB962C8B-B14F-4D97-AF65-F5344CB8AC3E}">
        <p14:creationId xmlns:p14="http://schemas.microsoft.com/office/powerpoint/2010/main" val="238516105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barn(inVertical)">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barn(inVertical)">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barn(inVertical)">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barn(inVertical)">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barn(inVertical)">
                                      <p:cBhvr>
                                        <p:cTn id="2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 Good Minister – 4:6,7</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2286000"/>
            <a:ext cx="4495800" cy="264687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2400"/>
              </a:spcBef>
            </a:pPr>
            <a:r>
              <a:rPr lang="en-US" dirty="0">
                <a:solidFill>
                  <a:schemeClr val="accent1"/>
                </a:solidFill>
              </a:rPr>
              <a:t>Instruct the brethren</a:t>
            </a:r>
          </a:p>
          <a:p>
            <a:pPr>
              <a:spcBef>
                <a:spcPts val="2400"/>
              </a:spcBef>
            </a:pPr>
            <a:r>
              <a:rPr lang="en-US" dirty="0">
                <a:solidFill>
                  <a:schemeClr val="accent1"/>
                </a:solidFill>
              </a:rPr>
              <a:t>Nourished in the doctrine</a:t>
            </a:r>
          </a:p>
          <a:p>
            <a:pPr>
              <a:spcBef>
                <a:spcPts val="2400"/>
              </a:spcBef>
            </a:pPr>
            <a:r>
              <a:rPr lang="en-US" dirty="0">
                <a:solidFill>
                  <a:schemeClr val="accent1"/>
                </a:solidFill>
              </a:rPr>
              <a:t>Avoid fables </a:t>
            </a:r>
          </a:p>
          <a:p>
            <a:pPr>
              <a:spcBef>
                <a:spcPts val="2400"/>
              </a:spcBef>
            </a:pPr>
            <a:r>
              <a:rPr lang="en-US" dirty="0">
                <a:solidFill>
                  <a:schemeClr val="accent1"/>
                </a:solidFill>
              </a:rPr>
              <a:t>Practice godliness</a:t>
            </a:r>
          </a:p>
        </p:txBody>
      </p:sp>
      <p:pic>
        <p:nvPicPr>
          <p:cNvPr id="3" name="Picture 2">
            <a:extLst>
              <a:ext uri="{FF2B5EF4-FFF2-40B4-BE49-F238E27FC236}">
                <a16:creationId xmlns:a16="http://schemas.microsoft.com/office/drawing/2014/main" id="{D62F3A74-7BC2-4939-9928-F20E7DAA2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1828800"/>
            <a:ext cx="2457450" cy="3810000"/>
          </a:xfrm>
          <a:prstGeom prst="rect">
            <a:avLst/>
          </a:prstGeom>
        </p:spPr>
      </p:pic>
    </p:spTree>
    <p:extLst>
      <p:ext uri="{BB962C8B-B14F-4D97-AF65-F5344CB8AC3E}">
        <p14:creationId xmlns:p14="http://schemas.microsoft.com/office/powerpoint/2010/main" val="652195536"/>
      </p:ext>
    </p:extLst>
  </p:cSld>
  <p:clrMapOvr>
    <a:masterClrMapping/>
  </p:clrMapOvr>
  <p:transition spd="slow">
    <p:wedg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6E4CABD-6473-4F3A-B107-72A1BE66062B}"/>
              </a:ext>
            </a:extLst>
          </p:cNvPr>
          <p:cNvSpPr>
            <a:spLocks noGrp="1" noChangeArrowheads="1"/>
          </p:cNvSpPr>
          <p:nvPr>
            <p:ph type="title"/>
          </p:nvPr>
        </p:nvSpPr>
        <p:spPr>
          <a:xfrm>
            <a:off x="1979614" y="649983"/>
            <a:ext cx="8226425" cy="523220"/>
          </a:xfrm>
          <a:gradFill flip="none" rotWithShape="1">
            <a:gsLst>
              <a:gs pos="0">
                <a:schemeClr val="accent1">
                  <a:shade val="30000"/>
                  <a:satMod val="115000"/>
                </a:schemeClr>
              </a:gs>
              <a:gs pos="50000">
                <a:schemeClr val="accent1">
                  <a:lumMod val="25000"/>
                </a:schemeClr>
              </a:gs>
              <a:gs pos="100000">
                <a:schemeClr val="accent1">
                  <a:lumMod val="50000"/>
                </a:schemeClr>
              </a:gs>
            </a:gsLst>
            <a:path path="rect">
              <a:fillToRect l="100000" t="100000"/>
            </a:path>
            <a:tileRect r="-100000" b="-100000"/>
          </a:gradFill>
        </p:spPr>
        <p:txBody>
          <a:bodyPr anchor="ctr" anchorCtr="1">
            <a:spAutoFit/>
          </a:bodyPr>
          <a:lstStyle/>
          <a:p>
            <a:pPr algn="ctr"/>
            <a:r>
              <a:rPr lang="en-US" sz="2800" b="1" dirty="0"/>
              <a:t>Exercise: Body or Godliness – 4:8</a:t>
            </a:r>
          </a:p>
        </p:txBody>
      </p:sp>
      <p:graphicFrame>
        <p:nvGraphicFramePr>
          <p:cNvPr id="10" name="Table 9">
            <a:extLst>
              <a:ext uri="{FF2B5EF4-FFF2-40B4-BE49-F238E27FC236}">
                <a16:creationId xmlns:a16="http://schemas.microsoft.com/office/drawing/2014/main" id="{99F9D9D5-A6EF-409C-BD26-D4C5B84F455C}"/>
              </a:ext>
            </a:extLst>
          </p:cNvPr>
          <p:cNvGraphicFramePr>
            <a:graphicFrameLocks noGrp="1"/>
          </p:cNvGraphicFramePr>
          <p:nvPr>
            <p:extLst>
              <p:ext uri="{D42A27DB-BD31-4B8C-83A1-F6EECF244321}">
                <p14:modId xmlns:p14="http://schemas.microsoft.com/office/powerpoint/2010/main" val="1825634214"/>
              </p:ext>
            </p:extLst>
          </p:nvPr>
        </p:nvGraphicFramePr>
        <p:xfrm>
          <a:off x="2072640" y="1561592"/>
          <a:ext cx="8065008" cy="518160"/>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0000"/>
                    </a:ext>
                  </a:extLst>
                </a:gridCol>
                <a:gridCol w="4032504">
                  <a:extLst>
                    <a:ext uri="{9D8B030D-6E8A-4147-A177-3AD203B41FA5}">
                      <a16:colId xmlns:a16="http://schemas.microsoft.com/office/drawing/2014/main" val="20001"/>
                    </a:ext>
                  </a:extLst>
                </a:gridCol>
              </a:tblGrid>
              <a:tr h="370840">
                <a:tc>
                  <a:txBody>
                    <a:bodyPr/>
                    <a:lstStyle/>
                    <a:p>
                      <a:pPr algn="ctr"/>
                      <a:r>
                        <a:rPr lang="en-US" sz="2800" b="1" dirty="0">
                          <a:solidFill>
                            <a:schemeClr val="accent1"/>
                          </a:solidFill>
                        </a:rPr>
                        <a:t>Bodily Exercise</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800" b="1" dirty="0">
                          <a:solidFill>
                            <a:schemeClr val="accent1"/>
                          </a:solidFill>
                        </a:rPr>
                        <a:t>Exercise in Godliness</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41466225"/>
      </p:ext>
    </p:extLst>
  </p:cSld>
  <p:clrMapOvr>
    <a:masterClrMapping/>
  </p:clrMapOvr>
  <p:transition spd="slow">
    <p:wedg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6E4CABD-6473-4F3A-B107-72A1BE66062B}"/>
              </a:ext>
            </a:extLst>
          </p:cNvPr>
          <p:cNvSpPr>
            <a:spLocks noGrp="1" noChangeArrowheads="1"/>
          </p:cNvSpPr>
          <p:nvPr>
            <p:ph type="title"/>
          </p:nvPr>
        </p:nvSpPr>
        <p:spPr>
          <a:xfrm>
            <a:off x="1979614" y="649983"/>
            <a:ext cx="8226425" cy="523220"/>
          </a:xfrm>
          <a:gradFill flip="none" rotWithShape="1">
            <a:gsLst>
              <a:gs pos="0">
                <a:schemeClr val="accent1">
                  <a:shade val="30000"/>
                  <a:satMod val="115000"/>
                </a:schemeClr>
              </a:gs>
              <a:gs pos="50000">
                <a:schemeClr val="accent1">
                  <a:lumMod val="25000"/>
                </a:schemeClr>
              </a:gs>
              <a:gs pos="100000">
                <a:schemeClr val="accent1">
                  <a:lumMod val="50000"/>
                </a:schemeClr>
              </a:gs>
            </a:gsLst>
            <a:path path="rect">
              <a:fillToRect l="100000" t="100000"/>
            </a:path>
            <a:tileRect r="-100000" b="-100000"/>
          </a:gradFill>
        </p:spPr>
        <p:txBody>
          <a:bodyPr anchor="ctr" anchorCtr="1">
            <a:spAutoFit/>
          </a:bodyPr>
          <a:lstStyle/>
          <a:p>
            <a:pPr algn="ctr"/>
            <a:r>
              <a:rPr lang="en-US" sz="2800" b="1" dirty="0"/>
              <a:t>Exercise: Body or Godliness – 4:8</a:t>
            </a:r>
          </a:p>
        </p:txBody>
      </p:sp>
      <p:graphicFrame>
        <p:nvGraphicFramePr>
          <p:cNvPr id="10" name="Table 9">
            <a:extLst>
              <a:ext uri="{FF2B5EF4-FFF2-40B4-BE49-F238E27FC236}">
                <a16:creationId xmlns:a16="http://schemas.microsoft.com/office/drawing/2014/main" id="{99F9D9D5-A6EF-409C-BD26-D4C5B84F455C}"/>
              </a:ext>
            </a:extLst>
          </p:cNvPr>
          <p:cNvGraphicFramePr>
            <a:graphicFrameLocks noGrp="1"/>
          </p:cNvGraphicFramePr>
          <p:nvPr/>
        </p:nvGraphicFramePr>
        <p:xfrm>
          <a:off x="2072640" y="1561592"/>
          <a:ext cx="8065008" cy="1706880"/>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0000"/>
                    </a:ext>
                  </a:extLst>
                </a:gridCol>
                <a:gridCol w="4032504">
                  <a:extLst>
                    <a:ext uri="{9D8B030D-6E8A-4147-A177-3AD203B41FA5}">
                      <a16:colId xmlns:a16="http://schemas.microsoft.com/office/drawing/2014/main" val="20001"/>
                    </a:ext>
                  </a:extLst>
                </a:gridCol>
              </a:tblGrid>
              <a:tr h="370840">
                <a:tc>
                  <a:txBody>
                    <a:bodyPr/>
                    <a:lstStyle/>
                    <a:p>
                      <a:pPr algn="ctr"/>
                      <a:r>
                        <a:rPr lang="en-US" sz="2800" b="1" dirty="0">
                          <a:solidFill>
                            <a:schemeClr val="accent1"/>
                          </a:solidFill>
                        </a:rPr>
                        <a:t>Bodily Exercise</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800" b="1" dirty="0">
                          <a:solidFill>
                            <a:schemeClr val="accent1"/>
                          </a:solidFill>
                        </a:rPr>
                        <a:t>Exercise in Godliness</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0"/>
                  </a:ext>
                </a:extLst>
              </a:tr>
              <a:tr h="370840">
                <a:tc>
                  <a:txBody>
                    <a:bodyPr/>
                    <a:lstStyle/>
                    <a:p>
                      <a:pPr algn="ctr"/>
                      <a:r>
                        <a:rPr lang="en-US" sz="2400" dirty="0">
                          <a:solidFill>
                            <a:schemeClr val="tx2"/>
                          </a:solidFill>
                        </a:rPr>
                        <a:t>Athletics, recreation, sports</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dirty="0">
                          <a:solidFill>
                            <a:schemeClr val="tx2"/>
                          </a:solidFill>
                        </a:rPr>
                        <a:t>Bible study, prayer, church meetings, teaching others, training children</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93538015"/>
      </p:ext>
    </p:extLst>
  </p:cSld>
  <p:clrMapOvr>
    <a:masterClrMapping/>
  </p:clrMapOvr>
  <p:transition spd="slow">
    <p:wedg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6E4CABD-6473-4F3A-B107-72A1BE66062B}"/>
              </a:ext>
            </a:extLst>
          </p:cNvPr>
          <p:cNvSpPr>
            <a:spLocks noGrp="1" noChangeArrowheads="1"/>
          </p:cNvSpPr>
          <p:nvPr>
            <p:ph type="title"/>
          </p:nvPr>
        </p:nvSpPr>
        <p:spPr>
          <a:xfrm>
            <a:off x="1979614" y="649983"/>
            <a:ext cx="8226425" cy="523220"/>
          </a:xfrm>
          <a:gradFill flip="none" rotWithShape="1">
            <a:gsLst>
              <a:gs pos="0">
                <a:schemeClr val="accent1">
                  <a:shade val="30000"/>
                  <a:satMod val="115000"/>
                </a:schemeClr>
              </a:gs>
              <a:gs pos="50000">
                <a:schemeClr val="accent1">
                  <a:lumMod val="25000"/>
                </a:schemeClr>
              </a:gs>
              <a:gs pos="100000">
                <a:schemeClr val="accent1">
                  <a:lumMod val="50000"/>
                </a:schemeClr>
              </a:gs>
            </a:gsLst>
            <a:path path="rect">
              <a:fillToRect l="100000" t="100000"/>
            </a:path>
            <a:tileRect r="-100000" b="-100000"/>
          </a:gradFill>
        </p:spPr>
        <p:txBody>
          <a:bodyPr anchor="ctr" anchorCtr="1">
            <a:spAutoFit/>
          </a:bodyPr>
          <a:lstStyle/>
          <a:p>
            <a:pPr algn="ctr"/>
            <a:r>
              <a:rPr lang="en-US" sz="2800" b="1" dirty="0"/>
              <a:t>Exercise: Body or Godliness – 4:8</a:t>
            </a:r>
          </a:p>
        </p:txBody>
      </p:sp>
      <p:sp>
        <p:nvSpPr>
          <p:cNvPr id="7" name="Rectangle 3">
            <a:extLst>
              <a:ext uri="{FF2B5EF4-FFF2-40B4-BE49-F238E27FC236}">
                <a16:creationId xmlns:a16="http://schemas.microsoft.com/office/drawing/2014/main" id="{E7E384CC-512B-4F9F-B282-8234B32FCBF5}"/>
              </a:ext>
            </a:extLst>
          </p:cNvPr>
          <p:cNvSpPr txBox="1">
            <a:spLocks noChangeArrowheads="1"/>
          </p:cNvSpPr>
          <p:nvPr/>
        </p:nvSpPr>
        <p:spPr bwMode="auto">
          <a:xfrm>
            <a:off x="1869886" y="4953000"/>
            <a:ext cx="8487219" cy="147732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ea typeface="Times New Roman" panose="02020603050405020304" pitchFamily="18" charset="0"/>
                <a:cs typeface="Times New Roman" panose="02020603050405020304" pitchFamily="18" charset="0"/>
              </a:rPr>
              <a:t>Spiritual takes priority over physical</a:t>
            </a:r>
            <a:br>
              <a:rPr lang="en-US" sz="2400" b="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Matthew 6:19-33; 10:34- 39; 16:24-27; Romans 12:1,2; </a:t>
            </a:r>
            <a:b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John 6:27,63; Luke 12:15-21; 1 Timothy 4:8; 6:6-19; </a:t>
            </a:r>
            <a:b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2 Corinthians 4:16-18</a:t>
            </a:r>
            <a:endParaRPr lang="en-US" sz="2400" b="0" kern="0" dirty="0">
              <a:solidFill>
                <a:schemeClr val="accent2"/>
              </a:solidFill>
              <a:latin typeface="Comic Sans MS" panose="030F0702030302020204" pitchFamily="66" charset="0"/>
            </a:endParaRPr>
          </a:p>
        </p:txBody>
      </p:sp>
      <p:graphicFrame>
        <p:nvGraphicFramePr>
          <p:cNvPr id="10" name="Table 9">
            <a:extLst>
              <a:ext uri="{FF2B5EF4-FFF2-40B4-BE49-F238E27FC236}">
                <a16:creationId xmlns:a16="http://schemas.microsoft.com/office/drawing/2014/main" id="{99F9D9D5-A6EF-409C-BD26-D4C5B84F455C}"/>
              </a:ext>
            </a:extLst>
          </p:cNvPr>
          <p:cNvGraphicFramePr>
            <a:graphicFrameLocks noGrp="1"/>
          </p:cNvGraphicFramePr>
          <p:nvPr>
            <p:extLst>
              <p:ext uri="{D42A27DB-BD31-4B8C-83A1-F6EECF244321}">
                <p14:modId xmlns:p14="http://schemas.microsoft.com/office/powerpoint/2010/main" val="784915868"/>
              </p:ext>
            </p:extLst>
          </p:nvPr>
        </p:nvGraphicFramePr>
        <p:xfrm>
          <a:off x="2072640" y="1561592"/>
          <a:ext cx="8065008" cy="2895600"/>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0000"/>
                    </a:ext>
                  </a:extLst>
                </a:gridCol>
                <a:gridCol w="4032504">
                  <a:extLst>
                    <a:ext uri="{9D8B030D-6E8A-4147-A177-3AD203B41FA5}">
                      <a16:colId xmlns:a16="http://schemas.microsoft.com/office/drawing/2014/main" val="20001"/>
                    </a:ext>
                  </a:extLst>
                </a:gridCol>
              </a:tblGrid>
              <a:tr h="370840">
                <a:tc>
                  <a:txBody>
                    <a:bodyPr/>
                    <a:lstStyle/>
                    <a:p>
                      <a:pPr algn="ctr"/>
                      <a:r>
                        <a:rPr lang="en-US" sz="2800" b="1" dirty="0">
                          <a:solidFill>
                            <a:schemeClr val="accent1"/>
                          </a:solidFill>
                        </a:rPr>
                        <a:t>Bodily Exercise</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800" b="1" dirty="0">
                          <a:solidFill>
                            <a:schemeClr val="accent1"/>
                          </a:solidFill>
                        </a:rPr>
                        <a:t>Exercise in Godliness</a:t>
                      </a:r>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0"/>
                  </a:ext>
                </a:extLst>
              </a:tr>
              <a:tr h="370840">
                <a:tc>
                  <a:txBody>
                    <a:bodyPr/>
                    <a:lstStyle/>
                    <a:p>
                      <a:pPr algn="ctr"/>
                      <a:r>
                        <a:rPr lang="en-US" sz="2400" dirty="0">
                          <a:solidFill>
                            <a:schemeClr val="tx2"/>
                          </a:solidFill>
                        </a:rPr>
                        <a:t>Athletics, recreation, sports</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dirty="0">
                          <a:solidFill>
                            <a:schemeClr val="tx2"/>
                          </a:solidFill>
                        </a:rPr>
                        <a:t>Bible study, prayer, church meetings, teaching others, training children</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1"/>
                  </a:ext>
                </a:extLst>
              </a:tr>
              <a:tr h="370840">
                <a:tc>
                  <a:txBody>
                    <a:bodyPr/>
                    <a:lstStyle/>
                    <a:p>
                      <a:pPr algn="ctr"/>
                      <a:r>
                        <a:rPr lang="en-US" sz="2400" dirty="0">
                          <a:solidFill>
                            <a:schemeClr val="tx2"/>
                          </a:solidFill>
                        </a:rPr>
                        <a:t>Profits a little</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tc>
                  <a:txBody>
                    <a:bodyPr/>
                    <a:lstStyle/>
                    <a:p>
                      <a:pPr algn="ctr"/>
                      <a:r>
                        <a:rPr lang="en-US" sz="2400" dirty="0">
                          <a:solidFill>
                            <a:schemeClr val="tx2"/>
                          </a:solidFill>
                        </a:rPr>
                        <a:t>Profits all things:</a:t>
                      </a:r>
                      <a:br>
                        <a:rPr lang="en-US" sz="2400" dirty="0">
                          <a:solidFill>
                            <a:schemeClr val="tx2"/>
                          </a:solidFill>
                        </a:rPr>
                      </a:br>
                      <a:r>
                        <a:rPr lang="en-US" sz="2400" dirty="0">
                          <a:solidFill>
                            <a:schemeClr val="tx2"/>
                          </a:solidFill>
                        </a:rPr>
                        <a:t>the life that now is and that which is to come.</a:t>
                      </a: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solidFill>
                      <a:srgbClr val="000099"/>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0606628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An Example to the Believers – 4:12</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00201"/>
            <a:ext cx="4495800" cy="335476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Word</a:t>
            </a:r>
          </a:p>
          <a:p>
            <a:pPr>
              <a:spcBef>
                <a:spcPts val="1200"/>
              </a:spcBef>
            </a:pPr>
            <a:r>
              <a:rPr lang="en-US" dirty="0">
                <a:solidFill>
                  <a:schemeClr val="accent1"/>
                </a:solidFill>
              </a:rPr>
              <a:t>Conduct</a:t>
            </a:r>
          </a:p>
          <a:p>
            <a:pPr>
              <a:spcBef>
                <a:spcPts val="1200"/>
              </a:spcBef>
            </a:pPr>
            <a:r>
              <a:rPr lang="en-US" dirty="0">
                <a:solidFill>
                  <a:schemeClr val="accent1"/>
                </a:solidFill>
              </a:rPr>
              <a:t>Love</a:t>
            </a:r>
          </a:p>
          <a:p>
            <a:pPr>
              <a:spcBef>
                <a:spcPts val="1200"/>
              </a:spcBef>
            </a:pPr>
            <a:r>
              <a:rPr lang="en-US" dirty="0">
                <a:solidFill>
                  <a:schemeClr val="accent1"/>
                </a:solidFill>
              </a:rPr>
              <a:t>Spirit</a:t>
            </a:r>
          </a:p>
          <a:p>
            <a:pPr>
              <a:spcBef>
                <a:spcPts val="1200"/>
              </a:spcBef>
            </a:pPr>
            <a:r>
              <a:rPr lang="en-US" dirty="0">
                <a:solidFill>
                  <a:schemeClr val="accent1"/>
                </a:solidFill>
              </a:rPr>
              <a:t>Faith</a:t>
            </a:r>
          </a:p>
          <a:p>
            <a:pPr>
              <a:spcBef>
                <a:spcPts val="1200"/>
              </a:spcBef>
            </a:pPr>
            <a:r>
              <a:rPr lang="en-US" dirty="0">
                <a:solidFill>
                  <a:schemeClr val="accent1"/>
                </a:solidFill>
              </a:rPr>
              <a:t>Purity</a:t>
            </a:r>
          </a:p>
        </p:txBody>
      </p:sp>
      <p:sp>
        <p:nvSpPr>
          <p:cNvPr id="5" name="Rectangle 3">
            <a:extLst>
              <a:ext uri="{FF2B5EF4-FFF2-40B4-BE49-F238E27FC236}">
                <a16:creationId xmlns:a16="http://schemas.microsoft.com/office/drawing/2014/main" id="{84BD6559-589B-49E1-B7F9-49B280DD3969}"/>
              </a:ext>
            </a:extLst>
          </p:cNvPr>
          <p:cNvSpPr txBox="1">
            <a:spLocks noChangeArrowheads="1"/>
          </p:cNvSpPr>
          <p:nvPr/>
        </p:nvSpPr>
        <p:spPr bwMode="auto">
          <a:xfrm>
            <a:off x="1869886" y="5152072"/>
            <a:ext cx="8487219" cy="147732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dirty="0">
                <a:ea typeface="Times New Roman" panose="02020603050405020304" pitchFamily="18" charset="0"/>
                <a:cs typeface="Times New Roman" panose="02020603050405020304" pitchFamily="18" charset="0"/>
              </a:rPr>
              <a:t>Importance of Example</a:t>
            </a:r>
            <a:br>
              <a:rPr lang="en-US" sz="2400" dirty="0">
                <a:ea typeface="Times New Roman" panose="02020603050405020304" pitchFamily="18" charset="0"/>
                <a:cs typeface="Times New Roman" panose="02020603050405020304" pitchFamily="18" charset="0"/>
              </a:rPr>
            </a:br>
            <a:r>
              <a:rPr lang="en-US" sz="2400" b="0" dirty="0">
                <a:solidFill>
                  <a:schemeClr val="accent2"/>
                </a:solidFill>
                <a:latin typeface="Comic Sans MS" panose="030F0702030302020204" pitchFamily="66" charset="0"/>
              </a:rPr>
              <a:t>Matthew 5:13-16; 18:6,7; Titus 2:7,8; 1 Peter 2:11,12; 2 Corinthians 6:3; 8:20,21; 1 Corinthians 8:9-13; 10:23-33; Romans 2:21-24; 12:17; 16:17</a:t>
            </a:r>
            <a:endParaRPr lang="en-US" sz="2400" b="0" kern="0" dirty="0">
              <a:solidFill>
                <a:schemeClr val="accent2"/>
              </a:solidFill>
              <a:latin typeface="Comic Sans MS" panose="030F0702030302020204" pitchFamily="66" charset="0"/>
            </a:endParaRPr>
          </a:p>
        </p:txBody>
      </p:sp>
      <p:pic>
        <p:nvPicPr>
          <p:cNvPr id="3" name="Picture 2">
            <a:extLst>
              <a:ext uri="{FF2B5EF4-FFF2-40B4-BE49-F238E27FC236}">
                <a16:creationId xmlns:a16="http://schemas.microsoft.com/office/drawing/2014/main" id="{0B17CAD8-AAC6-4579-928E-8A76D02A7E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1629643"/>
            <a:ext cx="3352800" cy="3184898"/>
          </a:xfrm>
          <a:prstGeom prst="rect">
            <a:avLst/>
          </a:prstGeom>
        </p:spPr>
      </p:pic>
    </p:spTree>
    <p:extLst>
      <p:ext uri="{BB962C8B-B14F-4D97-AF65-F5344CB8AC3E}">
        <p14:creationId xmlns:p14="http://schemas.microsoft.com/office/powerpoint/2010/main" val="334884476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p:tgtEl>
                                          <p:spTgt spid="10">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0">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p:tgtEl>
                                          <p:spTgt spid="10">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500"/>
                                        <p:tgtEl>
                                          <p:spTgt spid="10">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calcmode="lin" valueType="num">
                                      <p:cBhvr additive="base">
                                        <p:cTn id="25" dur="500"/>
                                        <p:tgtEl>
                                          <p:spTgt spid="10">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1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 calcmode="lin" valueType="num">
                                      <p:cBhvr additive="base">
                                        <p:cTn id="31" dur="500"/>
                                        <p:tgtEl>
                                          <p:spTgt spid="10">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 calcmode="lin" valueType="num">
                                      <p:cBhvr additive="base">
                                        <p:cTn id="37" dur="500"/>
                                        <p:tgtEl>
                                          <p:spTgt spid="10">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10">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p:tgtEl>
                                          <p:spTgt spid="5"/>
                                        </p:tgtEl>
                                        <p:attrNameLst>
                                          <p:attrName>ppt_y</p:attrName>
                                        </p:attrNameLst>
                                      </p:cBhvr>
                                      <p:tavLst>
                                        <p:tav tm="0">
                                          <p:val>
                                            <p:strVal val="#ppt_y+#ppt_h*1.125000"/>
                                          </p:val>
                                        </p:tav>
                                        <p:tav tm="100000">
                                          <p:val>
                                            <p:strVal val="#ppt_y"/>
                                          </p:val>
                                        </p:tav>
                                      </p:tavLst>
                                    </p:anim>
                                    <p:animEffect transition="in" filter="wipe(up)">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 Good Minister – 4:6-16</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76401"/>
            <a:ext cx="4495800" cy="47397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0"/>
              </a:spcBef>
            </a:pPr>
            <a:r>
              <a:rPr lang="en-US" dirty="0">
                <a:solidFill>
                  <a:schemeClr val="accent1"/>
                </a:solidFill>
              </a:rPr>
              <a:t>Instruct the brethren</a:t>
            </a:r>
          </a:p>
          <a:p>
            <a:pPr>
              <a:spcBef>
                <a:spcPts val="0"/>
              </a:spcBef>
            </a:pPr>
            <a:r>
              <a:rPr lang="en-US" dirty="0">
                <a:solidFill>
                  <a:schemeClr val="accent1"/>
                </a:solidFill>
              </a:rPr>
              <a:t>Nourished in the doctrine</a:t>
            </a:r>
          </a:p>
          <a:p>
            <a:pPr>
              <a:spcBef>
                <a:spcPts val="0"/>
              </a:spcBef>
            </a:pPr>
            <a:r>
              <a:rPr lang="en-US" dirty="0">
                <a:solidFill>
                  <a:schemeClr val="accent1"/>
                </a:solidFill>
              </a:rPr>
              <a:t>Avoid fables </a:t>
            </a:r>
          </a:p>
          <a:p>
            <a:pPr>
              <a:spcBef>
                <a:spcPts val="0"/>
              </a:spcBef>
            </a:pPr>
            <a:r>
              <a:rPr lang="en-US" dirty="0">
                <a:solidFill>
                  <a:schemeClr val="accent1"/>
                </a:solidFill>
              </a:rPr>
              <a:t>Practice godliness</a:t>
            </a:r>
          </a:p>
          <a:p>
            <a:pPr>
              <a:spcBef>
                <a:spcPts val="0"/>
              </a:spcBef>
            </a:pPr>
            <a:r>
              <a:rPr lang="en-US" dirty="0">
                <a:solidFill>
                  <a:schemeClr val="accent1"/>
                </a:solidFill>
              </a:rPr>
              <a:t>Good example</a:t>
            </a:r>
          </a:p>
          <a:p>
            <a:pPr>
              <a:spcBef>
                <a:spcPts val="0"/>
              </a:spcBef>
            </a:pPr>
            <a:r>
              <a:rPr lang="en-US" dirty="0">
                <a:solidFill>
                  <a:schemeClr val="accent1"/>
                </a:solidFill>
              </a:rPr>
              <a:t>Reading, exhortation, and teaching</a:t>
            </a:r>
          </a:p>
          <a:p>
            <a:pPr>
              <a:spcBef>
                <a:spcPts val="0"/>
              </a:spcBef>
            </a:pPr>
            <a:r>
              <a:rPr lang="en-US" dirty="0">
                <a:solidFill>
                  <a:schemeClr val="accent1"/>
                </a:solidFill>
              </a:rPr>
              <a:t>Diligent, not negligent</a:t>
            </a:r>
          </a:p>
          <a:p>
            <a:pPr>
              <a:spcBef>
                <a:spcPts val="0"/>
              </a:spcBef>
            </a:pPr>
            <a:r>
              <a:rPr lang="en-US" dirty="0">
                <a:solidFill>
                  <a:schemeClr val="accent1"/>
                </a:solidFill>
              </a:rPr>
              <a:t>Take heed to yourself and to the doctrine. Continue in them</a:t>
            </a:r>
          </a:p>
        </p:txBody>
      </p:sp>
      <p:pic>
        <p:nvPicPr>
          <p:cNvPr id="3" name="Picture 2">
            <a:extLst>
              <a:ext uri="{FF2B5EF4-FFF2-40B4-BE49-F238E27FC236}">
                <a16:creationId xmlns:a16="http://schemas.microsoft.com/office/drawing/2014/main" id="{D62F3A74-7BC2-4939-9928-F20E7DAA2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1905000"/>
            <a:ext cx="2457450" cy="3810000"/>
          </a:xfrm>
          <a:prstGeom prst="rect">
            <a:avLst/>
          </a:prstGeom>
        </p:spPr>
      </p:pic>
    </p:spTree>
    <p:extLst>
      <p:ext uri="{BB962C8B-B14F-4D97-AF65-F5344CB8AC3E}">
        <p14:creationId xmlns:p14="http://schemas.microsoft.com/office/powerpoint/2010/main" val="146462491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anim calcmode="lin" valueType="num">
                                      <p:cBhvr additive="base">
                                        <p:cTn id="7" dur="500"/>
                                        <p:tgtEl>
                                          <p:spTgt spid="10">
                                            <p:txEl>
                                              <p:pRg st="5" end="5"/>
                                            </p:txEl>
                                          </p:spTgt>
                                        </p:tgtEl>
                                        <p:attrNameLst>
                                          <p:attrName>ppt_y</p:attrName>
                                        </p:attrNameLst>
                                      </p:cBhvr>
                                      <p:tavLst>
                                        <p:tav tm="0">
                                          <p:val>
                                            <p:strVal val="#ppt_y+#ppt_h*1.125000"/>
                                          </p:val>
                                        </p:tav>
                                        <p:tav tm="100000">
                                          <p:val>
                                            <p:strVal val="#ppt_y"/>
                                          </p:val>
                                        </p:tav>
                                      </p:tavLst>
                                    </p:anim>
                                    <p:animEffect transition="in" filter="wipe(up)">
                                      <p:cBhvr>
                                        <p:cTn id="8" dur="500"/>
                                        <p:tgtEl>
                                          <p:spTgt spid="10">
                                            <p:txEl>
                                              <p:pRg st="5" end="5"/>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anim calcmode="lin" valueType="num">
                                      <p:cBhvr additive="base">
                                        <p:cTn id="13" dur="500"/>
                                        <p:tgtEl>
                                          <p:spTgt spid="10">
                                            <p:txEl>
                                              <p:pRg st="6" end="6"/>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0">
                                            <p:txEl>
                                              <p:pRg st="6" end="6"/>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anim calcmode="lin" valueType="num">
                                      <p:cBhvr additive="base">
                                        <p:cTn id="19" dur="500"/>
                                        <p:tgtEl>
                                          <p:spTgt spid="10">
                                            <p:txEl>
                                              <p:pRg st="7" end="7"/>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Like Family – 5:1,2</a:t>
            </a:r>
            <a:endParaRPr lang="en-US" sz="2800" b="1" dirty="0">
              <a:ea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782FF2C-4DBD-4D2F-995E-71B62EBF17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2362200"/>
            <a:ext cx="2791280" cy="2651498"/>
          </a:xfrm>
          <a:prstGeom prst="rect">
            <a:avLst/>
          </a:prstGeom>
        </p:spPr>
      </p:pic>
      <p:pic>
        <p:nvPicPr>
          <p:cNvPr id="8" name="Picture 7">
            <a:extLst>
              <a:ext uri="{FF2B5EF4-FFF2-40B4-BE49-F238E27FC236}">
                <a16:creationId xmlns:a16="http://schemas.microsoft.com/office/drawing/2014/main" id="{C3382AEB-23AD-4663-AB1D-E6CE9EC995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4267200"/>
            <a:ext cx="2792614" cy="2438400"/>
          </a:xfrm>
          <a:prstGeom prst="rect">
            <a:avLst/>
          </a:prstGeom>
        </p:spPr>
      </p:pic>
      <p:pic>
        <p:nvPicPr>
          <p:cNvPr id="12" name="Picture 11">
            <a:extLst>
              <a:ext uri="{FF2B5EF4-FFF2-40B4-BE49-F238E27FC236}">
                <a16:creationId xmlns:a16="http://schemas.microsoft.com/office/drawing/2014/main" id="{57294A85-0EDD-45F0-B5F4-C159ED8E76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3912320"/>
            <a:ext cx="1828800" cy="2743200"/>
          </a:xfrm>
          <a:prstGeom prst="rect">
            <a:avLst/>
          </a:prstGeom>
        </p:spPr>
      </p:pic>
      <p:pic>
        <p:nvPicPr>
          <p:cNvPr id="14" name="Picture 13">
            <a:extLst>
              <a:ext uri="{FF2B5EF4-FFF2-40B4-BE49-F238E27FC236}">
                <a16:creationId xmlns:a16="http://schemas.microsoft.com/office/drawing/2014/main" id="{469081E2-2281-4BED-A73F-5192701C25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1371601"/>
            <a:ext cx="2333682" cy="2251913"/>
          </a:xfrm>
          <a:prstGeom prst="rect">
            <a:avLst/>
          </a:prstGeom>
        </p:spPr>
      </p:pic>
      <p:pic>
        <p:nvPicPr>
          <p:cNvPr id="16" name="Picture 15">
            <a:extLst>
              <a:ext uri="{FF2B5EF4-FFF2-40B4-BE49-F238E27FC236}">
                <a16:creationId xmlns:a16="http://schemas.microsoft.com/office/drawing/2014/main" id="{45B9225A-90B9-4EF6-959C-20566EE048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3518" y="1371600"/>
            <a:ext cx="2181282" cy="2689062"/>
          </a:xfrm>
          <a:prstGeom prst="rect">
            <a:avLst/>
          </a:prstGeom>
        </p:spPr>
      </p:pic>
    </p:spTree>
    <p:extLst>
      <p:ext uri="{BB962C8B-B14F-4D97-AF65-F5344CB8AC3E}">
        <p14:creationId xmlns:p14="http://schemas.microsoft.com/office/powerpoint/2010/main" val="4021415625"/>
      </p:ext>
    </p:extLst>
  </p:cSld>
  <p:clrMapOvr>
    <a:masterClrMapping/>
  </p:clrMapOvr>
  <p:transition spd="slow">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Classes of Widows – 1 Timothy 5</a:t>
            </a:r>
          </a:p>
        </p:txBody>
      </p:sp>
      <p:sp>
        <p:nvSpPr>
          <p:cNvPr id="3" name="Oval 2">
            <a:extLst>
              <a:ext uri="{FF2B5EF4-FFF2-40B4-BE49-F238E27FC236}">
                <a16:creationId xmlns:a16="http://schemas.microsoft.com/office/drawing/2014/main" id="{6C03A84B-FE9D-4386-B462-9408E65A42F1}"/>
              </a:ext>
            </a:extLst>
          </p:cNvPr>
          <p:cNvSpPr/>
          <p:nvPr/>
        </p:nvSpPr>
        <p:spPr bwMode="auto">
          <a:xfrm>
            <a:off x="3474720" y="1371600"/>
            <a:ext cx="5212080" cy="5212080"/>
          </a:xfrm>
          <a:prstGeom prst="ellipse">
            <a:avLst/>
          </a:prstGeom>
          <a:solidFill>
            <a:schemeClr val="accent1">
              <a:lumMod val="10000"/>
            </a:schemeClr>
          </a:solid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US"/>
          </a:p>
        </p:txBody>
      </p:sp>
      <p:sp>
        <p:nvSpPr>
          <p:cNvPr id="6" name="Oval 5">
            <a:extLst>
              <a:ext uri="{FF2B5EF4-FFF2-40B4-BE49-F238E27FC236}">
                <a16:creationId xmlns:a16="http://schemas.microsoft.com/office/drawing/2014/main" id="{120D2AB3-CB0A-4889-B4C6-0D49C64F2859}"/>
              </a:ext>
            </a:extLst>
          </p:cNvPr>
          <p:cNvSpPr/>
          <p:nvPr/>
        </p:nvSpPr>
        <p:spPr bwMode="auto">
          <a:xfrm>
            <a:off x="4038600" y="4038600"/>
            <a:ext cx="2209800" cy="2011680"/>
          </a:xfrm>
          <a:prstGeom prst="ellipse">
            <a:avLst/>
          </a:prstGeom>
          <a:solidFill>
            <a:schemeClr val="accent1">
              <a:lumMod val="25000"/>
            </a:schemeClr>
          </a:solid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US"/>
          </a:p>
        </p:txBody>
      </p:sp>
      <p:sp>
        <p:nvSpPr>
          <p:cNvPr id="7" name="Oval 6">
            <a:extLst>
              <a:ext uri="{FF2B5EF4-FFF2-40B4-BE49-F238E27FC236}">
                <a16:creationId xmlns:a16="http://schemas.microsoft.com/office/drawing/2014/main" id="{4A6661E0-4B33-4EB3-BE1E-6DC5718A9154}"/>
              </a:ext>
            </a:extLst>
          </p:cNvPr>
          <p:cNvSpPr/>
          <p:nvPr/>
        </p:nvSpPr>
        <p:spPr bwMode="auto">
          <a:xfrm>
            <a:off x="5562600" y="1828800"/>
            <a:ext cx="2819400" cy="2545080"/>
          </a:xfrm>
          <a:prstGeom prst="ellipse">
            <a:avLst/>
          </a:prstGeom>
          <a:solidFill>
            <a:schemeClr val="accent1">
              <a:lumMod val="25000"/>
            </a:schemeClr>
          </a:solid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US"/>
          </a:p>
        </p:txBody>
      </p:sp>
      <p:sp>
        <p:nvSpPr>
          <p:cNvPr id="13" name="Oval 12">
            <a:extLst>
              <a:ext uri="{FF2B5EF4-FFF2-40B4-BE49-F238E27FC236}">
                <a16:creationId xmlns:a16="http://schemas.microsoft.com/office/drawing/2014/main" id="{5FEBBEBB-14CC-4FBA-88AB-F3EE5C620EB0}"/>
              </a:ext>
            </a:extLst>
          </p:cNvPr>
          <p:cNvSpPr/>
          <p:nvPr/>
        </p:nvSpPr>
        <p:spPr bwMode="auto">
          <a:xfrm>
            <a:off x="6024986" y="2743200"/>
            <a:ext cx="1823615" cy="1600828"/>
          </a:xfrm>
          <a:prstGeom prst="ellipse">
            <a:avLst/>
          </a:prstGeom>
          <a:solidFill>
            <a:srgbClr val="009200"/>
          </a:solid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5761FE9B-E113-4F85-B3A0-93DECEF10A05}"/>
              </a:ext>
            </a:extLst>
          </p:cNvPr>
          <p:cNvSpPr txBox="1"/>
          <p:nvPr/>
        </p:nvSpPr>
        <p:spPr>
          <a:xfrm>
            <a:off x="3794760" y="3149026"/>
            <a:ext cx="1696825" cy="584775"/>
          </a:xfrm>
          <a:prstGeom prst="rect">
            <a:avLst/>
          </a:prstGeom>
          <a:noFill/>
        </p:spPr>
        <p:txBody>
          <a:bodyPr wrap="square" rtlCol="0">
            <a:spAutoFit/>
          </a:bodyPr>
          <a:lstStyle/>
          <a:p>
            <a:r>
              <a:rPr lang="en-US" sz="3200" b="1" dirty="0">
                <a:latin typeface="+mn-lt"/>
              </a:rPr>
              <a:t>Widows</a:t>
            </a:r>
          </a:p>
        </p:txBody>
      </p:sp>
      <p:sp>
        <p:nvSpPr>
          <p:cNvPr id="16" name="TextBox 15">
            <a:extLst>
              <a:ext uri="{FF2B5EF4-FFF2-40B4-BE49-F238E27FC236}">
                <a16:creationId xmlns:a16="http://schemas.microsoft.com/office/drawing/2014/main" id="{B3BCDBE9-2241-4970-B37F-736677CF053F}"/>
              </a:ext>
            </a:extLst>
          </p:cNvPr>
          <p:cNvSpPr txBox="1"/>
          <p:nvPr/>
        </p:nvSpPr>
        <p:spPr>
          <a:xfrm>
            <a:off x="4419600" y="4572001"/>
            <a:ext cx="1447800" cy="830997"/>
          </a:xfrm>
          <a:prstGeom prst="rect">
            <a:avLst/>
          </a:prstGeom>
          <a:noFill/>
        </p:spPr>
        <p:txBody>
          <a:bodyPr wrap="square" rtlCol="0">
            <a:spAutoFit/>
          </a:bodyPr>
          <a:lstStyle/>
          <a:p>
            <a:r>
              <a:rPr lang="en-US" sz="2400" b="1" dirty="0">
                <a:latin typeface="+mn-lt"/>
              </a:rPr>
              <a:t>Young Widows</a:t>
            </a:r>
          </a:p>
        </p:txBody>
      </p:sp>
      <p:sp>
        <p:nvSpPr>
          <p:cNvPr id="18" name="TextBox 17">
            <a:extLst>
              <a:ext uri="{FF2B5EF4-FFF2-40B4-BE49-F238E27FC236}">
                <a16:creationId xmlns:a16="http://schemas.microsoft.com/office/drawing/2014/main" id="{EA396FA8-A922-4FEE-97A4-EE16304438FA}"/>
              </a:ext>
            </a:extLst>
          </p:cNvPr>
          <p:cNvSpPr txBox="1"/>
          <p:nvPr/>
        </p:nvSpPr>
        <p:spPr>
          <a:xfrm>
            <a:off x="5791200" y="2286001"/>
            <a:ext cx="2438400" cy="461665"/>
          </a:xfrm>
          <a:prstGeom prst="rect">
            <a:avLst/>
          </a:prstGeom>
          <a:noFill/>
        </p:spPr>
        <p:txBody>
          <a:bodyPr wrap="square" rtlCol="0">
            <a:spAutoFit/>
          </a:bodyPr>
          <a:lstStyle/>
          <a:p>
            <a:r>
              <a:rPr lang="en-US" sz="2400" b="1" dirty="0">
                <a:latin typeface="+mn-lt"/>
              </a:rPr>
              <a:t>Widows Indeed</a:t>
            </a:r>
          </a:p>
        </p:txBody>
      </p:sp>
      <p:sp>
        <p:nvSpPr>
          <p:cNvPr id="20" name="TextBox 19">
            <a:extLst>
              <a:ext uri="{FF2B5EF4-FFF2-40B4-BE49-F238E27FC236}">
                <a16:creationId xmlns:a16="http://schemas.microsoft.com/office/drawing/2014/main" id="{61E2DA2A-B2C5-415D-B7CD-094AFC3317CA}"/>
              </a:ext>
            </a:extLst>
          </p:cNvPr>
          <p:cNvSpPr txBox="1"/>
          <p:nvPr/>
        </p:nvSpPr>
        <p:spPr>
          <a:xfrm>
            <a:off x="6248400" y="3124201"/>
            <a:ext cx="1447800" cy="830997"/>
          </a:xfrm>
          <a:prstGeom prst="rect">
            <a:avLst/>
          </a:prstGeom>
          <a:noFill/>
        </p:spPr>
        <p:txBody>
          <a:bodyPr wrap="square" rtlCol="0">
            <a:spAutoFit/>
          </a:bodyPr>
          <a:lstStyle/>
          <a:p>
            <a:r>
              <a:rPr lang="en-US" sz="2400" b="1" dirty="0">
                <a:latin typeface="+mn-lt"/>
              </a:rPr>
              <a:t>Enrolled</a:t>
            </a:r>
          </a:p>
          <a:p>
            <a:r>
              <a:rPr lang="en-US" sz="2400" b="1" dirty="0">
                <a:latin typeface="+mn-lt"/>
              </a:rPr>
              <a:t>Widows</a:t>
            </a:r>
          </a:p>
        </p:txBody>
      </p:sp>
    </p:spTree>
    <p:extLst>
      <p:ext uri="{BB962C8B-B14F-4D97-AF65-F5344CB8AC3E}">
        <p14:creationId xmlns:p14="http://schemas.microsoft.com/office/powerpoint/2010/main" val="3890643676"/>
      </p:ext>
    </p:extLst>
  </p:cSld>
  <p:clrMapOvr>
    <a:masterClrMapping/>
  </p:clrMapOvr>
  <p:transition spd="slow">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 Widow Indeed – 5:5,6</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2286001"/>
            <a:ext cx="4495800" cy="261610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Desolate (left alone)</a:t>
            </a:r>
          </a:p>
          <a:p>
            <a:pPr>
              <a:spcBef>
                <a:spcPts val="1200"/>
              </a:spcBef>
            </a:pPr>
            <a:r>
              <a:rPr lang="en-US" dirty="0">
                <a:solidFill>
                  <a:schemeClr val="accent1"/>
                </a:solidFill>
              </a:rPr>
              <a:t>Trusts in God </a:t>
            </a:r>
          </a:p>
          <a:p>
            <a:pPr>
              <a:spcBef>
                <a:spcPts val="1200"/>
              </a:spcBef>
            </a:pPr>
            <a:r>
              <a:rPr lang="en-US" dirty="0">
                <a:solidFill>
                  <a:schemeClr val="accent1"/>
                </a:solidFill>
              </a:rPr>
              <a:t>Continues in supplications and prayers night and day</a:t>
            </a:r>
          </a:p>
          <a:p>
            <a:pPr>
              <a:spcBef>
                <a:spcPts val="1200"/>
              </a:spcBef>
            </a:pPr>
            <a:r>
              <a:rPr lang="en-US" dirty="0">
                <a:solidFill>
                  <a:schemeClr val="accent1"/>
                </a:solidFill>
              </a:rPr>
              <a:t>Does not live in pleasure</a:t>
            </a:r>
          </a:p>
        </p:txBody>
      </p:sp>
      <p:pic>
        <p:nvPicPr>
          <p:cNvPr id="2" name="Picture 1">
            <a:extLst>
              <a:ext uri="{FF2B5EF4-FFF2-40B4-BE49-F238E27FC236}">
                <a16:creationId xmlns:a16="http://schemas.microsoft.com/office/drawing/2014/main" id="{A5BD3BFC-61F6-40D7-838C-09C09F578B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590801"/>
            <a:ext cx="2333682" cy="2251913"/>
          </a:xfrm>
          <a:prstGeom prst="rect">
            <a:avLst/>
          </a:prstGeom>
        </p:spPr>
      </p:pic>
    </p:spTree>
    <p:extLst>
      <p:ext uri="{BB962C8B-B14F-4D97-AF65-F5344CB8AC3E}">
        <p14:creationId xmlns:p14="http://schemas.microsoft.com/office/powerpoint/2010/main" val="826028367"/>
      </p:ext>
    </p:extLst>
  </p:cSld>
  <p:clrMapOvr>
    <a:masterClrMapping/>
  </p:clrMapOvr>
  <p:transition spd="slow">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An Enrolled Widow– 5:5,6</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828801"/>
            <a:ext cx="4495800" cy="440120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indent="274320">
              <a:spcBef>
                <a:spcPts val="1200"/>
              </a:spcBef>
              <a:spcAft>
                <a:spcPts val="0"/>
              </a:spcAft>
              <a:tabLst>
                <a:tab pos="457200" algn="l"/>
                <a:tab pos="914400" algn="l"/>
                <a:tab pos="1371600" algn="l"/>
                <a:tab pos="3246120" algn="ctr"/>
              </a:tabLst>
            </a:pPr>
            <a:r>
              <a:rPr lang="en-US" sz="2400" dirty="0">
                <a:solidFill>
                  <a:schemeClr val="accent1"/>
                </a:solidFill>
                <a:latin typeface="+mj-lt"/>
                <a:ea typeface="Times New Roman" panose="02020603050405020304" pitchFamily="18" charset="0"/>
                <a:cs typeface="Times New Roman" panose="02020603050405020304" pitchFamily="18" charset="0"/>
              </a:rPr>
              <a:t>(at least) sixty years old </a:t>
            </a:r>
          </a:p>
          <a:p>
            <a:pPr indent="274320">
              <a:spcBef>
                <a:spcPts val="1200"/>
              </a:spcBef>
              <a:spcAft>
                <a:spcPts val="0"/>
              </a:spcAft>
              <a:tabLst>
                <a:tab pos="457200" algn="l"/>
                <a:tab pos="914400" algn="l"/>
                <a:tab pos="1371600" algn="l"/>
                <a:tab pos="3246120" algn="ctr"/>
              </a:tabLst>
            </a:pPr>
            <a:r>
              <a:rPr lang="en-US" sz="2400" dirty="0">
                <a:solidFill>
                  <a:schemeClr val="accent1"/>
                </a:solidFill>
                <a:latin typeface="+mj-lt"/>
                <a:ea typeface="Times New Roman" panose="02020603050405020304" pitchFamily="18" charset="0"/>
                <a:cs typeface="Times New Roman" panose="02020603050405020304" pitchFamily="18" charset="0"/>
              </a:rPr>
              <a:t>wife of one man</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well reported for good works</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brought up children</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lodged strangers</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washed the saints’ feet</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relieved the afflicted </a:t>
            </a:r>
          </a:p>
          <a:p>
            <a:pPr>
              <a:spcBef>
                <a:spcPts val="1200"/>
              </a:spcBef>
              <a:spcAft>
                <a:spcPts val="0"/>
              </a:spcAft>
            </a:pPr>
            <a:r>
              <a:rPr lang="en-US" sz="2400" dirty="0">
                <a:solidFill>
                  <a:schemeClr val="accent1"/>
                </a:solidFill>
                <a:latin typeface="+mj-lt"/>
                <a:ea typeface="Times New Roman" panose="02020603050405020304" pitchFamily="18" charset="0"/>
                <a:cs typeface="Times New Roman" panose="02020603050405020304" pitchFamily="18" charset="0"/>
              </a:rPr>
              <a:t>diligently followed every good work.</a:t>
            </a:r>
            <a:endParaRPr lang="en-US" sz="2400" dirty="0">
              <a:solidFill>
                <a:schemeClr val="accent1"/>
              </a:solidFill>
              <a:latin typeface="+mj-lt"/>
            </a:endParaRPr>
          </a:p>
        </p:txBody>
      </p:sp>
      <p:pic>
        <p:nvPicPr>
          <p:cNvPr id="3" name="Picture 2">
            <a:extLst>
              <a:ext uri="{FF2B5EF4-FFF2-40B4-BE49-F238E27FC236}">
                <a16:creationId xmlns:a16="http://schemas.microsoft.com/office/drawing/2014/main" id="{7226E564-A227-4D7E-937A-4DDBBCEFE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752600"/>
            <a:ext cx="3200400" cy="3914652"/>
          </a:xfrm>
          <a:prstGeom prst="rect">
            <a:avLst/>
          </a:prstGeom>
        </p:spPr>
      </p:pic>
    </p:spTree>
    <p:extLst>
      <p:ext uri="{BB962C8B-B14F-4D97-AF65-F5344CB8AC3E}">
        <p14:creationId xmlns:p14="http://schemas.microsoft.com/office/powerpoint/2010/main" val="2006983557"/>
      </p:ext>
    </p:extLst>
  </p:cSld>
  <p:clrMapOvr>
    <a:masterClrMapping/>
  </p:clrMapOvr>
  <p:transition spd="slow">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Younger Widows – 5:11-14</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828800"/>
            <a:ext cx="4495800" cy="304698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t>Marry</a:t>
            </a:r>
          </a:p>
          <a:p>
            <a:pPr>
              <a:spcBef>
                <a:spcPts val="1200"/>
              </a:spcBef>
            </a:pPr>
            <a:r>
              <a:rPr lang="en-US" dirty="0"/>
              <a:t>bear children</a:t>
            </a:r>
          </a:p>
          <a:p>
            <a:pPr>
              <a:spcBef>
                <a:spcPts val="1200"/>
              </a:spcBef>
            </a:pPr>
            <a:r>
              <a:rPr lang="en-US" dirty="0"/>
              <a:t>manage the house</a:t>
            </a:r>
          </a:p>
          <a:p>
            <a:pPr>
              <a:spcBef>
                <a:spcPts val="1200"/>
              </a:spcBef>
            </a:pPr>
            <a:r>
              <a:rPr lang="en-US" dirty="0"/>
              <a:t>give no opportunity to the adversary to speak reproachfully</a:t>
            </a:r>
            <a:r>
              <a:rPr lang="en-US" b="0" dirty="0"/>
              <a:t> </a:t>
            </a:r>
            <a:endParaRPr lang="en-US" b="0" dirty="0">
              <a:hlinkClick r:id="rId2"/>
            </a:endParaRPr>
          </a:p>
        </p:txBody>
      </p:sp>
      <p:pic>
        <p:nvPicPr>
          <p:cNvPr id="4" name="Picture 3">
            <a:extLst>
              <a:ext uri="{FF2B5EF4-FFF2-40B4-BE49-F238E27FC236}">
                <a16:creationId xmlns:a16="http://schemas.microsoft.com/office/drawing/2014/main" id="{D8D1CAF1-42FC-4892-8967-D9B65F810E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2242" y="1828015"/>
            <a:ext cx="2567559" cy="3330167"/>
          </a:xfrm>
          <a:prstGeom prst="rect">
            <a:avLst/>
          </a:prstGeom>
        </p:spPr>
      </p:pic>
    </p:spTree>
    <p:extLst>
      <p:ext uri="{BB962C8B-B14F-4D97-AF65-F5344CB8AC3E}">
        <p14:creationId xmlns:p14="http://schemas.microsoft.com/office/powerpoint/2010/main" val="185027504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arn(inVertical)">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barn(inVertical)">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barn(inVertical)">
                                      <p:cBhvr>
                                        <p:cTn id="2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Lessons for Women  5:3-16</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1752600" y="1828800"/>
            <a:ext cx="4953000" cy="393954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600"/>
              </a:spcBef>
            </a:pPr>
            <a:r>
              <a:rPr lang="en-US" sz="2400" dirty="0">
                <a:solidFill>
                  <a:schemeClr val="accent1"/>
                </a:solidFill>
              </a:rPr>
              <a:t>Trust in God </a:t>
            </a:r>
          </a:p>
          <a:p>
            <a:pPr>
              <a:spcBef>
                <a:spcPts val="600"/>
              </a:spcBef>
            </a:pPr>
            <a:r>
              <a:rPr lang="en-US" sz="2400" dirty="0">
                <a:solidFill>
                  <a:schemeClr val="accent1"/>
                </a:solidFill>
              </a:rPr>
              <a:t>Continue in prayer</a:t>
            </a:r>
          </a:p>
          <a:p>
            <a:pPr>
              <a:spcBef>
                <a:spcPts val="600"/>
              </a:spcBef>
            </a:pPr>
            <a:r>
              <a:rPr lang="en-US" sz="2400" dirty="0">
                <a:solidFill>
                  <a:schemeClr val="accent1"/>
                </a:solidFill>
              </a:rPr>
              <a:t>Do not live in pleasure</a:t>
            </a:r>
          </a:p>
          <a:p>
            <a:pPr indent="274320">
              <a:spcBef>
                <a:spcPts val="600"/>
              </a:spcBef>
              <a:spcAft>
                <a:spcPts val="0"/>
              </a:spcAft>
              <a:tabLst>
                <a:tab pos="457200" algn="l"/>
                <a:tab pos="914400" algn="l"/>
                <a:tab pos="1371600" algn="l"/>
                <a:tab pos="3246120" algn="ctr"/>
              </a:tabLst>
            </a:pPr>
            <a:r>
              <a:rPr lang="en-US" sz="2400" dirty="0">
                <a:solidFill>
                  <a:schemeClr val="accent1"/>
                </a:solidFill>
                <a:ea typeface="Times New Roman" panose="02020603050405020304" pitchFamily="18" charset="0"/>
                <a:cs typeface="Times New Roman" panose="02020603050405020304" pitchFamily="18" charset="0"/>
              </a:rPr>
              <a:t>Marry/wife of one man</a:t>
            </a:r>
          </a:p>
          <a:p>
            <a:pPr>
              <a:spcBef>
                <a:spcPts val="600"/>
              </a:spcBef>
              <a:spcAft>
                <a:spcPts val="0"/>
              </a:spcAft>
            </a:pPr>
            <a:r>
              <a:rPr lang="en-US" sz="2400" dirty="0">
                <a:solidFill>
                  <a:schemeClr val="accent1"/>
                </a:solidFill>
                <a:ea typeface="Times New Roman" panose="02020603050405020304" pitchFamily="18" charset="0"/>
                <a:cs typeface="Times New Roman" panose="02020603050405020304" pitchFamily="18" charset="0"/>
              </a:rPr>
              <a:t>Bear/bring up children</a:t>
            </a:r>
          </a:p>
          <a:p>
            <a:pPr>
              <a:spcBef>
                <a:spcPts val="600"/>
              </a:spcBef>
              <a:spcAft>
                <a:spcPts val="0"/>
              </a:spcAft>
            </a:pPr>
            <a:r>
              <a:rPr lang="en-US" sz="2400" dirty="0">
                <a:solidFill>
                  <a:schemeClr val="accent1"/>
                </a:solidFill>
                <a:ea typeface="Times New Roman" panose="02020603050405020304" pitchFamily="18" charset="0"/>
                <a:cs typeface="Times New Roman" panose="02020603050405020304" pitchFamily="18" charset="0"/>
              </a:rPr>
              <a:t>Manage the household</a:t>
            </a:r>
          </a:p>
          <a:p>
            <a:pPr>
              <a:spcBef>
                <a:spcPts val="600"/>
              </a:spcBef>
              <a:spcAft>
                <a:spcPts val="0"/>
              </a:spcAft>
            </a:pPr>
            <a:r>
              <a:rPr lang="en-US" sz="2400" dirty="0">
                <a:solidFill>
                  <a:schemeClr val="accent1"/>
                </a:solidFill>
                <a:ea typeface="Times New Roman" panose="02020603050405020304" pitchFamily="18" charset="0"/>
                <a:cs typeface="Times New Roman" panose="02020603050405020304" pitchFamily="18" charset="0"/>
              </a:rPr>
              <a:t>Be hospitable</a:t>
            </a:r>
          </a:p>
          <a:p>
            <a:pPr>
              <a:spcBef>
                <a:spcPts val="600"/>
              </a:spcBef>
              <a:spcAft>
                <a:spcPts val="0"/>
              </a:spcAft>
            </a:pPr>
            <a:r>
              <a:rPr lang="en-US" sz="2400" dirty="0">
                <a:solidFill>
                  <a:schemeClr val="accent1"/>
                </a:solidFill>
                <a:ea typeface="Times New Roman" panose="02020603050405020304" pitchFamily="18" charset="0"/>
                <a:cs typeface="Times New Roman" panose="02020603050405020304" pitchFamily="18" charset="0"/>
              </a:rPr>
              <a:t>Relieve the afflicted </a:t>
            </a:r>
          </a:p>
          <a:p>
            <a:pPr>
              <a:spcBef>
                <a:spcPts val="600"/>
              </a:spcBef>
              <a:spcAft>
                <a:spcPts val="0"/>
              </a:spcAft>
            </a:pPr>
            <a:r>
              <a:rPr lang="en-US" sz="2400" dirty="0">
                <a:solidFill>
                  <a:schemeClr val="accent1"/>
                </a:solidFill>
                <a:ea typeface="Times New Roman" panose="02020603050405020304" pitchFamily="18" charset="0"/>
                <a:cs typeface="Times New Roman" panose="02020603050405020304" pitchFamily="18" charset="0"/>
              </a:rPr>
              <a:t>Diligently follow every good work</a:t>
            </a:r>
            <a:endParaRPr lang="en-US" sz="2400" dirty="0"/>
          </a:p>
        </p:txBody>
      </p:sp>
      <p:pic>
        <p:nvPicPr>
          <p:cNvPr id="4" name="Picture 3">
            <a:extLst>
              <a:ext uri="{FF2B5EF4-FFF2-40B4-BE49-F238E27FC236}">
                <a16:creationId xmlns:a16="http://schemas.microsoft.com/office/drawing/2014/main" id="{D8D1CAF1-42FC-4892-8967-D9B65F810E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242" y="1828015"/>
            <a:ext cx="2567559" cy="3330167"/>
          </a:xfrm>
          <a:prstGeom prst="rect">
            <a:avLst/>
          </a:prstGeom>
        </p:spPr>
      </p:pic>
    </p:spTree>
    <p:extLst>
      <p:ext uri="{BB962C8B-B14F-4D97-AF65-F5344CB8AC3E}">
        <p14:creationId xmlns:p14="http://schemas.microsoft.com/office/powerpoint/2010/main" val="643502778"/>
      </p:ext>
    </p:extLst>
  </p:cSld>
  <p:clrMapOvr>
    <a:masterClrMapping/>
  </p:clrMapOvr>
  <p:transition spd="slow">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Lessons about Care of Widows – 5:3-16</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00201"/>
            <a:ext cx="4495800" cy="492442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Primary responsibility rests on family</a:t>
            </a:r>
          </a:p>
          <a:p>
            <a:pPr>
              <a:spcBef>
                <a:spcPts val="1200"/>
              </a:spcBef>
            </a:pPr>
            <a:r>
              <a:rPr lang="en-US" dirty="0">
                <a:solidFill>
                  <a:schemeClr val="accent1"/>
                </a:solidFill>
              </a:rPr>
              <a:t>Church responsibility is limited</a:t>
            </a:r>
          </a:p>
          <a:p>
            <a:pPr>
              <a:spcBef>
                <a:spcPts val="1200"/>
              </a:spcBef>
            </a:pPr>
            <a:r>
              <a:rPr lang="en-US" dirty="0">
                <a:solidFill>
                  <a:schemeClr val="accent1"/>
                </a:solidFill>
              </a:rPr>
              <a:t>Church responsibility differs from individual</a:t>
            </a:r>
          </a:p>
          <a:p>
            <a:pPr>
              <a:spcBef>
                <a:spcPts val="1200"/>
              </a:spcBef>
            </a:pPr>
            <a:r>
              <a:rPr lang="en-US" dirty="0">
                <a:solidFill>
                  <a:schemeClr val="accent1"/>
                </a:solidFill>
              </a:rPr>
              <a:t>God has a plan for women’s service</a:t>
            </a:r>
          </a:p>
          <a:p>
            <a:pPr>
              <a:spcBef>
                <a:spcPts val="1200"/>
              </a:spcBef>
            </a:pPr>
            <a:r>
              <a:rPr lang="en-US" dirty="0">
                <a:solidFill>
                  <a:schemeClr val="accent1"/>
                </a:solidFill>
              </a:rPr>
              <a:t>Roles of men and women differ</a:t>
            </a:r>
          </a:p>
        </p:txBody>
      </p:sp>
      <p:pic>
        <p:nvPicPr>
          <p:cNvPr id="2" name="Picture 1">
            <a:extLst>
              <a:ext uri="{FF2B5EF4-FFF2-40B4-BE49-F238E27FC236}">
                <a16:creationId xmlns:a16="http://schemas.microsoft.com/office/drawing/2014/main" id="{A5BD3BFC-61F6-40D7-838C-09C09F578B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2590801"/>
            <a:ext cx="2333682" cy="2251913"/>
          </a:xfrm>
          <a:prstGeom prst="rect">
            <a:avLst/>
          </a:prstGeom>
        </p:spPr>
      </p:pic>
    </p:spTree>
    <p:extLst>
      <p:ext uri="{BB962C8B-B14F-4D97-AF65-F5344CB8AC3E}">
        <p14:creationId xmlns:p14="http://schemas.microsoft.com/office/powerpoint/2010/main" val="278705925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arn(inVertical)">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barn(inVertical)">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barn(inVertical)">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Miscellaneous Instructions  5:17-25</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76401"/>
            <a:ext cx="4495800" cy="421653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Honor elders</a:t>
            </a:r>
          </a:p>
          <a:p>
            <a:pPr>
              <a:spcBef>
                <a:spcPts val="1200"/>
              </a:spcBef>
            </a:pPr>
            <a:r>
              <a:rPr lang="en-US" dirty="0">
                <a:solidFill>
                  <a:schemeClr val="accent1"/>
                </a:solidFill>
              </a:rPr>
              <a:t>Accusations – 2/3 witnesses</a:t>
            </a:r>
          </a:p>
          <a:p>
            <a:pPr>
              <a:spcBef>
                <a:spcPts val="1200"/>
              </a:spcBef>
            </a:pPr>
            <a:r>
              <a:rPr lang="en-US" dirty="0">
                <a:solidFill>
                  <a:schemeClr val="accent1"/>
                </a:solidFill>
              </a:rPr>
              <a:t>Public rebukes</a:t>
            </a:r>
          </a:p>
          <a:p>
            <a:pPr>
              <a:spcBef>
                <a:spcPts val="1200"/>
              </a:spcBef>
            </a:pPr>
            <a:r>
              <a:rPr lang="en-US" dirty="0">
                <a:solidFill>
                  <a:schemeClr val="accent1"/>
                </a:solidFill>
              </a:rPr>
              <a:t>Avoid prejudice/partiality</a:t>
            </a:r>
          </a:p>
          <a:p>
            <a:pPr>
              <a:spcBef>
                <a:spcPts val="1200"/>
              </a:spcBef>
            </a:pPr>
            <a:r>
              <a:rPr lang="en-US" dirty="0">
                <a:solidFill>
                  <a:schemeClr val="accent1"/>
                </a:solidFill>
              </a:rPr>
              <a:t>Keep pure from other people’s sins</a:t>
            </a:r>
          </a:p>
          <a:p>
            <a:pPr>
              <a:spcBef>
                <a:spcPts val="1200"/>
              </a:spcBef>
            </a:pPr>
            <a:r>
              <a:rPr lang="en-US" dirty="0">
                <a:solidFill>
                  <a:schemeClr val="accent1"/>
                </a:solidFill>
              </a:rPr>
              <a:t>Health infirmity</a:t>
            </a:r>
          </a:p>
        </p:txBody>
      </p:sp>
      <p:pic>
        <p:nvPicPr>
          <p:cNvPr id="3" name="Picture 2">
            <a:extLst>
              <a:ext uri="{FF2B5EF4-FFF2-40B4-BE49-F238E27FC236}">
                <a16:creationId xmlns:a16="http://schemas.microsoft.com/office/drawing/2014/main" id="{D62F3A74-7BC2-4939-9928-F20E7DAA2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1905000"/>
            <a:ext cx="2457450" cy="3810000"/>
          </a:xfrm>
          <a:prstGeom prst="rect">
            <a:avLst/>
          </a:prstGeom>
        </p:spPr>
      </p:pic>
    </p:spTree>
    <p:extLst>
      <p:ext uri="{BB962C8B-B14F-4D97-AF65-F5344CB8AC3E}">
        <p14:creationId xmlns:p14="http://schemas.microsoft.com/office/powerpoint/2010/main" val="3084067158"/>
      </p:ext>
    </p:extLst>
  </p:cSld>
  <p:clrMapOvr>
    <a:masterClrMapping/>
  </p:clrMapOvr>
  <p:transition spd="slow">
    <p:wedg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about Groups of People</a:t>
            </a:r>
            <a:endParaRPr lang="en-US" sz="2800" b="1" dirty="0">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76401"/>
            <a:ext cx="4495800" cy="335476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Elders</a:t>
            </a:r>
          </a:p>
          <a:p>
            <a:pPr>
              <a:spcBef>
                <a:spcPts val="1200"/>
              </a:spcBef>
            </a:pPr>
            <a:r>
              <a:rPr lang="en-US" dirty="0">
                <a:solidFill>
                  <a:schemeClr val="accent1"/>
                </a:solidFill>
              </a:rPr>
              <a:t>Deacons</a:t>
            </a:r>
          </a:p>
          <a:p>
            <a:pPr>
              <a:spcBef>
                <a:spcPts val="1200"/>
              </a:spcBef>
            </a:pPr>
            <a:r>
              <a:rPr lang="en-US" dirty="0">
                <a:solidFill>
                  <a:schemeClr val="accent1"/>
                </a:solidFill>
              </a:rPr>
              <a:t>Older men/women</a:t>
            </a:r>
          </a:p>
          <a:p>
            <a:pPr>
              <a:spcBef>
                <a:spcPts val="1200"/>
              </a:spcBef>
            </a:pPr>
            <a:r>
              <a:rPr lang="en-US" dirty="0">
                <a:solidFill>
                  <a:schemeClr val="accent1"/>
                </a:solidFill>
              </a:rPr>
              <a:t>Younger men/women</a:t>
            </a:r>
          </a:p>
          <a:p>
            <a:pPr>
              <a:spcBef>
                <a:spcPts val="1200"/>
              </a:spcBef>
            </a:pPr>
            <a:r>
              <a:rPr lang="en-US" dirty="0">
                <a:solidFill>
                  <a:schemeClr val="accent1"/>
                </a:solidFill>
              </a:rPr>
              <a:t>Widows</a:t>
            </a:r>
          </a:p>
          <a:p>
            <a:pPr>
              <a:spcBef>
                <a:spcPts val="1200"/>
              </a:spcBef>
            </a:pPr>
            <a:r>
              <a:rPr lang="en-US" dirty="0">
                <a:solidFill>
                  <a:schemeClr val="accent1"/>
                </a:solidFill>
              </a:rPr>
              <a:t>Servants/masters</a:t>
            </a:r>
          </a:p>
        </p:txBody>
      </p:sp>
      <p:pic>
        <p:nvPicPr>
          <p:cNvPr id="3" name="Picture 2">
            <a:extLst>
              <a:ext uri="{FF2B5EF4-FFF2-40B4-BE49-F238E27FC236}">
                <a16:creationId xmlns:a16="http://schemas.microsoft.com/office/drawing/2014/main" id="{D62F3A74-7BC2-4939-9928-F20E7DAA2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1905000"/>
            <a:ext cx="2457450" cy="3810000"/>
          </a:xfrm>
          <a:prstGeom prst="rect">
            <a:avLst/>
          </a:prstGeom>
        </p:spPr>
      </p:pic>
    </p:spTree>
    <p:extLst>
      <p:ext uri="{BB962C8B-B14F-4D97-AF65-F5344CB8AC3E}">
        <p14:creationId xmlns:p14="http://schemas.microsoft.com/office/powerpoint/2010/main" val="317870322"/>
      </p:ext>
    </p:extLst>
  </p:cSld>
  <p:clrMapOvr>
    <a:masterClrMapping/>
  </p:clrMapOvr>
  <p:transition spd="slow">
    <p:wedg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Instructions for Special Groups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2209800" y="1676400"/>
            <a:ext cx="4495800" cy="393954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Elders</a:t>
            </a:r>
          </a:p>
          <a:p>
            <a:pPr>
              <a:spcBef>
                <a:spcPts val="1200"/>
              </a:spcBef>
            </a:pPr>
            <a:r>
              <a:rPr lang="en-US" dirty="0">
                <a:solidFill>
                  <a:schemeClr val="accent1"/>
                </a:solidFill>
              </a:rPr>
              <a:t>Deacons</a:t>
            </a:r>
          </a:p>
          <a:p>
            <a:pPr>
              <a:spcBef>
                <a:spcPts val="1200"/>
              </a:spcBef>
            </a:pPr>
            <a:r>
              <a:rPr lang="en-US" dirty="0">
                <a:solidFill>
                  <a:schemeClr val="accent1"/>
                </a:solidFill>
              </a:rPr>
              <a:t>Older men/women</a:t>
            </a:r>
          </a:p>
          <a:p>
            <a:pPr>
              <a:spcBef>
                <a:spcPts val="1200"/>
              </a:spcBef>
            </a:pPr>
            <a:r>
              <a:rPr lang="en-US" dirty="0">
                <a:solidFill>
                  <a:schemeClr val="accent1"/>
                </a:solidFill>
              </a:rPr>
              <a:t>Younger men/women</a:t>
            </a:r>
          </a:p>
          <a:p>
            <a:pPr>
              <a:spcBef>
                <a:spcPts val="1200"/>
              </a:spcBef>
            </a:pPr>
            <a:r>
              <a:rPr lang="en-US" dirty="0">
                <a:solidFill>
                  <a:schemeClr val="accent1"/>
                </a:solidFill>
              </a:rPr>
              <a:t>Widows</a:t>
            </a:r>
          </a:p>
          <a:p>
            <a:pPr>
              <a:spcBef>
                <a:spcPts val="1200"/>
              </a:spcBef>
            </a:pPr>
            <a:r>
              <a:rPr lang="en-US" dirty="0">
                <a:solidFill>
                  <a:schemeClr val="accent1"/>
                </a:solidFill>
              </a:rPr>
              <a:t>Servants/masters</a:t>
            </a:r>
          </a:p>
          <a:p>
            <a:pPr>
              <a:spcBef>
                <a:spcPts val="1200"/>
              </a:spcBef>
            </a:pPr>
            <a:r>
              <a:rPr lang="en-US" dirty="0">
                <a:solidFill>
                  <a:schemeClr val="accent1"/>
                </a:solidFill>
              </a:rPr>
              <a:t>False Teachers</a:t>
            </a:r>
          </a:p>
        </p:txBody>
      </p:sp>
      <p:pic>
        <p:nvPicPr>
          <p:cNvPr id="3" name="Picture 2">
            <a:extLst>
              <a:ext uri="{FF2B5EF4-FFF2-40B4-BE49-F238E27FC236}">
                <a16:creationId xmlns:a16="http://schemas.microsoft.com/office/drawing/2014/main" id="{D62F3A74-7BC2-4939-9928-F20E7DAA2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1905000"/>
            <a:ext cx="2457450" cy="3810000"/>
          </a:xfrm>
          <a:prstGeom prst="rect">
            <a:avLst/>
          </a:prstGeom>
        </p:spPr>
      </p:pic>
    </p:spTree>
    <p:extLst>
      <p:ext uri="{BB962C8B-B14F-4D97-AF65-F5344CB8AC3E}">
        <p14:creationId xmlns:p14="http://schemas.microsoft.com/office/powerpoint/2010/main" val="3362019477"/>
      </p:ext>
    </p:extLst>
  </p:cSld>
  <p:clrMapOvr>
    <a:masterClrMapping/>
  </p:clrMapOvr>
  <p:transition spd="slow">
    <p:wedg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Description of False Teachers – 6:3-5</a:t>
            </a:r>
            <a:endParaRPr lang="en-US" sz="2800" b="1" dirty="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85CD734-75EE-454E-A5A3-5C8F79930F84}"/>
              </a:ext>
            </a:extLst>
          </p:cNvPr>
          <p:cNvSpPr txBox="1"/>
          <p:nvPr/>
        </p:nvSpPr>
        <p:spPr>
          <a:xfrm>
            <a:off x="2209800" y="1600200"/>
            <a:ext cx="3962400" cy="4755148"/>
          </a:xfrm>
          <a:prstGeom prst="rect">
            <a:avLst/>
          </a:prstGeom>
          <a:noFill/>
        </p:spPr>
        <p:txBody>
          <a:bodyPr wrap="square" rtlCol="0">
            <a:spAutoFit/>
          </a:bodyPr>
          <a:lstStyle/>
          <a:p>
            <a:pPr algn="ctr"/>
            <a:r>
              <a:rPr lang="en-US" sz="2800" b="1" dirty="0">
                <a:solidFill>
                  <a:schemeClr val="tx1"/>
                </a:solidFill>
                <a:latin typeface="+mn-lt"/>
              </a:rPr>
              <a:t>Characteristics</a:t>
            </a:r>
          </a:p>
          <a:p>
            <a:pPr>
              <a:spcBef>
                <a:spcPts val="600"/>
              </a:spcBef>
            </a:pPr>
            <a:r>
              <a:rPr lang="en-US" sz="2400" dirty="0">
                <a:solidFill>
                  <a:schemeClr val="accent1"/>
                </a:solidFill>
                <a:latin typeface="+mn-lt"/>
              </a:rPr>
              <a:t>Teach different from words of Jesus &amp; godliness</a:t>
            </a:r>
          </a:p>
          <a:p>
            <a:pPr>
              <a:spcBef>
                <a:spcPts val="600"/>
              </a:spcBef>
            </a:pPr>
            <a:r>
              <a:rPr lang="en-US" sz="2400" dirty="0">
                <a:solidFill>
                  <a:schemeClr val="accent1"/>
                </a:solidFill>
                <a:latin typeface="+mn-lt"/>
              </a:rPr>
              <a:t>Proud</a:t>
            </a:r>
          </a:p>
          <a:p>
            <a:pPr>
              <a:spcBef>
                <a:spcPts val="600"/>
              </a:spcBef>
            </a:pPr>
            <a:r>
              <a:rPr lang="en-US" sz="2400" dirty="0">
                <a:solidFill>
                  <a:schemeClr val="accent1"/>
                </a:solidFill>
                <a:latin typeface="+mn-lt"/>
              </a:rPr>
              <a:t>Knowing nothing</a:t>
            </a:r>
          </a:p>
          <a:p>
            <a:pPr>
              <a:spcBef>
                <a:spcPts val="600"/>
              </a:spcBef>
            </a:pPr>
            <a:r>
              <a:rPr lang="en-US" sz="2400" dirty="0">
                <a:solidFill>
                  <a:schemeClr val="accent1"/>
                </a:solidFill>
                <a:latin typeface="+mn-lt"/>
              </a:rPr>
              <a:t>Obsessed with disputes over words</a:t>
            </a:r>
          </a:p>
          <a:p>
            <a:pPr>
              <a:spcBef>
                <a:spcPts val="600"/>
              </a:spcBef>
            </a:pPr>
            <a:r>
              <a:rPr lang="en-US" sz="2400" dirty="0">
                <a:solidFill>
                  <a:schemeClr val="accent1"/>
                </a:solidFill>
                <a:latin typeface="+mn-lt"/>
              </a:rPr>
              <a:t>Corrupt minds</a:t>
            </a:r>
          </a:p>
          <a:p>
            <a:pPr>
              <a:spcBef>
                <a:spcPts val="600"/>
              </a:spcBef>
            </a:pPr>
            <a:r>
              <a:rPr lang="en-US" sz="2400" dirty="0">
                <a:solidFill>
                  <a:schemeClr val="accent1"/>
                </a:solidFill>
                <a:latin typeface="+mn-lt"/>
              </a:rPr>
              <a:t>Destitute of truth</a:t>
            </a:r>
          </a:p>
          <a:p>
            <a:pPr>
              <a:spcBef>
                <a:spcPts val="600"/>
              </a:spcBef>
            </a:pPr>
            <a:r>
              <a:rPr lang="en-US" sz="2400" dirty="0">
                <a:solidFill>
                  <a:schemeClr val="accent1"/>
                </a:solidFill>
                <a:latin typeface="+mn-lt"/>
              </a:rPr>
              <a:t>View godliness as means of gain</a:t>
            </a:r>
          </a:p>
        </p:txBody>
      </p:sp>
      <p:sp>
        <p:nvSpPr>
          <p:cNvPr id="6" name="TextBox 5">
            <a:extLst>
              <a:ext uri="{FF2B5EF4-FFF2-40B4-BE49-F238E27FC236}">
                <a16:creationId xmlns:a16="http://schemas.microsoft.com/office/drawing/2014/main" id="{592C10E7-87AB-4960-AD3D-672B63CB26A1}"/>
              </a:ext>
            </a:extLst>
          </p:cNvPr>
          <p:cNvSpPr txBox="1"/>
          <p:nvPr/>
        </p:nvSpPr>
        <p:spPr>
          <a:xfrm>
            <a:off x="6096000" y="1752600"/>
            <a:ext cx="3962400" cy="2754600"/>
          </a:xfrm>
          <a:prstGeom prst="rect">
            <a:avLst/>
          </a:prstGeom>
          <a:noFill/>
        </p:spPr>
        <p:txBody>
          <a:bodyPr wrap="square" rtlCol="0">
            <a:spAutoFit/>
          </a:bodyPr>
          <a:lstStyle/>
          <a:p>
            <a:pPr algn="ctr"/>
            <a:r>
              <a:rPr lang="en-US" sz="2800" b="1" dirty="0">
                <a:solidFill>
                  <a:schemeClr val="tx1"/>
                </a:solidFill>
                <a:latin typeface="+mn-lt"/>
              </a:rPr>
              <a:t>Effects</a:t>
            </a:r>
          </a:p>
          <a:p>
            <a:pPr>
              <a:spcBef>
                <a:spcPts val="600"/>
              </a:spcBef>
            </a:pPr>
            <a:r>
              <a:rPr lang="en-US" sz="2400" dirty="0">
                <a:solidFill>
                  <a:schemeClr val="accent1"/>
                </a:solidFill>
                <a:latin typeface="+mn-lt"/>
              </a:rPr>
              <a:t>Envy</a:t>
            </a:r>
          </a:p>
          <a:p>
            <a:pPr>
              <a:spcBef>
                <a:spcPts val="600"/>
              </a:spcBef>
            </a:pPr>
            <a:r>
              <a:rPr lang="en-US" sz="2400" dirty="0">
                <a:solidFill>
                  <a:schemeClr val="accent1"/>
                </a:solidFill>
                <a:latin typeface="+mn-lt"/>
              </a:rPr>
              <a:t>Strife</a:t>
            </a:r>
          </a:p>
          <a:p>
            <a:pPr>
              <a:spcBef>
                <a:spcPts val="600"/>
              </a:spcBef>
            </a:pPr>
            <a:r>
              <a:rPr lang="en-US" sz="2400" dirty="0">
                <a:solidFill>
                  <a:schemeClr val="accent1"/>
                </a:solidFill>
                <a:latin typeface="+mn-lt"/>
              </a:rPr>
              <a:t>Reviling</a:t>
            </a:r>
          </a:p>
          <a:p>
            <a:pPr>
              <a:spcBef>
                <a:spcPts val="600"/>
              </a:spcBef>
            </a:pPr>
            <a:r>
              <a:rPr lang="en-US" sz="2400" dirty="0">
                <a:solidFill>
                  <a:schemeClr val="accent1"/>
                </a:solidFill>
                <a:latin typeface="+mn-lt"/>
              </a:rPr>
              <a:t>Evil suspicions</a:t>
            </a:r>
          </a:p>
          <a:p>
            <a:pPr>
              <a:spcBef>
                <a:spcPts val="600"/>
              </a:spcBef>
            </a:pPr>
            <a:r>
              <a:rPr lang="en-US" sz="2400" dirty="0">
                <a:solidFill>
                  <a:schemeClr val="accent1"/>
                </a:solidFill>
                <a:latin typeface="+mn-lt"/>
              </a:rPr>
              <a:t>Useless wrangling</a:t>
            </a:r>
          </a:p>
        </p:txBody>
      </p:sp>
    </p:spTree>
    <p:extLst>
      <p:ext uri="{BB962C8B-B14F-4D97-AF65-F5344CB8AC3E}">
        <p14:creationId xmlns:p14="http://schemas.microsoft.com/office/powerpoint/2010/main" val="44693511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 calcmode="lin" valueType="num">
                                      <p:cBhvr>
                                        <p:cTn id="35"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36"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37" dur="10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 calcmode="lin" valueType="num">
                                      <p:cBhvr>
                                        <p:cTn id="42"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43"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44" dur="1000"/>
                                        <p:tgtEl>
                                          <p:spTgt spid="6">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 calcmode="lin" valueType="num">
                                      <p:cBhvr>
                                        <p:cTn id="49"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50"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51" dur="1000"/>
                                        <p:tgtEl>
                                          <p:spTgt spid="6">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6">
                                            <p:txEl>
                                              <p:pRg st="4" end="4"/>
                                            </p:txEl>
                                          </p:spTgt>
                                        </p:tgtEl>
                                        <p:attrNameLst>
                                          <p:attrName>style.visibility</p:attrName>
                                        </p:attrNameLst>
                                      </p:cBhvr>
                                      <p:to>
                                        <p:strVal val="visible"/>
                                      </p:to>
                                    </p:set>
                                    <p:anim calcmode="lin" valueType="num">
                                      <p:cBhvr>
                                        <p:cTn id="56"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57"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58" dur="1000"/>
                                        <p:tgtEl>
                                          <p:spTgt spid="6">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 calcmode="lin" valueType="num">
                                      <p:cBhvr>
                                        <p:cTn id="63"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64"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65" dur="1000"/>
                                        <p:tgtEl>
                                          <p:spTgt spid="6">
                                            <p:txEl>
                                              <p:pRg st="5" end="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4">
                                            <p:txEl>
                                              <p:pRg st="5" end="5"/>
                                            </p:txEl>
                                          </p:spTgt>
                                        </p:tgtEl>
                                        <p:attrNameLst>
                                          <p:attrName>style.visibility</p:attrName>
                                        </p:attrNameLst>
                                      </p:cBhvr>
                                      <p:to>
                                        <p:strVal val="visible"/>
                                      </p:to>
                                    </p:set>
                                    <p:anim calcmode="lin" valueType="num">
                                      <p:cBhvr>
                                        <p:cTn id="70"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71"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72" dur="1000"/>
                                        <p:tgtEl>
                                          <p:spTgt spid="4">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4">
                                            <p:txEl>
                                              <p:pRg st="6" end="6"/>
                                            </p:txEl>
                                          </p:spTgt>
                                        </p:tgtEl>
                                        <p:attrNameLst>
                                          <p:attrName>style.visibility</p:attrName>
                                        </p:attrNameLst>
                                      </p:cBhvr>
                                      <p:to>
                                        <p:strVal val="visible"/>
                                      </p:to>
                                    </p:set>
                                    <p:anim calcmode="lin" valueType="num">
                                      <p:cBhvr>
                                        <p:cTn id="77"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78"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79" dur="1000"/>
                                        <p:tgtEl>
                                          <p:spTgt spid="4">
                                            <p:txEl>
                                              <p:pRg st="6" end="6"/>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nodeType="clickEffect">
                                  <p:stCondLst>
                                    <p:cond delay="0"/>
                                  </p:stCondLst>
                                  <p:childTnLst>
                                    <p:set>
                                      <p:cBhvr>
                                        <p:cTn id="83" dur="1" fill="hold">
                                          <p:stCondLst>
                                            <p:cond delay="0"/>
                                          </p:stCondLst>
                                        </p:cTn>
                                        <p:tgtEl>
                                          <p:spTgt spid="4">
                                            <p:txEl>
                                              <p:pRg st="7" end="7"/>
                                            </p:txEl>
                                          </p:spTgt>
                                        </p:tgtEl>
                                        <p:attrNameLst>
                                          <p:attrName>style.visibility</p:attrName>
                                        </p:attrNameLst>
                                      </p:cBhvr>
                                      <p:to>
                                        <p:strVal val="visible"/>
                                      </p:to>
                                    </p:set>
                                    <p:anim calcmode="lin" valueType="num">
                                      <p:cBhvr>
                                        <p:cTn id="84"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85"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86"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3810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Flee Love of Money – 6:6-12</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1752600" y="1371600"/>
            <a:ext cx="4495800" cy="433965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indent="274320">
              <a:spcBef>
                <a:spcPts val="600"/>
              </a:spcBef>
              <a:spcAft>
                <a:spcPts val="0"/>
              </a:spcAft>
              <a:tabLst>
                <a:tab pos="457200" algn="l"/>
                <a:tab pos="914400" algn="l"/>
                <a:tab pos="1371600" algn="l"/>
                <a:tab pos="3246120" algn="ctr"/>
              </a:tabLst>
            </a:pPr>
            <a:r>
              <a:rPr lang="en-US" dirty="0">
                <a:solidFill>
                  <a:schemeClr val="accent1"/>
                </a:solidFill>
                <a:ea typeface="Times New Roman" panose="02020603050405020304" pitchFamily="18" charset="0"/>
                <a:cs typeface="Times New Roman" panose="02020603050405020304" pitchFamily="18" charset="0"/>
              </a:rPr>
              <a:t>Avoid</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Lack of contentment</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Temptation </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Snare </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Many foolish and hurtful lusts </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Led astray from the faith</a:t>
            </a:r>
          </a:p>
          <a:p>
            <a:pPr indent="274320">
              <a:spcBef>
                <a:spcPts val="60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Pierced through with many sorrows</a:t>
            </a:r>
            <a:endParaRPr lang="en-US" dirty="0">
              <a:solidFill>
                <a:schemeClr val="accent1"/>
              </a:solidFill>
            </a:endParaRPr>
          </a:p>
        </p:txBody>
      </p:sp>
      <p:sp>
        <p:nvSpPr>
          <p:cNvPr id="5" name="TextBox 4">
            <a:extLst>
              <a:ext uri="{FF2B5EF4-FFF2-40B4-BE49-F238E27FC236}">
                <a16:creationId xmlns:a16="http://schemas.microsoft.com/office/drawing/2014/main" id="{F672F735-B2CD-40B1-BE7C-96F5E1D5F6E5}"/>
              </a:ext>
            </a:extLst>
          </p:cNvPr>
          <p:cNvSpPr txBox="1"/>
          <p:nvPr/>
        </p:nvSpPr>
        <p:spPr>
          <a:xfrm>
            <a:off x="6248400" y="1371601"/>
            <a:ext cx="3962400" cy="5093702"/>
          </a:xfrm>
          <a:prstGeom prst="rect">
            <a:avLst/>
          </a:prstGeom>
          <a:noFill/>
        </p:spPr>
        <p:txBody>
          <a:bodyPr wrap="square" rtlCol="0">
            <a:spAutoFit/>
          </a:bodyPr>
          <a:lstStyle/>
          <a:p>
            <a:pPr>
              <a:spcBef>
                <a:spcPts val="600"/>
              </a:spcBef>
            </a:pPr>
            <a:r>
              <a:rPr lang="en-US" sz="2800" b="1" dirty="0">
                <a:solidFill>
                  <a:schemeClr val="accent1"/>
                </a:solidFill>
                <a:latin typeface="+mn-lt"/>
              </a:rPr>
              <a:t>Pursue</a:t>
            </a:r>
            <a:r>
              <a:rPr lang="en-US" sz="2800" b="1" dirty="0">
                <a:latin typeface="+mn-lt"/>
              </a:rPr>
              <a:t> </a:t>
            </a:r>
          </a:p>
          <a:p>
            <a:pPr>
              <a:spcBef>
                <a:spcPts val="600"/>
              </a:spcBef>
            </a:pPr>
            <a:r>
              <a:rPr lang="en-US" sz="2800" b="1" dirty="0">
                <a:latin typeface="+mn-lt"/>
              </a:rPr>
              <a:t>Righteousness</a:t>
            </a:r>
          </a:p>
          <a:p>
            <a:pPr>
              <a:spcBef>
                <a:spcPts val="600"/>
              </a:spcBef>
            </a:pPr>
            <a:r>
              <a:rPr lang="en-US" sz="2800" b="1" dirty="0">
                <a:latin typeface="+mn-lt"/>
              </a:rPr>
              <a:t>Godliness</a:t>
            </a:r>
          </a:p>
          <a:p>
            <a:pPr>
              <a:spcBef>
                <a:spcPts val="600"/>
              </a:spcBef>
            </a:pPr>
            <a:r>
              <a:rPr lang="en-US" sz="2800" b="1" dirty="0">
                <a:latin typeface="+mn-lt"/>
              </a:rPr>
              <a:t>Faith</a:t>
            </a:r>
          </a:p>
          <a:p>
            <a:pPr>
              <a:spcBef>
                <a:spcPts val="600"/>
              </a:spcBef>
            </a:pPr>
            <a:r>
              <a:rPr lang="en-US" sz="2800" b="1" dirty="0">
                <a:latin typeface="+mn-lt"/>
              </a:rPr>
              <a:t>Love</a:t>
            </a:r>
          </a:p>
          <a:p>
            <a:pPr>
              <a:spcBef>
                <a:spcPts val="600"/>
              </a:spcBef>
            </a:pPr>
            <a:r>
              <a:rPr lang="en-US" sz="2800" b="1" dirty="0">
                <a:latin typeface="+mn-lt"/>
              </a:rPr>
              <a:t>Patience </a:t>
            </a:r>
          </a:p>
          <a:p>
            <a:pPr>
              <a:spcBef>
                <a:spcPts val="600"/>
              </a:spcBef>
            </a:pPr>
            <a:r>
              <a:rPr lang="en-US" sz="2800" b="1" dirty="0">
                <a:latin typeface="+mn-lt"/>
              </a:rPr>
              <a:t>Gentleness</a:t>
            </a:r>
          </a:p>
          <a:p>
            <a:pPr>
              <a:spcBef>
                <a:spcPts val="600"/>
              </a:spcBef>
            </a:pPr>
            <a:r>
              <a:rPr lang="en-US" sz="2800" b="1" dirty="0">
                <a:latin typeface="+mn-lt"/>
              </a:rPr>
              <a:t>The good fight of faith</a:t>
            </a:r>
          </a:p>
          <a:p>
            <a:pPr>
              <a:spcBef>
                <a:spcPts val="600"/>
              </a:spcBef>
            </a:pPr>
            <a:r>
              <a:rPr lang="en-US" sz="2800" b="1" dirty="0">
                <a:latin typeface="+mn-lt"/>
              </a:rPr>
              <a:t>Eternal life</a:t>
            </a:r>
          </a:p>
          <a:p>
            <a:pPr>
              <a:spcBef>
                <a:spcPts val="600"/>
              </a:spcBef>
            </a:pPr>
            <a:r>
              <a:rPr lang="en-US" sz="2800" b="1" dirty="0">
                <a:latin typeface="+mn-lt"/>
              </a:rPr>
              <a:t>The good confession</a:t>
            </a:r>
          </a:p>
        </p:txBody>
      </p:sp>
    </p:spTree>
    <p:extLst>
      <p:ext uri="{BB962C8B-B14F-4D97-AF65-F5344CB8AC3E}">
        <p14:creationId xmlns:p14="http://schemas.microsoft.com/office/powerpoint/2010/main" val="173592629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50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par>
                                <p:cTn id="20" presetID="10" presetClass="entr" presetSubtype="0" fill="hold" nodeType="withEffect">
                                  <p:stCondLst>
                                    <p:cond delay="50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par>
                                <p:cTn id="23" presetID="10" presetClass="entr" presetSubtype="0" fill="hold" nodeType="withEffect">
                                  <p:stCondLst>
                                    <p:cond delay="50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500"/>
                                        <p:tgtEl>
                                          <p:spTgt spid="5">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50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50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50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5334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Our Lord Will Appear – 6:15,16</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750635"/>
            <a:ext cx="5943600" cy="37856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t>The blessed and only Potentate</a:t>
            </a:r>
          </a:p>
          <a:p>
            <a:pPr>
              <a:spcBef>
                <a:spcPts val="1200"/>
              </a:spcBef>
            </a:pPr>
            <a:r>
              <a:rPr lang="en-US" dirty="0"/>
              <a:t>The King of kings and Lord of lords</a:t>
            </a:r>
          </a:p>
          <a:p>
            <a:pPr>
              <a:spcBef>
                <a:spcPts val="1200"/>
              </a:spcBef>
            </a:pPr>
            <a:r>
              <a:rPr lang="en-US" dirty="0"/>
              <a:t>Who alone has immortality</a:t>
            </a:r>
          </a:p>
          <a:p>
            <a:pPr>
              <a:spcBef>
                <a:spcPts val="1200"/>
              </a:spcBef>
            </a:pPr>
            <a:r>
              <a:rPr lang="en-US" dirty="0"/>
              <a:t>Dwelling in unapproachable light</a:t>
            </a:r>
          </a:p>
          <a:p>
            <a:pPr>
              <a:spcBef>
                <a:spcPts val="1200"/>
              </a:spcBef>
            </a:pPr>
            <a:r>
              <a:rPr lang="en-US" dirty="0"/>
              <a:t>Whom no man has seen or can see</a:t>
            </a:r>
          </a:p>
          <a:p>
            <a:pPr>
              <a:spcBef>
                <a:spcPts val="1200"/>
              </a:spcBef>
            </a:pPr>
            <a:r>
              <a:rPr lang="en-US" dirty="0"/>
              <a:t>To whom be honor and everlasting power</a:t>
            </a:r>
            <a:endParaRPr lang="en-US" dirty="0">
              <a:solidFill>
                <a:schemeClr val="accent1"/>
              </a:solidFill>
            </a:endParaRPr>
          </a:p>
        </p:txBody>
      </p:sp>
      <p:pic>
        <p:nvPicPr>
          <p:cNvPr id="4" name="Picture 3">
            <a:extLst>
              <a:ext uri="{FF2B5EF4-FFF2-40B4-BE49-F238E27FC236}">
                <a16:creationId xmlns:a16="http://schemas.microsoft.com/office/drawing/2014/main" id="{50DB933D-BDE4-F98B-16A6-9C947706A8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6593" y="2286001"/>
            <a:ext cx="3612407" cy="2691054"/>
          </a:xfrm>
          <a:prstGeom prst="rect">
            <a:avLst/>
          </a:prstGeom>
        </p:spPr>
      </p:pic>
    </p:spTree>
    <p:extLst>
      <p:ext uri="{BB962C8B-B14F-4D97-AF65-F5344CB8AC3E}">
        <p14:creationId xmlns:p14="http://schemas.microsoft.com/office/powerpoint/2010/main" val="90411437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5334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a typeface="Times New Roman" panose="02020603050405020304" pitchFamily="18" charset="0"/>
                <a:cs typeface="Times New Roman" panose="02020603050405020304" pitchFamily="18" charset="0"/>
              </a:rPr>
              <a:t>Admonitions to the Rich – 6:17-19</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5334000" y="1483200"/>
            <a:ext cx="5715000" cy="480131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t>Do not be haughty</a:t>
            </a:r>
          </a:p>
          <a:p>
            <a:pPr>
              <a:spcBef>
                <a:spcPts val="1200"/>
              </a:spcBef>
            </a:pPr>
            <a:r>
              <a:rPr lang="en-US" dirty="0"/>
              <a:t>Do not trust in uncertain riches but in the living God</a:t>
            </a:r>
          </a:p>
          <a:p>
            <a:pPr>
              <a:spcBef>
                <a:spcPts val="1200"/>
              </a:spcBef>
            </a:pPr>
            <a:r>
              <a:rPr lang="en-US" dirty="0"/>
              <a:t>Do good</a:t>
            </a:r>
          </a:p>
          <a:p>
            <a:pPr>
              <a:spcBef>
                <a:spcPts val="1200"/>
              </a:spcBef>
            </a:pPr>
            <a:r>
              <a:rPr lang="en-US" dirty="0"/>
              <a:t>Be rich in good works</a:t>
            </a:r>
          </a:p>
          <a:p>
            <a:pPr>
              <a:spcBef>
                <a:spcPts val="1200"/>
              </a:spcBef>
            </a:pPr>
            <a:r>
              <a:rPr lang="en-US" dirty="0"/>
              <a:t>Be ready to give, willing to share</a:t>
            </a:r>
          </a:p>
          <a:p>
            <a:pPr>
              <a:spcBef>
                <a:spcPts val="1200"/>
              </a:spcBef>
            </a:pPr>
            <a:r>
              <a:rPr lang="en-US" dirty="0"/>
              <a:t>Storing up a good foundation for the time to come </a:t>
            </a:r>
          </a:p>
          <a:p>
            <a:pPr>
              <a:spcBef>
                <a:spcPts val="1200"/>
              </a:spcBef>
            </a:pPr>
            <a:r>
              <a:rPr lang="en-US" dirty="0"/>
              <a:t>Lay hold of eternal life</a:t>
            </a:r>
          </a:p>
        </p:txBody>
      </p:sp>
      <p:pic>
        <p:nvPicPr>
          <p:cNvPr id="3" name="Picture 2">
            <a:extLst>
              <a:ext uri="{FF2B5EF4-FFF2-40B4-BE49-F238E27FC236}">
                <a16:creationId xmlns:a16="http://schemas.microsoft.com/office/drawing/2014/main" id="{77BE6DFB-BCDF-48BA-91D8-809A010BDD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114550"/>
            <a:ext cx="4267200" cy="3200400"/>
          </a:xfrm>
          <a:prstGeom prst="rect">
            <a:avLst/>
          </a:prstGeom>
        </p:spPr>
      </p:pic>
    </p:spTree>
    <p:extLst>
      <p:ext uri="{BB962C8B-B14F-4D97-AF65-F5344CB8AC3E}">
        <p14:creationId xmlns:p14="http://schemas.microsoft.com/office/powerpoint/2010/main" val="267697893"/>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94F9C06A-06C5-4028-8C67-03DE2B7EBE08}"/>
              </a:ext>
            </a:extLst>
          </p:cNvPr>
          <p:cNvSpPr txBox="1">
            <a:spLocks noChangeArrowheads="1"/>
          </p:cNvSpPr>
          <p:nvPr/>
        </p:nvSpPr>
        <p:spPr>
          <a:xfrm>
            <a:off x="414779" y="304800"/>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0CC6B00B-032D-47C9-820C-C4CE6655D74B}"/>
              </a:ext>
            </a:extLst>
          </p:cNvPr>
          <p:cNvSpPr txBox="1"/>
          <p:nvPr/>
        </p:nvSpPr>
        <p:spPr>
          <a:xfrm>
            <a:off x="1676400" y="6306409"/>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856137160"/>
      </p:ext>
    </p:extLst>
  </p:cSld>
  <p:clrMapOvr>
    <a:masterClrMapping/>
  </p:clrMapOvr>
  <p:transition spd="slow">
    <p:wedge/>
  </p:transition>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Tahoma-Trebuchet">
      <a:majorFont>
        <a:latin typeface="Tahoma"/>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3844</TotalTime>
  <Words>4259</Words>
  <Application>Microsoft Office PowerPoint</Application>
  <PresentationFormat>Widescreen</PresentationFormat>
  <Paragraphs>495</Paragraphs>
  <Slides>68</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68</vt:i4>
      </vt:variant>
    </vt:vector>
  </HeadingPairs>
  <TitlesOfParts>
    <vt:vector size="83" baseType="lpstr">
      <vt:lpstr>Comic Sans MS</vt:lpstr>
      <vt:lpstr>Verdana</vt:lpstr>
      <vt:lpstr>Algerian</vt:lpstr>
      <vt:lpstr>Wingdings</vt:lpstr>
      <vt:lpstr>Tahoma</vt:lpstr>
      <vt:lpstr>Bookman Old Style</vt:lpstr>
      <vt:lpstr>VAG Round</vt:lpstr>
      <vt:lpstr>Georgia</vt:lpstr>
      <vt:lpstr>ArgosContour</vt:lpstr>
      <vt:lpstr>Calibri</vt:lpstr>
      <vt:lpstr>Arial</vt:lpstr>
      <vt:lpstr>Cooper Black</vt:lpstr>
      <vt:lpstr>Times New Roman</vt:lpstr>
      <vt:lpstr>Trebuchet MS</vt:lpstr>
      <vt:lpstr>Blue-Gradient.dep</vt:lpstr>
      <vt:lpstr>PowerPoint Presentation</vt:lpstr>
      <vt:lpstr>PowerPoint Presentation</vt:lpstr>
      <vt:lpstr>PowerPoint Presentation</vt:lpstr>
      <vt:lpstr>PowerPoint Presentation</vt:lpstr>
      <vt:lpstr>Theme and Major Divisions of 1 Timothy  </vt:lpstr>
      <vt:lpstr>Evidence Paul Was an Apostle</vt:lpstr>
      <vt:lpstr>Ephesus – Paul’s Third Journey</vt:lpstr>
      <vt:lpstr>Theater  in Ephesus – Acts 19</vt:lpstr>
      <vt:lpstr>The Purpose of the Command – 1:3-5</vt:lpstr>
      <vt:lpstr>Contrary to Sound Doctrine – 1:8-11</vt:lpstr>
      <vt:lpstr>Paul an Example of Salvation – 1:12-16</vt:lpstr>
      <vt:lpstr>Praise to God – 1:17 </vt:lpstr>
      <vt:lpstr>Note the Connection – 1 Timothy 1</vt:lpstr>
      <vt:lpstr>What It Takes to Keep the Church Pure - 1 Timothy 1</vt:lpstr>
      <vt:lpstr>For “ALL”</vt:lpstr>
      <vt:lpstr>For “ALL”</vt:lpstr>
      <vt:lpstr>One God</vt:lpstr>
      <vt:lpstr>Posture in Prayer </vt:lpstr>
      <vt:lpstr>The Problem of Suggestiveness/Indecency</vt:lpstr>
      <vt:lpstr>The Problem of Nakedness </vt:lpstr>
      <vt:lpstr>“From … To” (MIN … AD)</vt:lpstr>
      <vt:lpstr>Looking in the Mirror</vt:lpstr>
      <vt:lpstr>Male Leadership in the Scriptures</vt:lpstr>
      <vt:lpstr>Women Valued in Scripture</vt:lpstr>
      <vt:lpstr>Women as Spiritual Teachers</vt:lpstr>
      <vt:lpstr>Limited to Church Assemblies?</vt:lpstr>
      <vt:lpstr>Meaning of “Silence”/”Quietness”</vt:lpstr>
      <vt:lpstr>1 Timothy 2 cf. to 1 Corinthians 14</vt:lpstr>
      <vt:lpstr>Reasons for Subjection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Body or Godliness – 4:8</vt:lpstr>
      <vt:lpstr>Exercise: Body or Godliness – 4:8</vt:lpstr>
      <vt:lpstr>Exercise: Body or Godliness – 4:8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Timothy PowerPoint slides and charts - Free Bible study commentary, notes, questions, and comments; available free at www.gospelway.com</dc:title>
  <dc:subject>Free study notes on the Bible book of 1 Timothy; commentary and comments on the New Testament epistle PowerPoint slides and charts David E. Pratte</dc:subject>
  <dc:creator>David E. Pratte</dc:creator>
  <cp:keywords>1 Timothy book letter epistle commentary study notes comments Bible religion New Testament free church Christ Jesus letter Paul preachers evangelists elders pastors bishops deacons sound doctrine error false teaching example money wealth  - David E. Pratte; www.biblestudylessons.com</cp:keywords>
  <cp:lastModifiedBy>David Pratte</cp:lastModifiedBy>
  <cp:revision>1401</cp:revision>
  <cp:lastPrinted>2016-03-16T15:34:38Z</cp:lastPrinted>
  <dcterms:created xsi:type="dcterms:W3CDTF">2013-07-15T18:37:31Z</dcterms:created>
  <dcterms:modified xsi:type="dcterms:W3CDTF">2022-11-27T00:35:41Z</dcterms:modified>
</cp:coreProperties>
</file>