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8" r:id="rId2"/>
    <p:sldId id="256" r:id="rId3"/>
    <p:sldId id="351" r:id="rId4"/>
    <p:sldId id="341" r:id="rId5"/>
    <p:sldId id="342" r:id="rId6"/>
    <p:sldId id="343" r:id="rId7"/>
    <p:sldId id="345" r:id="rId8"/>
    <p:sldId id="349" r:id="rId9"/>
    <p:sldId id="347" r:id="rId10"/>
    <p:sldId id="348" r:id="rId11"/>
    <p:sldId id="350" r:id="rId12"/>
    <p:sldId id="352" r:id="rId13"/>
  </p:sldIdLst>
  <p:sldSz cx="9144000" cy="6858000" type="screen4x3"/>
  <p:notesSz cx="7010400" cy="9296400"/>
  <p:embeddedFontLst>
    <p:embeddedFont>
      <p:font typeface="Algerian" panose="04020705040A02060702" pitchFamily="82" charset="0"/>
      <p:regular r:id="rId15"/>
    </p:embeddedFont>
    <p:embeddedFont>
      <p:font typeface="ArgosContour" pitchFamily="2" charset="0"/>
      <p:regular r:id="rId16"/>
    </p:embeddedFont>
    <p:embeddedFont>
      <p:font typeface="Belgium" panose="04030605020002020C03" pitchFamily="82" charset="0"/>
      <p:regular r:id="rId17"/>
    </p:embeddedFont>
    <p:embeddedFont>
      <p:font typeface="Bookman Old Style" panose="02050604050505020204" pitchFamily="18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mic Sans MS" panose="030F0702030302020204" pitchFamily="66" charset="0"/>
      <p:regular r:id="rId26"/>
      <p:bold r:id="rId27"/>
      <p:italic r:id="rId28"/>
      <p:boldItalic r:id="rId29"/>
    </p:embeddedFont>
    <p:embeddedFont>
      <p:font typeface="Cooper Black" panose="0208090404030B020404" pitchFamily="18" charset="0"/>
      <p:regular r:id="rId30"/>
    </p:embeddedFont>
    <p:embeddedFont>
      <p:font typeface="Tahoma" panose="020B0604030504040204" pitchFamily="34" charset="0"/>
      <p:regular r:id="rId31"/>
      <p:bold r:id="rId32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ratte" initials="DP" lastIdx="1" clrIdx="0">
    <p:extLst>
      <p:ext uri="{19B8F6BF-5375-455C-9EA6-DF929625EA0E}">
        <p15:presenceInfo xmlns:p15="http://schemas.microsoft.com/office/powerpoint/2012/main" userId="b025c337b1ca12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00"/>
    <a:srgbClr val="006600"/>
    <a:srgbClr val="0000CC"/>
    <a:srgbClr val="3333FF"/>
    <a:srgbClr val="255997"/>
    <a:srgbClr val="3072C2"/>
    <a:srgbClr val="85A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042" autoAdjust="0"/>
    <p:restoredTop sz="92829" autoAdjust="0"/>
  </p:normalViewPr>
  <p:slideViewPr>
    <p:cSldViewPr showGuides="1">
      <p:cViewPr varScale="1">
        <p:scale>
          <a:sx n="58" d="100"/>
          <a:sy n="58" d="100"/>
        </p:scale>
        <p:origin x="614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91749-5BC2-43B7-B2AD-DDDAC45E00F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76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1279525"/>
            <a:ext cx="7773987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79525"/>
            <a:ext cx="381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381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47688"/>
            <a:ext cx="19431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47688"/>
            <a:ext cx="56769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CC"/>
            </a:gs>
            <a:gs pos="50000">
              <a:srgbClr val="00007A"/>
            </a:gs>
            <a:gs pos="100000">
              <a:srgbClr val="0000CC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7688"/>
            <a:ext cx="77724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79525"/>
            <a:ext cx="77724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76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76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76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4953000" y="1066800"/>
            <a:ext cx="3276598" cy="2862322"/>
          </a:xfrm>
          <a:prstGeom prst="rect">
            <a:avLst/>
          </a:prstGeom>
          <a:gradFill flip="none" rotWithShape="1">
            <a:gsLst>
              <a:gs pos="0">
                <a:srgbClr val="000099"/>
              </a:gs>
              <a:gs pos="74000">
                <a:srgbClr val="3333FF"/>
              </a:gs>
              <a:gs pos="100000">
                <a:srgbClr val="0000CC"/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gosContour" pitchFamily="2" charset="0"/>
              </a:rPr>
              <a:t>Video Bible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2362200" y="578673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www.gospelway.com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4800600" y="4456093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lgerian" panose="04020705040A02060702" pitchFamily="82" charset="0"/>
              </a:rPr>
              <a:t>presented by </a:t>
            </a:r>
            <a:br>
              <a:rPr lang="en-US" sz="2400" dirty="0">
                <a:latin typeface="Algerian" panose="04020705040A02060702" pitchFamily="82" charset="0"/>
              </a:rPr>
            </a:br>
            <a:r>
              <a:rPr lang="en-US" sz="24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3622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2247900" y="516249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n-lt"/>
              </a:rPr>
              <a:t>© Copyright David E. Pratte, 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1295400" y="5710535"/>
            <a:ext cx="659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4724400" y="1431429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Paul’s Second Letter to Thessalonica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4800600" y="38862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Thanks to Christians in the Hillcrest church for their participation.</a:t>
            </a:r>
          </a:p>
        </p:txBody>
      </p:sp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3622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381000" y="5080337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www.biblestudylessons.com/classbooks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4724400" y="1431429"/>
            <a:ext cx="3962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Questions from </a:t>
            </a: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</a:t>
            </a:r>
            <a:b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1 and 2 Thessalonians </a:t>
            </a: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593725"/>
          </a:xfrm>
        </p:spPr>
        <p:txBody>
          <a:bodyPr/>
          <a:lstStyle/>
          <a:p>
            <a:r>
              <a:rPr lang="en-US" b="1" dirty="0"/>
              <a:t>Chapters in 2 Thessalonians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9477"/>
            <a:ext cx="8077200" cy="2677656"/>
          </a:xfr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Theme: </a:t>
            </a:r>
            <a:r>
              <a:rPr lang="en-US" sz="2400" dirty="0"/>
              <a:t>Further instruction about Jesus’ second coming, the Man of Sin, and conduct toward erring members.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accent1"/>
                </a:solidFill>
              </a:rPr>
              <a:t>Chap. 1 - Punishments &amp; rewards at Jesus’ return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accent1"/>
                </a:solidFill>
              </a:rPr>
              <a:t>Chap. 2 – Falling away and the Man of Sin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accent1"/>
                </a:solidFill>
              </a:rPr>
              <a:t>Chap. 3 – Discipline of the disorderly</a:t>
            </a:r>
          </a:p>
        </p:txBody>
      </p:sp>
    </p:spTree>
    <p:extLst>
      <p:ext uri="{BB962C8B-B14F-4D97-AF65-F5344CB8AC3E}">
        <p14:creationId xmlns:p14="http://schemas.microsoft.com/office/powerpoint/2010/main" val="469248224"/>
      </p:ext>
    </p:extLst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E89E-4515-4454-AA27-4231EBDE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47688"/>
            <a:ext cx="7772400" cy="593725"/>
          </a:xfrm>
        </p:spPr>
        <p:txBody>
          <a:bodyPr/>
          <a:lstStyle/>
          <a:p>
            <a:r>
              <a:rPr lang="en-US" b="1" dirty="0"/>
              <a:t>Righteous Judgment of God – 1:4-10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432295A-0FF0-45C9-B2F5-9BF26008B9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850087"/>
              </p:ext>
            </p:extLst>
          </p:nvPr>
        </p:nvGraphicFramePr>
        <p:xfrm>
          <a:off x="609600" y="1996440"/>
          <a:ext cx="8001000" cy="3108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89616428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267357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99"/>
                          </a:solidFill>
                        </a:rPr>
                        <a:t>Those who are persecuted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99"/>
                          </a:solidFill>
                        </a:rPr>
                        <a:t>Those who persecute, know not God, obey not the gospel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Counted worthy of the kingdom -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v5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Rest (relief) -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v7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Glorify &amp; admire the Lord – </a:t>
                      </a: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v10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Tribulation -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v6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Flaming fire/vengeance –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v8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Punished with everlasting destruction from the presence of the Lord – </a:t>
                      </a:r>
                      <a:r>
                        <a:rPr lang="en-US" sz="2400" dirty="0" err="1">
                          <a:solidFill>
                            <a:schemeClr val="bg1"/>
                          </a:solidFill>
                        </a:rPr>
                        <a:t>v9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940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0296208"/>
      </p:ext>
    </p:extLst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E89E-4515-4454-AA27-4231EBDE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47688"/>
            <a:ext cx="7772400" cy="593725"/>
          </a:xfrm>
        </p:spPr>
        <p:txBody>
          <a:bodyPr/>
          <a:lstStyle/>
          <a:p>
            <a:r>
              <a:rPr lang="en-US" sz="3600" b="1" dirty="0"/>
              <a:t>The Man of Sin – chapter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A1987E-F60A-4800-914B-8132D2AECF35}"/>
              </a:ext>
            </a:extLst>
          </p:cNvPr>
          <p:cNvSpPr txBox="1"/>
          <p:nvPr/>
        </p:nvSpPr>
        <p:spPr>
          <a:xfrm>
            <a:off x="838200" y="1295400"/>
            <a:ext cx="762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He is called “the man of sin,” “the son of perdition,” and “the lawless one” (verses 3,8,9).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The movement he leads is called “the falling away,” “the mystery of lawlessness” (verses 3,7).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He opposes &amp; exalts himself above God (verse 4)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He sits in the temple of God (verse 4).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He shows himself that he is God (verse 4).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The mystery was working when Paul wrote (verse 7)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He comes with the working </a:t>
            </a:r>
            <a:r>
              <a:rPr lang="en-US" sz="2400">
                <a:solidFill>
                  <a:schemeClr val="accent1"/>
                </a:solidFill>
                <a:latin typeface="+mn-lt"/>
              </a:rPr>
              <a:t>of Satan, </a:t>
            </a:r>
            <a:r>
              <a:rPr lang="en-US" sz="2400" dirty="0">
                <a:solidFill>
                  <a:schemeClr val="accent1"/>
                </a:solidFill>
                <a:latin typeface="+mn-lt"/>
              </a:rPr>
              <a:t>power, signs, and lying wonders (verse 9).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Some “one” was restraining him (verses 6,7).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The one who restrained would be taken away, and the man of sin would be revealed (verses 6-8).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+mn-lt"/>
              </a:rPr>
              <a:t>* The Lord will destroy him when He comes (verse 8).</a:t>
            </a:r>
          </a:p>
        </p:txBody>
      </p:sp>
    </p:spTree>
    <p:extLst>
      <p:ext uri="{BB962C8B-B14F-4D97-AF65-F5344CB8AC3E}">
        <p14:creationId xmlns:p14="http://schemas.microsoft.com/office/powerpoint/2010/main" val="2232764267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AFAB1290-C1E7-48C0-84F9-875240768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7772400" cy="585418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altLang="en-US" sz="3200" b="1" kern="0" dirty="0">
                <a:latin typeface="Paddington" panose="00000400000000000000" pitchFamily="2" charset="0"/>
              </a:rPr>
              <a:t>Church Discipline Passages: Action Taken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D1115-1EDD-4C64-B7B2-773400DA5C7E}"/>
              </a:ext>
            </a:extLst>
          </p:cNvPr>
          <p:cNvSpPr txBox="1"/>
          <p:nvPr/>
        </p:nvSpPr>
        <p:spPr>
          <a:xfrm>
            <a:off x="762000" y="1359962"/>
            <a:ext cx="76200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Matthew 18:15-17 – Treat as heathen and tax collector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Romans 16:17 – Mark and avoid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1 Corinthians 5 - Put away, purge out, do not keep company not even to eat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2 Thessalonians 3:6-15 - Withdraw yourselves, mark, do not keep company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1 Timothy 1:18-20,3-11- </a:t>
            </a:r>
            <a:r>
              <a:rPr lang="en-US" sz="2800" b="1" dirty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Deliver to Satan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Titus 3:10,11 – Reject</a:t>
            </a:r>
          </a:p>
        </p:txBody>
      </p:sp>
    </p:spTree>
    <p:extLst>
      <p:ext uri="{BB962C8B-B14F-4D97-AF65-F5344CB8AC3E}">
        <p14:creationId xmlns:p14="http://schemas.microsoft.com/office/powerpoint/2010/main" val="418955695"/>
      </p:ext>
    </p:extLst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A1BD2FE6-1915-4B02-9439-F45FEFDD3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9921"/>
            <a:ext cx="7772400" cy="58477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altLang="en-US" sz="3200" b="1" kern="0" dirty="0">
                <a:latin typeface="Paddington" panose="00000400000000000000" pitchFamily="2" charset="0"/>
              </a:rPr>
              <a:t>Church Discipline Passages: Purposes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09CBF3-29FA-448F-ACF5-CE1F9ACA2B3B}"/>
              </a:ext>
            </a:extLst>
          </p:cNvPr>
          <p:cNvSpPr txBox="1"/>
          <p:nvPr/>
        </p:nvSpPr>
        <p:spPr>
          <a:xfrm>
            <a:off x="952500" y="1347841"/>
            <a:ext cx="7239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Encourage the Sinner to Repent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Matthew 18:15; 1 Corinthians 5:5; 2 Thessalonians 3:14; 1 Timothy 1:20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Warn Members &amp; Overcome Bad Influence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1 Corinthians 5:6-8 (Acts 5:11; 1 Timothy 5:20; Titus 1:10-14; 1 Cor. 15:33; Hebrews 12:15;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2 Peter 3:17; 2 Timothy 2:16-18; Rev. 2:20-23)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Maintain Respect for God and His People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2 Corinthians 7:11 (Acts 5:11; 1 Peter 2:11,12; 3:16 Romans 2:17-24; 2 Corinthians 6:3)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Obey God’s Commands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 2 Corinthians 2:9 2 Thessalonians 3:6  (Matthew 18:15-17; Romans 16:17; Titus 3:10; etc.)</a:t>
            </a:r>
          </a:p>
        </p:txBody>
      </p:sp>
    </p:spTree>
    <p:extLst>
      <p:ext uri="{BB962C8B-B14F-4D97-AF65-F5344CB8AC3E}">
        <p14:creationId xmlns:p14="http://schemas.microsoft.com/office/powerpoint/2010/main" val="3756951819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AFAB1290-C1E7-48C0-84F9-875240768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7772400" cy="585418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altLang="en-US" sz="3200" b="1" kern="0" dirty="0">
                <a:latin typeface="Paddington" panose="00000400000000000000" pitchFamily="2" charset="0"/>
              </a:rPr>
              <a:t>Church Discipline Passages: Reasons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610735-0338-45BB-B1FC-F88E1A905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488418"/>
              </p:ext>
            </p:extLst>
          </p:nvPr>
        </p:nvGraphicFramePr>
        <p:xfrm>
          <a:off x="457200" y="1600200"/>
          <a:ext cx="8229600" cy="3931920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6729319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922695637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635006665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Passage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General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Application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3347635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Matt. 18:15-17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</a:rPr>
                        <a:t>Sin against brother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--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469492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Rom. 16:17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</a:rPr>
                        <a:t>Division / stumbling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--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405563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1 Cor. 5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</a:rPr>
                        <a:t>Malice / wickedness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(list); fornication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328928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2 Thess. 3:6-15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</a:rPr>
                        <a:t>Disorderly, not acc. to tradition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Idle busybodies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085711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1 Tim 1:18-20,3-11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</a:rPr>
                        <a:t>Put away faith / suffer shipwreck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Blaspheme (list)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759876"/>
                  </a:ext>
                </a:extLst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Titus 3:10,11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</a:rPr>
                        <a:t>Divisive (heretic)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--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FF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954243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5D02A8A-E0C2-4C58-8C4F-F77006C95C82}"/>
              </a:ext>
            </a:extLst>
          </p:cNvPr>
          <p:cNvSpPr txBox="1"/>
          <p:nvPr/>
        </p:nvSpPr>
        <p:spPr>
          <a:xfrm>
            <a:off x="533400" y="5715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Discipline passages discuss general categories of sin, not just </a:t>
            </a:r>
            <a:r>
              <a:rPr lang="en-US" sz="2400">
                <a:solidFill>
                  <a:schemeClr val="bg1"/>
                </a:solidFill>
                <a:latin typeface="+mn-lt"/>
              </a:rPr>
              <a:t>one specific 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kind of sin.</a:t>
            </a:r>
          </a:p>
        </p:txBody>
      </p:sp>
    </p:spTree>
    <p:extLst>
      <p:ext uri="{BB962C8B-B14F-4D97-AF65-F5344CB8AC3E}">
        <p14:creationId xmlns:p14="http://schemas.microsoft.com/office/powerpoint/2010/main" val="2436946798"/>
      </p:ext>
    </p:extLst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AFAB1290-C1E7-48C0-84F9-875240768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521"/>
            <a:ext cx="7772400" cy="58477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altLang="en-US" sz="3200" b="1" kern="0" dirty="0">
                <a:latin typeface="Paddington" panose="00000400000000000000" pitchFamily="2" charset="0"/>
              </a:rPr>
              <a:t>Paul’s Argument in 2 Thess. 3:6-15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D1115-1EDD-4C64-B7B2-773400DA5C7E}"/>
              </a:ext>
            </a:extLst>
          </p:cNvPr>
          <p:cNvSpPr txBox="1"/>
          <p:nvPr/>
        </p:nvSpPr>
        <p:spPr>
          <a:xfrm>
            <a:off x="762000" y="1359962"/>
            <a:ext cx="76200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(1) Major premise: Withdraw from those who walk disorderly, not after the traditions delivered (verse 6).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(2) Minor premise: Refusing to work to provide for our needs is a form of walking disorderly (verses 7-10).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solidFill>
                  <a:schemeClr val="bg1"/>
                </a:solidFill>
                <a:latin typeface="+mn-lt"/>
              </a:rPr>
              <a:t>(3) Specific conclusion and application: Some brethren at Thessalonica were refusing to work (verses 11,12), and so they were walking disorderly and should be withdrawn from (verses 13-15).</a:t>
            </a:r>
          </a:p>
        </p:txBody>
      </p:sp>
    </p:spTree>
    <p:extLst>
      <p:ext uri="{BB962C8B-B14F-4D97-AF65-F5344CB8AC3E}">
        <p14:creationId xmlns:p14="http://schemas.microsoft.com/office/powerpoint/2010/main" val="3629561242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AFAB1290-C1E7-48C0-84F9-875240768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7772400" cy="585418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altLang="en-US" sz="3200" b="1" kern="0" dirty="0">
                <a:latin typeface="Paddington" panose="00000400000000000000" pitchFamily="2" charset="0"/>
              </a:rPr>
              <a:t>2 Thess. 3: Disorderly Conduct in General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AD1115-1EDD-4C64-B7B2-773400DA5C7E}"/>
              </a:ext>
            </a:extLst>
          </p:cNvPr>
          <p:cNvSpPr txBox="1"/>
          <p:nvPr/>
        </p:nvSpPr>
        <p:spPr>
          <a:xfrm>
            <a:off x="762000" y="1359962"/>
            <a:ext cx="762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* Bible teaching often states general principles which are then applied to specific situations. 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* This is done in other discipline passages.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* Most translations, lexicons, and usage in other passages show that “disorderly” is general.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* 2 Thess. 3 follows up 1 Thess. 5:14 showing disorderly is general compared to fainthearted / weak.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* Verse 6 defines “disorderly” to mean conduct contrary to revealed tradition.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* Verse 14 commands discipline of all who disobey.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* The context applies discipline, not just to idleness, but also to </a:t>
            </a:r>
            <a:r>
              <a:rPr lang="en-US" sz="2400" b="1" i="1" dirty="0">
                <a:solidFill>
                  <a:schemeClr val="bg1"/>
                </a:solidFill>
                <a:latin typeface="+mn-lt"/>
              </a:rPr>
              <a:t>busybodies</a:t>
            </a:r>
            <a:r>
              <a:rPr lang="en-US" sz="24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r>
              <a:rPr lang="en-US" sz="2400" dirty="0">
                <a:solidFill>
                  <a:schemeClr val="bg1"/>
                </a:solidFill>
                <a:latin typeface="+mn-lt"/>
              </a:rPr>
              <a:t>* Discipline is a general principle in various passages about categories of sin, not just one kind of sin.</a:t>
            </a:r>
          </a:p>
        </p:txBody>
      </p:sp>
    </p:spTree>
    <p:extLst>
      <p:ext uri="{BB962C8B-B14F-4D97-AF65-F5344CB8AC3E}">
        <p14:creationId xmlns:p14="http://schemas.microsoft.com/office/powerpoint/2010/main" val="1254720385"/>
      </p:ext>
    </p:ext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7EE70A6-1FFD-452F-810A-A5173FDD964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81000"/>
            <a:ext cx="8348221" cy="562615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B6A4B-AA42-4F44-987F-05FD652A2BB3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34092740"/>
      </p:ext>
    </p:extLst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1864</TotalTime>
  <Words>996</Words>
  <Application>Microsoft Office PowerPoint</Application>
  <PresentationFormat>On-screen Show (4:3)</PresentationFormat>
  <Paragraphs>96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Belgium</vt:lpstr>
      <vt:lpstr>Arial</vt:lpstr>
      <vt:lpstr>Calibri</vt:lpstr>
      <vt:lpstr>Tahoma</vt:lpstr>
      <vt:lpstr>Algerian</vt:lpstr>
      <vt:lpstr>ArgosContour</vt:lpstr>
      <vt:lpstr>Comic Sans MS</vt:lpstr>
      <vt:lpstr>Bookman Old Style</vt:lpstr>
      <vt:lpstr>Cooper Black</vt:lpstr>
      <vt:lpstr>Times New Roman</vt:lpstr>
      <vt:lpstr>Paddington</vt:lpstr>
      <vt:lpstr>Blue-Gradient.dep</vt:lpstr>
      <vt:lpstr>PowerPoint Presentation</vt:lpstr>
      <vt:lpstr>PowerPoint Presentation</vt:lpstr>
      <vt:lpstr>PowerPoint Presentation</vt:lpstr>
      <vt:lpstr>Chapters in 2 Thessalonians </vt:lpstr>
      <vt:lpstr>Righteous Judgment of God – 1:4-10</vt:lpstr>
      <vt:lpstr>The Man of Sin – chapter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Thessalonians PowerPoint slides and charts - Free Bible study commentary, notes, questions, and comments; available free at www.gospelway.com</dc:title>
  <dc:subject>Free study notes on the Bible book of 2 Thessalonians; commentary and comments on the New Testament epistle PowerPoint slides and charts David E. Pratte</dc:subject>
  <dc:creator>David E. Pratte</dc:creator>
  <cp:keywords>2 Thessalonians book letter epistle commentary study notes comments Bible religion New Testament free church Christ Jesus letter Paul Thessalonica church discipline withdrawal man sin second coming  - David E. Pratte; www.biblestudylessons.com</cp:keywords>
  <cp:lastModifiedBy>David Pratte</cp:lastModifiedBy>
  <cp:revision>834</cp:revision>
  <cp:lastPrinted>2016-09-14T15:52:18Z</cp:lastPrinted>
  <dcterms:created xsi:type="dcterms:W3CDTF">2013-07-15T18:37:31Z</dcterms:created>
  <dcterms:modified xsi:type="dcterms:W3CDTF">2022-01-25T19:16:07Z</dcterms:modified>
</cp:coreProperties>
</file>