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bookmarkIdSeed="4">
  <p:sldMasterIdLst>
    <p:sldMasterId id="2147483648" r:id="rId1"/>
  </p:sldMasterIdLst>
  <p:notesMasterIdLst>
    <p:notesMasterId r:id="rId41"/>
  </p:notesMasterIdLst>
  <p:sldIdLst>
    <p:sldId id="257" r:id="rId2"/>
    <p:sldId id="258" r:id="rId3"/>
    <p:sldId id="256" r:id="rId4"/>
    <p:sldId id="334" r:id="rId5"/>
    <p:sldId id="319" r:id="rId6"/>
    <p:sldId id="341" r:id="rId7"/>
    <p:sldId id="405" r:id="rId8"/>
    <p:sldId id="404" r:id="rId9"/>
    <p:sldId id="407" r:id="rId10"/>
    <p:sldId id="406" r:id="rId11"/>
    <p:sldId id="408" r:id="rId12"/>
    <p:sldId id="409" r:id="rId13"/>
    <p:sldId id="410" r:id="rId14"/>
    <p:sldId id="412" r:id="rId15"/>
    <p:sldId id="413" r:id="rId16"/>
    <p:sldId id="414" r:id="rId17"/>
    <p:sldId id="416" r:id="rId18"/>
    <p:sldId id="418" r:id="rId19"/>
    <p:sldId id="415" r:id="rId20"/>
    <p:sldId id="422" r:id="rId21"/>
    <p:sldId id="421" r:id="rId22"/>
    <p:sldId id="419" r:id="rId23"/>
    <p:sldId id="420" r:id="rId24"/>
    <p:sldId id="417" r:id="rId25"/>
    <p:sldId id="425" r:id="rId26"/>
    <p:sldId id="423" r:id="rId27"/>
    <p:sldId id="424" r:id="rId28"/>
    <p:sldId id="426" r:id="rId29"/>
    <p:sldId id="427" r:id="rId30"/>
    <p:sldId id="428" r:id="rId31"/>
    <p:sldId id="429" r:id="rId32"/>
    <p:sldId id="430" r:id="rId33"/>
    <p:sldId id="431" r:id="rId34"/>
    <p:sldId id="432" r:id="rId35"/>
    <p:sldId id="433" r:id="rId36"/>
    <p:sldId id="434" r:id="rId37"/>
    <p:sldId id="435" r:id="rId38"/>
    <p:sldId id="436" r:id="rId39"/>
    <p:sldId id="342" r:id="rId40"/>
  </p:sldIdLst>
  <p:sldSz cx="12192000" cy="6858000"/>
  <p:notesSz cx="7010400" cy="9296400"/>
  <p:embeddedFontLst>
    <p:embeddedFont>
      <p:font typeface="Algerian" panose="04020705040A02060702" pitchFamily="82" charset="0"/>
      <p:regular r:id="rId42"/>
    </p:embeddedFont>
    <p:embeddedFont>
      <p:font typeface="ArgosContour" pitchFamily="2" charset="0"/>
      <p:regular r:id="rId43"/>
    </p:embeddedFont>
    <p:embeddedFont>
      <p:font typeface="Bookman Old Style" panose="02050604050505020204" pitchFamily="18" charset="0"/>
      <p:regular r:id="rId44"/>
      <p:bold r:id="rId45"/>
      <p:italic r:id="rId46"/>
      <p:boldItalic r:id="rId47"/>
    </p:embeddedFont>
    <p:embeddedFont>
      <p:font typeface="Calibri" panose="020F0502020204030204" pitchFamily="34" charset="0"/>
      <p:regular r:id="rId48"/>
      <p:bold r:id="rId49"/>
      <p:italic r:id="rId50"/>
      <p:boldItalic r:id="rId51"/>
    </p:embeddedFont>
    <p:embeddedFont>
      <p:font typeface="Cooper Black" panose="0208090404030B020404" pitchFamily="18" charset="0"/>
      <p:regular r:id="rId52"/>
    </p:embeddedFont>
    <p:embeddedFont>
      <p:font typeface="Tahoma" panose="020B0604030504040204" pitchFamily="34" charset="0"/>
      <p:regular r:id="rId53"/>
      <p:bold r:id="rId54"/>
    </p:embeddedFont>
    <p:embeddedFont>
      <p:font typeface="Trebuchet MS" panose="020B0603020202020204" pitchFamily="34" charset="0"/>
      <p:regular r:id="rId55"/>
      <p:bold r:id="rId56"/>
      <p:italic r:id="rId57"/>
      <p:boldItalic r:id="rId58"/>
    </p:embeddedFont>
  </p:embeddedFont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d Pratte" initials="DP" lastIdx="1" clrIdx="0">
    <p:extLst>
      <p:ext uri="{19B8F6BF-5375-455C-9EA6-DF929625EA0E}">
        <p15:presenceInfo xmlns:p15="http://schemas.microsoft.com/office/powerpoint/2012/main" userId="b025c337b1ca126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000000"/>
    <a:srgbClr val="006600"/>
    <a:srgbClr val="009200"/>
    <a:srgbClr val="009A00"/>
    <a:srgbClr val="000099"/>
    <a:srgbClr val="3333FF"/>
    <a:srgbClr val="0000CC"/>
    <a:srgbClr val="255997"/>
    <a:srgbClr val="307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518" autoAdjust="0"/>
    <p:restoredTop sz="92308" autoAdjust="0"/>
  </p:normalViewPr>
  <p:slideViewPr>
    <p:cSldViewPr showGuides="1">
      <p:cViewPr varScale="1">
        <p:scale>
          <a:sx n="58" d="100"/>
          <a:sy n="58" d="100"/>
        </p:scale>
        <p:origin x="274" y="45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8" d="100"/>
        <a:sy n="58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font" Target="fonts/font9.fntdata"/><Relationship Id="rId55" Type="http://schemas.openxmlformats.org/officeDocument/2006/relationships/font" Target="fonts/font14.fntdata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54" Type="http://schemas.openxmlformats.org/officeDocument/2006/relationships/font" Target="fonts/font13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3" Type="http://schemas.openxmlformats.org/officeDocument/2006/relationships/font" Target="fonts/font12.fntdata"/><Relationship Id="rId58" Type="http://schemas.openxmlformats.org/officeDocument/2006/relationships/font" Target="fonts/font1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8.fntdata"/><Relationship Id="rId57" Type="http://schemas.openxmlformats.org/officeDocument/2006/relationships/font" Target="fonts/font16.fntdata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52" Type="http://schemas.openxmlformats.org/officeDocument/2006/relationships/font" Target="fonts/font11.fntdata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56" Type="http://schemas.openxmlformats.org/officeDocument/2006/relationships/font" Target="fonts/font15.fntdata"/><Relationship Id="rId8" Type="http://schemas.openxmlformats.org/officeDocument/2006/relationships/slide" Target="slides/slide7.xml"/><Relationship Id="rId51" Type="http://schemas.openxmlformats.org/officeDocument/2006/relationships/font" Target="fonts/font10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5.fntdata"/><Relationship Id="rId5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8AE7724-F89D-434E-875D-CE2B3B36F62C}" type="datetimeFigureOut">
              <a:rPr lang="en-US" smtClean="0"/>
              <a:pPr/>
              <a:t>1/25/22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A791749-5BC2-43B7-B2AD-DDDAC45E00F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2285" y="1279526"/>
            <a:ext cx="10365316" cy="5027613"/>
          </a:xfrm>
        </p:spPr>
        <p:txBody>
          <a:bodyPr/>
          <a:lstStyle>
            <a:lvl1pPr>
              <a:defRPr sz="2400" b="0"/>
            </a:lvl1pPr>
            <a:lvl2pPr marL="168275" lvl="1" indent="339725" algn="l">
              <a:defRPr sz="2200"/>
            </a:lvl2pPr>
            <a:lvl3pPr marL="906463" lvl="2" indent="-284163">
              <a:defRPr sz="2200"/>
            </a:lvl3pPr>
            <a:lvl4pPr marL="1477963" lvl="3" indent="-457200">
              <a:defRPr/>
            </a:lvl4pPr>
            <a:lvl5pPr marL="2049463" lvl="4" indent="-457200">
              <a:defRPr/>
            </a:lvl5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1F2048-3D42-407A-9D28-C83CBC387D4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F92636-9D43-48C2-9413-C1B4AECB7D8A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F7CAC6-6D5F-4690-8F3F-253CE573C94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279526"/>
            <a:ext cx="5080000" cy="5027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79526"/>
            <a:ext cx="5080000" cy="5027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6DED69-2848-454A-A3E5-CA18CCA62AA0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0474DC-4236-4098-A9FD-F54F53D0CAC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C5AEBF-944A-4F68-9707-0F0B9747D760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6272D9-EC81-4C08-AA85-7246CFBD000E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BB3E24-8372-419E-A57C-424937A7834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363DB0-0B75-4BD8-9C8C-8CA29403635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6CDE35-B606-46E7-B573-8D32A650BC5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547688"/>
            <a:ext cx="2590800" cy="57594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547688"/>
            <a:ext cx="7569200" cy="5759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ECE27E-C1DD-47DD-8654-BD4CC06692CE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0">
              <a:schemeClr val="accent1">
                <a:lumMod val="25000"/>
              </a:schemeClr>
            </a:gs>
            <a:gs pos="45000">
              <a:schemeClr val="accent1">
                <a:lumMod val="10000"/>
              </a:schemeClr>
            </a:gs>
            <a:gs pos="100000">
              <a:schemeClr val="accent1">
                <a:lumMod val="25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547689"/>
            <a:ext cx="10363200" cy="593725"/>
          </a:xfrm>
          <a:prstGeom prst="rect">
            <a:avLst/>
          </a:prstGeom>
          <a:noFill/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279526"/>
            <a:ext cx="10363200" cy="502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97625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bg1"/>
                </a:solidFill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97625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1"/>
                </a:solidFill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97625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  <a:latin typeface="Times New Roman" pitchFamily="18" charset="0"/>
              </a:defRPr>
            </a:lvl1pPr>
          </a:lstStyle>
          <a:p>
            <a:fld id="{ADD9027C-462F-4D67-AD24-58FA963681BA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edge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9pPr>
    </p:titleStyle>
    <p:body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n-lt"/>
          <a:ea typeface="+mn-ea"/>
          <a:cs typeface="+mn-cs"/>
        </a:defRPr>
      </a:lvl1pPr>
      <a:lvl2pPr marL="114300" algn="ctr" rtl="0" eaLnBrk="1" fontAlgn="base" hangingPunct="1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n-lt"/>
        </a:defRPr>
      </a:lvl2pPr>
      <a:lvl3pPr marL="396875" indent="-168275" algn="l" rtl="0" eaLnBrk="1" fontAlgn="base" hangingPunct="1">
        <a:spcBef>
          <a:spcPct val="0"/>
        </a:spcBef>
        <a:spcAft>
          <a:spcPct val="0"/>
        </a:spcAft>
        <a:buChar char="•"/>
        <a:defRPr sz="2400" b="1" i="1">
          <a:solidFill>
            <a:schemeClr val="bg1"/>
          </a:solidFill>
          <a:latin typeface="+mn-lt"/>
        </a:defRPr>
      </a:lvl3pPr>
      <a:lvl4pPr marL="744538" indent="-233363" algn="l" rtl="0" eaLnBrk="1" fontAlgn="base" hangingPunct="1">
        <a:spcBef>
          <a:spcPct val="0"/>
        </a:spcBef>
        <a:spcAft>
          <a:spcPct val="0"/>
        </a:spcAft>
        <a:buChar char="–"/>
        <a:defRPr sz="2200">
          <a:solidFill>
            <a:schemeClr val="bg1"/>
          </a:solidFill>
          <a:latin typeface="+mn-lt"/>
        </a:defRPr>
      </a:lvl4pPr>
      <a:lvl5pPr marL="1089025" indent="-230188" algn="l" rtl="0" eaLnBrk="1" fontAlgn="base" hangingPunct="1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5pPr>
      <a:lvl6pPr marL="1546225" indent="-230188" algn="l" rtl="0" eaLnBrk="1" fontAlgn="base" hangingPunct="1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6pPr>
      <a:lvl7pPr marL="2003425" indent="-230188" algn="l" rtl="0" eaLnBrk="1" fontAlgn="base" hangingPunct="1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7pPr>
      <a:lvl8pPr marL="2460625" indent="-230188" algn="l" rtl="0" eaLnBrk="1" fontAlgn="base" hangingPunct="1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8pPr>
      <a:lvl9pPr marL="2917825" indent="-230188" algn="l" rtl="0" eaLnBrk="1" fontAlgn="base" hangingPunct="1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67E058A-BE83-4555-A4E2-607B76F51D22}"/>
              </a:ext>
            </a:extLst>
          </p:cNvPr>
          <p:cNvSpPr txBox="1"/>
          <p:nvPr/>
        </p:nvSpPr>
        <p:spPr>
          <a:xfrm>
            <a:off x="6553200" y="1300878"/>
            <a:ext cx="3581400" cy="258532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10000"/>
                </a:schemeClr>
              </a:gs>
              <a:gs pos="74000">
                <a:schemeClr val="accent1">
                  <a:lumMod val="25000"/>
                </a:schemeClr>
              </a:gs>
              <a:gs pos="100000">
                <a:schemeClr val="accent1">
                  <a:lumMod val="1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 w="41275" cmpd="thickThin">
            <a:solidFill>
              <a:schemeClr val="tx2"/>
            </a:solidFill>
          </a:ln>
          <a:effectLst>
            <a:outerShdw blurRad="165100" dist="254000" dir="2700000" algn="tl" rotWithShape="0">
              <a:schemeClr val="accent1">
                <a:lumMod val="1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96850" h="190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ArgosContour" pitchFamily="2" charset="0"/>
              </a:rPr>
              <a:t>Video Bible Study</a:t>
            </a:r>
          </a:p>
          <a:p>
            <a:pPr algn="ctr"/>
            <a:r>
              <a:rPr lang="en-US" sz="5400" dirty="0">
                <a:latin typeface="ArgosContour" pitchFamily="2" charset="0"/>
              </a:rPr>
              <a:t>Lessons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B7A2F4-7EDE-4644-B59D-E0D1B7DC24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8800"/>
            <a:ext cx="4800600" cy="3200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86E8D83-9758-44FF-9C1A-A68FB7EDFCEF}"/>
              </a:ext>
            </a:extLst>
          </p:cNvPr>
          <p:cNvSpPr txBox="1"/>
          <p:nvPr/>
        </p:nvSpPr>
        <p:spPr>
          <a:xfrm>
            <a:off x="3886200" y="5786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+mn-lt"/>
              </a:rPr>
              <a:t>www.gospelway.com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94F419-0C0B-45EA-A231-9FF958642A43}"/>
              </a:ext>
            </a:extLst>
          </p:cNvPr>
          <p:cNvSpPr txBox="1"/>
          <p:nvPr/>
        </p:nvSpPr>
        <p:spPr>
          <a:xfrm>
            <a:off x="6629400" y="4456094"/>
            <a:ext cx="373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lgerian" panose="04020705040A02060702" pitchFamily="82" charset="0"/>
              </a:rPr>
              <a:t>presented by </a:t>
            </a:r>
            <a:br>
              <a:rPr lang="en-US" sz="2400" dirty="0">
                <a:latin typeface="Algerian" panose="04020705040A02060702" pitchFamily="82" charset="0"/>
              </a:rPr>
            </a:br>
            <a:r>
              <a:rPr lang="en-US" sz="2400" dirty="0">
                <a:latin typeface="Algerian" panose="04020705040A02060702" pitchFamily="82" charset="0"/>
              </a:rPr>
              <a:t>David E. Pratte</a:t>
            </a:r>
          </a:p>
        </p:txBody>
      </p:sp>
    </p:spTree>
    <p:extLst>
      <p:ext uri="{BB962C8B-B14F-4D97-AF65-F5344CB8AC3E}">
        <p14:creationId xmlns:p14="http://schemas.microsoft.com/office/powerpoint/2010/main" val="1510978630"/>
      </p:ext>
    </p:extLst>
  </p:cSld>
  <p:clrMapOvr>
    <a:masterClrMapping/>
  </p:clrMapOvr>
  <p:transition spd="slow"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E487EFC-A9F8-43DA-BD7D-195687AC27D4}"/>
              </a:ext>
            </a:extLst>
          </p:cNvPr>
          <p:cNvSpPr txBox="1"/>
          <p:nvPr/>
        </p:nvSpPr>
        <p:spPr>
          <a:xfrm>
            <a:off x="3771900" y="5162490"/>
            <a:ext cx="457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+mn-lt"/>
              </a:rPr>
              <a:t>© Copyright David E. Pratte, 2021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009373-4638-4797-9163-632DBAA3E847}"/>
              </a:ext>
            </a:extLst>
          </p:cNvPr>
          <p:cNvSpPr txBox="1"/>
          <p:nvPr/>
        </p:nvSpPr>
        <p:spPr>
          <a:xfrm>
            <a:off x="2590800" y="5725180"/>
            <a:ext cx="701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+mn-lt"/>
              </a:rPr>
              <a:t>Scripture quotations are generally from the New King James Version (NKJV), copyright 1982, 1988 by Thomas Nelson, Inc. used by permission. All rights reserved.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B501B9-1620-4D41-BEAB-5D62324E8F19}"/>
              </a:ext>
            </a:extLst>
          </p:cNvPr>
          <p:cNvSpPr txBox="1"/>
          <p:nvPr/>
        </p:nvSpPr>
        <p:spPr>
          <a:xfrm>
            <a:off x="6400800" y="1431430"/>
            <a:ext cx="3962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The Epistle of</a:t>
            </a:r>
            <a:br>
              <a:rPr lang="en-US" sz="4000" b="1" dirty="0">
                <a:solidFill>
                  <a:srgbClr val="FFFF00"/>
                </a:solidFill>
                <a:latin typeface="Bookman Old Style" panose="02050604050505020204" pitchFamily="18" charset="0"/>
              </a:rPr>
            </a:br>
            <a:r>
              <a:rPr lang="en-US" sz="40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2 Timothy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1EC510-7C35-4287-BA51-03B81A035968}"/>
              </a:ext>
            </a:extLst>
          </p:cNvPr>
          <p:cNvSpPr txBox="1"/>
          <p:nvPr/>
        </p:nvSpPr>
        <p:spPr>
          <a:xfrm>
            <a:off x="6477000" y="3886201"/>
            <a:ext cx="39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latin typeface="+mn-lt"/>
              </a:rPr>
              <a:t>Thanks to Christians in the Hillcrest church for their participation.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E42617D-8B4C-41DF-8344-5E452248BE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8800"/>
            <a:ext cx="4800600" cy="3200400"/>
          </a:xfrm>
          <a:prstGeom prst="rect">
            <a:avLst/>
          </a:prstGeom>
        </p:spPr>
      </p:pic>
    </p:spTree>
  </p:cSld>
  <p:clrMapOvr>
    <a:masterClrMapping/>
  </p:clrMapOvr>
  <p:transition spd="slow"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2009373-4638-4797-9163-632DBAA3E847}"/>
              </a:ext>
            </a:extLst>
          </p:cNvPr>
          <p:cNvSpPr txBox="1"/>
          <p:nvPr/>
        </p:nvSpPr>
        <p:spPr>
          <a:xfrm>
            <a:off x="2057400" y="5080338"/>
            <a:ext cx="838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n-lt"/>
              </a:rPr>
              <a:t>Available at </a:t>
            </a:r>
            <a:br>
              <a:rPr lang="en-US" dirty="0">
                <a:latin typeface="+mn-lt"/>
              </a:rPr>
            </a:br>
            <a:r>
              <a:rPr lang="en-US" sz="3200" b="1" dirty="0">
                <a:latin typeface="+mn-lt"/>
              </a:rPr>
              <a:t>www.biblestudylessons.com/classbooks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B501B9-1620-4D41-BEAB-5D62324E8F19}"/>
              </a:ext>
            </a:extLst>
          </p:cNvPr>
          <p:cNvSpPr txBox="1"/>
          <p:nvPr/>
        </p:nvSpPr>
        <p:spPr>
          <a:xfrm>
            <a:off x="6400800" y="1143000"/>
            <a:ext cx="3962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Bible Study Questions on the Books of </a:t>
            </a:r>
            <a:br>
              <a:rPr lang="en-US" sz="3200" b="1" dirty="0">
                <a:solidFill>
                  <a:srgbClr val="FFFF00"/>
                </a:solidFill>
                <a:latin typeface="Bookman Old Style" panose="02050604050505020204" pitchFamily="18" charset="0"/>
              </a:rPr>
            </a:br>
            <a:r>
              <a:rPr lang="en-US" sz="32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1&amp;2 Timothy, Titus, &amp; Philemon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BFA168-01E8-4500-BABE-6C55508FBD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8800"/>
            <a:ext cx="48006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060294"/>
      </p:ext>
    </p:extLst>
  </p:cSld>
  <p:clrMapOvr>
    <a:masterClrMapping/>
  </p:clrMapOvr>
  <p:transition spd="slow"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1" y="482026"/>
            <a:ext cx="8410575" cy="584775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r>
              <a:rPr lang="en-US" sz="3200" b="1" i="1" dirty="0"/>
              <a:t>Theme and Major Divisions of 2 Timothy  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143000" y="1426726"/>
            <a:ext cx="9906000" cy="3754874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1200"/>
              </a:spcBef>
            </a:pPr>
            <a:r>
              <a:rPr lang="en-US" sz="2800" b="1" i="1" dirty="0">
                <a:solidFill>
                  <a:srgbClr val="FFFF00"/>
                </a:solidFill>
                <a:latin typeface="+mn-lt"/>
              </a:rPr>
              <a:t>Theme: </a:t>
            </a:r>
            <a:r>
              <a:rPr lang="en-US" sz="2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Encouragement to Timothy to continue to preach and practice the truth despite hardship and suffering even after Paul was gone. </a:t>
            </a:r>
          </a:p>
          <a:p>
            <a:pPr>
              <a:spcBef>
                <a:spcPts val="1200"/>
              </a:spcBef>
            </a:pPr>
            <a:r>
              <a:rPr lang="en-US" dirty="0"/>
              <a:t> </a:t>
            </a:r>
            <a:r>
              <a:rPr lang="en-US" sz="2800" b="1" i="1" dirty="0">
                <a:solidFill>
                  <a:schemeClr val="accent1"/>
                </a:solidFill>
                <a:latin typeface="Trebuchet MS" panose="020B0603020202020204" pitchFamily="34" charset="0"/>
              </a:rPr>
              <a:t>Major divisions</a:t>
            </a:r>
          </a:p>
          <a:p>
            <a:pPr marL="274320" marR="0" indent="-274320" algn="just"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+mn-lt"/>
              </a:rPr>
              <a:t>Chapter 1 – Imitating Paul’s faith and suffering</a:t>
            </a:r>
          </a:p>
          <a:p>
            <a:pPr marL="274320" marR="0" indent="-274320" algn="just"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+mn-lt"/>
              </a:rPr>
              <a:t>Chapter 2 – Teaching God’s word with labor and hardship</a:t>
            </a:r>
          </a:p>
          <a:p>
            <a:pPr marL="274320" marR="0" indent="-274320" algn="just"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+mn-lt"/>
              </a:rPr>
              <a:t>Chapters 3,4 – Continuing in the truth despite dangers</a:t>
            </a:r>
          </a:p>
        </p:txBody>
      </p:sp>
    </p:spTree>
    <p:extLst>
      <p:ext uri="{BB962C8B-B14F-4D97-AF65-F5344CB8AC3E}">
        <p14:creationId xmlns:p14="http://schemas.microsoft.com/office/powerpoint/2010/main" val="1567377255"/>
      </p:ext>
    </p:extLst>
  </p:cSld>
  <p:clrMapOvr>
    <a:masterClrMapping/>
  </p:clrMapOvr>
  <p:transition spd="slow">
    <p:wedg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1" y="304801"/>
            <a:ext cx="8410575" cy="461665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r>
              <a:rPr lang="en-US" sz="2400" b="1" i="1" dirty="0"/>
              <a:t>Ephesus – Paul’s Third Journey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B926F4-847D-416A-B680-14776F53E0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914401"/>
            <a:ext cx="9144000" cy="5860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49074"/>
      </p:ext>
    </p:extLst>
  </p:cSld>
  <p:clrMapOvr>
    <a:masterClrMapping/>
  </p:clrMapOvr>
  <p:transition spd="slow">
    <p:wedg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A8838B8F-17B6-46AD-8356-BC72000B7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78356"/>
            <a:ext cx="2514600" cy="523220"/>
          </a:xfrm>
          <a:prstGeom prst="rect">
            <a:avLst/>
          </a:prstGeom>
          <a:solidFill>
            <a:schemeClr val="accent1">
              <a:lumMod val="10000"/>
            </a:schemeClr>
          </a:solidFill>
          <a:ln w="50800" cmpd="dbl">
            <a:solidFill>
              <a:schemeClr val="accent1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b="1" dirty="0"/>
              <a:t>Chapter 1: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D07E860E-5AB6-4731-B121-A0EEF335F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1831062"/>
            <a:ext cx="101346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14300" algn="ctr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+mn-lt"/>
              </a:defRPr>
            </a:lvl2pPr>
            <a:lvl3pPr marL="396875" indent="-168275" algn="l" rtl="0" eaLnBrk="1" fontAlgn="base" hangingPunct="1">
              <a:spcBef>
                <a:spcPct val="0"/>
              </a:spcBef>
              <a:spcAft>
                <a:spcPct val="0"/>
              </a:spcAft>
              <a:buChar char="•"/>
              <a:defRPr sz="2400" b="1" i="1">
                <a:solidFill>
                  <a:schemeClr val="bg1"/>
                </a:solidFill>
                <a:latin typeface="+mn-lt"/>
              </a:defRPr>
            </a:lvl3pPr>
            <a:lvl4pPr marL="744538" indent="-233363" algn="l" rtl="0" eaLnBrk="1" fontAlgn="base" hangingPunct="1">
              <a:spcBef>
                <a:spcPct val="0"/>
              </a:spcBef>
              <a:spcAft>
                <a:spcPct val="0"/>
              </a:spcAft>
              <a:buChar char="–"/>
              <a:defRPr sz="2200">
                <a:solidFill>
                  <a:schemeClr val="bg1"/>
                </a:solidFill>
                <a:latin typeface="+mn-lt"/>
              </a:defRPr>
            </a:lvl4pPr>
            <a:lvl5pPr marL="10890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5pPr>
            <a:lvl6pPr marL="15462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6pPr>
            <a:lvl7pPr marL="20034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7pPr>
            <a:lvl8pPr marL="24606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8pPr>
            <a:lvl9pPr marL="29178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9pPr>
          </a:lstStyle>
          <a:p>
            <a:pPr>
              <a:spcBef>
                <a:spcPts val="1200"/>
              </a:spcBef>
            </a:pPr>
            <a:r>
              <a:rPr lang="en-US" dirty="0"/>
              <a:t>Paul remembered Timothy’s sincere faith that his mother and grandmother first possessed.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0143F2D-D2D3-4633-882F-F7CB70BCBA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93693"/>
            <a:ext cx="5181600" cy="954107"/>
          </a:xfrm>
          <a:prstGeom prst="rect">
            <a:avLst/>
          </a:prstGeom>
          <a:solidFill>
            <a:schemeClr val="accent1">
              <a:lumMod val="10000"/>
            </a:schemeClr>
          </a:solidFill>
          <a:ln w="50800" cmpd="dbl">
            <a:solidFill>
              <a:schemeClr val="accent1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b="1" dirty="0">
                <a:solidFill>
                  <a:schemeClr val="accent1"/>
                </a:solidFill>
              </a:rPr>
              <a:t>Imitating Paul’s Faith and Suffering</a:t>
            </a:r>
          </a:p>
        </p:txBody>
      </p:sp>
    </p:spTree>
    <p:extLst>
      <p:ext uri="{BB962C8B-B14F-4D97-AF65-F5344CB8AC3E}">
        <p14:creationId xmlns:p14="http://schemas.microsoft.com/office/powerpoint/2010/main" val="1155594884"/>
      </p:ext>
    </p:extLst>
  </p:cSld>
  <p:clrMapOvr>
    <a:masterClrMapping/>
  </p:clrMapOvr>
  <p:transition spd="slow">
    <p:wedg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A8838B8F-17B6-46AD-8356-BC72000B7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533400"/>
            <a:ext cx="4572000" cy="6858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b="1" dirty="0"/>
              <a:t>A Proper Faith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D07E860E-5AB6-4731-B121-A0EEF335F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1483200"/>
            <a:ext cx="101346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14300" algn="ctr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+mn-lt"/>
              </a:defRPr>
            </a:lvl2pPr>
            <a:lvl3pPr marL="396875" indent="-168275" algn="l" rtl="0" eaLnBrk="1" fontAlgn="base" hangingPunct="1">
              <a:spcBef>
                <a:spcPct val="0"/>
              </a:spcBef>
              <a:spcAft>
                <a:spcPct val="0"/>
              </a:spcAft>
              <a:buChar char="•"/>
              <a:defRPr sz="2400" b="1" i="1">
                <a:solidFill>
                  <a:schemeClr val="bg1"/>
                </a:solidFill>
                <a:latin typeface="+mn-lt"/>
              </a:defRPr>
            </a:lvl3pPr>
            <a:lvl4pPr marL="744538" indent="-233363" algn="l" rtl="0" eaLnBrk="1" fontAlgn="base" hangingPunct="1">
              <a:spcBef>
                <a:spcPct val="0"/>
              </a:spcBef>
              <a:spcAft>
                <a:spcPct val="0"/>
              </a:spcAft>
              <a:buChar char="–"/>
              <a:defRPr sz="2200">
                <a:solidFill>
                  <a:schemeClr val="bg1"/>
                </a:solidFill>
                <a:latin typeface="+mn-lt"/>
              </a:defRPr>
            </a:lvl4pPr>
            <a:lvl5pPr marL="10890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5pPr>
            <a:lvl6pPr marL="15462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6pPr>
            <a:lvl7pPr marL="20034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7pPr>
            <a:lvl8pPr marL="24606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8pPr>
            <a:lvl9pPr marL="29178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9pPr>
          </a:lstStyle>
          <a:p>
            <a:pPr>
              <a:spcBef>
                <a:spcPts val="1200"/>
              </a:spcBef>
            </a:pPr>
            <a:r>
              <a:rPr lang="en-US" dirty="0"/>
              <a:t>Faith must be sincere.</a:t>
            </a:r>
          </a:p>
          <a:p>
            <a:pPr>
              <a:spcBef>
                <a:spcPts val="1200"/>
              </a:spcBef>
            </a:pPr>
            <a:r>
              <a:rPr lang="en-US" dirty="0"/>
              <a:t>Faith must be a personal conviction based on God’s word. </a:t>
            </a:r>
          </a:p>
          <a:p>
            <a:pPr>
              <a:spcBef>
                <a:spcPts val="1200"/>
              </a:spcBef>
            </a:pPr>
            <a:r>
              <a:rPr lang="en-US" dirty="0"/>
              <a:t>Neither accept nor reject a belief just because of parents.</a:t>
            </a:r>
          </a:p>
          <a:p>
            <a:pPr>
              <a:spcBef>
                <a:spcPts val="1200"/>
              </a:spcBef>
            </a:pPr>
            <a:r>
              <a:rPr lang="en-US" dirty="0"/>
              <a:t>Children of Christians can become dedicated Christians. </a:t>
            </a:r>
          </a:p>
          <a:p>
            <a:pPr>
              <a:spcBef>
                <a:spcPts val="1200"/>
              </a:spcBef>
            </a:pPr>
            <a:r>
              <a:rPr lang="en-US" dirty="0"/>
              <a:t>Christians can raise good children even when a spouse is not a faithful Christian. </a:t>
            </a:r>
          </a:p>
          <a:p>
            <a:pPr>
              <a:spcBef>
                <a:spcPts val="1200"/>
              </a:spcBef>
            </a:pPr>
            <a:r>
              <a:rPr lang="en-US" dirty="0"/>
              <a:t>See the value of the work done by Christian women. </a:t>
            </a:r>
          </a:p>
        </p:txBody>
      </p:sp>
    </p:spTree>
    <p:extLst>
      <p:ext uri="{BB962C8B-B14F-4D97-AF65-F5344CB8AC3E}">
        <p14:creationId xmlns:p14="http://schemas.microsoft.com/office/powerpoint/2010/main" val="3296712413"/>
      </p:ext>
    </p:extLst>
  </p:cSld>
  <p:clrMapOvr>
    <a:masterClrMapping/>
  </p:clrMapOvr>
  <p:transition spd="slow">
    <p:wedg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A8838B8F-17B6-46AD-8356-BC72000B7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78356"/>
            <a:ext cx="2514600" cy="523220"/>
          </a:xfrm>
          <a:prstGeom prst="rect">
            <a:avLst/>
          </a:prstGeom>
          <a:solidFill>
            <a:schemeClr val="accent1">
              <a:lumMod val="10000"/>
            </a:schemeClr>
          </a:solidFill>
          <a:ln w="50800" cmpd="dbl">
            <a:solidFill>
              <a:schemeClr val="accent1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b="1" dirty="0"/>
              <a:t>Chapter 1: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D07E860E-5AB6-4731-B121-A0EEF335F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1831062"/>
            <a:ext cx="10134600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14300" algn="ctr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+mn-lt"/>
              </a:defRPr>
            </a:lvl2pPr>
            <a:lvl3pPr marL="396875" indent="-168275" algn="l" rtl="0" eaLnBrk="1" fontAlgn="base" hangingPunct="1">
              <a:spcBef>
                <a:spcPct val="0"/>
              </a:spcBef>
              <a:spcAft>
                <a:spcPct val="0"/>
              </a:spcAft>
              <a:buChar char="•"/>
              <a:defRPr sz="2400" b="1" i="1">
                <a:solidFill>
                  <a:schemeClr val="bg1"/>
                </a:solidFill>
                <a:latin typeface="+mn-lt"/>
              </a:defRPr>
            </a:lvl3pPr>
            <a:lvl4pPr marL="744538" indent="-233363" algn="l" rtl="0" eaLnBrk="1" fontAlgn="base" hangingPunct="1">
              <a:spcBef>
                <a:spcPct val="0"/>
              </a:spcBef>
              <a:spcAft>
                <a:spcPct val="0"/>
              </a:spcAft>
              <a:buChar char="–"/>
              <a:defRPr sz="2200">
                <a:solidFill>
                  <a:schemeClr val="bg1"/>
                </a:solidFill>
                <a:latin typeface="+mn-lt"/>
              </a:defRPr>
            </a:lvl4pPr>
            <a:lvl5pPr marL="10890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5pPr>
            <a:lvl6pPr marL="15462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6pPr>
            <a:lvl7pPr marL="20034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7pPr>
            <a:lvl8pPr marL="24606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8pPr>
            <a:lvl9pPr marL="29178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9pPr>
          </a:lstStyle>
          <a:p>
            <a:pPr>
              <a:spcBef>
                <a:spcPts val="1200"/>
              </a:spcBef>
            </a:pPr>
            <a:r>
              <a:rPr lang="en-US" dirty="0"/>
              <a:t>Paul remembered Timothy’s sincere faith that his mother and grandmother first possessed.</a:t>
            </a:r>
          </a:p>
          <a:p>
            <a:pPr>
              <a:spcBef>
                <a:spcPts val="1200"/>
              </a:spcBef>
            </a:pPr>
            <a:r>
              <a:rPr lang="en-US" dirty="0"/>
              <a:t>Timothy should suffer for the gospel without fear but with power, love, and a sound mind.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0143F2D-D2D3-4633-882F-F7CB70BCBA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93693"/>
            <a:ext cx="5181600" cy="954107"/>
          </a:xfrm>
          <a:prstGeom prst="rect">
            <a:avLst/>
          </a:prstGeom>
          <a:solidFill>
            <a:schemeClr val="accent1">
              <a:lumMod val="10000"/>
            </a:schemeClr>
          </a:solidFill>
          <a:ln w="50800" cmpd="dbl">
            <a:solidFill>
              <a:schemeClr val="accent1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b="1" dirty="0">
                <a:solidFill>
                  <a:schemeClr val="accent1"/>
                </a:solidFill>
              </a:rPr>
              <a:t>Imitating Paul’s Faith and Suffering</a:t>
            </a:r>
          </a:p>
        </p:txBody>
      </p:sp>
    </p:spTree>
    <p:extLst>
      <p:ext uri="{BB962C8B-B14F-4D97-AF65-F5344CB8AC3E}">
        <p14:creationId xmlns:p14="http://schemas.microsoft.com/office/powerpoint/2010/main" val="644384014"/>
      </p:ext>
    </p:extLst>
  </p:cSld>
  <p:clrMapOvr>
    <a:masterClrMapping/>
  </p:clrMapOvr>
  <p:transition spd="slow">
    <p:wedg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A8838B8F-17B6-46AD-8356-BC72000B7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533400"/>
            <a:ext cx="4648200" cy="6858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b="1" dirty="0"/>
              <a:t>A Proper Spirit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D07E860E-5AB6-4731-B121-A0EEF335F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2590800"/>
            <a:ext cx="3048000" cy="1661993"/>
          </a:xfrm>
          <a:prstGeom prst="rect">
            <a:avLst/>
          </a:prstGeom>
          <a:solidFill>
            <a:schemeClr val="accent1">
              <a:lumMod val="10000"/>
            </a:schemeClr>
          </a:solidFill>
          <a:ln w="5080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14300" algn="ctr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+mn-lt"/>
              </a:defRPr>
            </a:lvl2pPr>
            <a:lvl3pPr marL="396875" indent="-168275" algn="l" rtl="0" eaLnBrk="1" fontAlgn="base" hangingPunct="1">
              <a:spcBef>
                <a:spcPct val="0"/>
              </a:spcBef>
              <a:spcAft>
                <a:spcPct val="0"/>
              </a:spcAft>
              <a:buChar char="•"/>
              <a:defRPr sz="2400" b="1" i="1">
                <a:solidFill>
                  <a:schemeClr val="bg1"/>
                </a:solidFill>
                <a:latin typeface="+mn-lt"/>
              </a:defRPr>
            </a:lvl3pPr>
            <a:lvl4pPr marL="744538" indent="-233363" algn="l" rtl="0" eaLnBrk="1" fontAlgn="base" hangingPunct="1">
              <a:spcBef>
                <a:spcPct val="0"/>
              </a:spcBef>
              <a:spcAft>
                <a:spcPct val="0"/>
              </a:spcAft>
              <a:buChar char="–"/>
              <a:defRPr sz="2200">
                <a:solidFill>
                  <a:schemeClr val="bg1"/>
                </a:solidFill>
                <a:latin typeface="+mn-lt"/>
              </a:defRPr>
            </a:lvl4pPr>
            <a:lvl5pPr marL="10890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5pPr>
            <a:lvl6pPr marL="15462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6pPr>
            <a:lvl7pPr marL="20034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7pPr>
            <a:lvl8pPr marL="24606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8pPr>
            <a:lvl9pPr marL="29178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sz="3600" dirty="0">
                <a:solidFill>
                  <a:schemeClr val="accent1"/>
                </a:solidFill>
              </a:rPr>
              <a:t>Not This</a:t>
            </a:r>
          </a:p>
          <a:p>
            <a:r>
              <a:rPr lang="en-US" sz="3600" dirty="0"/>
              <a:t>f</a:t>
            </a:r>
            <a:r>
              <a:rPr lang="en-US" sz="3600"/>
              <a:t>ear</a:t>
            </a:r>
            <a:endParaRPr lang="en-US" sz="3600" dirty="0"/>
          </a:p>
          <a:p>
            <a:r>
              <a:rPr lang="en-US" sz="3600" dirty="0"/>
              <a:t>shame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B9BDF9E-A6CC-43AA-98EA-7A4863DADF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2279809"/>
            <a:ext cx="4114800" cy="2215991"/>
          </a:xfrm>
          <a:prstGeom prst="rect">
            <a:avLst/>
          </a:prstGeom>
          <a:solidFill>
            <a:schemeClr val="accent1">
              <a:lumMod val="10000"/>
            </a:schemeClr>
          </a:solidFill>
          <a:ln w="5080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14300" algn="ctr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+mn-lt"/>
              </a:defRPr>
            </a:lvl2pPr>
            <a:lvl3pPr marL="396875" indent="-168275" algn="l" rtl="0" eaLnBrk="1" fontAlgn="base" hangingPunct="1">
              <a:spcBef>
                <a:spcPct val="0"/>
              </a:spcBef>
              <a:spcAft>
                <a:spcPct val="0"/>
              </a:spcAft>
              <a:buChar char="•"/>
              <a:defRPr sz="2400" b="1" i="1">
                <a:solidFill>
                  <a:schemeClr val="bg1"/>
                </a:solidFill>
                <a:latin typeface="+mn-lt"/>
              </a:defRPr>
            </a:lvl3pPr>
            <a:lvl4pPr marL="744538" indent="-233363" algn="l" rtl="0" eaLnBrk="1" fontAlgn="base" hangingPunct="1">
              <a:spcBef>
                <a:spcPct val="0"/>
              </a:spcBef>
              <a:spcAft>
                <a:spcPct val="0"/>
              </a:spcAft>
              <a:buChar char="–"/>
              <a:defRPr sz="2200">
                <a:solidFill>
                  <a:schemeClr val="bg1"/>
                </a:solidFill>
                <a:latin typeface="+mn-lt"/>
              </a:defRPr>
            </a:lvl4pPr>
            <a:lvl5pPr marL="10890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5pPr>
            <a:lvl6pPr marL="15462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6pPr>
            <a:lvl7pPr marL="20034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7pPr>
            <a:lvl8pPr marL="24606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8pPr>
            <a:lvl9pPr marL="29178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sz="3600" dirty="0">
                <a:solidFill>
                  <a:schemeClr val="accent1"/>
                </a:solidFill>
              </a:rPr>
              <a:t>But This</a:t>
            </a:r>
          </a:p>
          <a:p>
            <a:r>
              <a:rPr lang="en-US" sz="3600" dirty="0"/>
              <a:t>power </a:t>
            </a:r>
          </a:p>
          <a:p>
            <a:r>
              <a:rPr lang="en-US" sz="3600" dirty="0"/>
              <a:t>love </a:t>
            </a:r>
          </a:p>
          <a:p>
            <a:r>
              <a:rPr lang="en-US" sz="3600" dirty="0"/>
              <a:t>a sound mind</a:t>
            </a:r>
          </a:p>
        </p:txBody>
      </p:sp>
      <p:sp>
        <p:nvSpPr>
          <p:cNvPr id="2" name="Arrow: Left-Right 1">
            <a:extLst>
              <a:ext uri="{FF2B5EF4-FFF2-40B4-BE49-F238E27FC236}">
                <a16:creationId xmlns:a16="http://schemas.microsoft.com/office/drawing/2014/main" id="{19CAD607-705B-4774-83C5-1E6200F3442C}"/>
              </a:ext>
            </a:extLst>
          </p:cNvPr>
          <p:cNvSpPr/>
          <p:nvPr/>
        </p:nvSpPr>
        <p:spPr bwMode="auto">
          <a:xfrm>
            <a:off x="5105400" y="3200400"/>
            <a:ext cx="1447800" cy="381000"/>
          </a:xfrm>
          <a:prstGeom prst="leftRightArrow">
            <a:avLst>
              <a:gd name="adj1" fmla="val 50000"/>
              <a:gd name="adj2" fmla="val 103608"/>
            </a:avLst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Cooper Blac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719685"/>
      </p:ext>
    </p:extLst>
  </p:cSld>
  <p:clrMapOvr>
    <a:masterClrMapping/>
  </p:clrMapOvr>
  <p:transition spd="slow">
    <p:wedg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A8838B8F-17B6-46AD-8356-BC72000B7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78356"/>
            <a:ext cx="2514600" cy="523220"/>
          </a:xfrm>
          <a:prstGeom prst="rect">
            <a:avLst/>
          </a:prstGeom>
          <a:solidFill>
            <a:schemeClr val="accent1">
              <a:lumMod val="10000"/>
            </a:schemeClr>
          </a:solidFill>
          <a:ln w="50800" cmpd="dbl">
            <a:solidFill>
              <a:schemeClr val="accent1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b="1" dirty="0"/>
              <a:t>Chapter 1: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D07E860E-5AB6-4731-B121-A0EEF335F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1831062"/>
            <a:ext cx="10134600" cy="289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14300" algn="ctr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+mn-lt"/>
              </a:defRPr>
            </a:lvl2pPr>
            <a:lvl3pPr marL="396875" indent="-168275" algn="l" rtl="0" eaLnBrk="1" fontAlgn="base" hangingPunct="1">
              <a:spcBef>
                <a:spcPct val="0"/>
              </a:spcBef>
              <a:spcAft>
                <a:spcPct val="0"/>
              </a:spcAft>
              <a:buChar char="•"/>
              <a:defRPr sz="2400" b="1" i="1">
                <a:solidFill>
                  <a:schemeClr val="bg1"/>
                </a:solidFill>
                <a:latin typeface="+mn-lt"/>
              </a:defRPr>
            </a:lvl3pPr>
            <a:lvl4pPr marL="744538" indent="-233363" algn="l" rtl="0" eaLnBrk="1" fontAlgn="base" hangingPunct="1">
              <a:spcBef>
                <a:spcPct val="0"/>
              </a:spcBef>
              <a:spcAft>
                <a:spcPct val="0"/>
              </a:spcAft>
              <a:buChar char="–"/>
              <a:defRPr sz="2200">
                <a:solidFill>
                  <a:schemeClr val="bg1"/>
                </a:solidFill>
                <a:latin typeface="+mn-lt"/>
              </a:defRPr>
            </a:lvl4pPr>
            <a:lvl5pPr marL="10890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5pPr>
            <a:lvl6pPr marL="15462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6pPr>
            <a:lvl7pPr marL="20034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7pPr>
            <a:lvl8pPr marL="24606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8pPr>
            <a:lvl9pPr marL="29178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9pPr>
          </a:lstStyle>
          <a:p>
            <a:pPr>
              <a:spcBef>
                <a:spcPts val="1200"/>
              </a:spcBef>
            </a:pPr>
            <a:r>
              <a:rPr lang="en-US" dirty="0"/>
              <a:t>Paul remembered Timothy’s sincere faith that his mother and grandmother first possessed.</a:t>
            </a:r>
          </a:p>
          <a:p>
            <a:pPr>
              <a:spcBef>
                <a:spcPts val="1200"/>
              </a:spcBef>
            </a:pPr>
            <a:r>
              <a:rPr lang="en-US" dirty="0"/>
              <a:t>Timothy should suffer for the gospel without fear but with power, love, and a sound mind.</a:t>
            </a:r>
          </a:p>
          <a:p>
            <a:pPr>
              <a:spcBef>
                <a:spcPts val="1200"/>
              </a:spcBef>
            </a:pPr>
            <a:r>
              <a:rPr lang="en-US" dirty="0"/>
              <a:t>We are saved, not according to our works, but according to God’s purpose and grace in Christ.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0143F2D-D2D3-4633-882F-F7CB70BCBA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93693"/>
            <a:ext cx="5181600" cy="954107"/>
          </a:xfrm>
          <a:prstGeom prst="rect">
            <a:avLst/>
          </a:prstGeom>
          <a:solidFill>
            <a:schemeClr val="accent1">
              <a:lumMod val="10000"/>
            </a:schemeClr>
          </a:solidFill>
          <a:ln w="50800" cmpd="dbl">
            <a:solidFill>
              <a:schemeClr val="accent1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b="1" dirty="0">
                <a:solidFill>
                  <a:schemeClr val="accent1"/>
                </a:solidFill>
              </a:rPr>
              <a:t>Imitating Paul’s Faith and Suffering</a:t>
            </a:r>
          </a:p>
        </p:txBody>
      </p:sp>
    </p:spTree>
    <p:extLst>
      <p:ext uri="{BB962C8B-B14F-4D97-AF65-F5344CB8AC3E}">
        <p14:creationId xmlns:p14="http://schemas.microsoft.com/office/powerpoint/2010/main" val="1362414327"/>
      </p:ext>
    </p:extLst>
  </p:cSld>
  <p:clrMapOvr>
    <a:masterClrMapping/>
  </p:clrMapOvr>
  <p:transition spd="slow">
    <p:wedg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A8838B8F-17B6-46AD-8356-BC72000B7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533400"/>
            <a:ext cx="4648200" cy="6858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b="1" dirty="0"/>
              <a:t>Proper Salvation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D07E860E-5AB6-4731-B121-A0EEF335F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2590800"/>
            <a:ext cx="3048000" cy="1661993"/>
          </a:xfrm>
          <a:prstGeom prst="rect">
            <a:avLst/>
          </a:prstGeom>
          <a:solidFill>
            <a:schemeClr val="accent1">
              <a:lumMod val="10000"/>
            </a:schemeClr>
          </a:solidFill>
          <a:ln w="5080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14300" algn="ctr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+mn-lt"/>
              </a:defRPr>
            </a:lvl2pPr>
            <a:lvl3pPr marL="396875" indent="-168275" algn="l" rtl="0" eaLnBrk="1" fontAlgn="base" hangingPunct="1">
              <a:spcBef>
                <a:spcPct val="0"/>
              </a:spcBef>
              <a:spcAft>
                <a:spcPct val="0"/>
              </a:spcAft>
              <a:buChar char="•"/>
              <a:defRPr sz="2400" b="1" i="1">
                <a:solidFill>
                  <a:schemeClr val="bg1"/>
                </a:solidFill>
                <a:latin typeface="+mn-lt"/>
              </a:defRPr>
            </a:lvl3pPr>
            <a:lvl4pPr marL="744538" indent="-233363" algn="l" rtl="0" eaLnBrk="1" fontAlgn="base" hangingPunct="1">
              <a:spcBef>
                <a:spcPct val="0"/>
              </a:spcBef>
              <a:spcAft>
                <a:spcPct val="0"/>
              </a:spcAft>
              <a:buChar char="–"/>
              <a:defRPr sz="2200">
                <a:solidFill>
                  <a:schemeClr val="bg1"/>
                </a:solidFill>
                <a:latin typeface="+mn-lt"/>
              </a:defRPr>
            </a:lvl4pPr>
            <a:lvl5pPr marL="10890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5pPr>
            <a:lvl6pPr marL="15462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6pPr>
            <a:lvl7pPr marL="20034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7pPr>
            <a:lvl8pPr marL="24606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8pPr>
            <a:lvl9pPr marL="29178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sz="3600" dirty="0">
                <a:solidFill>
                  <a:schemeClr val="accent1"/>
                </a:solidFill>
              </a:rPr>
              <a:t>Not This</a:t>
            </a:r>
          </a:p>
          <a:p>
            <a:r>
              <a:rPr lang="en-US" sz="3600" dirty="0"/>
              <a:t>According to Our Works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B9BDF9E-A6CC-43AA-98EA-7A4863DADF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2279809"/>
            <a:ext cx="4114800" cy="2215991"/>
          </a:xfrm>
          <a:prstGeom prst="rect">
            <a:avLst/>
          </a:prstGeom>
          <a:solidFill>
            <a:schemeClr val="accent1">
              <a:lumMod val="10000"/>
            </a:schemeClr>
          </a:solidFill>
          <a:ln w="5080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14300" algn="ctr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+mn-lt"/>
              </a:defRPr>
            </a:lvl2pPr>
            <a:lvl3pPr marL="396875" indent="-168275" algn="l" rtl="0" eaLnBrk="1" fontAlgn="base" hangingPunct="1">
              <a:spcBef>
                <a:spcPct val="0"/>
              </a:spcBef>
              <a:spcAft>
                <a:spcPct val="0"/>
              </a:spcAft>
              <a:buChar char="•"/>
              <a:defRPr sz="2400" b="1" i="1">
                <a:solidFill>
                  <a:schemeClr val="bg1"/>
                </a:solidFill>
                <a:latin typeface="+mn-lt"/>
              </a:defRPr>
            </a:lvl3pPr>
            <a:lvl4pPr marL="744538" indent="-233363" algn="l" rtl="0" eaLnBrk="1" fontAlgn="base" hangingPunct="1">
              <a:spcBef>
                <a:spcPct val="0"/>
              </a:spcBef>
              <a:spcAft>
                <a:spcPct val="0"/>
              </a:spcAft>
              <a:buChar char="–"/>
              <a:defRPr sz="2200">
                <a:solidFill>
                  <a:schemeClr val="bg1"/>
                </a:solidFill>
                <a:latin typeface="+mn-lt"/>
              </a:defRPr>
            </a:lvl4pPr>
            <a:lvl5pPr marL="10890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5pPr>
            <a:lvl6pPr marL="15462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6pPr>
            <a:lvl7pPr marL="20034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7pPr>
            <a:lvl8pPr marL="24606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8pPr>
            <a:lvl9pPr marL="29178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sz="3600" dirty="0">
                <a:solidFill>
                  <a:schemeClr val="accent1"/>
                </a:solidFill>
              </a:rPr>
              <a:t>But This</a:t>
            </a:r>
          </a:p>
          <a:p>
            <a:r>
              <a:rPr lang="en-US" sz="3600" dirty="0"/>
              <a:t>According to God’s purpose and grace in Christ</a:t>
            </a:r>
          </a:p>
        </p:txBody>
      </p:sp>
      <p:sp>
        <p:nvSpPr>
          <p:cNvPr id="2" name="Arrow: Left-Right 1">
            <a:extLst>
              <a:ext uri="{FF2B5EF4-FFF2-40B4-BE49-F238E27FC236}">
                <a16:creationId xmlns:a16="http://schemas.microsoft.com/office/drawing/2014/main" id="{19CAD607-705B-4774-83C5-1E6200F3442C}"/>
              </a:ext>
            </a:extLst>
          </p:cNvPr>
          <p:cNvSpPr/>
          <p:nvPr/>
        </p:nvSpPr>
        <p:spPr bwMode="auto">
          <a:xfrm>
            <a:off x="5105400" y="3200400"/>
            <a:ext cx="1447800" cy="381000"/>
          </a:xfrm>
          <a:prstGeom prst="leftRightArrow">
            <a:avLst>
              <a:gd name="adj1" fmla="val 50000"/>
              <a:gd name="adj2" fmla="val 103608"/>
            </a:avLst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Cooper Blac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3106554"/>
      </p:ext>
    </p:extLst>
  </p:cSld>
  <p:clrMapOvr>
    <a:masterClrMapping/>
  </p:clrMapOvr>
  <p:transition spd="slow">
    <p:wedg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A8838B8F-17B6-46AD-8356-BC72000B7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78356"/>
            <a:ext cx="2514600" cy="523220"/>
          </a:xfrm>
          <a:prstGeom prst="rect">
            <a:avLst/>
          </a:prstGeom>
          <a:solidFill>
            <a:schemeClr val="accent1">
              <a:lumMod val="10000"/>
            </a:schemeClr>
          </a:solidFill>
          <a:ln w="50800" cmpd="dbl">
            <a:solidFill>
              <a:schemeClr val="accent1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b="1" dirty="0"/>
              <a:t>Chapter 1: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D07E860E-5AB6-4731-B121-A0EEF335F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1831062"/>
            <a:ext cx="1013460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14300" algn="ctr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+mn-lt"/>
              </a:defRPr>
            </a:lvl2pPr>
            <a:lvl3pPr marL="396875" indent="-168275" algn="l" rtl="0" eaLnBrk="1" fontAlgn="base" hangingPunct="1">
              <a:spcBef>
                <a:spcPct val="0"/>
              </a:spcBef>
              <a:spcAft>
                <a:spcPct val="0"/>
              </a:spcAft>
              <a:buChar char="•"/>
              <a:defRPr sz="2400" b="1" i="1">
                <a:solidFill>
                  <a:schemeClr val="bg1"/>
                </a:solidFill>
                <a:latin typeface="+mn-lt"/>
              </a:defRPr>
            </a:lvl3pPr>
            <a:lvl4pPr marL="744538" indent="-233363" algn="l" rtl="0" eaLnBrk="1" fontAlgn="base" hangingPunct="1">
              <a:spcBef>
                <a:spcPct val="0"/>
              </a:spcBef>
              <a:spcAft>
                <a:spcPct val="0"/>
              </a:spcAft>
              <a:buChar char="–"/>
              <a:defRPr sz="2200">
                <a:solidFill>
                  <a:schemeClr val="bg1"/>
                </a:solidFill>
                <a:latin typeface="+mn-lt"/>
              </a:defRPr>
            </a:lvl4pPr>
            <a:lvl5pPr marL="10890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5pPr>
            <a:lvl6pPr marL="15462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6pPr>
            <a:lvl7pPr marL="20034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7pPr>
            <a:lvl8pPr marL="24606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8pPr>
            <a:lvl9pPr marL="29178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9pPr>
          </a:lstStyle>
          <a:p>
            <a:pPr>
              <a:spcBef>
                <a:spcPts val="1200"/>
              </a:spcBef>
            </a:pPr>
            <a:r>
              <a:rPr lang="en-US" dirty="0"/>
              <a:t>Paul remembered Timothy’s sincere faith that his mother and grandmother first possessed.</a:t>
            </a:r>
          </a:p>
          <a:p>
            <a:pPr>
              <a:spcBef>
                <a:spcPts val="1200"/>
              </a:spcBef>
            </a:pPr>
            <a:r>
              <a:rPr lang="en-US" dirty="0"/>
              <a:t>Timothy should suffer for the gospel without fear but with power, love, and a sound mind.</a:t>
            </a:r>
          </a:p>
          <a:p>
            <a:pPr>
              <a:spcBef>
                <a:spcPts val="1200"/>
              </a:spcBef>
            </a:pPr>
            <a:r>
              <a:rPr lang="en-US" dirty="0"/>
              <a:t>We are saved, not according to our works, but according to God’s purpose and grace in Christ.</a:t>
            </a:r>
          </a:p>
          <a:p>
            <a:pPr>
              <a:spcBef>
                <a:spcPts val="1200"/>
              </a:spcBef>
            </a:pPr>
            <a:r>
              <a:rPr lang="en-US" dirty="0"/>
              <a:t>Hold fast the pattern of sound words in faith and love.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0143F2D-D2D3-4633-882F-F7CB70BCBA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93693"/>
            <a:ext cx="5181600" cy="954107"/>
          </a:xfrm>
          <a:prstGeom prst="rect">
            <a:avLst/>
          </a:prstGeom>
          <a:solidFill>
            <a:schemeClr val="accent1">
              <a:lumMod val="10000"/>
            </a:schemeClr>
          </a:solidFill>
          <a:ln w="50800" cmpd="dbl">
            <a:solidFill>
              <a:schemeClr val="accent1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b="1" dirty="0">
                <a:solidFill>
                  <a:schemeClr val="accent1"/>
                </a:solidFill>
              </a:rPr>
              <a:t>Imitating Paul’s Faith and Suffering</a:t>
            </a:r>
          </a:p>
        </p:txBody>
      </p:sp>
    </p:spTree>
    <p:extLst>
      <p:ext uri="{BB962C8B-B14F-4D97-AF65-F5344CB8AC3E}">
        <p14:creationId xmlns:p14="http://schemas.microsoft.com/office/powerpoint/2010/main" val="559629688"/>
      </p:ext>
    </p:extLst>
  </p:cSld>
  <p:clrMapOvr>
    <a:masterClrMapping/>
  </p:clrMapOvr>
  <p:transition spd="slow">
    <p:wedg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A8838B8F-17B6-46AD-8356-BC72000B7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533400"/>
            <a:ext cx="4572000" cy="6858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b="1" dirty="0"/>
              <a:t>A Proper Pattern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D07E860E-5AB6-4731-B121-A0EEF335F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929586"/>
            <a:ext cx="10134600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14300" algn="ctr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+mn-lt"/>
              </a:defRPr>
            </a:lvl2pPr>
            <a:lvl3pPr marL="396875" indent="-168275" algn="l" rtl="0" eaLnBrk="1" fontAlgn="base" hangingPunct="1">
              <a:spcBef>
                <a:spcPct val="0"/>
              </a:spcBef>
              <a:spcAft>
                <a:spcPct val="0"/>
              </a:spcAft>
              <a:buChar char="•"/>
              <a:defRPr sz="2400" b="1" i="1">
                <a:solidFill>
                  <a:schemeClr val="bg1"/>
                </a:solidFill>
                <a:latin typeface="+mn-lt"/>
              </a:defRPr>
            </a:lvl3pPr>
            <a:lvl4pPr marL="744538" indent="-233363" algn="l" rtl="0" eaLnBrk="1" fontAlgn="base" hangingPunct="1">
              <a:spcBef>
                <a:spcPct val="0"/>
              </a:spcBef>
              <a:spcAft>
                <a:spcPct val="0"/>
              </a:spcAft>
              <a:buChar char="–"/>
              <a:defRPr sz="2200">
                <a:solidFill>
                  <a:schemeClr val="bg1"/>
                </a:solidFill>
                <a:latin typeface="+mn-lt"/>
              </a:defRPr>
            </a:lvl4pPr>
            <a:lvl5pPr marL="10890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5pPr>
            <a:lvl6pPr marL="15462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6pPr>
            <a:lvl7pPr marL="20034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7pPr>
            <a:lvl8pPr marL="24606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8pPr>
            <a:lvl9pPr marL="29178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9pPr>
          </a:lstStyle>
          <a:p>
            <a:pPr>
              <a:spcBef>
                <a:spcPts val="1200"/>
              </a:spcBef>
            </a:pPr>
            <a:r>
              <a:rPr lang="en-US" dirty="0"/>
              <a:t>Hold fast the pattern of sound words </a:t>
            </a:r>
          </a:p>
          <a:p>
            <a:pPr>
              <a:spcBef>
                <a:spcPts val="1200"/>
              </a:spcBef>
            </a:pPr>
            <a:r>
              <a:rPr lang="en-US" dirty="0"/>
              <a:t>Heard from inspired men </a:t>
            </a:r>
          </a:p>
          <a:p>
            <a:pPr>
              <a:spcBef>
                <a:spcPts val="1200"/>
              </a:spcBef>
            </a:pPr>
            <a:r>
              <a:rPr lang="en-US" dirty="0"/>
              <a:t>In faith and love which are in Christ Jesus. </a:t>
            </a:r>
          </a:p>
          <a:p>
            <a:pPr>
              <a:spcBef>
                <a:spcPts val="1200"/>
              </a:spcBef>
            </a:pPr>
            <a:r>
              <a:rPr lang="en-US" dirty="0"/>
              <a:t>Keep by the Holy Spirit </a:t>
            </a:r>
          </a:p>
        </p:txBody>
      </p:sp>
    </p:spTree>
    <p:extLst>
      <p:ext uri="{BB962C8B-B14F-4D97-AF65-F5344CB8AC3E}">
        <p14:creationId xmlns:p14="http://schemas.microsoft.com/office/powerpoint/2010/main" val="2257517090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A8838B8F-17B6-46AD-8356-BC72000B7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78356"/>
            <a:ext cx="2514600" cy="523220"/>
          </a:xfrm>
          <a:prstGeom prst="rect">
            <a:avLst/>
          </a:prstGeom>
          <a:solidFill>
            <a:schemeClr val="accent1">
              <a:lumMod val="10000"/>
            </a:schemeClr>
          </a:solidFill>
          <a:ln w="50800" cmpd="dbl">
            <a:solidFill>
              <a:schemeClr val="accent1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b="1" dirty="0"/>
              <a:t>Chapter 1: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D07E860E-5AB6-4731-B121-A0EEF335F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1831062"/>
            <a:ext cx="10134600" cy="449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14300" algn="ctr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+mn-lt"/>
              </a:defRPr>
            </a:lvl2pPr>
            <a:lvl3pPr marL="396875" indent="-168275" algn="l" rtl="0" eaLnBrk="1" fontAlgn="base" hangingPunct="1">
              <a:spcBef>
                <a:spcPct val="0"/>
              </a:spcBef>
              <a:spcAft>
                <a:spcPct val="0"/>
              </a:spcAft>
              <a:buChar char="•"/>
              <a:defRPr sz="2400" b="1" i="1">
                <a:solidFill>
                  <a:schemeClr val="bg1"/>
                </a:solidFill>
                <a:latin typeface="+mn-lt"/>
              </a:defRPr>
            </a:lvl3pPr>
            <a:lvl4pPr marL="744538" indent="-233363" algn="l" rtl="0" eaLnBrk="1" fontAlgn="base" hangingPunct="1">
              <a:spcBef>
                <a:spcPct val="0"/>
              </a:spcBef>
              <a:spcAft>
                <a:spcPct val="0"/>
              </a:spcAft>
              <a:buChar char="–"/>
              <a:defRPr sz="2200">
                <a:solidFill>
                  <a:schemeClr val="bg1"/>
                </a:solidFill>
                <a:latin typeface="+mn-lt"/>
              </a:defRPr>
            </a:lvl4pPr>
            <a:lvl5pPr marL="10890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5pPr>
            <a:lvl6pPr marL="15462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6pPr>
            <a:lvl7pPr marL="20034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7pPr>
            <a:lvl8pPr marL="24606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8pPr>
            <a:lvl9pPr marL="29178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9pPr>
          </a:lstStyle>
          <a:p>
            <a:pPr>
              <a:spcBef>
                <a:spcPts val="1200"/>
              </a:spcBef>
            </a:pPr>
            <a:r>
              <a:rPr lang="en-US" dirty="0"/>
              <a:t>Paul remembered Timothy’s sincere faith that his mother and grandmother first possessed.</a:t>
            </a:r>
          </a:p>
          <a:p>
            <a:pPr>
              <a:spcBef>
                <a:spcPts val="1200"/>
              </a:spcBef>
            </a:pPr>
            <a:r>
              <a:rPr lang="en-US" dirty="0"/>
              <a:t>Timothy should suffer for the gospel without fear but with power, love, and a sound mind.</a:t>
            </a:r>
          </a:p>
          <a:p>
            <a:pPr>
              <a:spcBef>
                <a:spcPts val="1200"/>
              </a:spcBef>
            </a:pPr>
            <a:r>
              <a:rPr lang="en-US" dirty="0"/>
              <a:t>We are saved, not according to our works, but according to God’s purpose and grace in Christ.</a:t>
            </a:r>
          </a:p>
          <a:p>
            <a:pPr>
              <a:spcBef>
                <a:spcPts val="1200"/>
              </a:spcBef>
            </a:pPr>
            <a:r>
              <a:rPr lang="en-US" dirty="0"/>
              <a:t>Hold fast the pattern of sound words in faith and love.</a:t>
            </a:r>
          </a:p>
          <a:p>
            <a:pPr>
              <a:spcBef>
                <a:spcPts val="1200"/>
              </a:spcBef>
            </a:pPr>
            <a:r>
              <a:rPr lang="en-US" dirty="0"/>
              <a:t>Some had fallen away but </a:t>
            </a:r>
            <a:r>
              <a:rPr lang="en-US" dirty="0" err="1"/>
              <a:t>Onesiphorus</a:t>
            </a:r>
            <a:r>
              <a:rPr lang="en-US" dirty="0"/>
              <a:t> cared for Paul in his chain.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0143F2D-D2D3-4633-882F-F7CB70BCBA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93693"/>
            <a:ext cx="5181600" cy="954107"/>
          </a:xfrm>
          <a:prstGeom prst="rect">
            <a:avLst/>
          </a:prstGeom>
          <a:solidFill>
            <a:schemeClr val="accent1">
              <a:lumMod val="10000"/>
            </a:schemeClr>
          </a:solidFill>
          <a:ln w="50800" cmpd="dbl">
            <a:solidFill>
              <a:schemeClr val="accent1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b="1" dirty="0">
                <a:solidFill>
                  <a:schemeClr val="accent1"/>
                </a:solidFill>
              </a:rPr>
              <a:t>Imitating Paul’s Faith and Suffering</a:t>
            </a:r>
          </a:p>
        </p:txBody>
      </p:sp>
    </p:spTree>
    <p:extLst>
      <p:ext uri="{BB962C8B-B14F-4D97-AF65-F5344CB8AC3E}">
        <p14:creationId xmlns:p14="http://schemas.microsoft.com/office/powerpoint/2010/main" val="3089195052"/>
      </p:ext>
    </p:extLst>
  </p:cSld>
  <p:clrMapOvr>
    <a:masterClrMapping/>
  </p:clrMapOvr>
  <p:transition spd="slow">
    <p:wedg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A8838B8F-17B6-46AD-8356-BC72000B7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78356"/>
            <a:ext cx="2514600" cy="523220"/>
          </a:xfrm>
          <a:prstGeom prst="rect">
            <a:avLst/>
          </a:prstGeom>
          <a:solidFill>
            <a:schemeClr val="accent1">
              <a:lumMod val="10000"/>
            </a:schemeClr>
          </a:solidFill>
          <a:ln w="50800" cmpd="dbl">
            <a:solidFill>
              <a:schemeClr val="accent1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b="1" dirty="0"/>
              <a:t>Chapter 2: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D07E860E-5AB6-4731-B121-A0EEF335F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208074"/>
            <a:ext cx="101346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14300" algn="ctr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+mn-lt"/>
              </a:defRPr>
            </a:lvl2pPr>
            <a:lvl3pPr marL="396875" indent="-168275" algn="l" rtl="0" eaLnBrk="1" fontAlgn="base" hangingPunct="1">
              <a:spcBef>
                <a:spcPct val="0"/>
              </a:spcBef>
              <a:spcAft>
                <a:spcPct val="0"/>
              </a:spcAft>
              <a:buChar char="•"/>
              <a:defRPr sz="2400" b="1" i="1">
                <a:solidFill>
                  <a:schemeClr val="bg1"/>
                </a:solidFill>
                <a:latin typeface="+mn-lt"/>
              </a:defRPr>
            </a:lvl3pPr>
            <a:lvl4pPr marL="744538" indent="-233363" algn="l" rtl="0" eaLnBrk="1" fontAlgn="base" hangingPunct="1">
              <a:spcBef>
                <a:spcPct val="0"/>
              </a:spcBef>
              <a:spcAft>
                <a:spcPct val="0"/>
              </a:spcAft>
              <a:buChar char="–"/>
              <a:defRPr sz="2200">
                <a:solidFill>
                  <a:schemeClr val="bg1"/>
                </a:solidFill>
                <a:latin typeface="+mn-lt"/>
              </a:defRPr>
            </a:lvl4pPr>
            <a:lvl5pPr marL="10890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5pPr>
            <a:lvl6pPr marL="15462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6pPr>
            <a:lvl7pPr marL="20034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7pPr>
            <a:lvl8pPr marL="24606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8pPr>
            <a:lvl9pPr marL="29178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9pPr>
          </a:lstStyle>
          <a:p>
            <a:pPr marL="0" marR="0" indent="274320">
              <a:spcBef>
                <a:spcPts val="18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Labor and hardship to teach others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0143F2D-D2D3-4633-882F-F7CB70BCBA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93693"/>
            <a:ext cx="5181600" cy="954107"/>
          </a:xfrm>
          <a:prstGeom prst="rect">
            <a:avLst/>
          </a:prstGeom>
          <a:solidFill>
            <a:schemeClr val="accent1">
              <a:lumMod val="10000"/>
            </a:schemeClr>
          </a:solidFill>
          <a:ln w="50800" cmpd="dbl">
            <a:solidFill>
              <a:schemeClr val="accent1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pPr marR="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solidFill>
                  <a:schemeClr val="accent1"/>
                </a:solidFill>
                <a:effectLst/>
              </a:rPr>
              <a:t>Teaching God’s word with labor and hardship</a:t>
            </a:r>
          </a:p>
        </p:txBody>
      </p:sp>
    </p:spTree>
    <p:extLst>
      <p:ext uri="{BB962C8B-B14F-4D97-AF65-F5344CB8AC3E}">
        <p14:creationId xmlns:p14="http://schemas.microsoft.com/office/powerpoint/2010/main" val="1212518778"/>
      </p:ext>
    </p:extLst>
  </p:cSld>
  <p:clrMapOvr>
    <a:masterClrMapping/>
  </p:clrMapOvr>
  <p:transition spd="slow">
    <p:wedg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A8838B8F-17B6-46AD-8356-BC72000B7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533400"/>
            <a:ext cx="4572000" cy="6858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b="1" dirty="0"/>
              <a:t>Spreading the Word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D07E860E-5AB6-4731-B121-A0EEF335F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1600200"/>
            <a:ext cx="41148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14300" algn="ctr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+mn-lt"/>
              </a:defRPr>
            </a:lvl2pPr>
            <a:lvl3pPr marL="396875" indent="-168275" algn="l" rtl="0" eaLnBrk="1" fontAlgn="base" hangingPunct="1">
              <a:spcBef>
                <a:spcPct val="0"/>
              </a:spcBef>
              <a:spcAft>
                <a:spcPct val="0"/>
              </a:spcAft>
              <a:buChar char="•"/>
              <a:defRPr sz="2400" b="1" i="1">
                <a:solidFill>
                  <a:schemeClr val="bg1"/>
                </a:solidFill>
                <a:latin typeface="+mn-lt"/>
              </a:defRPr>
            </a:lvl3pPr>
            <a:lvl4pPr marL="744538" indent="-233363" algn="l" rtl="0" eaLnBrk="1" fontAlgn="base" hangingPunct="1">
              <a:spcBef>
                <a:spcPct val="0"/>
              </a:spcBef>
              <a:spcAft>
                <a:spcPct val="0"/>
              </a:spcAft>
              <a:buChar char="–"/>
              <a:defRPr sz="2200">
                <a:solidFill>
                  <a:schemeClr val="bg1"/>
                </a:solidFill>
                <a:latin typeface="+mn-lt"/>
              </a:defRPr>
            </a:lvl4pPr>
            <a:lvl5pPr marL="10890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5pPr>
            <a:lvl6pPr marL="15462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6pPr>
            <a:lvl7pPr marL="20034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7pPr>
            <a:lvl8pPr marL="24606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8pPr>
            <a:lvl9pPr marL="29178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dirty="0"/>
              <a:t>Apostles and prophets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5F67FCD-8608-4CA6-86C5-C3314E62DD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2514600"/>
            <a:ext cx="32766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14300" algn="ctr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+mn-lt"/>
              </a:defRPr>
            </a:lvl2pPr>
            <a:lvl3pPr marL="396875" indent="-168275" algn="l" rtl="0" eaLnBrk="1" fontAlgn="base" hangingPunct="1">
              <a:spcBef>
                <a:spcPct val="0"/>
              </a:spcBef>
              <a:spcAft>
                <a:spcPct val="0"/>
              </a:spcAft>
              <a:buChar char="•"/>
              <a:defRPr sz="2400" b="1" i="1">
                <a:solidFill>
                  <a:schemeClr val="bg1"/>
                </a:solidFill>
                <a:latin typeface="+mn-lt"/>
              </a:defRPr>
            </a:lvl3pPr>
            <a:lvl4pPr marL="744538" indent="-233363" algn="l" rtl="0" eaLnBrk="1" fontAlgn="base" hangingPunct="1">
              <a:spcBef>
                <a:spcPct val="0"/>
              </a:spcBef>
              <a:spcAft>
                <a:spcPct val="0"/>
              </a:spcAft>
              <a:buChar char="–"/>
              <a:defRPr sz="2200">
                <a:solidFill>
                  <a:schemeClr val="bg1"/>
                </a:solidFill>
                <a:latin typeface="+mn-lt"/>
              </a:defRPr>
            </a:lvl4pPr>
            <a:lvl5pPr marL="10890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5pPr>
            <a:lvl6pPr marL="15462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6pPr>
            <a:lvl7pPr marL="20034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7pPr>
            <a:lvl8pPr marL="24606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8pPr>
            <a:lvl9pPr marL="29178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dirty="0"/>
              <a:t>Teachers </a:t>
            </a:r>
            <a:br>
              <a:rPr lang="en-US" dirty="0"/>
            </a:br>
            <a:r>
              <a:rPr lang="en-US" dirty="0"/>
              <a:t>and preachers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B3BEF195-942F-4090-B8CE-EF47269994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514600"/>
            <a:ext cx="32766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14300" algn="ctr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+mn-lt"/>
              </a:defRPr>
            </a:lvl2pPr>
            <a:lvl3pPr marL="396875" indent="-168275" algn="l" rtl="0" eaLnBrk="1" fontAlgn="base" hangingPunct="1">
              <a:spcBef>
                <a:spcPct val="0"/>
              </a:spcBef>
              <a:spcAft>
                <a:spcPct val="0"/>
              </a:spcAft>
              <a:buChar char="•"/>
              <a:defRPr sz="2400" b="1" i="1">
                <a:solidFill>
                  <a:schemeClr val="bg1"/>
                </a:solidFill>
                <a:latin typeface="+mn-lt"/>
              </a:defRPr>
            </a:lvl3pPr>
            <a:lvl4pPr marL="744538" indent="-233363" algn="l" rtl="0" eaLnBrk="1" fontAlgn="base" hangingPunct="1">
              <a:spcBef>
                <a:spcPct val="0"/>
              </a:spcBef>
              <a:spcAft>
                <a:spcPct val="0"/>
              </a:spcAft>
              <a:buChar char="–"/>
              <a:defRPr sz="2200">
                <a:solidFill>
                  <a:schemeClr val="bg1"/>
                </a:solidFill>
                <a:latin typeface="+mn-lt"/>
              </a:defRPr>
            </a:lvl4pPr>
            <a:lvl5pPr marL="10890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5pPr>
            <a:lvl6pPr marL="15462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6pPr>
            <a:lvl7pPr marL="20034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7pPr>
            <a:lvl8pPr marL="24606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8pPr>
            <a:lvl9pPr marL="29178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dirty="0"/>
              <a:t>Teachers </a:t>
            </a:r>
            <a:br>
              <a:rPr lang="en-US" dirty="0"/>
            </a:br>
            <a:r>
              <a:rPr lang="en-US" dirty="0"/>
              <a:t>and preachers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490CABD5-2CF1-4CD6-B862-2155648A9F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7200" y="2514600"/>
            <a:ext cx="32766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14300" algn="ctr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+mn-lt"/>
              </a:defRPr>
            </a:lvl2pPr>
            <a:lvl3pPr marL="396875" indent="-168275" algn="l" rtl="0" eaLnBrk="1" fontAlgn="base" hangingPunct="1">
              <a:spcBef>
                <a:spcPct val="0"/>
              </a:spcBef>
              <a:spcAft>
                <a:spcPct val="0"/>
              </a:spcAft>
              <a:buChar char="•"/>
              <a:defRPr sz="2400" b="1" i="1">
                <a:solidFill>
                  <a:schemeClr val="bg1"/>
                </a:solidFill>
                <a:latin typeface="+mn-lt"/>
              </a:defRPr>
            </a:lvl3pPr>
            <a:lvl4pPr marL="744538" indent="-233363" algn="l" rtl="0" eaLnBrk="1" fontAlgn="base" hangingPunct="1">
              <a:spcBef>
                <a:spcPct val="0"/>
              </a:spcBef>
              <a:spcAft>
                <a:spcPct val="0"/>
              </a:spcAft>
              <a:buChar char="–"/>
              <a:defRPr sz="2200">
                <a:solidFill>
                  <a:schemeClr val="bg1"/>
                </a:solidFill>
                <a:latin typeface="+mn-lt"/>
              </a:defRPr>
            </a:lvl4pPr>
            <a:lvl5pPr marL="10890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5pPr>
            <a:lvl6pPr marL="15462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6pPr>
            <a:lvl7pPr marL="20034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7pPr>
            <a:lvl8pPr marL="24606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8pPr>
            <a:lvl9pPr marL="29178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dirty="0"/>
              <a:t>Teachers </a:t>
            </a:r>
            <a:br>
              <a:rPr lang="en-US" dirty="0"/>
            </a:br>
            <a:r>
              <a:rPr lang="en-US" dirty="0"/>
              <a:t>and preachers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4E12705-078D-4465-B475-49E550405C65}"/>
              </a:ext>
            </a:extLst>
          </p:cNvPr>
          <p:cNvGrpSpPr/>
          <p:nvPr/>
        </p:nvGrpSpPr>
        <p:grpSpPr>
          <a:xfrm>
            <a:off x="609600" y="3962281"/>
            <a:ext cx="2133600" cy="1714619"/>
            <a:chOff x="609600" y="3938826"/>
            <a:chExt cx="2133600" cy="1714619"/>
          </a:xfrm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868FE364-4EBC-4BB4-B585-FE31B60FDC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5800" y="3938826"/>
              <a:ext cx="1981200" cy="861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114300"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bg1"/>
                  </a:solidFill>
                  <a:latin typeface="+mn-lt"/>
                </a:defRPr>
              </a:lvl2pPr>
              <a:lvl3pPr marL="396875" indent="-168275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•"/>
                <a:defRPr sz="2400" b="1" i="1">
                  <a:solidFill>
                    <a:schemeClr val="bg1"/>
                  </a:solidFill>
                  <a:latin typeface="+mn-lt"/>
                </a:defRPr>
              </a:lvl3pPr>
              <a:lvl4pPr marL="744538" indent="-233363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–"/>
                <a:defRPr sz="2200">
                  <a:solidFill>
                    <a:schemeClr val="bg1"/>
                  </a:solidFill>
                  <a:latin typeface="+mn-lt"/>
                </a:defRPr>
              </a:lvl4pPr>
              <a:lvl5pPr marL="10890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5pPr>
              <a:lvl6pPr marL="15462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6pPr>
              <a:lvl7pPr marL="20034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7pPr>
              <a:lvl8pPr marL="24606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8pPr>
              <a:lvl9pPr marL="29178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9pPr>
            </a:lstStyle>
            <a:p>
              <a:r>
                <a:rPr lang="en-US" dirty="0"/>
                <a:t>Faithful </a:t>
              </a:r>
              <a:br>
                <a:rPr lang="en-US" dirty="0"/>
              </a:br>
              <a:r>
                <a:rPr lang="en-US" dirty="0"/>
                <a:t>men </a:t>
              </a:r>
            </a:p>
          </p:txBody>
        </p:sp>
        <p:sp>
          <p:nvSpPr>
            <p:cNvPr id="32" name="Rectangle 3">
              <a:extLst>
                <a:ext uri="{FF2B5EF4-FFF2-40B4-BE49-F238E27FC236}">
                  <a16:creationId xmlns:a16="http://schemas.microsoft.com/office/drawing/2014/main" id="{1D6014D5-01F5-42DC-8CF2-B12A370806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" y="5345668"/>
              <a:ext cx="21336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114300"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bg1"/>
                  </a:solidFill>
                  <a:latin typeface="+mn-lt"/>
                </a:defRPr>
              </a:lvl2pPr>
              <a:lvl3pPr marL="396875" indent="-168275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•"/>
                <a:defRPr sz="2400" b="1" i="1">
                  <a:solidFill>
                    <a:schemeClr val="bg1"/>
                  </a:solidFill>
                  <a:latin typeface="+mn-lt"/>
                </a:defRPr>
              </a:lvl3pPr>
              <a:lvl4pPr marL="744538" indent="-233363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–"/>
                <a:defRPr sz="2200">
                  <a:solidFill>
                    <a:schemeClr val="bg1"/>
                  </a:solidFill>
                  <a:latin typeface="+mn-lt"/>
                </a:defRPr>
              </a:lvl4pPr>
              <a:lvl5pPr marL="10890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5pPr>
              <a:lvl6pPr marL="15462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6pPr>
              <a:lvl7pPr marL="20034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7pPr>
              <a:lvl8pPr marL="24606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8pPr>
              <a:lvl9pPr marL="29178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9pPr>
            </a:lstStyle>
            <a:p>
              <a:r>
                <a:rPr lang="en-US" sz="2000" dirty="0"/>
                <a:t>Others </a:t>
              </a:r>
              <a:r>
                <a:rPr lang="en-US" sz="2000" dirty="0" err="1"/>
                <a:t>Others</a:t>
              </a:r>
              <a:endParaRPr lang="en-US" sz="2000" dirty="0"/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0CDE00C2-999F-482D-B942-DAFF970B856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219200" y="4876800"/>
              <a:ext cx="304800" cy="468868"/>
            </a:xfrm>
            <a:prstGeom prst="straightConnector1">
              <a:avLst/>
            </a:prstGeom>
            <a:noFill/>
            <a:ln w="5715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7DAEA891-40E9-49C8-B72A-BCA8EDFD429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828800" y="4876800"/>
              <a:ext cx="304800" cy="468868"/>
            </a:xfrm>
            <a:prstGeom prst="straightConnector1">
              <a:avLst/>
            </a:prstGeom>
            <a:noFill/>
            <a:ln w="5715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9977B93-DCB6-4210-BB41-B504912B4B23}"/>
              </a:ext>
            </a:extLst>
          </p:cNvPr>
          <p:cNvGrpSpPr/>
          <p:nvPr/>
        </p:nvGrpSpPr>
        <p:grpSpPr>
          <a:xfrm>
            <a:off x="2438400" y="3962281"/>
            <a:ext cx="2133600" cy="1714619"/>
            <a:chOff x="609600" y="3938826"/>
            <a:chExt cx="2133600" cy="1714619"/>
          </a:xfrm>
        </p:grpSpPr>
        <p:sp>
          <p:nvSpPr>
            <p:cNvPr id="41" name="Rectangle 3">
              <a:extLst>
                <a:ext uri="{FF2B5EF4-FFF2-40B4-BE49-F238E27FC236}">
                  <a16:creationId xmlns:a16="http://schemas.microsoft.com/office/drawing/2014/main" id="{EDDF0D0A-7123-4E88-BC1A-9FFD531479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5800" y="3938826"/>
              <a:ext cx="1981200" cy="861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114300"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bg1"/>
                  </a:solidFill>
                  <a:latin typeface="+mn-lt"/>
                </a:defRPr>
              </a:lvl2pPr>
              <a:lvl3pPr marL="396875" indent="-168275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•"/>
                <a:defRPr sz="2400" b="1" i="1">
                  <a:solidFill>
                    <a:schemeClr val="bg1"/>
                  </a:solidFill>
                  <a:latin typeface="+mn-lt"/>
                </a:defRPr>
              </a:lvl3pPr>
              <a:lvl4pPr marL="744538" indent="-233363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–"/>
                <a:defRPr sz="2200">
                  <a:solidFill>
                    <a:schemeClr val="bg1"/>
                  </a:solidFill>
                  <a:latin typeface="+mn-lt"/>
                </a:defRPr>
              </a:lvl4pPr>
              <a:lvl5pPr marL="10890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5pPr>
              <a:lvl6pPr marL="15462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6pPr>
              <a:lvl7pPr marL="20034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7pPr>
              <a:lvl8pPr marL="24606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8pPr>
              <a:lvl9pPr marL="29178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9pPr>
            </a:lstStyle>
            <a:p>
              <a:r>
                <a:rPr lang="en-US" dirty="0"/>
                <a:t>Faithful </a:t>
              </a:r>
              <a:br>
                <a:rPr lang="en-US" dirty="0"/>
              </a:br>
              <a:r>
                <a:rPr lang="en-US" dirty="0"/>
                <a:t>men </a:t>
              </a:r>
            </a:p>
          </p:txBody>
        </p:sp>
        <p:sp>
          <p:nvSpPr>
            <p:cNvPr id="42" name="Rectangle 3">
              <a:extLst>
                <a:ext uri="{FF2B5EF4-FFF2-40B4-BE49-F238E27FC236}">
                  <a16:creationId xmlns:a16="http://schemas.microsoft.com/office/drawing/2014/main" id="{822DF8C3-CF9F-4BCE-AF09-32FABBCF4F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" y="5345668"/>
              <a:ext cx="21336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114300"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bg1"/>
                  </a:solidFill>
                  <a:latin typeface="+mn-lt"/>
                </a:defRPr>
              </a:lvl2pPr>
              <a:lvl3pPr marL="396875" indent="-168275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•"/>
                <a:defRPr sz="2400" b="1" i="1">
                  <a:solidFill>
                    <a:schemeClr val="bg1"/>
                  </a:solidFill>
                  <a:latin typeface="+mn-lt"/>
                </a:defRPr>
              </a:lvl3pPr>
              <a:lvl4pPr marL="744538" indent="-233363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–"/>
                <a:defRPr sz="2200">
                  <a:solidFill>
                    <a:schemeClr val="bg1"/>
                  </a:solidFill>
                  <a:latin typeface="+mn-lt"/>
                </a:defRPr>
              </a:lvl4pPr>
              <a:lvl5pPr marL="10890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5pPr>
              <a:lvl6pPr marL="15462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6pPr>
              <a:lvl7pPr marL="20034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7pPr>
              <a:lvl8pPr marL="24606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8pPr>
              <a:lvl9pPr marL="29178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9pPr>
            </a:lstStyle>
            <a:p>
              <a:r>
                <a:rPr lang="en-US" sz="2000" dirty="0"/>
                <a:t>Others </a:t>
              </a:r>
              <a:r>
                <a:rPr lang="en-US" sz="2000" dirty="0" err="1"/>
                <a:t>Others</a:t>
              </a:r>
              <a:endParaRPr lang="en-US" sz="2000" dirty="0"/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9702AEC3-833E-45CA-883E-45BB733D266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219200" y="4876800"/>
              <a:ext cx="304800" cy="468868"/>
            </a:xfrm>
            <a:prstGeom prst="straightConnector1">
              <a:avLst/>
            </a:prstGeom>
            <a:noFill/>
            <a:ln w="5715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96E4F2EC-5AA1-42B2-AC5B-C47ACDBD2E5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828800" y="4876800"/>
              <a:ext cx="304800" cy="468868"/>
            </a:xfrm>
            <a:prstGeom prst="straightConnector1">
              <a:avLst/>
            </a:prstGeom>
            <a:noFill/>
            <a:ln w="5715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0E28626-7974-49E9-9C02-B7D955E43E45}"/>
              </a:ext>
            </a:extLst>
          </p:cNvPr>
          <p:cNvGrpSpPr/>
          <p:nvPr/>
        </p:nvGrpSpPr>
        <p:grpSpPr>
          <a:xfrm>
            <a:off x="4267200" y="3962281"/>
            <a:ext cx="2133600" cy="1714619"/>
            <a:chOff x="609600" y="3938826"/>
            <a:chExt cx="2133600" cy="1714619"/>
          </a:xfrm>
        </p:grpSpPr>
        <p:sp>
          <p:nvSpPr>
            <p:cNvPr id="46" name="Rectangle 3">
              <a:extLst>
                <a:ext uri="{FF2B5EF4-FFF2-40B4-BE49-F238E27FC236}">
                  <a16:creationId xmlns:a16="http://schemas.microsoft.com/office/drawing/2014/main" id="{32B91098-4262-4864-B80A-83E98E1121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5800" y="3938826"/>
              <a:ext cx="1981200" cy="861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114300"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bg1"/>
                  </a:solidFill>
                  <a:latin typeface="+mn-lt"/>
                </a:defRPr>
              </a:lvl2pPr>
              <a:lvl3pPr marL="396875" indent="-168275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•"/>
                <a:defRPr sz="2400" b="1" i="1">
                  <a:solidFill>
                    <a:schemeClr val="bg1"/>
                  </a:solidFill>
                  <a:latin typeface="+mn-lt"/>
                </a:defRPr>
              </a:lvl3pPr>
              <a:lvl4pPr marL="744538" indent="-233363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–"/>
                <a:defRPr sz="2200">
                  <a:solidFill>
                    <a:schemeClr val="bg1"/>
                  </a:solidFill>
                  <a:latin typeface="+mn-lt"/>
                </a:defRPr>
              </a:lvl4pPr>
              <a:lvl5pPr marL="10890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5pPr>
              <a:lvl6pPr marL="15462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6pPr>
              <a:lvl7pPr marL="20034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7pPr>
              <a:lvl8pPr marL="24606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8pPr>
              <a:lvl9pPr marL="29178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9pPr>
            </a:lstStyle>
            <a:p>
              <a:r>
                <a:rPr lang="en-US" dirty="0"/>
                <a:t>Faithful </a:t>
              </a:r>
              <a:br>
                <a:rPr lang="en-US" dirty="0"/>
              </a:br>
              <a:r>
                <a:rPr lang="en-US" dirty="0"/>
                <a:t>men </a:t>
              </a:r>
            </a:p>
          </p:txBody>
        </p:sp>
        <p:sp>
          <p:nvSpPr>
            <p:cNvPr id="47" name="Rectangle 3">
              <a:extLst>
                <a:ext uri="{FF2B5EF4-FFF2-40B4-BE49-F238E27FC236}">
                  <a16:creationId xmlns:a16="http://schemas.microsoft.com/office/drawing/2014/main" id="{26E7D6D6-D897-4390-8CAB-67BE85D2BC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" y="5345668"/>
              <a:ext cx="21336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114300"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bg1"/>
                  </a:solidFill>
                  <a:latin typeface="+mn-lt"/>
                </a:defRPr>
              </a:lvl2pPr>
              <a:lvl3pPr marL="396875" indent="-168275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•"/>
                <a:defRPr sz="2400" b="1" i="1">
                  <a:solidFill>
                    <a:schemeClr val="bg1"/>
                  </a:solidFill>
                  <a:latin typeface="+mn-lt"/>
                </a:defRPr>
              </a:lvl3pPr>
              <a:lvl4pPr marL="744538" indent="-233363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–"/>
                <a:defRPr sz="2200">
                  <a:solidFill>
                    <a:schemeClr val="bg1"/>
                  </a:solidFill>
                  <a:latin typeface="+mn-lt"/>
                </a:defRPr>
              </a:lvl4pPr>
              <a:lvl5pPr marL="10890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5pPr>
              <a:lvl6pPr marL="15462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6pPr>
              <a:lvl7pPr marL="20034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7pPr>
              <a:lvl8pPr marL="24606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8pPr>
              <a:lvl9pPr marL="29178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9pPr>
            </a:lstStyle>
            <a:p>
              <a:r>
                <a:rPr lang="en-US" sz="2000" dirty="0"/>
                <a:t>Others </a:t>
              </a:r>
              <a:r>
                <a:rPr lang="en-US" sz="2000" dirty="0" err="1"/>
                <a:t>Others</a:t>
              </a:r>
              <a:endParaRPr lang="en-US" sz="2000" dirty="0"/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70583537-E0C1-4278-AE81-0E586474A565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219200" y="4876800"/>
              <a:ext cx="304800" cy="468868"/>
            </a:xfrm>
            <a:prstGeom prst="straightConnector1">
              <a:avLst/>
            </a:prstGeom>
            <a:noFill/>
            <a:ln w="5715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DF351AAA-9D2F-4124-84C4-11DE02A1E05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828800" y="4876800"/>
              <a:ext cx="304800" cy="468868"/>
            </a:xfrm>
            <a:prstGeom prst="straightConnector1">
              <a:avLst/>
            </a:prstGeom>
            <a:noFill/>
            <a:ln w="5715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6669505-039E-4D6B-B0D2-2CE3ED33FE29}"/>
              </a:ext>
            </a:extLst>
          </p:cNvPr>
          <p:cNvGrpSpPr/>
          <p:nvPr/>
        </p:nvGrpSpPr>
        <p:grpSpPr>
          <a:xfrm>
            <a:off x="6096000" y="3962281"/>
            <a:ext cx="2133600" cy="1714619"/>
            <a:chOff x="609600" y="3938826"/>
            <a:chExt cx="2133600" cy="1714619"/>
          </a:xfrm>
        </p:grpSpPr>
        <p:sp>
          <p:nvSpPr>
            <p:cNvPr id="51" name="Rectangle 3">
              <a:extLst>
                <a:ext uri="{FF2B5EF4-FFF2-40B4-BE49-F238E27FC236}">
                  <a16:creationId xmlns:a16="http://schemas.microsoft.com/office/drawing/2014/main" id="{7145D11C-05CD-4EFE-9DB0-AEFA400AC2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5800" y="3938826"/>
              <a:ext cx="1981200" cy="861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114300"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bg1"/>
                  </a:solidFill>
                  <a:latin typeface="+mn-lt"/>
                </a:defRPr>
              </a:lvl2pPr>
              <a:lvl3pPr marL="396875" indent="-168275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•"/>
                <a:defRPr sz="2400" b="1" i="1">
                  <a:solidFill>
                    <a:schemeClr val="bg1"/>
                  </a:solidFill>
                  <a:latin typeface="+mn-lt"/>
                </a:defRPr>
              </a:lvl3pPr>
              <a:lvl4pPr marL="744538" indent="-233363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–"/>
                <a:defRPr sz="2200">
                  <a:solidFill>
                    <a:schemeClr val="bg1"/>
                  </a:solidFill>
                  <a:latin typeface="+mn-lt"/>
                </a:defRPr>
              </a:lvl4pPr>
              <a:lvl5pPr marL="10890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5pPr>
              <a:lvl6pPr marL="15462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6pPr>
              <a:lvl7pPr marL="20034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7pPr>
              <a:lvl8pPr marL="24606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8pPr>
              <a:lvl9pPr marL="29178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9pPr>
            </a:lstStyle>
            <a:p>
              <a:r>
                <a:rPr lang="en-US" dirty="0"/>
                <a:t>Faithful </a:t>
              </a:r>
              <a:br>
                <a:rPr lang="en-US" dirty="0"/>
              </a:br>
              <a:r>
                <a:rPr lang="en-US" dirty="0"/>
                <a:t>men </a:t>
              </a:r>
            </a:p>
          </p:txBody>
        </p:sp>
        <p:sp>
          <p:nvSpPr>
            <p:cNvPr id="52" name="Rectangle 3">
              <a:extLst>
                <a:ext uri="{FF2B5EF4-FFF2-40B4-BE49-F238E27FC236}">
                  <a16:creationId xmlns:a16="http://schemas.microsoft.com/office/drawing/2014/main" id="{3A265210-E6C1-474B-8481-34F13D6327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" y="5345668"/>
              <a:ext cx="21336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114300"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bg1"/>
                  </a:solidFill>
                  <a:latin typeface="+mn-lt"/>
                </a:defRPr>
              </a:lvl2pPr>
              <a:lvl3pPr marL="396875" indent="-168275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•"/>
                <a:defRPr sz="2400" b="1" i="1">
                  <a:solidFill>
                    <a:schemeClr val="bg1"/>
                  </a:solidFill>
                  <a:latin typeface="+mn-lt"/>
                </a:defRPr>
              </a:lvl3pPr>
              <a:lvl4pPr marL="744538" indent="-233363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–"/>
                <a:defRPr sz="2200">
                  <a:solidFill>
                    <a:schemeClr val="bg1"/>
                  </a:solidFill>
                  <a:latin typeface="+mn-lt"/>
                </a:defRPr>
              </a:lvl4pPr>
              <a:lvl5pPr marL="10890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5pPr>
              <a:lvl6pPr marL="15462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6pPr>
              <a:lvl7pPr marL="20034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7pPr>
              <a:lvl8pPr marL="24606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8pPr>
              <a:lvl9pPr marL="29178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9pPr>
            </a:lstStyle>
            <a:p>
              <a:r>
                <a:rPr lang="en-US" sz="2000" dirty="0"/>
                <a:t>Others </a:t>
              </a:r>
              <a:r>
                <a:rPr lang="en-US" sz="2000" dirty="0" err="1"/>
                <a:t>Others</a:t>
              </a:r>
              <a:endParaRPr lang="en-US" sz="2000" dirty="0"/>
            </a:p>
          </p:txBody>
        </p: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30E4D607-F1F2-4E8D-B09F-DC04ACADC0D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219200" y="4876800"/>
              <a:ext cx="304800" cy="468868"/>
            </a:xfrm>
            <a:prstGeom prst="straightConnector1">
              <a:avLst/>
            </a:prstGeom>
            <a:noFill/>
            <a:ln w="5715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FE847404-CFC7-4233-965B-22C4801DE10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828800" y="4876800"/>
              <a:ext cx="304800" cy="468868"/>
            </a:xfrm>
            <a:prstGeom prst="straightConnector1">
              <a:avLst/>
            </a:prstGeom>
            <a:noFill/>
            <a:ln w="5715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1838E94B-F07E-47EC-993E-00339B589F2C}"/>
              </a:ext>
            </a:extLst>
          </p:cNvPr>
          <p:cNvGrpSpPr/>
          <p:nvPr/>
        </p:nvGrpSpPr>
        <p:grpSpPr>
          <a:xfrm>
            <a:off x="7924800" y="3962281"/>
            <a:ext cx="2133600" cy="1714619"/>
            <a:chOff x="609600" y="3938826"/>
            <a:chExt cx="2133600" cy="1714619"/>
          </a:xfrm>
        </p:grpSpPr>
        <p:sp>
          <p:nvSpPr>
            <p:cNvPr id="56" name="Rectangle 3">
              <a:extLst>
                <a:ext uri="{FF2B5EF4-FFF2-40B4-BE49-F238E27FC236}">
                  <a16:creationId xmlns:a16="http://schemas.microsoft.com/office/drawing/2014/main" id="{FE71BCA5-8DA7-4B98-8E84-86A08BF4F2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5800" y="3938826"/>
              <a:ext cx="1981200" cy="861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114300"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bg1"/>
                  </a:solidFill>
                  <a:latin typeface="+mn-lt"/>
                </a:defRPr>
              </a:lvl2pPr>
              <a:lvl3pPr marL="396875" indent="-168275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•"/>
                <a:defRPr sz="2400" b="1" i="1">
                  <a:solidFill>
                    <a:schemeClr val="bg1"/>
                  </a:solidFill>
                  <a:latin typeface="+mn-lt"/>
                </a:defRPr>
              </a:lvl3pPr>
              <a:lvl4pPr marL="744538" indent="-233363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–"/>
                <a:defRPr sz="2200">
                  <a:solidFill>
                    <a:schemeClr val="bg1"/>
                  </a:solidFill>
                  <a:latin typeface="+mn-lt"/>
                </a:defRPr>
              </a:lvl4pPr>
              <a:lvl5pPr marL="10890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5pPr>
              <a:lvl6pPr marL="15462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6pPr>
              <a:lvl7pPr marL="20034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7pPr>
              <a:lvl8pPr marL="24606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8pPr>
              <a:lvl9pPr marL="29178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9pPr>
            </a:lstStyle>
            <a:p>
              <a:r>
                <a:rPr lang="en-US" dirty="0"/>
                <a:t>Faithful </a:t>
              </a:r>
              <a:br>
                <a:rPr lang="en-US" dirty="0"/>
              </a:br>
              <a:r>
                <a:rPr lang="en-US" dirty="0"/>
                <a:t>men </a:t>
              </a:r>
            </a:p>
          </p:txBody>
        </p:sp>
        <p:sp>
          <p:nvSpPr>
            <p:cNvPr id="57" name="Rectangle 3">
              <a:extLst>
                <a:ext uri="{FF2B5EF4-FFF2-40B4-BE49-F238E27FC236}">
                  <a16:creationId xmlns:a16="http://schemas.microsoft.com/office/drawing/2014/main" id="{2F349301-98AF-4FDB-8211-D3129482F4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" y="5345668"/>
              <a:ext cx="21336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114300"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bg1"/>
                  </a:solidFill>
                  <a:latin typeface="+mn-lt"/>
                </a:defRPr>
              </a:lvl2pPr>
              <a:lvl3pPr marL="396875" indent="-168275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•"/>
                <a:defRPr sz="2400" b="1" i="1">
                  <a:solidFill>
                    <a:schemeClr val="bg1"/>
                  </a:solidFill>
                  <a:latin typeface="+mn-lt"/>
                </a:defRPr>
              </a:lvl3pPr>
              <a:lvl4pPr marL="744538" indent="-233363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–"/>
                <a:defRPr sz="2200">
                  <a:solidFill>
                    <a:schemeClr val="bg1"/>
                  </a:solidFill>
                  <a:latin typeface="+mn-lt"/>
                </a:defRPr>
              </a:lvl4pPr>
              <a:lvl5pPr marL="10890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5pPr>
              <a:lvl6pPr marL="15462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6pPr>
              <a:lvl7pPr marL="20034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7pPr>
              <a:lvl8pPr marL="24606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8pPr>
              <a:lvl9pPr marL="29178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9pPr>
            </a:lstStyle>
            <a:p>
              <a:r>
                <a:rPr lang="en-US" sz="2000" dirty="0"/>
                <a:t>Others </a:t>
              </a:r>
              <a:r>
                <a:rPr lang="en-US" sz="2000" dirty="0" err="1"/>
                <a:t>Others</a:t>
              </a:r>
              <a:endParaRPr lang="en-US" sz="2000" dirty="0"/>
            </a:p>
          </p:txBody>
        </p: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9773AA17-5E3E-44A3-80EB-9E330A744C7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219200" y="4876800"/>
              <a:ext cx="304800" cy="468868"/>
            </a:xfrm>
            <a:prstGeom prst="straightConnector1">
              <a:avLst/>
            </a:prstGeom>
            <a:noFill/>
            <a:ln w="5715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B0DFFD73-0233-4135-9B06-5AD1DF0F1E7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828800" y="4876800"/>
              <a:ext cx="304800" cy="468868"/>
            </a:xfrm>
            <a:prstGeom prst="straightConnector1">
              <a:avLst/>
            </a:prstGeom>
            <a:noFill/>
            <a:ln w="5715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CC09385E-E47E-4D68-9DC0-0D8BC90F1A4F}"/>
              </a:ext>
            </a:extLst>
          </p:cNvPr>
          <p:cNvGrpSpPr/>
          <p:nvPr/>
        </p:nvGrpSpPr>
        <p:grpSpPr>
          <a:xfrm>
            <a:off x="9753600" y="3962281"/>
            <a:ext cx="2133600" cy="1714619"/>
            <a:chOff x="609600" y="3938826"/>
            <a:chExt cx="2133600" cy="1714619"/>
          </a:xfrm>
        </p:grpSpPr>
        <p:sp>
          <p:nvSpPr>
            <p:cNvPr id="61" name="Rectangle 3">
              <a:extLst>
                <a:ext uri="{FF2B5EF4-FFF2-40B4-BE49-F238E27FC236}">
                  <a16:creationId xmlns:a16="http://schemas.microsoft.com/office/drawing/2014/main" id="{FC466D4C-4E28-4836-889B-B267A7DA13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5800" y="3938826"/>
              <a:ext cx="1981200" cy="861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114300"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bg1"/>
                  </a:solidFill>
                  <a:latin typeface="+mn-lt"/>
                </a:defRPr>
              </a:lvl2pPr>
              <a:lvl3pPr marL="396875" indent="-168275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•"/>
                <a:defRPr sz="2400" b="1" i="1">
                  <a:solidFill>
                    <a:schemeClr val="bg1"/>
                  </a:solidFill>
                  <a:latin typeface="+mn-lt"/>
                </a:defRPr>
              </a:lvl3pPr>
              <a:lvl4pPr marL="744538" indent="-233363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–"/>
                <a:defRPr sz="2200">
                  <a:solidFill>
                    <a:schemeClr val="bg1"/>
                  </a:solidFill>
                  <a:latin typeface="+mn-lt"/>
                </a:defRPr>
              </a:lvl4pPr>
              <a:lvl5pPr marL="10890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5pPr>
              <a:lvl6pPr marL="15462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6pPr>
              <a:lvl7pPr marL="20034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7pPr>
              <a:lvl8pPr marL="24606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8pPr>
              <a:lvl9pPr marL="29178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9pPr>
            </a:lstStyle>
            <a:p>
              <a:r>
                <a:rPr lang="en-US" dirty="0"/>
                <a:t>Faithful </a:t>
              </a:r>
              <a:br>
                <a:rPr lang="en-US" dirty="0"/>
              </a:br>
              <a:r>
                <a:rPr lang="en-US" dirty="0"/>
                <a:t>men </a:t>
              </a:r>
            </a:p>
          </p:txBody>
        </p:sp>
        <p:sp>
          <p:nvSpPr>
            <p:cNvPr id="62" name="Rectangle 3">
              <a:extLst>
                <a:ext uri="{FF2B5EF4-FFF2-40B4-BE49-F238E27FC236}">
                  <a16:creationId xmlns:a16="http://schemas.microsoft.com/office/drawing/2014/main" id="{2CD79BC1-D14B-47F2-8679-8998041297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" y="5345668"/>
              <a:ext cx="21336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114300"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bg1"/>
                  </a:solidFill>
                  <a:latin typeface="+mn-lt"/>
                </a:defRPr>
              </a:lvl2pPr>
              <a:lvl3pPr marL="396875" indent="-168275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•"/>
                <a:defRPr sz="2400" b="1" i="1">
                  <a:solidFill>
                    <a:schemeClr val="bg1"/>
                  </a:solidFill>
                  <a:latin typeface="+mn-lt"/>
                </a:defRPr>
              </a:lvl3pPr>
              <a:lvl4pPr marL="744538" indent="-233363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–"/>
                <a:defRPr sz="2200">
                  <a:solidFill>
                    <a:schemeClr val="bg1"/>
                  </a:solidFill>
                  <a:latin typeface="+mn-lt"/>
                </a:defRPr>
              </a:lvl4pPr>
              <a:lvl5pPr marL="10890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5pPr>
              <a:lvl6pPr marL="15462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6pPr>
              <a:lvl7pPr marL="20034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7pPr>
              <a:lvl8pPr marL="24606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8pPr>
              <a:lvl9pPr marL="2917825" indent="-230188" algn="l" rtl="0" eaLnBrk="1" fontAlgn="base" hangingPunct="1">
                <a:spcBef>
                  <a:spcPct val="0"/>
                </a:spcBef>
                <a:spcAft>
                  <a:spcPct val="0"/>
                </a:spcAft>
                <a:buChar char="»"/>
                <a:defRPr sz="2200">
                  <a:solidFill>
                    <a:schemeClr val="bg1"/>
                  </a:solidFill>
                  <a:latin typeface="+mn-lt"/>
                </a:defRPr>
              </a:lvl9pPr>
            </a:lstStyle>
            <a:p>
              <a:r>
                <a:rPr lang="en-US" sz="2000" dirty="0"/>
                <a:t>Others </a:t>
              </a:r>
              <a:r>
                <a:rPr lang="en-US" sz="2000" dirty="0" err="1"/>
                <a:t>Others</a:t>
              </a:r>
              <a:endParaRPr lang="en-US" sz="2000" dirty="0"/>
            </a:p>
          </p:txBody>
        </p: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F3C8A158-46C7-46D7-BAFC-C0A671A4C44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219200" y="4876800"/>
              <a:ext cx="304800" cy="468868"/>
            </a:xfrm>
            <a:prstGeom prst="straightConnector1">
              <a:avLst/>
            </a:prstGeom>
            <a:noFill/>
            <a:ln w="5715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CFED7A45-026F-417B-B836-7C6DFC7B890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828800" y="4876800"/>
              <a:ext cx="304800" cy="468868"/>
            </a:xfrm>
            <a:prstGeom prst="straightConnector1">
              <a:avLst/>
            </a:prstGeom>
            <a:noFill/>
            <a:ln w="5715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3ABD454C-7A2B-4F13-AC69-094F8272A3C1}"/>
              </a:ext>
            </a:extLst>
          </p:cNvPr>
          <p:cNvGrpSpPr/>
          <p:nvPr/>
        </p:nvGrpSpPr>
        <p:grpSpPr>
          <a:xfrm>
            <a:off x="1676400" y="3505200"/>
            <a:ext cx="1828800" cy="457081"/>
            <a:chOff x="1676400" y="3505200"/>
            <a:chExt cx="1828800" cy="457081"/>
          </a:xfrm>
        </p:grpSpPr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99E94CE5-C110-4A91-8A0D-FD8C6A7BA76D}"/>
                </a:ext>
              </a:extLst>
            </p:cNvPr>
            <p:cNvCxnSpPr>
              <a:cxnSpLocks/>
              <a:endCxn id="5" idx="0"/>
            </p:cNvCxnSpPr>
            <p:nvPr/>
          </p:nvCxnSpPr>
          <p:spPr bwMode="auto">
            <a:xfrm flipH="1">
              <a:off x="1676400" y="3505200"/>
              <a:ext cx="457200" cy="457081"/>
            </a:xfrm>
            <a:prstGeom prst="straightConnector1">
              <a:avLst/>
            </a:prstGeom>
            <a:noFill/>
            <a:ln w="5715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073C0441-5D88-4D3B-9818-278BCDD5382C}"/>
                </a:ext>
              </a:extLst>
            </p:cNvPr>
            <p:cNvCxnSpPr>
              <a:cxnSpLocks/>
              <a:endCxn id="41" idx="0"/>
            </p:cNvCxnSpPr>
            <p:nvPr/>
          </p:nvCxnSpPr>
          <p:spPr bwMode="auto">
            <a:xfrm>
              <a:off x="3048000" y="3505200"/>
              <a:ext cx="457200" cy="457081"/>
            </a:xfrm>
            <a:prstGeom prst="straightConnector1">
              <a:avLst/>
            </a:prstGeom>
            <a:noFill/>
            <a:ln w="5715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A898C489-7608-42BA-9A5A-708E52048E28}"/>
              </a:ext>
            </a:extLst>
          </p:cNvPr>
          <p:cNvGrpSpPr/>
          <p:nvPr/>
        </p:nvGrpSpPr>
        <p:grpSpPr>
          <a:xfrm>
            <a:off x="5181600" y="3505319"/>
            <a:ext cx="1828800" cy="457081"/>
            <a:chOff x="1676400" y="3505200"/>
            <a:chExt cx="1828800" cy="457081"/>
          </a:xfrm>
        </p:grpSpPr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1CC6DB9A-D054-4D9C-99E5-EED16AAD098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676400" y="3505200"/>
              <a:ext cx="457200" cy="457081"/>
            </a:xfrm>
            <a:prstGeom prst="straightConnector1">
              <a:avLst/>
            </a:prstGeom>
            <a:noFill/>
            <a:ln w="5715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68DFCE67-5BEE-4AF8-BADE-DA849D636A0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048000" y="3505200"/>
              <a:ext cx="457200" cy="457081"/>
            </a:xfrm>
            <a:prstGeom prst="straightConnector1">
              <a:avLst/>
            </a:prstGeom>
            <a:noFill/>
            <a:ln w="5715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E062D950-B293-4479-A670-F478FBE35B88}"/>
              </a:ext>
            </a:extLst>
          </p:cNvPr>
          <p:cNvGrpSpPr/>
          <p:nvPr/>
        </p:nvGrpSpPr>
        <p:grpSpPr>
          <a:xfrm>
            <a:off x="8763000" y="3505200"/>
            <a:ext cx="1828800" cy="457081"/>
            <a:chOff x="1676400" y="3505200"/>
            <a:chExt cx="1828800" cy="457081"/>
          </a:xfrm>
        </p:grpSpPr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71CDABDC-A92D-47EE-BB7C-F508401D84B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676400" y="3505200"/>
              <a:ext cx="457200" cy="457081"/>
            </a:xfrm>
            <a:prstGeom prst="straightConnector1">
              <a:avLst/>
            </a:prstGeom>
            <a:noFill/>
            <a:ln w="5715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0F138E1E-F035-4E0B-A723-E0A48517CC1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048000" y="3505200"/>
              <a:ext cx="457200" cy="457081"/>
            </a:xfrm>
            <a:prstGeom prst="straightConnector1">
              <a:avLst/>
            </a:prstGeom>
            <a:noFill/>
            <a:ln w="5715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439B9B0B-22C9-4764-8FCF-AEF628973E9B}"/>
              </a:ext>
            </a:extLst>
          </p:cNvPr>
          <p:cNvCxnSpPr>
            <a:cxnSpLocks/>
          </p:cNvCxnSpPr>
          <p:nvPr/>
        </p:nvCxnSpPr>
        <p:spPr bwMode="auto">
          <a:xfrm flipH="1">
            <a:off x="3735421" y="2057400"/>
            <a:ext cx="684179" cy="559340"/>
          </a:xfrm>
          <a:prstGeom prst="straightConnector1">
            <a:avLst/>
          </a:prstGeom>
          <a:noFill/>
          <a:ln w="5715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99E32FEE-03FD-490A-AD52-F3709316E07D}"/>
              </a:ext>
            </a:extLst>
          </p:cNvPr>
          <p:cNvCxnSpPr>
            <a:cxnSpLocks/>
          </p:cNvCxnSpPr>
          <p:nvPr/>
        </p:nvCxnSpPr>
        <p:spPr bwMode="auto">
          <a:xfrm>
            <a:off x="8001000" y="2057400"/>
            <a:ext cx="762000" cy="659487"/>
          </a:xfrm>
          <a:prstGeom prst="straightConnector1">
            <a:avLst/>
          </a:prstGeom>
          <a:noFill/>
          <a:ln w="5715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064D64B6-7102-4B46-B8A6-283A01B7BAC4}"/>
              </a:ext>
            </a:extLst>
          </p:cNvPr>
          <p:cNvCxnSpPr>
            <a:cxnSpLocks/>
          </p:cNvCxnSpPr>
          <p:nvPr/>
        </p:nvCxnSpPr>
        <p:spPr bwMode="auto">
          <a:xfrm>
            <a:off x="6096000" y="1981200"/>
            <a:ext cx="0" cy="635540"/>
          </a:xfrm>
          <a:prstGeom prst="straightConnector1">
            <a:avLst/>
          </a:prstGeom>
          <a:noFill/>
          <a:ln w="5715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917083682"/>
      </p:ext>
    </p:extLst>
  </p:cSld>
  <p:clrMapOvr>
    <a:masterClrMapping/>
  </p:clrMapOvr>
  <p:transition spd="slow">
    <p:wedg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A8838B8F-17B6-46AD-8356-BC72000B7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533400"/>
            <a:ext cx="4572000" cy="6858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b="1" dirty="0"/>
              <a:t>3 Views of Teachers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D07E860E-5AB6-4731-B121-A0EEF335F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752600"/>
            <a:ext cx="33528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14300" algn="ctr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+mn-lt"/>
              </a:defRPr>
            </a:lvl2pPr>
            <a:lvl3pPr marL="396875" indent="-168275" algn="l" rtl="0" eaLnBrk="1" fontAlgn="base" hangingPunct="1">
              <a:spcBef>
                <a:spcPct val="0"/>
              </a:spcBef>
              <a:spcAft>
                <a:spcPct val="0"/>
              </a:spcAft>
              <a:buChar char="•"/>
              <a:defRPr sz="2400" b="1" i="1">
                <a:solidFill>
                  <a:schemeClr val="bg1"/>
                </a:solidFill>
                <a:latin typeface="+mn-lt"/>
              </a:defRPr>
            </a:lvl3pPr>
            <a:lvl4pPr marL="744538" indent="-233363" algn="l" rtl="0" eaLnBrk="1" fontAlgn="base" hangingPunct="1">
              <a:spcBef>
                <a:spcPct val="0"/>
              </a:spcBef>
              <a:spcAft>
                <a:spcPct val="0"/>
              </a:spcAft>
              <a:buChar char="–"/>
              <a:defRPr sz="2200">
                <a:solidFill>
                  <a:schemeClr val="bg1"/>
                </a:solidFill>
                <a:latin typeface="+mn-lt"/>
              </a:defRPr>
            </a:lvl4pPr>
            <a:lvl5pPr marL="10890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5pPr>
            <a:lvl6pPr marL="15462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6pPr>
            <a:lvl7pPr marL="20034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7pPr>
            <a:lvl8pPr marL="24606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8pPr>
            <a:lvl9pPr marL="29178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9pPr>
          </a:lstStyle>
          <a:p>
            <a:pPr>
              <a:spcBef>
                <a:spcPts val="1200"/>
              </a:spcBef>
            </a:pPr>
            <a:r>
              <a:rPr lang="en-US" dirty="0"/>
              <a:t>Soldier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7CEA411-A711-4158-8B42-E0115389E1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1752600"/>
            <a:ext cx="28194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14300" algn="ctr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+mn-lt"/>
              </a:defRPr>
            </a:lvl2pPr>
            <a:lvl3pPr marL="396875" indent="-168275" algn="l" rtl="0" eaLnBrk="1" fontAlgn="base" hangingPunct="1">
              <a:spcBef>
                <a:spcPct val="0"/>
              </a:spcBef>
              <a:spcAft>
                <a:spcPct val="0"/>
              </a:spcAft>
              <a:buChar char="•"/>
              <a:defRPr sz="2400" b="1" i="1">
                <a:solidFill>
                  <a:schemeClr val="bg1"/>
                </a:solidFill>
                <a:latin typeface="+mn-lt"/>
              </a:defRPr>
            </a:lvl3pPr>
            <a:lvl4pPr marL="744538" indent="-233363" algn="l" rtl="0" eaLnBrk="1" fontAlgn="base" hangingPunct="1">
              <a:spcBef>
                <a:spcPct val="0"/>
              </a:spcBef>
              <a:spcAft>
                <a:spcPct val="0"/>
              </a:spcAft>
              <a:buChar char="–"/>
              <a:defRPr sz="2200">
                <a:solidFill>
                  <a:schemeClr val="bg1"/>
                </a:solidFill>
                <a:latin typeface="+mn-lt"/>
              </a:defRPr>
            </a:lvl4pPr>
            <a:lvl5pPr marL="10890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5pPr>
            <a:lvl6pPr marL="15462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6pPr>
            <a:lvl7pPr marL="20034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7pPr>
            <a:lvl8pPr marL="24606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8pPr>
            <a:lvl9pPr marL="29178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9pPr>
          </a:lstStyle>
          <a:p>
            <a:pPr>
              <a:spcBef>
                <a:spcPts val="1200"/>
              </a:spcBef>
            </a:pPr>
            <a:r>
              <a:rPr lang="en-US" dirty="0"/>
              <a:t>Athlete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CD0FD80-D00E-48DA-B282-DFA4CBC8A5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86800" y="1752600"/>
            <a:ext cx="25908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14300" algn="ctr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+mn-lt"/>
              </a:defRPr>
            </a:lvl2pPr>
            <a:lvl3pPr marL="396875" indent="-168275" algn="l" rtl="0" eaLnBrk="1" fontAlgn="base" hangingPunct="1">
              <a:spcBef>
                <a:spcPct val="0"/>
              </a:spcBef>
              <a:spcAft>
                <a:spcPct val="0"/>
              </a:spcAft>
              <a:buChar char="•"/>
              <a:defRPr sz="2400" b="1" i="1">
                <a:solidFill>
                  <a:schemeClr val="bg1"/>
                </a:solidFill>
                <a:latin typeface="+mn-lt"/>
              </a:defRPr>
            </a:lvl3pPr>
            <a:lvl4pPr marL="744538" indent="-233363" algn="l" rtl="0" eaLnBrk="1" fontAlgn="base" hangingPunct="1">
              <a:spcBef>
                <a:spcPct val="0"/>
              </a:spcBef>
              <a:spcAft>
                <a:spcPct val="0"/>
              </a:spcAft>
              <a:buChar char="–"/>
              <a:defRPr sz="2200">
                <a:solidFill>
                  <a:schemeClr val="bg1"/>
                </a:solidFill>
                <a:latin typeface="+mn-lt"/>
              </a:defRPr>
            </a:lvl4pPr>
            <a:lvl5pPr marL="10890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5pPr>
            <a:lvl6pPr marL="15462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6pPr>
            <a:lvl7pPr marL="20034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7pPr>
            <a:lvl8pPr marL="24606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8pPr>
            <a:lvl9pPr marL="29178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9pPr>
          </a:lstStyle>
          <a:p>
            <a:pPr>
              <a:spcBef>
                <a:spcPts val="1200"/>
              </a:spcBef>
            </a:pPr>
            <a:r>
              <a:rPr lang="en-US" dirty="0"/>
              <a:t>Farmer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5AEBC2-6544-4AAB-A94B-B29A70D675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862" y="2376192"/>
            <a:ext cx="2317137" cy="41008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6453C93-71DA-473D-91AD-7C181C6785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2503500"/>
            <a:ext cx="2195874" cy="38973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3C6A6B7-729F-42D4-AB35-4DAD05688A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0937" y="2435597"/>
            <a:ext cx="1885663" cy="3876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526508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A8838B8F-17B6-46AD-8356-BC72000B7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78356"/>
            <a:ext cx="2514600" cy="523220"/>
          </a:xfrm>
          <a:prstGeom prst="rect">
            <a:avLst/>
          </a:prstGeom>
          <a:solidFill>
            <a:schemeClr val="accent1">
              <a:lumMod val="10000"/>
            </a:schemeClr>
          </a:solidFill>
          <a:ln w="50800" cmpd="dbl">
            <a:solidFill>
              <a:schemeClr val="accent1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b="1" dirty="0"/>
              <a:t>Chapter 2: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D07E860E-5AB6-4731-B121-A0EEF335F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208074"/>
            <a:ext cx="10134600" cy="1092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14300" algn="ctr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+mn-lt"/>
              </a:defRPr>
            </a:lvl2pPr>
            <a:lvl3pPr marL="396875" indent="-168275" algn="l" rtl="0" eaLnBrk="1" fontAlgn="base" hangingPunct="1">
              <a:spcBef>
                <a:spcPct val="0"/>
              </a:spcBef>
              <a:spcAft>
                <a:spcPct val="0"/>
              </a:spcAft>
              <a:buChar char="•"/>
              <a:defRPr sz="2400" b="1" i="1">
                <a:solidFill>
                  <a:schemeClr val="bg1"/>
                </a:solidFill>
                <a:latin typeface="+mn-lt"/>
              </a:defRPr>
            </a:lvl3pPr>
            <a:lvl4pPr marL="744538" indent="-233363" algn="l" rtl="0" eaLnBrk="1" fontAlgn="base" hangingPunct="1">
              <a:spcBef>
                <a:spcPct val="0"/>
              </a:spcBef>
              <a:spcAft>
                <a:spcPct val="0"/>
              </a:spcAft>
              <a:buChar char="–"/>
              <a:defRPr sz="2200">
                <a:solidFill>
                  <a:schemeClr val="bg1"/>
                </a:solidFill>
                <a:latin typeface="+mn-lt"/>
              </a:defRPr>
            </a:lvl4pPr>
            <a:lvl5pPr marL="10890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5pPr>
            <a:lvl6pPr marL="15462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6pPr>
            <a:lvl7pPr marL="20034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7pPr>
            <a:lvl8pPr marL="24606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8pPr>
            <a:lvl9pPr marL="29178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9pPr>
          </a:lstStyle>
          <a:p>
            <a:pPr marL="0" marR="0" indent="274320">
              <a:spcBef>
                <a:spcPts val="18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Labor and hardship to teach others</a:t>
            </a:r>
          </a:p>
          <a:p>
            <a:pPr marL="0" marR="0" indent="274320">
              <a:spcBef>
                <a:spcPts val="18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Suffering for the Lord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0143F2D-D2D3-4633-882F-F7CB70BCBA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93693"/>
            <a:ext cx="5181600" cy="954107"/>
          </a:xfrm>
          <a:prstGeom prst="rect">
            <a:avLst/>
          </a:prstGeom>
          <a:solidFill>
            <a:schemeClr val="accent1">
              <a:lumMod val="10000"/>
            </a:schemeClr>
          </a:solidFill>
          <a:ln w="50800" cmpd="dbl">
            <a:solidFill>
              <a:schemeClr val="accent1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pPr marR="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solidFill>
                  <a:schemeClr val="accent1"/>
                </a:solidFill>
                <a:effectLst/>
              </a:rPr>
              <a:t>Teaching God’s word with labor and hardship</a:t>
            </a:r>
          </a:p>
        </p:txBody>
      </p:sp>
    </p:spTree>
    <p:extLst>
      <p:ext uri="{BB962C8B-B14F-4D97-AF65-F5344CB8AC3E}">
        <p14:creationId xmlns:p14="http://schemas.microsoft.com/office/powerpoint/2010/main" val="2231370022"/>
      </p:ext>
    </p:extLst>
  </p:cSld>
  <p:clrMapOvr>
    <a:masterClrMapping/>
  </p:clrMapOvr>
  <p:transition spd="slow">
    <p:wedg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A8838B8F-17B6-46AD-8356-BC72000B7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533400"/>
            <a:ext cx="4572000" cy="6858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b="1" dirty="0"/>
              <a:t>A Faithful Saying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4E174A08-13CD-4DC7-9389-427B7766AD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0696737"/>
              </p:ext>
            </p:extLst>
          </p:nvPr>
        </p:nvGraphicFramePr>
        <p:xfrm>
          <a:off x="1524000" y="1905000"/>
          <a:ext cx="9220200" cy="289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10100">
                  <a:extLst>
                    <a:ext uri="{9D8B030D-6E8A-4147-A177-3AD203B41FA5}">
                      <a16:colId xmlns:a16="http://schemas.microsoft.com/office/drawing/2014/main" val="1854382538"/>
                    </a:ext>
                  </a:extLst>
                </a:gridCol>
                <a:gridCol w="4610100">
                  <a:extLst>
                    <a:ext uri="{9D8B030D-6E8A-4147-A177-3AD203B41FA5}">
                      <a16:colId xmlns:a16="http://schemas.microsoft.com/office/drawing/2014/main" val="88837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accent1"/>
                          </a:solidFill>
                        </a:rPr>
                        <a:t>If This…</a:t>
                      </a:r>
                    </a:p>
                  </a:txBody>
                  <a:tcP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accent1"/>
                          </a:solidFill>
                        </a:rPr>
                        <a:t>Then This</a:t>
                      </a:r>
                    </a:p>
                  </a:txBody>
                  <a:tcP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35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/>
                        <a:t>We die with Him</a:t>
                      </a:r>
                    </a:p>
                  </a:txBody>
                  <a:tcP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/>
                        <a:t>We will live with Him</a:t>
                      </a:r>
                    </a:p>
                  </a:txBody>
                  <a:tcP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1277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3200" b="1" dirty="0"/>
                    </a:p>
                  </a:txBody>
                  <a:tcP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1" dirty="0"/>
                    </a:p>
                  </a:txBody>
                  <a:tcP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0430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3200" b="1" dirty="0"/>
                    </a:p>
                  </a:txBody>
                  <a:tcP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1" dirty="0"/>
                    </a:p>
                  </a:txBody>
                  <a:tcP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1386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3200" b="1" dirty="0"/>
                    </a:p>
                  </a:txBody>
                  <a:tcP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1" dirty="0"/>
                    </a:p>
                  </a:txBody>
                  <a:tcP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4170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6503733"/>
      </p:ext>
    </p:extLst>
  </p:cSld>
  <p:clrMapOvr>
    <a:masterClrMapping/>
  </p:clrMapOvr>
  <p:transition spd="slow">
    <p:wedg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A8838B8F-17B6-46AD-8356-BC72000B7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533400"/>
            <a:ext cx="4572000" cy="6858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b="1" dirty="0"/>
              <a:t>A Faithful Saying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4E174A08-13CD-4DC7-9389-427B7766AD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3326343"/>
              </p:ext>
            </p:extLst>
          </p:nvPr>
        </p:nvGraphicFramePr>
        <p:xfrm>
          <a:off x="1524000" y="1905000"/>
          <a:ext cx="9220200" cy="289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10100">
                  <a:extLst>
                    <a:ext uri="{9D8B030D-6E8A-4147-A177-3AD203B41FA5}">
                      <a16:colId xmlns:a16="http://schemas.microsoft.com/office/drawing/2014/main" val="1854382538"/>
                    </a:ext>
                  </a:extLst>
                </a:gridCol>
                <a:gridCol w="4610100">
                  <a:extLst>
                    <a:ext uri="{9D8B030D-6E8A-4147-A177-3AD203B41FA5}">
                      <a16:colId xmlns:a16="http://schemas.microsoft.com/office/drawing/2014/main" val="88837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accent1"/>
                          </a:solidFill>
                        </a:rPr>
                        <a:t>If This…</a:t>
                      </a:r>
                    </a:p>
                  </a:txBody>
                  <a:tcP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accent1"/>
                          </a:solidFill>
                        </a:rPr>
                        <a:t>Then This</a:t>
                      </a:r>
                    </a:p>
                  </a:txBody>
                  <a:tcP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35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/>
                        <a:t>We die with Him</a:t>
                      </a:r>
                    </a:p>
                  </a:txBody>
                  <a:tcP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/>
                        <a:t>We will live with Him</a:t>
                      </a:r>
                    </a:p>
                  </a:txBody>
                  <a:tcP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1277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/>
                        <a:t>We endure</a:t>
                      </a:r>
                    </a:p>
                  </a:txBody>
                  <a:tcP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/>
                        <a:t>We will reign with Him</a:t>
                      </a:r>
                    </a:p>
                  </a:txBody>
                  <a:tcP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0430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3200" b="1" dirty="0"/>
                    </a:p>
                  </a:txBody>
                  <a:tcP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1" dirty="0"/>
                    </a:p>
                  </a:txBody>
                  <a:tcP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1386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3200" b="1" dirty="0"/>
                    </a:p>
                  </a:txBody>
                  <a:tcP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1" dirty="0"/>
                    </a:p>
                  </a:txBody>
                  <a:tcP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4170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5620451"/>
      </p:ext>
    </p:extLst>
  </p:cSld>
  <p:clrMapOvr>
    <a:masterClrMapping/>
  </p:clrMapOvr>
  <p:transition spd="slow">
    <p:wedg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A8838B8F-17B6-46AD-8356-BC72000B7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533400"/>
            <a:ext cx="4572000" cy="6858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b="1" dirty="0"/>
              <a:t>A Faithful Saying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4E174A08-13CD-4DC7-9389-427B7766AD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7491499"/>
              </p:ext>
            </p:extLst>
          </p:nvPr>
        </p:nvGraphicFramePr>
        <p:xfrm>
          <a:off x="1524000" y="1905000"/>
          <a:ext cx="9220200" cy="289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10100">
                  <a:extLst>
                    <a:ext uri="{9D8B030D-6E8A-4147-A177-3AD203B41FA5}">
                      <a16:colId xmlns:a16="http://schemas.microsoft.com/office/drawing/2014/main" val="1854382538"/>
                    </a:ext>
                  </a:extLst>
                </a:gridCol>
                <a:gridCol w="4610100">
                  <a:extLst>
                    <a:ext uri="{9D8B030D-6E8A-4147-A177-3AD203B41FA5}">
                      <a16:colId xmlns:a16="http://schemas.microsoft.com/office/drawing/2014/main" val="88837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accent1"/>
                          </a:solidFill>
                        </a:rPr>
                        <a:t>If This…</a:t>
                      </a:r>
                    </a:p>
                  </a:txBody>
                  <a:tcP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accent1"/>
                          </a:solidFill>
                        </a:rPr>
                        <a:t>Then This</a:t>
                      </a:r>
                    </a:p>
                  </a:txBody>
                  <a:tcP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35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/>
                        <a:t>We die with Him</a:t>
                      </a:r>
                    </a:p>
                  </a:txBody>
                  <a:tcP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/>
                        <a:t>We will live with Him</a:t>
                      </a:r>
                    </a:p>
                  </a:txBody>
                  <a:tcP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1277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/>
                        <a:t>We endure</a:t>
                      </a:r>
                    </a:p>
                  </a:txBody>
                  <a:tcP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/>
                        <a:t>We will reign with Him</a:t>
                      </a:r>
                    </a:p>
                  </a:txBody>
                  <a:tcP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0430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/>
                        <a:t>We deny Him</a:t>
                      </a:r>
                    </a:p>
                  </a:txBody>
                  <a:tcP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/>
                        <a:t>He will deny us</a:t>
                      </a:r>
                    </a:p>
                  </a:txBody>
                  <a:tcP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1386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3200" b="1" dirty="0"/>
                    </a:p>
                  </a:txBody>
                  <a:tcP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1" dirty="0"/>
                    </a:p>
                  </a:txBody>
                  <a:tcP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4170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673501"/>
      </p:ext>
    </p:extLst>
  </p:cSld>
  <p:clrMapOvr>
    <a:masterClrMapping/>
  </p:clrMapOvr>
  <p:transition spd="slow">
    <p:wedg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A8838B8F-17B6-46AD-8356-BC72000B7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533400"/>
            <a:ext cx="4572000" cy="6858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b="1" dirty="0"/>
              <a:t>A Faithful Saying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4E174A08-13CD-4DC7-9389-427B7766AD57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1905000"/>
          <a:ext cx="9220200" cy="289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10100">
                  <a:extLst>
                    <a:ext uri="{9D8B030D-6E8A-4147-A177-3AD203B41FA5}">
                      <a16:colId xmlns:a16="http://schemas.microsoft.com/office/drawing/2014/main" val="1854382538"/>
                    </a:ext>
                  </a:extLst>
                </a:gridCol>
                <a:gridCol w="4610100">
                  <a:extLst>
                    <a:ext uri="{9D8B030D-6E8A-4147-A177-3AD203B41FA5}">
                      <a16:colId xmlns:a16="http://schemas.microsoft.com/office/drawing/2014/main" val="88837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accent1"/>
                          </a:solidFill>
                        </a:rPr>
                        <a:t>If This…</a:t>
                      </a:r>
                    </a:p>
                  </a:txBody>
                  <a:tcP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accent1"/>
                          </a:solidFill>
                        </a:rPr>
                        <a:t>Then This</a:t>
                      </a:r>
                    </a:p>
                  </a:txBody>
                  <a:tcP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35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/>
                        <a:t>We die with Him</a:t>
                      </a:r>
                    </a:p>
                  </a:txBody>
                  <a:tcP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/>
                        <a:t>We will live with Him</a:t>
                      </a:r>
                    </a:p>
                  </a:txBody>
                  <a:tcP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1277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/>
                        <a:t>We endure</a:t>
                      </a:r>
                    </a:p>
                  </a:txBody>
                  <a:tcP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/>
                        <a:t>We will reign with Him</a:t>
                      </a:r>
                    </a:p>
                  </a:txBody>
                  <a:tcP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0430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/>
                        <a:t>We deny Him</a:t>
                      </a:r>
                    </a:p>
                  </a:txBody>
                  <a:tcP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/>
                        <a:t>He will deny us</a:t>
                      </a:r>
                    </a:p>
                  </a:txBody>
                  <a:tcP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1386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/>
                        <a:t>We are faithless</a:t>
                      </a:r>
                    </a:p>
                  </a:txBody>
                  <a:tcP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/>
                        <a:t>He remains faithful</a:t>
                      </a:r>
                    </a:p>
                  </a:txBody>
                  <a:tcP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4170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0395056"/>
      </p:ext>
    </p:extLst>
  </p:cSld>
  <p:clrMapOvr>
    <a:masterClrMapping/>
  </p:clrMapOvr>
  <p:transition spd="slow">
    <p:wedg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A8838B8F-17B6-46AD-8356-BC72000B7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78356"/>
            <a:ext cx="2514600" cy="523220"/>
          </a:xfrm>
          <a:prstGeom prst="rect">
            <a:avLst/>
          </a:prstGeom>
          <a:solidFill>
            <a:schemeClr val="accent1">
              <a:lumMod val="10000"/>
            </a:schemeClr>
          </a:solidFill>
          <a:ln w="50800" cmpd="dbl">
            <a:solidFill>
              <a:schemeClr val="accent1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b="1" dirty="0"/>
              <a:t>Chapter 2: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D07E860E-5AB6-4731-B121-A0EEF335F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208074"/>
            <a:ext cx="101346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14300" algn="ctr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+mn-lt"/>
              </a:defRPr>
            </a:lvl2pPr>
            <a:lvl3pPr marL="396875" indent="-168275" algn="l" rtl="0" eaLnBrk="1" fontAlgn="base" hangingPunct="1">
              <a:spcBef>
                <a:spcPct val="0"/>
              </a:spcBef>
              <a:spcAft>
                <a:spcPct val="0"/>
              </a:spcAft>
              <a:buChar char="•"/>
              <a:defRPr sz="2400" b="1" i="1">
                <a:solidFill>
                  <a:schemeClr val="bg1"/>
                </a:solidFill>
                <a:latin typeface="+mn-lt"/>
              </a:defRPr>
            </a:lvl3pPr>
            <a:lvl4pPr marL="744538" indent="-233363" algn="l" rtl="0" eaLnBrk="1" fontAlgn="base" hangingPunct="1">
              <a:spcBef>
                <a:spcPct val="0"/>
              </a:spcBef>
              <a:spcAft>
                <a:spcPct val="0"/>
              </a:spcAft>
              <a:buChar char="–"/>
              <a:defRPr sz="2200">
                <a:solidFill>
                  <a:schemeClr val="bg1"/>
                </a:solidFill>
                <a:latin typeface="+mn-lt"/>
              </a:defRPr>
            </a:lvl4pPr>
            <a:lvl5pPr marL="10890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5pPr>
            <a:lvl6pPr marL="15462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6pPr>
            <a:lvl7pPr marL="20034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7pPr>
            <a:lvl8pPr marL="24606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8pPr>
            <a:lvl9pPr marL="29178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9pPr>
          </a:lstStyle>
          <a:p>
            <a:pPr marL="0" marR="0" indent="274320">
              <a:spcBef>
                <a:spcPts val="18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Labor and hardship to teach others</a:t>
            </a:r>
          </a:p>
          <a:p>
            <a:pPr marL="0" marR="0" indent="274320">
              <a:spcBef>
                <a:spcPts val="18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Suffering for the Lord</a:t>
            </a:r>
          </a:p>
          <a:p>
            <a:pPr marL="0" marR="0" indent="274320">
              <a:spcBef>
                <a:spcPts val="18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Using God’s word properly and avoiding error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0143F2D-D2D3-4633-882F-F7CB70BCBA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93693"/>
            <a:ext cx="5181600" cy="954107"/>
          </a:xfrm>
          <a:prstGeom prst="rect">
            <a:avLst/>
          </a:prstGeom>
          <a:solidFill>
            <a:schemeClr val="accent1">
              <a:lumMod val="10000"/>
            </a:schemeClr>
          </a:solidFill>
          <a:ln w="50800" cmpd="dbl">
            <a:solidFill>
              <a:schemeClr val="accent1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pPr marR="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solidFill>
                  <a:schemeClr val="accent1"/>
                </a:solidFill>
                <a:effectLst/>
              </a:rPr>
              <a:t>Teaching God’s word with labor and hardship</a:t>
            </a:r>
          </a:p>
        </p:txBody>
      </p:sp>
    </p:spTree>
    <p:extLst>
      <p:ext uri="{BB962C8B-B14F-4D97-AF65-F5344CB8AC3E}">
        <p14:creationId xmlns:p14="http://schemas.microsoft.com/office/powerpoint/2010/main" val="1372829763"/>
      </p:ext>
    </p:extLst>
  </p:cSld>
  <p:clrMapOvr>
    <a:masterClrMapping/>
  </p:clrMapOvr>
  <p:transition spd="slow">
    <p:wedg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A8838B8F-17B6-46AD-8356-BC72000B7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762000"/>
            <a:ext cx="5867400" cy="6858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b="1" dirty="0"/>
              <a:t>Using God’s Word Properly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D07E860E-5AB6-4731-B121-A0EEF335F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929586"/>
            <a:ext cx="10134600" cy="4216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14300" algn="ctr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+mn-lt"/>
              </a:defRPr>
            </a:lvl2pPr>
            <a:lvl3pPr marL="396875" indent="-168275" algn="l" rtl="0" eaLnBrk="1" fontAlgn="base" hangingPunct="1">
              <a:spcBef>
                <a:spcPct val="0"/>
              </a:spcBef>
              <a:spcAft>
                <a:spcPct val="0"/>
              </a:spcAft>
              <a:buChar char="•"/>
              <a:defRPr sz="2400" b="1" i="1">
                <a:solidFill>
                  <a:schemeClr val="bg1"/>
                </a:solidFill>
                <a:latin typeface="+mn-lt"/>
              </a:defRPr>
            </a:lvl3pPr>
            <a:lvl4pPr marL="744538" indent="-233363" algn="l" rtl="0" eaLnBrk="1" fontAlgn="base" hangingPunct="1">
              <a:spcBef>
                <a:spcPct val="0"/>
              </a:spcBef>
              <a:spcAft>
                <a:spcPct val="0"/>
              </a:spcAft>
              <a:buChar char="–"/>
              <a:defRPr sz="2200">
                <a:solidFill>
                  <a:schemeClr val="bg1"/>
                </a:solidFill>
                <a:latin typeface="+mn-lt"/>
              </a:defRPr>
            </a:lvl4pPr>
            <a:lvl5pPr marL="10890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5pPr>
            <a:lvl6pPr marL="15462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6pPr>
            <a:lvl7pPr marL="20034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7pPr>
            <a:lvl8pPr marL="24606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8pPr>
            <a:lvl9pPr marL="29178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9pPr>
          </a:lstStyle>
          <a:p>
            <a:pPr>
              <a:spcBef>
                <a:spcPts val="1200"/>
              </a:spcBef>
            </a:pPr>
            <a:r>
              <a:rPr lang="en-US" dirty="0"/>
              <a:t>Do not strive about words to no profit </a:t>
            </a:r>
          </a:p>
          <a:p>
            <a:pPr>
              <a:spcBef>
                <a:spcPts val="1200"/>
              </a:spcBef>
            </a:pPr>
            <a:r>
              <a:rPr lang="en-US" dirty="0"/>
              <a:t>Present yourself approved to God, not ashamed</a:t>
            </a:r>
          </a:p>
          <a:p>
            <a:pPr>
              <a:spcBef>
                <a:spcPts val="1200"/>
              </a:spcBef>
            </a:pPr>
            <a:r>
              <a:rPr lang="en-US" dirty="0"/>
              <a:t>Rightly dividing the word of truth. </a:t>
            </a:r>
          </a:p>
          <a:p>
            <a:pPr>
              <a:spcBef>
                <a:spcPts val="1200"/>
              </a:spcBef>
            </a:pPr>
            <a:r>
              <a:rPr lang="en-US" dirty="0"/>
              <a:t>Shun profane and idle babblings:</a:t>
            </a: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rgbClr val="FFFF00"/>
                </a:solidFill>
              </a:rPr>
              <a:t>They lead to ungodliness</a:t>
            </a: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rgbClr val="FFFF00"/>
                </a:solidFill>
              </a:rPr>
              <a:t>spread like cancer</a:t>
            </a: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rgbClr val="FFFF00"/>
                </a:solidFill>
              </a:rPr>
              <a:t>stray concerning the truth</a:t>
            </a: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rgbClr val="FFFF00"/>
                </a:solidFill>
              </a:rPr>
              <a:t>and overthrow the faith of some</a:t>
            </a:r>
          </a:p>
        </p:txBody>
      </p:sp>
    </p:spTree>
    <p:extLst>
      <p:ext uri="{BB962C8B-B14F-4D97-AF65-F5344CB8AC3E}">
        <p14:creationId xmlns:p14="http://schemas.microsoft.com/office/powerpoint/2010/main" val="3090178408"/>
      </p:ext>
    </p:extLst>
  </p:cSld>
  <p:clrMapOvr>
    <a:masterClrMapping/>
  </p:clrMapOvr>
  <p:transition spd="slow">
    <p:wedg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A8838B8F-17B6-46AD-8356-BC72000B7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762000"/>
            <a:ext cx="5867400" cy="6858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b="1" dirty="0"/>
              <a:t>Using God’s Word Properly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D07E860E-5AB6-4731-B121-A0EEF335F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929586"/>
            <a:ext cx="10134600" cy="2769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14300" algn="ctr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+mn-lt"/>
              </a:defRPr>
            </a:lvl2pPr>
            <a:lvl3pPr marL="396875" indent="-168275" algn="l" rtl="0" eaLnBrk="1" fontAlgn="base" hangingPunct="1">
              <a:spcBef>
                <a:spcPct val="0"/>
              </a:spcBef>
              <a:spcAft>
                <a:spcPct val="0"/>
              </a:spcAft>
              <a:buChar char="•"/>
              <a:defRPr sz="2400" b="1" i="1">
                <a:solidFill>
                  <a:schemeClr val="bg1"/>
                </a:solidFill>
                <a:latin typeface="+mn-lt"/>
              </a:defRPr>
            </a:lvl3pPr>
            <a:lvl4pPr marL="744538" indent="-233363" algn="l" rtl="0" eaLnBrk="1" fontAlgn="base" hangingPunct="1">
              <a:spcBef>
                <a:spcPct val="0"/>
              </a:spcBef>
              <a:spcAft>
                <a:spcPct val="0"/>
              </a:spcAft>
              <a:buChar char="–"/>
              <a:defRPr sz="2200">
                <a:solidFill>
                  <a:schemeClr val="bg1"/>
                </a:solidFill>
                <a:latin typeface="+mn-lt"/>
              </a:defRPr>
            </a:lvl4pPr>
            <a:lvl5pPr marL="10890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5pPr>
            <a:lvl6pPr marL="15462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6pPr>
            <a:lvl7pPr marL="20034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7pPr>
            <a:lvl8pPr marL="24606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8pPr>
            <a:lvl9pPr marL="29178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9pPr>
          </a:lstStyle>
          <a:p>
            <a:pPr>
              <a:spcBef>
                <a:spcPts val="1200"/>
              </a:spcBef>
            </a:pPr>
            <a:r>
              <a:rPr lang="en-US" dirty="0"/>
              <a:t>Do not strive about words to no profit </a:t>
            </a:r>
          </a:p>
          <a:p>
            <a:pPr>
              <a:spcBef>
                <a:spcPts val="1200"/>
              </a:spcBef>
            </a:pPr>
            <a:r>
              <a:rPr lang="en-US" dirty="0"/>
              <a:t>Present yourself approved to God, not ashamed</a:t>
            </a:r>
          </a:p>
          <a:p>
            <a:pPr>
              <a:spcBef>
                <a:spcPts val="1200"/>
              </a:spcBef>
            </a:pPr>
            <a:r>
              <a:rPr lang="en-US" dirty="0"/>
              <a:t>Rightly dividing the word of truth. </a:t>
            </a:r>
          </a:p>
          <a:p>
            <a:pPr>
              <a:spcBef>
                <a:spcPts val="1200"/>
              </a:spcBef>
            </a:pPr>
            <a:r>
              <a:rPr lang="en-US" dirty="0"/>
              <a:t>Shun profane and idle babblings</a:t>
            </a:r>
          </a:p>
          <a:p>
            <a:pPr>
              <a:spcBef>
                <a:spcPts val="1200"/>
              </a:spcBef>
            </a:pPr>
            <a:r>
              <a:rPr lang="en-US" dirty="0"/>
              <a:t>Vessels of Honor and Vessels of Dishonor</a:t>
            </a:r>
          </a:p>
        </p:txBody>
      </p:sp>
    </p:spTree>
    <p:extLst>
      <p:ext uri="{BB962C8B-B14F-4D97-AF65-F5344CB8AC3E}">
        <p14:creationId xmlns:p14="http://schemas.microsoft.com/office/powerpoint/2010/main" val="353426721"/>
      </p:ext>
    </p:extLst>
  </p:cSld>
  <p:clrMapOvr>
    <a:masterClrMapping/>
  </p:clrMapOvr>
  <p:transition spd="slow">
    <p:wedg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A8838B8F-17B6-46AD-8356-BC72000B7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762000"/>
            <a:ext cx="7924800" cy="6858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b="1" dirty="0"/>
              <a:t>Vessels of Honor and Vessels of Dishonor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D07E860E-5AB6-4731-B121-A0EEF335F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1905000"/>
            <a:ext cx="5334000" cy="4062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14300" algn="ctr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+mn-lt"/>
              </a:defRPr>
            </a:lvl2pPr>
            <a:lvl3pPr marL="396875" indent="-168275" algn="l" rtl="0" eaLnBrk="1" fontAlgn="base" hangingPunct="1">
              <a:spcBef>
                <a:spcPct val="0"/>
              </a:spcBef>
              <a:spcAft>
                <a:spcPct val="0"/>
              </a:spcAft>
              <a:buChar char="•"/>
              <a:defRPr sz="2400" b="1" i="1">
                <a:solidFill>
                  <a:schemeClr val="bg1"/>
                </a:solidFill>
                <a:latin typeface="+mn-lt"/>
              </a:defRPr>
            </a:lvl3pPr>
            <a:lvl4pPr marL="744538" indent="-233363" algn="l" rtl="0" eaLnBrk="1" fontAlgn="base" hangingPunct="1">
              <a:spcBef>
                <a:spcPct val="0"/>
              </a:spcBef>
              <a:spcAft>
                <a:spcPct val="0"/>
              </a:spcAft>
              <a:buChar char="–"/>
              <a:defRPr sz="2200">
                <a:solidFill>
                  <a:schemeClr val="bg1"/>
                </a:solidFill>
                <a:latin typeface="+mn-lt"/>
              </a:defRPr>
            </a:lvl4pPr>
            <a:lvl5pPr marL="10890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5pPr>
            <a:lvl6pPr marL="15462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6pPr>
            <a:lvl7pPr marL="20034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7pPr>
            <a:lvl8pPr marL="24606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8pPr>
            <a:lvl9pPr marL="29178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9pPr>
          </a:lstStyle>
          <a:p>
            <a:pPr>
              <a:spcBef>
                <a:spcPts val="1200"/>
              </a:spcBef>
            </a:pPr>
            <a:r>
              <a:rPr lang="en-US" dirty="0"/>
              <a:t>Sanctified and useful </a:t>
            </a:r>
            <a:br>
              <a:rPr lang="en-US" dirty="0"/>
            </a:br>
            <a:r>
              <a:rPr lang="en-US" dirty="0"/>
              <a:t>for the Master</a:t>
            </a:r>
          </a:p>
          <a:p>
            <a:pPr>
              <a:spcBef>
                <a:spcPts val="1200"/>
              </a:spcBef>
            </a:pPr>
            <a:r>
              <a:rPr lang="en-US" dirty="0"/>
              <a:t>Prepared for every good work</a:t>
            </a:r>
          </a:p>
          <a:p>
            <a:pPr>
              <a:spcBef>
                <a:spcPts val="1200"/>
              </a:spcBef>
            </a:pPr>
            <a:r>
              <a:rPr lang="en-US" dirty="0"/>
              <a:t>Flee also youthful lusts</a:t>
            </a:r>
          </a:p>
          <a:p>
            <a:pPr>
              <a:spcBef>
                <a:spcPts val="1200"/>
              </a:spcBef>
            </a:pPr>
            <a:r>
              <a:rPr lang="en-US" dirty="0"/>
              <a:t>Pursue righteousness, </a:t>
            </a:r>
            <a:br>
              <a:rPr lang="en-US" dirty="0"/>
            </a:br>
            <a:r>
              <a:rPr lang="en-US" dirty="0"/>
              <a:t>faith, love, peace </a:t>
            </a:r>
          </a:p>
          <a:p>
            <a:pPr>
              <a:spcBef>
                <a:spcPts val="1200"/>
              </a:spcBef>
            </a:pPr>
            <a:r>
              <a:rPr lang="en-US" dirty="0"/>
              <a:t>Avoid foolish </a:t>
            </a:r>
            <a:br>
              <a:rPr lang="en-US" dirty="0"/>
            </a:br>
            <a:r>
              <a:rPr lang="en-US" dirty="0"/>
              <a:t>and ignorant disputes 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FDE174-100F-4D78-BDCA-DFAA621491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800" y="2590800"/>
            <a:ext cx="2521565" cy="2362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DF96380-5706-4AEC-80C1-FDCD42C2E0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03" y="2286000"/>
            <a:ext cx="2686997" cy="3105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664944"/>
      </p:ext>
    </p:extLst>
  </p:cSld>
  <p:clrMapOvr>
    <a:masterClrMapping/>
  </p:clrMapOvr>
  <p:transition spd="slow">
    <p:wedg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A8838B8F-17B6-46AD-8356-BC72000B7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762000"/>
            <a:ext cx="5867400" cy="6858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b="1" dirty="0"/>
              <a:t>Using God’s Word Properly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D07E860E-5AB6-4731-B121-A0EEF335F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929586"/>
            <a:ext cx="10134600" cy="3354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14300" algn="ctr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+mn-lt"/>
              </a:defRPr>
            </a:lvl2pPr>
            <a:lvl3pPr marL="396875" indent="-168275" algn="l" rtl="0" eaLnBrk="1" fontAlgn="base" hangingPunct="1">
              <a:spcBef>
                <a:spcPct val="0"/>
              </a:spcBef>
              <a:spcAft>
                <a:spcPct val="0"/>
              </a:spcAft>
              <a:buChar char="•"/>
              <a:defRPr sz="2400" b="1" i="1">
                <a:solidFill>
                  <a:schemeClr val="bg1"/>
                </a:solidFill>
                <a:latin typeface="+mn-lt"/>
              </a:defRPr>
            </a:lvl3pPr>
            <a:lvl4pPr marL="744538" indent="-233363" algn="l" rtl="0" eaLnBrk="1" fontAlgn="base" hangingPunct="1">
              <a:spcBef>
                <a:spcPct val="0"/>
              </a:spcBef>
              <a:spcAft>
                <a:spcPct val="0"/>
              </a:spcAft>
              <a:buChar char="–"/>
              <a:defRPr sz="2200">
                <a:solidFill>
                  <a:schemeClr val="bg1"/>
                </a:solidFill>
                <a:latin typeface="+mn-lt"/>
              </a:defRPr>
            </a:lvl4pPr>
            <a:lvl5pPr marL="10890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5pPr>
            <a:lvl6pPr marL="15462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6pPr>
            <a:lvl7pPr marL="20034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7pPr>
            <a:lvl8pPr marL="24606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8pPr>
            <a:lvl9pPr marL="29178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9pPr>
          </a:lstStyle>
          <a:p>
            <a:pPr>
              <a:spcBef>
                <a:spcPts val="1200"/>
              </a:spcBef>
            </a:pPr>
            <a:r>
              <a:rPr lang="en-US" dirty="0"/>
              <a:t>Do not strive about words to no profit </a:t>
            </a:r>
          </a:p>
          <a:p>
            <a:pPr>
              <a:spcBef>
                <a:spcPts val="1200"/>
              </a:spcBef>
            </a:pPr>
            <a:r>
              <a:rPr lang="en-US" dirty="0"/>
              <a:t>Present yourself approved to God, not ashamed</a:t>
            </a:r>
          </a:p>
          <a:p>
            <a:pPr>
              <a:spcBef>
                <a:spcPts val="1200"/>
              </a:spcBef>
            </a:pPr>
            <a:r>
              <a:rPr lang="en-US" dirty="0"/>
              <a:t>Rightly dividing the word of truth. </a:t>
            </a:r>
          </a:p>
          <a:p>
            <a:pPr>
              <a:spcBef>
                <a:spcPts val="1200"/>
              </a:spcBef>
            </a:pPr>
            <a:r>
              <a:rPr lang="en-US" dirty="0"/>
              <a:t>Shun profane and idle babblings</a:t>
            </a:r>
          </a:p>
          <a:p>
            <a:pPr>
              <a:spcBef>
                <a:spcPts val="1200"/>
              </a:spcBef>
            </a:pPr>
            <a:r>
              <a:rPr lang="en-US" dirty="0"/>
              <a:t>Vessels of Honor and Vessels of Dishonor</a:t>
            </a:r>
          </a:p>
          <a:p>
            <a:pPr>
              <a:spcBef>
                <a:spcPts val="1200"/>
              </a:spcBef>
            </a:pPr>
            <a:r>
              <a:rPr lang="en-US" dirty="0"/>
              <a:t>Flee Youthful Lusts</a:t>
            </a:r>
          </a:p>
        </p:txBody>
      </p:sp>
    </p:spTree>
    <p:extLst>
      <p:ext uri="{BB962C8B-B14F-4D97-AF65-F5344CB8AC3E}">
        <p14:creationId xmlns:p14="http://schemas.microsoft.com/office/powerpoint/2010/main" val="449660344"/>
      </p:ext>
    </p:extLst>
  </p:cSld>
  <p:clrMapOvr>
    <a:masterClrMapping/>
  </p:clrMapOvr>
  <p:transition spd="slow">
    <p:wedg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A8838B8F-17B6-46AD-8356-BC72000B7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762000"/>
            <a:ext cx="5867400" cy="6858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b="1" dirty="0"/>
              <a:t>Using God’s Word Properly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D07E860E-5AB6-4731-B121-A0EEF335F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929586"/>
            <a:ext cx="10134600" cy="3939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14300" algn="ctr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+mn-lt"/>
              </a:defRPr>
            </a:lvl2pPr>
            <a:lvl3pPr marL="396875" indent="-168275" algn="l" rtl="0" eaLnBrk="1" fontAlgn="base" hangingPunct="1">
              <a:spcBef>
                <a:spcPct val="0"/>
              </a:spcBef>
              <a:spcAft>
                <a:spcPct val="0"/>
              </a:spcAft>
              <a:buChar char="•"/>
              <a:defRPr sz="2400" b="1" i="1">
                <a:solidFill>
                  <a:schemeClr val="bg1"/>
                </a:solidFill>
                <a:latin typeface="+mn-lt"/>
              </a:defRPr>
            </a:lvl3pPr>
            <a:lvl4pPr marL="744538" indent="-233363" algn="l" rtl="0" eaLnBrk="1" fontAlgn="base" hangingPunct="1">
              <a:spcBef>
                <a:spcPct val="0"/>
              </a:spcBef>
              <a:spcAft>
                <a:spcPct val="0"/>
              </a:spcAft>
              <a:buChar char="–"/>
              <a:defRPr sz="2200">
                <a:solidFill>
                  <a:schemeClr val="bg1"/>
                </a:solidFill>
                <a:latin typeface="+mn-lt"/>
              </a:defRPr>
            </a:lvl4pPr>
            <a:lvl5pPr marL="10890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5pPr>
            <a:lvl6pPr marL="15462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6pPr>
            <a:lvl7pPr marL="20034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7pPr>
            <a:lvl8pPr marL="24606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8pPr>
            <a:lvl9pPr marL="29178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9pPr>
          </a:lstStyle>
          <a:p>
            <a:pPr>
              <a:spcBef>
                <a:spcPts val="1200"/>
              </a:spcBef>
            </a:pPr>
            <a:r>
              <a:rPr lang="en-US" dirty="0"/>
              <a:t>Do not strive about words to no profit </a:t>
            </a:r>
          </a:p>
          <a:p>
            <a:pPr>
              <a:spcBef>
                <a:spcPts val="1200"/>
              </a:spcBef>
            </a:pPr>
            <a:r>
              <a:rPr lang="en-US" dirty="0"/>
              <a:t>Present yourself approved to God, not ashamed</a:t>
            </a:r>
          </a:p>
          <a:p>
            <a:pPr>
              <a:spcBef>
                <a:spcPts val="1200"/>
              </a:spcBef>
            </a:pPr>
            <a:r>
              <a:rPr lang="en-US" dirty="0"/>
              <a:t>Rightly dividing the word of truth. </a:t>
            </a:r>
          </a:p>
          <a:p>
            <a:pPr>
              <a:spcBef>
                <a:spcPts val="1200"/>
              </a:spcBef>
            </a:pPr>
            <a:r>
              <a:rPr lang="en-US" dirty="0"/>
              <a:t>Shun profane and idle babblings</a:t>
            </a:r>
          </a:p>
          <a:p>
            <a:pPr>
              <a:spcBef>
                <a:spcPts val="1200"/>
              </a:spcBef>
            </a:pPr>
            <a:r>
              <a:rPr lang="en-US" dirty="0"/>
              <a:t>Vessels of Honor and Vessels of Dishonor</a:t>
            </a:r>
          </a:p>
          <a:p>
            <a:pPr>
              <a:spcBef>
                <a:spcPts val="1200"/>
              </a:spcBef>
            </a:pPr>
            <a:r>
              <a:rPr lang="en-US" dirty="0"/>
              <a:t>Flee Youthful Lusts</a:t>
            </a:r>
          </a:p>
          <a:p>
            <a:pPr>
              <a:spcBef>
                <a:spcPts val="1200"/>
              </a:spcBef>
            </a:pPr>
            <a:r>
              <a:rPr lang="en-US" dirty="0"/>
              <a:t>In humility correcting those who are in opposition</a:t>
            </a:r>
          </a:p>
        </p:txBody>
      </p:sp>
    </p:spTree>
    <p:extLst>
      <p:ext uri="{BB962C8B-B14F-4D97-AF65-F5344CB8AC3E}">
        <p14:creationId xmlns:p14="http://schemas.microsoft.com/office/powerpoint/2010/main" val="3896094693"/>
      </p:ext>
    </p:extLst>
  </p:cSld>
  <p:clrMapOvr>
    <a:masterClrMapping/>
  </p:clrMapOvr>
  <p:transition spd="slow">
    <p:wedg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A8838B8F-17B6-46AD-8356-BC72000B7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762000"/>
            <a:ext cx="5867400" cy="6858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b="1" dirty="0"/>
              <a:t>Correcting Those in Error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D07E860E-5AB6-4731-B121-A0EEF335F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1828800"/>
            <a:ext cx="6934200" cy="4308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14300" algn="ctr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+mn-lt"/>
              </a:defRPr>
            </a:lvl2pPr>
            <a:lvl3pPr marL="396875" indent="-168275" algn="l" rtl="0" eaLnBrk="1" fontAlgn="base" hangingPunct="1">
              <a:spcBef>
                <a:spcPct val="0"/>
              </a:spcBef>
              <a:spcAft>
                <a:spcPct val="0"/>
              </a:spcAft>
              <a:buChar char="•"/>
              <a:defRPr sz="2400" b="1" i="1">
                <a:solidFill>
                  <a:schemeClr val="bg1"/>
                </a:solidFill>
                <a:latin typeface="+mn-lt"/>
              </a:defRPr>
            </a:lvl3pPr>
            <a:lvl4pPr marL="744538" indent="-233363" algn="l" rtl="0" eaLnBrk="1" fontAlgn="base" hangingPunct="1">
              <a:spcBef>
                <a:spcPct val="0"/>
              </a:spcBef>
              <a:spcAft>
                <a:spcPct val="0"/>
              </a:spcAft>
              <a:buChar char="–"/>
              <a:defRPr sz="2200">
                <a:solidFill>
                  <a:schemeClr val="bg1"/>
                </a:solidFill>
                <a:latin typeface="+mn-lt"/>
              </a:defRPr>
            </a:lvl4pPr>
            <a:lvl5pPr marL="10890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5pPr>
            <a:lvl6pPr marL="15462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6pPr>
            <a:lvl7pPr marL="20034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7pPr>
            <a:lvl8pPr marL="24606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8pPr>
            <a:lvl9pPr marL="29178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dirty="0"/>
              <a:t>Must not quarrel but be gentle to all, able to teach, patient</a:t>
            </a:r>
          </a:p>
          <a:p>
            <a:r>
              <a:rPr lang="en-US" dirty="0"/>
              <a:t>In humility correcting those who are in opposition </a:t>
            </a:r>
          </a:p>
          <a:p>
            <a:r>
              <a:rPr lang="en-US" dirty="0"/>
              <a:t>If God perhaps will grant them repentance</a:t>
            </a:r>
          </a:p>
          <a:p>
            <a:r>
              <a:rPr lang="en-US" dirty="0"/>
              <a:t>So that they may know the truth</a:t>
            </a:r>
          </a:p>
          <a:p>
            <a:r>
              <a:rPr lang="en-US" dirty="0"/>
              <a:t>That they may come to their senses </a:t>
            </a:r>
          </a:p>
          <a:p>
            <a:r>
              <a:rPr lang="en-US" dirty="0"/>
              <a:t>And escape the snare of the devil having been taken captive by him to do his will.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E0CA51-46A4-440D-BB3F-2720C2D1E5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133600"/>
            <a:ext cx="3216811" cy="3997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196724"/>
      </p:ext>
    </p:extLst>
  </p:cSld>
  <p:clrMapOvr>
    <a:masterClrMapping/>
  </p:clrMapOvr>
  <p:transition spd="slow">
    <p:wedg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A8838B8F-17B6-46AD-8356-BC72000B7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762000"/>
            <a:ext cx="5867400" cy="6858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b="1" dirty="0"/>
              <a:t>Perilous Times in the Last Days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D07E860E-5AB6-4731-B121-A0EEF335F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661041"/>
            <a:ext cx="5181600" cy="4739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14300" algn="ctr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+mn-lt"/>
              </a:defRPr>
            </a:lvl2pPr>
            <a:lvl3pPr marL="396875" indent="-168275" algn="l" rtl="0" eaLnBrk="1" fontAlgn="base" hangingPunct="1">
              <a:spcBef>
                <a:spcPct val="0"/>
              </a:spcBef>
              <a:spcAft>
                <a:spcPct val="0"/>
              </a:spcAft>
              <a:buChar char="•"/>
              <a:defRPr sz="2400" b="1" i="1">
                <a:solidFill>
                  <a:schemeClr val="bg1"/>
                </a:solidFill>
                <a:latin typeface="+mn-lt"/>
              </a:defRPr>
            </a:lvl3pPr>
            <a:lvl4pPr marL="744538" indent="-233363" algn="l" rtl="0" eaLnBrk="1" fontAlgn="base" hangingPunct="1">
              <a:spcBef>
                <a:spcPct val="0"/>
              </a:spcBef>
              <a:spcAft>
                <a:spcPct val="0"/>
              </a:spcAft>
              <a:buChar char="–"/>
              <a:defRPr sz="2200">
                <a:solidFill>
                  <a:schemeClr val="bg1"/>
                </a:solidFill>
                <a:latin typeface="+mn-lt"/>
              </a:defRPr>
            </a:lvl4pPr>
            <a:lvl5pPr marL="10890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5pPr>
            <a:lvl6pPr marL="15462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6pPr>
            <a:lvl7pPr marL="20034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7pPr>
            <a:lvl8pPr marL="24606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8pPr>
            <a:lvl9pPr marL="29178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dirty="0"/>
              <a:t>Lovers of themselves</a:t>
            </a:r>
          </a:p>
          <a:p>
            <a:r>
              <a:rPr lang="en-US" dirty="0"/>
              <a:t>Lovers of money</a:t>
            </a:r>
          </a:p>
          <a:p>
            <a:r>
              <a:rPr lang="en-US" dirty="0"/>
              <a:t>Boasters</a:t>
            </a:r>
          </a:p>
          <a:p>
            <a:r>
              <a:rPr lang="en-US" dirty="0"/>
              <a:t>Proud</a:t>
            </a:r>
          </a:p>
          <a:p>
            <a:r>
              <a:rPr lang="en-US" dirty="0"/>
              <a:t>Blasphemers </a:t>
            </a:r>
          </a:p>
          <a:p>
            <a:r>
              <a:rPr lang="en-US" dirty="0"/>
              <a:t>Disobedient to parents</a:t>
            </a:r>
          </a:p>
          <a:p>
            <a:r>
              <a:rPr lang="en-US" dirty="0"/>
              <a:t>Unthankful</a:t>
            </a:r>
          </a:p>
          <a:p>
            <a:r>
              <a:rPr lang="en-US" dirty="0"/>
              <a:t>Unholy</a:t>
            </a:r>
          </a:p>
          <a:p>
            <a:r>
              <a:rPr lang="en-US" dirty="0"/>
              <a:t>Unloving</a:t>
            </a:r>
          </a:p>
          <a:p>
            <a:r>
              <a:rPr lang="en-US" dirty="0"/>
              <a:t>Unforgiving</a:t>
            </a:r>
          </a:p>
          <a:p>
            <a:r>
              <a:rPr lang="en-US" dirty="0"/>
              <a:t>Slanderers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40ABE10-D9E1-4E96-B746-1679049BCA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1676400"/>
            <a:ext cx="5715000" cy="4739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14300" algn="ctr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+mn-lt"/>
              </a:defRPr>
            </a:lvl2pPr>
            <a:lvl3pPr marL="396875" indent="-168275" algn="l" rtl="0" eaLnBrk="1" fontAlgn="base" hangingPunct="1">
              <a:spcBef>
                <a:spcPct val="0"/>
              </a:spcBef>
              <a:spcAft>
                <a:spcPct val="0"/>
              </a:spcAft>
              <a:buChar char="•"/>
              <a:defRPr sz="2400" b="1" i="1">
                <a:solidFill>
                  <a:schemeClr val="bg1"/>
                </a:solidFill>
                <a:latin typeface="+mn-lt"/>
              </a:defRPr>
            </a:lvl3pPr>
            <a:lvl4pPr marL="744538" indent="-233363" algn="l" rtl="0" eaLnBrk="1" fontAlgn="base" hangingPunct="1">
              <a:spcBef>
                <a:spcPct val="0"/>
              </a:spcBef>
              <a:spcAft>
                <a:spcPct val="0"/>
              </a:spcAft>
              <a:buChar char="–"/>
              <a:defRPr sz="2200">
                <a:solidFill>
                  <a:schemeClr val="bg1"/>
                </a:solidFill>
                <a:latin typeface="+mn-lt"/>
              </a:defRPr>
            </a:lvl4pPr>
            <a:lvl5pPr marL="10890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5pPr>
            <a:lvl6pPr marL="15462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6pPr>
            <a:lvl7pPr marL="20034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7pPr>
            <a:lvl8pPr marL="24606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8pPr>
            <a:lvl9pPr marL="29178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dirty="0"/>
              <a:t>Without self-control </a:t>
            </a:r>
          </a:p>
          <a:p>
            <a:r>
              <a:rPr lang="en-US" dirty="0"/>
              <a:t>Brutal</a:t>
            </a:r>
          </a:p>
          <a:p>
            <a:r>
              <a:rPr lang="en-US" dirty="0"/>
              <a:t>Despisers of good</a:t>
            </a:r>
          </a:p>
          <a:p>
            <a:r>
              <a:rPr lang="en-US" dirty="0"/>
              <a:t>Traitors</a:t>
            </a:r>
          </a:p>
          <a:p>
            <a:r>
              <a:rPr lang="en-US" dirty="0"/>
              <a:t>Headstrong </a:t>
            </a:r>
          </a:p>
          <a:p>
            <a:r>
              <a:rPr lang="en-US" dirty="0"/>
              <a:t>Haughty </a:t>
            </a:r>
          </a:p>
          <a:p>
            <a:r>
              <a:rPr lang="en-US" dirty="0"/>
              <a:t>Lovers of pleasure  </a:t>
            </a:r>
          </a:p>
          <a:p>
            <a:r>
              <a:rPr lang="en-US" dirty="0"/>
              <a:t>Form of godliness but deny power</a:t>
            </a:r>
          </a:p>
          <a:p>
            <a:r>
              <a:rPr lang="en-US" dirty="0"/>
              <a:t>Make captives of gullible women</a:t>
            </a:r>
          </a:p>
          <a:p>
            <a:r>
              <a:rPr lang="en-US" dirty="0"/>
              <a:t>Always learning and never able to know truth</a:t>
            </a:r>
          </a:p>
        </p:txBody>
      </p:sp>
    </p:spTree>
    <p:extLst>
      <p:ext uri="{BB962C8B-B14F-4D97-AF65-F5344CB8AC3E}">
        <p14:creationId xmlns:p14="http://schemas.microsoft.com/office/powerpoint/2010/main" val="1384183590"/>
      </p:ext>
    </p:extLst>
  </p:cSld>
  <p:clrMapOvr>
    <a:masterClrMapping/>
  </p:clrMapOvr>
  <p:transition spd="slow">
    <p:wedg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A8838B8F-17B6-46AD-8356-BC72000B7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762000"/>
            <a:ext cx="5867400" cy="6858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b="1" dirty="0"/>
              <a:t>Imitating the Apostle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D07E860E-5AB6-4731-B121-A0EEF335F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401" y="1905000"/>
            <a:ext cx="5181600" cy="449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14300" algn="ctr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+mn-lt"/>
              </a:defRPr>
            </a:lvl2pPr>
            <a:lvl3pPr marL="396875" indent="-168275" algn="l" rtl="0" eaLnBrk="1" fontAlgn="base" hangingPunct="1">
              <a:spcBef>
                <a:spcPct val="0"/>
              </a:spcBef>
              <a:spcAft>
                <a:spcPct val="0"/>
              </a:spcAft>
              <a:buChar char="•"/>
              <a:defRPr sz="2400" b="1" i="1">
                <a:solidFill>
                  <a:schemeClr val="bg1"/>
                </a:solidFill>
                <a:latin typeface="+mn-lt"/>
              </a:defRPr>
            </a:lvl3pPr>
            <a:lvl4pPr marL="744538" indent="-233363" algn="l" rtl="0" eaLnBrk="1" fontAlgn="base" hangingPunct="1">
              <a:spcBef>
                <a:spcPct val="0"/>
              </a:spcBef>
              <a:spcAft>
                <a:spcPct val="0"/>
              </a:spcAft>
              <a:buChar char="–"/>
              <a:defRPr sz="2200">
                <a:solidFill>
                  <a:schemeClr val="bg1"/>
                </a:solidFill>
                <a:latin typeface="+mn-lt"/>
              </a:defRPr>
            </a:lvl4pPr>
            <a:lvl5pPr marL="10890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5pPr>
            <a:lvl6pPr marL="15462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6pPr>
            <a:lvl7pPr marL="20034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7pPr>
            <a:lvl8pPr marL="24606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8pPr>
            <a:lvl9pPr marL="29178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9pPr>
          </a:lstStyle>
          <a:p>
            <a:pPr>
              <a:spcBef>
                <a:spcPts val="600"/>
              </a:spcBef>
            </a:pPr>
            <a:r>
              <a:rPr lang="en-US" dirty="0"/>
              <a:t>Doctrine</a:t>
            </a:r>
          </a:p>
          <a:p>
            <a:pPr>
              <a:spcBef>
                <a:spcPts val="600"/>
              </a:spcBef>
            </a:pPr>
            <a:r>
              <a:rPr lang="en-US" dirty="0"/>
              <a:t>Manner of life </a:t>
            </a:r>
          </a:p>
          <a:p>
            <a:pPr>
              <a:spcBef>
                <a:spcPts val="600"/>
              </a:spcBef>
            </a:pPr>
            <a:r>
              <a:rPr lang="en-US" dirty="0"/>
              <a:t>Purpose</a:t>
            </a:r>
          </a:p>
          <a:p>
            <a:pPr>
              <a:spcBef>
                <a:spcPts val="600"/>
              </a:spcBef>
            </a:pPr>
            <a:r>
              <a:rPr lang="en-US" dirty="0"/>
              <a:t>Faith </a:t>
            </a:r>
          </a:p>
          <a:p>
            <a:pPr>
              <a:spcBef>
                <a:spcPts val="600"/>
              </a:spcBef>
            </a:pPr>
            <a:r>
              <a:rPr lang="en-US" dirty="0"/>
              <a:t>Longsuffering </a:t>
            </a:r>
          </a:p>
          <a:p>
            <a:pPr>
              <a:spcBef>
                <a:spcPts val="600"/>
              </a:spcBef>
            </a:pPr>
            <a:r>
              <a:rPr lang="en-US" dirty="0"/>
              <a:t>Love</a:t>
            </a:r>
          </a:p>
          <a:p>
            <a:pPr>
              <a:spcBef>
                <a:spcPts val="600"/>
              </a:spcBef>
            </a:pPr>
            <a:r>
              <a:rPr lang="en-US" dirty="0"/>
              <a:t>Perseverance</a:t>
            </a:r>
          </a:p>
          <a:p>
            <a:pPr>
              <a:spcBef>
                <a:spcPts val="600"/>
              </a:spcBef>
            </a:pPr>
            <a:r>
              <a:rPr lang="en-US" dirty="0"/>
              <a:t>Persecutions</a:t>
            </a:r>
          </a:p>
          <a:p>
            <a:pPr>
              <a:spcBef>
                <a:spcPts val="600"/>
              </a:spcBef>
            </a:pPr>
            <a:r>
              <a:rPr lang="en-US" dirty="0"/>
              <a:t>Afflictions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9D614CF-74B0-4ECE-B9D3-BD0E50E0DF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2286000"/>
            <a:ext cx="4978400" cy="3733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0D931C-1673-41C8-8AD8-676B82D8ECE5}"/>
              </a:ext>
            </a:extLst>
          </p:cNvPr>
          <p:cNvSpPr txBox="1"/>
          <p:nvPr/>
        </p:nvSpPr>
        <p:spPr>
          <a:xfrm>
            <a:off x="6223000" y="6090138"/>
            <a:ext cx="497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Image Credit: Good News / College Press</a:t>
            </a:r>
          </a:p>
        </p:txBody>
      </p:sp>
    </p:spTree>
    <p:extLst>
      <p:ext uri="{BB962C8B-B14F-4D97-AF65-F5344CB8AC3E}">
        <p14:creationId xmlns:p14="http://schemas.microsoft.com/office/powerpoint/2010/main" val="1978549946"/>
      </p:ext>
    </p:extLst>
  </p:cSld>
  <p:clrMapOvr>
    <a:masterClrMapping/>
  </p:clrMapOvr>
  <p:transition spd="slow">
    <p:wedg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A8838B8F-17B6-46AD-8356-BC72000B7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762000"/>
            <a:ext cx="5867400" cy="6858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b="1" dirty="0"/>
              <a:t>Proper View of Scripture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D07E860E-5AB6-4731-B121-A0EEF335F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1828800"/>
            <a:ext cx="6934200" cy="3877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14300" algn="ctr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+mn-lt"/>
              </a:defRPr>
            </a:lvl2pPr>
            <a:lvl3pPr marL="396875" indent="-168275" algn="l" rtl="0" eaLnBrk="1" fontAlgn="base" hangingPunct="1">
              <a:spcBef>
                <a:spcPct val="0"/>
              </a:spcBef>
              <a:spcAft>
                <a:spcPct val="0"/>
              </a:spcAft>
              <a:buChar char="•"/>
              <a:defRPr sz="2400" b="1" i="1">
                <a:solidFill>
                  <a:schemeClr val="bg1"/>
                </a:solidFill>
                <a:latin typeface="+mn-lt"/>
              </a:defRPr>
            </a:lvl3pPr>
            <a:lvl4pPr marL="744538" indent="-233363" algn="l" rtl="0" eaLnBrk="1" fontAlgn="base" hangingPunct="1">
              <a:spcBef>
                <a:spcPct val="0"/>
              </a:spcBef>
              <a:spcAft>
                <a:spcPct val="0"/>
              </a:spcAft>
              <a:buChar char="–"/>
              <a:defRPr sz="2200">
                <a:solidFill>
                  <a:schemeClr val="bg1"/>
                </a:solidFill>
                <a:latin typeface="+mn-lt"/>
              </a:defRPr>
            </a:lvl4pPr>
            <a:lvl5pPr marL="10890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5pPr>
            <a:lvl6pPr marL="15462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6pPr>
            <a:lvl7pPr marL="20034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7pPr>
            <a:lvl8pPr marL="24606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8pPr>
            <a:lvl9pPr marL="29178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dirty="0"/>
              <a:t>Able to make us wise to salvation</a:t>
            </a:r>
          </a:p>
          <a:p>
            <a:r>
              <a:rPr lang="en-US" dirty="0"/>
              <a:t>Should be taught beginning in youth</a:t>
            </a:r>
          </a:p>
          <a:p>
            <a:r>
              <a:rPr lang="en-US" dirty="0"/>
              <a:t>Given by </a:t>
            </a:r>
            <a:r>
              <a:rPr lang="en-US" dirty="0">
                <a:solidFill>
                  <a:srgbClr val="FFFF00"/>
                </a:solidFill>
              </a:rPr>
              <a:t>inspiration</a:t>
            </a:r>
            <a:r>
              <a:rPr lang="en-US" dirty="0"/>
              <a:t> of God</a:t>
            </a:r>
          </a:p>
          <a:p>
            <a:r>
              <a:rPr lang="en-US" dirty="0"/>
              <a:t>Profitable (</a:t>
            </a:r>
            <a:r>
              <a:rPr lang="en-US" dirty="0">
                <a:solidFill>
                  <a:srgbClr val="FFFF00"/>
                </a:solidFill>
              </a:rPr>
              <a:t>understandable</a:t>
            </a:r>
            <a:r>
              <a:rPr lang="en-US" dirty="0"/>
              <a:t>) for:</a:t>
            </a:r>
          </a:p>
          <a:p>
            <a:r>
              <a:rPr lang="en-US" dirty="0">
                <a:solidFill>
                  <a:schemeClr val="accent1"/>
                </a:solidFill>
              </a:rPr>
              <a:t>Doctrine</a:t>
            </a:r>
          </a:p>
          <a:p>
            <a:r>
              <a:rPr lang="en-US" dirty="0">
                <a:solidFill>
                  <a:schemeClr val="accent1"/>
                </a:solidFill>
              </a:rPr>
              <a:t>Reproof</a:t>
            </a:r>
          </a:p>
          <a:p>
            <a:r>
              <a:rPr lang="en-US" dirty="0">
                <a:solidFill>
                  <a:schemeClr val="accent1"/>
                </a:solidFill>
              </a:rPr>
              <a:t>Correction</a:t>
            </a:r>
          </a:p>
          <a:p>
            <a:r>
              <a:rPr lang="en-US" dirty="0">
                <a:solidFill>
                  <a:schemeClr val="accent1"/>
                </a:solidFill>
              </a:rPr>
              <a:t>Instruction in righteousness</a:t>
            </a:r>
          </a:p>
          <a:p>
            <a:r>
              <a:rPr lang="en-US" dirty="0"/>
              <a:t>Provides </a:t>
            </a:r>
            <a:r>
              <a:rPr lang="en-US" dirty="0">
                <a:solidFill>
                  <a:srgbClr val="FFFF00"/>
                </a:solidFill>
              </a:rPr>
              <a:t>completely</a:t>
            </a:r>
            <a:r>
              <a:rPr lang="en-US" dirty="0"/>
              <a:t> to all good works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DABF67-4F3B-461F-BF6D-98AF3CB60D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438400"/>
            <a:ext cx="3962400" cy="2642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439052"/>
      </p:ext>
    </p:extLst>
  </p:cSld>
  <p:clrMapOvr>
    <a:masterClrMapping/>
  </p:clrMapOvr>
  <p:transition spd="slow">
    <p:wedg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A8838B8F-17B6-46AD-8356-BC72000B7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762000"/>
            <a:ext cx="5867400" cy="6858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b="1" dirty="0"/>
              <a:t>“Scripture”: Old and New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D07E860E-5AB6-4731-B121-A0EEF335F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600200"/>
            <a:ext cx="10515600" cy="4739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14300" algn="ctr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+mn-lt"/>
              </a:defRPr>
            </a:lvl2pPr>
            <a:lvl3pPr marL="396875" indent="-168275" algn="l" rtl="0" eaLnBrk="1" fontAlgn="base" hangingPunct="1">
              <a:spcBef>
                <a:spcPct val="0"/>
              </a:spcBef>
              <a:spcAft>
                <a:spcPct val="0"/>
              </a:spcAft>
              <a:buChar char="•"/>
              <a:defRPr sz="2400" b="1" i="1">
                <a:solidFill>
                  <a:schemeClr val="bg1"/>
                </a:solidFill>
                <a:latin typeface="+mn-lt"/>
              </a:defRPr>
            </a:lvl3pPr>
            <a:lvl4pPr marL="744538" indent="-233363" algn="l" rtl="0" eaLnBrk="1" fontAlgn="base" hangingPunct="1">
              <a:spcBef>
                <a:spcPct val="0"/>
              </a:spcBef>
              <a:spcAft>
                <a:spcPct val="0"/>
              </a:spcAft>
              <a:buChar char="–"/>
              <a:defRPr sz="2200">
                <a:solidFill>
                  <a:schemeClr val="bg1"/>
                </a:solidFill>
                <a:latin typeface="+mn-lt"/>
              </a:defRPr>
            </a:lvl4pPr>
            <a:lvl5pPr marL="10890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5pPr>
            <a:lvl6pPr marL="15462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6pPr>
            <a:lvl7pPr marL="20034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7pPr>
            <a:lvl8pPr marL="24606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8pPr>
            <a:lvl9pPr marL="29178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i="1" dirty="0"/>
              <a:t>1. “All Scripture” refers to everything that fits the definition of “Scripture.”</a:t>
            </a:r>
          </a:p>
          <a:p>
            <a:r>
              <a:rPr lang="en-US" i="1" dirty="0"/>
              <a:t>2. New Testament writers claimed the characteristics of Scripture for their writing and called it “Scripture.”</a:t>
            </a:r>
            <a:endParaRPr lang="en-US" dirty="0"/>
          </a:p>
          <a:p>
            <a:r>
              <a:rPr lang="en-US" i="1" dirty="0"/>
              <a:t>3. Paul knew what Scripture is, knew inspired men were writing Scripture, and claimed the characteristics of Scripture for his writing.</a:t>
            </a:r>
            <a:endParaRPr lang="en-US" dirty="0"/>
          </a:p>
          <a:p>
            <a:r>
              <a:rPr lang="en-US" i="1" dirty="0"/>
              <a:t>4. Nearly all Scripture had been recorded before 2 Timothy.</a:t>
            </a:r>
            <a:br>
              <a:rPr lang="en-US" i="1" dirty="0"/>
            </a:br>
            <a:r>
              <a:rPr lang="en-US" dirty="0"/>
              <a:t>(20 of the 27 New Testament books already completed)</a:t>
            </a:r>
          </a:p>
          <a:p>
            <a:r>
              <a:rPr lang="en-US" i="1" dirty="0"/>
              <a:t>5. 2 Timothy 3:16,17 is a general statement of God’s intent regarding all Scripture.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025064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A8838B8F-17B6-46AD-8356-BC72000B7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762000"/>
            <a:ext cx="7315200" cy="6858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b="1" dirty="0"/>
              <a:t>Timothy’s Knowledge of Scripture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D07E860E-5AB6-4731-B121-A0EEF335F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881426"/>
            <a:ext cx="105156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14300" algn="ctr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+mn-lt"/>
              </a:defRPr>
            </a:lvl2pPr>
            <a:lvl3pPr marL="396875" indent="-168275" algn="l" rtl="0" eaLnBrk="1" fontAlgn="base" hangingPunct="1">
              <a:spcBef>
                <a:spcPct val="0"/>
              </a:spcBef>
              <a:spcAft>
                <a:spcPct val="0"/>
              </a:spcAft>
              <a:buChar char="•"/>
              <a:defRPr sz="2400" b="1" i="1">
                <a:solidFill>
                  <a:schemeClr val="bg1"/>
                </a:solidFill>
                <a:latin typeface="+mn-lt"/>
              </a:defRPr>
            </a:lvl3pPr>
            <a:lvl4pPr marL="744538" indent="-233363" algn="l" rtl="0" eaLnBrk="1" fontAlgn="base" hangingPunct="1">
              <a:spcBef>
                <a:spcPct val="0"/>
              </a:spcBef>
              <a:spcAft>
                <a:spcPct val="0"/>
              </a:spcAft>
              <a:buChar char="–"/>
              <a:defRPr sz="2200">
                <a:solidFill>
                  <a:schemeClr val="bg1"/>
                </a:solidFill>
                <a:latin typeface="+mn-lt"/>
              </a:defRPr>
            </a:lvl4pPr>
            <a:lvl5pPr marL="10890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5pPr>
            <a:lvl6pPr marL="15462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6pPr>
            <a:lvl7pPr marL="20034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7pPr>
            <a:lvl8pPr marL="24606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8pPr>
            <a:lvl9pPr marL="29178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dirty="0"/>
              <a:t>Various New Testament Scriptures had existed for much of Timothy’s life (he even helped write it - 2 Corinthians 1:1)!</a:t>
            </a:r>
          </a:p>
        </p:txBody>
      </p:sp>
      <p:graphicFrame>
        <p:nvGraphicFramePr>
          <p:cNvPr id="3" name="Table 5">
            <a:extLst>
              <a:ext uri="{FF2B5EF4-FFF2-40B4-BE49-F238E27FC236}">
                <a16:creationId xmlns:a16="http://schemas.microsoft.com/office/drawing/2014/main" id="{DEC7E6B8-BD25-469C-B1C9-C52768EA0B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8458756"/>
              </p:ext>
            </p:extLst>
          </p:nvPr>
        </p:nvGraphicFramePr>
        <p:xfrm>
          <a:off x="685800" y="3505200"/>
          <a:ext cx="10668000" cy="255693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334000">
                  <a:extLst>
                    <a:ext uri="{9D8B030D-6E8A-4147-A177-3AD203B41FA5}">
                      <a16:colId xmlns:a16="http://schemas.microsoft.com/office/drawing/2014/main" val="619349839"/>
                    </a:ext>
                  </a:extLst>
                </a:gridCol>
                <a:gridCol w="5334000">
                  <a:extLst>
                    <a:ext uri="{9D8B030D-6E8A-4147-A177-3AD203B41FA5}">
                      <a16:colId xmlns:a16="http://schemas.microsoft.com/office/drawing/2014/main" val="2198977885"/>
                    </a:ext>
                  </a:extLst>
                </a:gridCol>
              </a:tblGrid>
              <a:tr h="575734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Specific Example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General Principle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9655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V11 - Paul was persecuted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V12 – </a:t>
                      </a:r>
                      <a:r>
                        <a:rPr lang="en-US" sz="2800" b="1" i="1" dirty="0"/>
                        <a:t>All</a:t>
                      </a:r>
                      <a:r>
                        <a:rPr lang="en-US" sz="2800" dirty="0"/>
                        <a:t> will suffer persecution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2822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4:8 – Paul would receive a crown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So will </a:t>
                      </a:r>
                      <a:r>
                        <a:rPr lang="en-US" sz="2800" b="1" i="1" dirty="0"/>
                        <a:t>all</a:t>
                      </a:r>
                      <a:r>
                        <a:rPr lang="en-US" sz="2800" dirty="0"/>
                        <a:t> who love His appearing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4175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V15 - Timothy knew Scripture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/>
                        <a:t>V16 - </a:t>
                      </a:r>
                      <a:r>
                        <a:rPr lang="en-US" sz="2800" b="1" i="1" dirty="0"/>
                        <a:t>All</a:t>
                      </a:r>
                      <a:r>
                        <a:rPr lang="en-US" sz="2800" dirty="0"/>
                        <a:t> Scripture is inspired…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74745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153654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A8838B8F-17B6-46AD-8356-BC72000B7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762000"/>
            <a:ext cx="7315200" cy="6858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b="1" dirty="0"/>
              <a:t>Some Will Not Endure Sound Doctrine</a:t>
            </a:r>
          </a:p>
        </p:txBody>
      </p:sp>
      <p:graphicFrame>
        <p:nvGraphicFramePr>
          <p:cNvPr id="3" name="Table 5">
            <a:extLst>
              <a:ext uri="{FF2B5EF4-FFF2-40B4-BE49-F238E27FC236}">
                <a16:creationId xmlns:a16="http://schemas.microsoft.com/office/drawing/2014/main" id="{DEC7E6B8-BD25-469C-B1C9-C52768EA0B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6728799"/>
              </p:ext>
            </p:extLst>
          </p:nvPr>
        </p:nvGraphicFramePr>
        <p:xfrm>
          <a:off x="762000" y="1905000"/>
          <a:ext cx="10668000" cy="450765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334000">
                  <a:extLst>
                    <a:ext uri="{9D8B030D-6E8A-4147-A177-3AD203B41FA5}">
                      <a16:colId xmlns:a16="http://schemas.microsoft.com/office/drawing/2014/main" val="619349839"/>
                    </a:ext>
                  </a:extLst>
                </a:gridCol>
                <a:gridCol w="5334000">
                  <a:extLst>
                    <a:ext uri="{9D8B030D-6E8A-4147-A177-3AD203B41FA5}">
                      <a16:colId xmlns:a16="http://schemas.microsoft.com/office/drawing/2014/main" val="2198977885"/>
                    </a:ext>
                  </a:extLst>
                </a:gridCol>
              </a:tblGrid>
              <a:tr h="575734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1"/>
                          </a:solidFill>
                        </a:rPr>
                        <a:t>The Problem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9655461"/>
                  </a:ext>
                </a:extLst>
              </a:tr>
              <a:tr h="1112520">
                <a:tc>
                  <a:txBody>
                    <a:bodyPr/>
                    <a:lstStyle/>
                    <a:p>
                      <a:pPr algn="ctr"/>
                      <a:r>
                        <a:rPr lang="en-US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Some will not endure sound doctrine</a:t>
                      </a:r>
                    </a:p>
                    <a:p>
                      <a:pPr algn="ctr"/>
                      <a:r>
                        <a:rPr lang="en-US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According to their own desires</a:t>
                      </a:r>
                    </a:p>
                    <a:p>
                      <a:pPr algn="ctr"/>
                      <a:r>
                        <a:rPr lang="en-US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 have itching ears</a:t>
                      </a:r>
                    </a:p>
                    <a:p>
                      <a:pPr algn="ctr"/>
                      <a:r>
                        <a:rPr lang="en-US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 will heap up for themselves teachers</a:t>
                      </a:r>
                    </a:p>
                    <a:p>
                      <a:pPr algn="ctr"/>
                      <a:r>
                        <a:rPr lang="en-US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 will turn their ears away from the truth, and be turned aside to fables.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28220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4967764"/>
      </p:ext>
    </p:extLst>
  </p:cSld>
  <p:clrMapOvr>
    <a:masterClrMapping/>
  </p:clrMapOvr>
  <p:transition spd="slow">
    <p:wedg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A8838B8F-17B6-46AD-8356-BC72000B7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762000"/>
            <a:ext cx="7315200" cy="6858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b="1" dirty="0"/>
              <a:t>Some Will Not Endure Sound Doctrine</a:t>
            </a:r>
          </a:p>
        </p:txBody>
      </p:sp>
      <p:graphicFrame>
        <p:nvGraphicFramePr>
          <p:cNvPr id="3" name="Table 5">
            <a:extLst>
              <a:ext uri="{FF2B5EF4-FFF2-40B4-BE49-F238E27FC236}">
                <a16:creationId xmlns:a16="http://schemas.microsoft.com/office/drawing/2014/main" id="{DEC7E6B8-BD25-469C-B1C9-C52768EA0BE6}"/>
              </a:ext>
            </a:extLst>
          </p:cNvPr>
          <p:cNvGraphicFramePr>
            <a:graphicFrameLocks noGrp="1"/>
          </p:cNvGraphicFramePr>
          <p:nvPr/>
        </p:nvGraphicFramePr>
        <p:xfrm>
          <a:off x="762000" y="1905000"/>
          <a:ext cx="10668000" cy="450765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334000">
                  <a:extLst>
                    <a:ext uri="{9D8B030D-6E8A-4147-A177-3AD203B41FA5}">
                      <a16:colId xmlns:a16="http://schemas.microsoft.com/office/drawing/2014/main" val="619349839"/>
                    </a:ext>
                  </a:extLst>
                </a:gridCol>
                <a:gridCol w="5334000">
                  <a:extLst>
                    <a:ext uri="{9D8B030D-6E8A-4147-A177-3AD203B41FA5}">
                      <a16:colId xmlns:a16="http://schemas.microsoft.com/office/drawing/2014/main" val="2198977885"/>
                    </a:ext>
                  </a:extLst>
                </a:gridCol>
              </a:tblGrid>
              <a:tr h="575734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1"/>
                          </a:solidFill>
                        </a:rPr>
                        <a:t>The Problem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1"/>
                          </a:solidFill>
                        </a:rPr>
                        <a:t>The Solution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9655461"/>
                  </a:ext>
                </a:extLst>
              </a:tr>
              <a:tr h="1112520">
                <a:tc>
                  <a:txBody>
                    <a:bodyPr/>
                    <a:lstStyle/>
                    <a:p>
                      <a:pPr algn="ctr"/>
                      <a:r>
                        <a:rPr lang="en-US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Some will not endure sound doctrine</a:t>
                      </a:r>
                    </a:p>
                    <a:p>
                      <a:pPr algn="ctr"/>
                      <a:r>
                        <a:rPr lang="en-US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According to their own desires</a:t>
                      </a:r>
                    </a:p>
                    <a:p>
                      <a:pPr algn="ctr"/>
                      <a:r>
                        <a:rPr lang="en-US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 have itching ears</a:t>
                      </a:r>
                    </a:p>
                    <a:p>
                      <a:pPr algn="ctr"/>
                      <a:r>
                        <a:rPr lang="en-US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 will heap up for themselves teachers</a:t>
                      </a:r>
                    </a:p>
                    <a:p>
                      <a:pPr algn="ctr"/>
                      <a:r>
                        <a:rPr lang="en-US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 will turn their ears away from the truth, and be turned aside to fables.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Preach the word! </a:t>
                      </a:r>
                    </a:p>
                    <a:p>
                      <a:pPr algn="ctr"/>
                      <a:r>
                        <a:rPr lang="en-US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 ready in season and out of season </a:t>
                      </a:r>
                    </a:p>
                    <a:p>
                      <a:pPr algn="ctr"/>
                      <a:r>
                        <a:rPr lang="en-US" sz="2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Convince</a:t>
                      </a:r>
                      <a:r>
                        <a:rPr lang="en-US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rebuke, exhort, with all longsuffering </a:t>
                      </a:r>
                      <a:r>
                        <a:rPr lang="en-US" sz="2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 teaching</a:t>
                      </a:r>
                    </a:p>
                    <a:p>
                      <a:pPr algn="ctr"/>
                      <a:r>
                        <a:rPr lang="en-US" sz="2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 </a:t>
                      </a:r>
                      <a:r>
                        <a:rPr lang="en-US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watchful in all things</a:t>
                      </a:r>
                    </a:p>
                    <a:p>
                      <a:pPr algn="ctr"/>
                      <a:r>
                        <a:rPr lang="en-US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Endure afflictions</a:t>
                      </a:r>
                    </a:p>
                    <a:p>
                      <a:pPr algn="ctr"/>
                      <a:r>
                        <a:rPr lang="en-US" sz="2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 the work of an evangelist Fulfill your ministry</a:t>
                      </a:r>
                      <a:endParaRPr lang="en-US" sz="2800" dirty="0"/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28220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6361853"/>
      </p:ext>
    </p:extLst>
  </p:cSld>
  <p:clrMapOvr>
    <a:masterClrMapping/>
  </p:clrMapOvr>
  <p:transition spd="slow">
    <p:wedg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A8838B8F-17B6-46AD-8356-BC72000B7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762000"/>
            <a:ext cx="5867400" cy="6858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b="1" dirty="0"/>
              <a:t>Paul’s Time of Departure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D07E860E-5AB6-4731-B121-A0EEF335F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2493764"/>
            <a:ext cx="7162800" cy="2154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14300" algn="ctr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+mn-lt"/>
              </a:defRPr>
            </a:lvl2pPr>
            <a:lvl3pPr marL="396875" indent="-168275" algn="l" rtl="0" eaLnBrk="1" fontAlgn="base" hangingPunct="1">
              <a:spcBef>
                <a:spcPct val="0"/>
              </a:spcBef>
              <a:spcAft>
                <a:spcPct val="0"/>
              </a:spcAft>
              <a:buChar char="•"/>
              <a:defRPr sz="2400" b="1" i="1">
                <a:solidFill>
                  <a:schemeClr val="bg1"/>
                </a:solidFill>
                <a:latin typeface="+mn-lt"/>
              </a:defRPr>
            </a:lvl3pPr>
            <a:lvl4pPr marL="744538" indent="-233363" algn="l" rtl="0" eaLnBrk="1" fontAlgn="base" hangingPunct="1">
              <a:spcBef>
                <a:spcPct val="0"/>
              </a:spcBef>
              <a:spcAft>
                <a:spcPct val="0"/>
              </a:spcAft>
              <a:buChar char="–"/>
              <a:defRPr sz="2200">
                <a:solidFill>
                  <a:schemeClr val="bg1"/>
                </a:solidFill>
                <a:latin typeface="+mn-lt"/>
              </a:defRPr>
            </a:lvl4pPr>
            <a:lvl5pPr marL="10890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5pPr>
            <a:lvl6pPr marL="15462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6pPr>
            <a:lvl7pPr marL="20034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7pPr>
            <a:lvl8pPr marL="24606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8pPr>
            <a:lvl9pPr marL="2917825" indent="-230188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220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dirty="0"/>
              <a:t> I have fought the good fight</a:t>
            </a:r>
          </a:p>
          <a:p>
            <a:r>
              <a:rPr lang="en-US" dirty="0"/>
              <a:t>I have finished the race</a:t>
            </a:r>
          </a:p>
          <a:p>
            <a:r>
              <a:rPr lang="en-US" dirty="0"/>
              <a:t>I have kept the faith</a:t>
            </a:r>
          </a:p>
          <a:p>
            <a:r>
              <a:rPr lang="en-US" dirty="0"/>
              <a:t>there is laid up for me the crown of righteousness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A2025C-9E5A-47ED-91DC-A6B134219A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72" y="2590800"/>
            <a:ext cx="3327220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063803"/>
      </p:ext>
    </p:extLst>
  </p:cSld>
  <p:clrMapOvr>
    <a:masterClrMapping/>
  </p:clrMapOvr>
  <p:transition spd="slow">
    <p:wedg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94F9C06A-06C5-4028-8C67-03DE2B7EBE08}"/>
              </a:ext>
            </a:extLst>
          </p:cNvPr>
          <p:cNvSpPr txBox="1">
            <a:spLocks noChangeArrowheads="1"/>
          </p:cNvSpPr>
          <p:nvPr/>
        </p:nvSpPr>
        <p:spPr>
          <a:xfrm>
            <a:off x="414779" y="304800"/>
            <a:ext cx="11462994" cy="590315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Pratte, 2020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on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www.BibleStudyLessons.com/powerpoint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sz="28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6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C6B00B-032D-47C9-820C-C4CE6655D74B}"/>
              </a:ext>
            </a:extLst>
          </p:cNvPr>
          <p:cNvSpPr txBox="1"/>
          <p:nvPr/>
        </p:nvSpPr>
        <p:spPr>
          <a:xfrm>
            <a:off x="1676400" y="6306409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856137160"/>
      </p:ext>
    </p:extLst>
  </p:cSld>
  <p:clrMapOvr>
    <a:masterClrMapping/>
  </p:clrMapOvr>
  <p:transition spd="slow">
    <p:wedge/>
  </p:transition>
</p:sld>
</file>

<file path=ppt/theme/theme1.xml><?xml version="1.0" encoding="utf-8"?>
<a:theme xmlns:a="http://schemas.openxmlformats.org/drawingml/2006/main" name="Blue-Gradient.dep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Tahoma-Trebuchet">
      <a:majorFont>
        <a:latin typeface="Tahoma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Cooper Black" pitchFamily="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Cooper Black" pitchFamily="2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EBE2D1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Blue-Gradient.dep</Template>
  <TotalTime>5139</TotalTime>
  <Words>1665</Words>
  <Application>Microsoft Office PowerPoint</Application>
  <PresentationFormat>Widescreen</PresentationFormat>
  <Paragraphs>268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9" baseType="lpstr">
      <vt:lpstr>ArgosContour</vt:lpstr>
      <vt:lpstr>Arial</vt:lpstr>
      <vt:lpstr>Calibri</vt:lpstr>
      <vt:lpstr>Algerian</vt:lpstr>
      <vt:lpstr>Tahoma</vt:lpstr>
      <vt:lpstr>Bookman Old Style</vt:lpstr>
      <vt:lpstr>Cooper Black</vt:lpstr>
      <vt:lpstr>Times New Roman</vt:lpstr>
      <vt:lpstr>Trebuchet MS</vt:lpstr>
      <vt:lpstr>Blue-Gradient.dep</vt:lpstr>
      <vt:lpstr>PowerPoint Presentation</vt:lpstr>
      <vt:lpstr>PowerPoint Presentation</vt:lpstr>
      <vt:lpstr>PowerPoint Presentation</vt:lpstr>
      <vt:lpstr>PowerPoint Presentation</vt:lpstr>
      <vt:lpstr>Theme and Major Divisions of 2 Timothy  </vt:lpstr>
      <vt:lpstr>Ephesus – Paul’s Third Journey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Pratte Publications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 Timothy PowerPoint slides and charts - Free Bible study commentary, notes, questions, and comments; available free at www.gospelway.com</dc:title>
  <dc:subject>Free study notes on the Bible book of 2 Timothy; commentary and comments on the New Testament epistle PowerPoint slides and charts David E. Pratte</dc:subject>
  <dc:creator>David E. Pratte</dc:creator>
  <cp:keywords>2 Timothy book letter epistle commentary study notes comments Bible religion New Testament free church Christ Jesus Paul preachers evangelists sound doctrine error false teaching Scripture inspiration study  - David E. Pratte; www.biblestudylessons.com</cp:keywords>
  <cp:lastModifiedBy>David Pratte</cp:lastModifiedBy>
  <cp:revision>1582</cp:revision>
  <cp:lastPrinted>2016-03-16T15:34:38Z</cp:lastPrinted>
  <dcterms:created xsi:type="dcterms:W3CDTF">2013-07-15T18:37:31Z</dcterms:created>
  <dcterms:modified xsi:type="dcterms:W3CDTF">2022-01-25T19:17:02Z</dcterms:modified>
</cp:coreProperties>
</file>