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48" r:id="rId1"/>
  </p:sldMasterIdLst>
  <p:notesMasterIdLst>
    <p:notesMasterId r:id="rId51"/>
  </p:notesMasterIdLst>
  <p:sldIdLst>
    <p:sldId id="258" r:id="rId2"/>
    <p:sldId id="256" r:id="rId3"/>
    <p:sldId id="334" r:id="rId4"/>
    <p:sldId id="303" r:id="rId5"/>
    <p:sldId id="316" r:id="rId6"/>
    <p:sldId id="317" r:id="rId7"/>
    <p:sldId id="306" r:id="rId8"/>
    <p:sldId id="318" r:id="rId9"/>
    <p:sldId id="335" r:id="rId10"/>
    <p:sldId id="336" r:id="rId11"/>
    <p:sldId id="338" r:id="rId12"/>
    <p:sldId id="349" r:id="rId13"/>
    <p:sldId id="419" r:id="rId14"/>
    <p:sldId id="418" r:id="rId15"/>
    <p:sldId id="337" r:id="rId16"/>
    <p:sldId id="348" r:id="rId17"/>
    <p:sldId id="339" r:id="rId18"/>
    <p:sldId id="340" r:id="rId19"/>
    <p:sldId id="350" r:id="rId20"/>
    <p:sldId id="341" r:id="rId21"/>
    <p:sldId id="342" r:id="rId22"/>
    <p:sldId id="343" r:id="rId23"/>
    <p:sldId id="344" r:id="rId24"/>
    <p:sldId id="345" r:id="rId25"/>
    <p:sldId id="347" r:id="rId26"/>
    <p:sldId id="351" r:id="rId27"/>
    <p:sldId id="352" r:id="rId28"/>
    <p:sldId id="353" r:id="rId29"/>
    <p:sldId id="354" r:id="rId30"/>
    <p:sldId id="356" r:id="rId31"/>
    <p:sldId id="355" r:id="rId32"/>
    <p:sldId id="406" r:id="rId33"/>
    <p:sldId id="408" r:id="rId34"/>
    <p:sldId id="409" r:id="rId35"/>
    <p:sldId id="410" r:id="rId36"/>
    <p:sldId id="413" r:id="rId37"/>
    <p:sldId id="412" r:id="rId38"/>
    <p:sldId id="414" r:id="rId39"/>
    <p:sldId id="420" r:id="rId40"/>
    <p:sldId id="415" r:id="rId41"/>
    <p:sldId id="417" r:id="rId42"/>
    <p:sldId id="421" r:id="rId43"/>
    <p:sldId id="422" r:id="rId44"/>
    <p:sldId id="423" r:id="rId45"/>
    <p:sldId id="411" r:id="rId46"/>
    <p:sldId id="425" r:id="rId47"/>
    <p:sldId id="426" r:id="rId48"/>
    <p:sldId id="424" r:id="rId49"/>
    <p:sldId id="407" r:id="rId50"/>
  </p:sldIdLst>
  <p:sldSz cx="12192000" cy="6858000"/>
  <p:notesSz cx="7010400" cy="9296400"/>
  <p:embeddedFontLst>
    <p:embeddedFont>
      <p:font typeface="Algerian" panose="04020705040A02060702" pitchFamily="82" charset="0"/>
      <p:regular r:id="rId52"/>
    </p:embeddedFont>
    <p:embeddedFont>
      <p:font typeface="ArgosContour" pitchFamily="2" charset="0"/>
      <p:regular r:id="rId53"/>
    </p:embeddedFont>
    <p:embeddedFont>
      <p:font typeface="Bookman Old Style" panose="02050604050505020204" pitchFamily="18" charset="0"/>
      <p:regular r:id="rId54"/>
      <p:bold r:id="rId55"/>
      <p:italic r:id="rId56"/>
      <p:boldItalic r:id="rId57"/>
    </p:embeddedFon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Cooper Black" panose="0208090404030B020404" pitchFamily="18" charset="0"/>
      <p:regular r:id="rId62"/>
    </p:embeddedFont>
    <p:embeddedFont>
      <p:font typeface="Tahoma" panose="020B0604030504040204" pitchFamily="34" charset="0"/>
      <p:regular r:id="rId63"/>
      <p:bold r:id="rId64"/>
    </p:embeddedFont>
    <p:embeddedFont>
      <p:font typeface="Trebuchet MS" panose="020B0603020202020204" pitchFamily="34" charset="0"/>
      <p:regular r:id="rId65"/>
      <p:bold r:id="rId66"/>
      <p:italic r:id="rId67"/>
      <p:boldItalic r:id="rId68"/>
    </p:embeddedFont>
    <p:embeddedFont>
      <p:font typeface="Verdana" panose="020B0604030504040204" pitchFamily="34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FF00"/>
    <a:srgbClr val="000099"/>
    <a:srgbClr val="3333FF"/>
    <a:srgbClr val="006600"/>
    <a:srgbClr val="0000CC"/>
    <a:srgbClr val="255997"/>
    <a:srgbClr val="3072C2"/>
    <a:srgbClr val="85A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69" autoAdjust="0"/>
    <p:restoredTop sz="92829" autoAdjust="0"/>
  </p:normalViewPr>
  <p:slideViewPr>
    <p:cSldViewPr showGuides="1">
      <p:cViewPr varScale="1">
        <p:scale>
          <a:sx n="57" d="100"/>
          <a:sy n="57" d="100"/>
        </p:scale>
        <p:origin x="51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3" d="100"/>
        <a:sy n="5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2.fntdata"/><Relationship Id="rId68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font" Target="fonts/font15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72" Type="http://schemas.openxmlformats.org/officeDocument/2006/relationships/font" Target="fonts/font2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font" Target="fonts/font19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3/24/22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CC"/>
            </a:gs>
            <a:gs pos="50000">
              <a:srgbClr val="00007A"/>
            </a:gs>
            <a:gs pos="100000">
              <a:srgbClr val="0000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ferrelljenkins.blog/2018/07/15/the-shema-seal-from-megiddo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6705600" y="1066800"/>
            <a:ext cx="3276598" cy="2862322"/>
          </a:xfrm>
          <a:prstGeom prst="rect">
            <a:avLst/>
          </a:prstGeom>
          <a:gradFill flip="none" rotWithShape="1">
            <a:gsLst>
              <a:gs pos="0">
                <a:srgbClr val="000099"/>
              </a:gs>
              <a:gs pos="74000">
                <a:srgbClr val="3333FF"/>
              </a:gs>
              <a:gs pos="100000">
                <a:srgbClr val="0000CC"/>
              </a:gs>
            </a:gsLst>
            <a:path path="rect">
              <a:fillToRect l="100000" t="100000"/>
            </a:path>
            <a:tileRect r="-100000" b="-100000"/>
          </a:gra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gosContour" pitchFamily="2" charset="0"/>
              </a:rPr>
              <a:t>Video Bible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362200"/>
            <a:ext cx="35433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3886200" y="5786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www.gospelway.com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6553200" y="4456094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lgerian" panose="04020705040A02060702" pitchFamily="82" charset="0"/>
              </a:rPr>
              <a:t>presented by </a:t>
            </a:r>
            <a:br>
              <a:rPr lang="en-US" sz="2800" dirty="0">
                <a:latin typeface="Algerian" panose="04020705040A02060702" pitchFamily="82" charset="0"/>
              </a:rPr>
            </a:br>
            <a:r>
              <a:rPr lang="en-US" sz="28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33600"/>
            <a:ext cx="354330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3200400" y="5105400"/>
            <a:ext cx="575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© Copyright David E. Pratte,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710536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477000" y="121920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 Prophecy of Amos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EC510-7C35-4287-BA51-03B81A035968}"/>
              </a:ext>
            </a:extLst>
          </p:cNvPr>
          <p:cNvSpPr txBox="1"/>
          <p:nvPr/>
        </p:nvSpPr>
        <p:spPr>
          <a:xfrm>
            <a:off x="6553200" y="344537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Thanks to Christians in the Hillcrest church for their participation.</a:t>
            </a:r>
          </a:p>
        </p:txBody>
      </p:sp>
    </p:spTree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676400"/>
            <a:ext cx="35433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080338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 dirty="0">
                <a:latin typeface="+mn-lt"/>
              </a:rPr>
            </a:br>
            <a:r>
              <a:rPr lang="en-US" sz="3200" b="1" dirty="0">
                <a:latin typeface="+mn-lt"/>
              </a:rPr>
              <a:t>www.biblestudylessons.com/classbooks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431429"/>
            <a:ext cx="3962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Questions from </a:t>
            </a: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Hosea, Joel, Amos, Obadiah</a:t>
            </a:r>
          </a:p>
        </p:txBody>
      </p:sp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Understanding Old Testament prophecy</a:t>
            </a:r>
            <a:endParaRPr lang="en-US" sz="32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33400" y="1219200"/>
            <a:ext cx="11125200" cy="535531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are part of Scripture, and all Scripture is profitable to equip us in our service to God today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Trebuchet MS" panose="020B0603020202020204" pitchFamily="34" charset="0"/>
              </a:rPr>
              <a:t>– 2 Timothy 3:16,17; Romans 15:4; 1 Corinthians 10:6,11.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Old Testament history may help us understand the background behind prophets’ teachings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often used symbolic teaching.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But that does not give us the right to assign a meaning to the symbols according to our own imagination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The prophets often included predictions about the Messiah, His Kingdom, and His message.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* Often New Testament writers give us an inspired explanation.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lang="en-US" sz="28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Periods of Bible history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47800" y="1219200"/>
            <a:ext cx="92964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Before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(Creation to the flood)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After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flood to the call of Abraham)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Patriarchs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call of Abraham to the death of Joseph)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Egyptian Bondage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(Joseph’s death to crossing Red Sea)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Wilderness Wandering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(Red Sea to crossing the Jordan)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6.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Conquest of Canaan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(crossing Jordan to Joshua’s death)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7.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Judges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Joshua to crowning of King Saul)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8.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United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(crowning of Saul to death of Solomon)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9.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Divided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Solomon to the fall of Israel)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10.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Judah Alone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fall of Israel to the fall of Judah)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Babylonian Captivity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(fall of Judah to end of captivity)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Restoration of Israel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(return to the completion of OT) 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Years of Silence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(completion of OT to the birth of Jesus)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Life of Christ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(from the birth of Jesus to His ascension)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Early Church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(Jesus’ ascension to the completion of NT) </a:t>
            </a:r>
          </a:p>
        </p:txBody>
      </p:sp>
    </p:spTree>
    <p:extLst>
      <p:ext uri="{BB962C8B-B14F-4D97-AF65-F5344CB8AC3E}">
        <p14:creationId xmlns:p14="http://schemas.microsoft.com/office/powerpoint/2010/main" val="3126522649"/>
      </p:ext>
    </p:extLst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Prophets by Period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A73319-02B2-41A4-A014-3293930C7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360150"/>
              </p:ext>
            </p:extLst>
          </p:nvPr>
        </p:nvGraphicFramePr>
        <p:xfrm>
          <a:off x="2057400" y="1295400"/>
          <a:ext cx="8077200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1744">
                  <a:extLst>
                    <a:ext uri="{9D8B030D-6E8A-4147-A177-3AD203B41FA5}">
                      <a16:colId xmlns:a16="http://schemas.microsoft.com/office/drawing/2014/main" val="1085562538"/>
                    </a:ext>
                  </a:extLst>
                </a:gridCol>
                <a:gridCol w="2652332">
                  <a:extLst>
                    <a:ext uri="{9D8B030D-6E8A-4147-A177-3AD203B41FA5}">
                      <a16:colId xmlns:a16="http://schemas.microsoft.com/office/drawing/2014/main" val="1145993946"/>
                    </a:ext>
                  </a:extLst>
                </a:gridCol>
                <a:gridCol w="2653124">
                  <a:extLst>
                    <a:ext uri="{9D8B030D-6E8A-4147-A177-3AD203B41FA5}">
                      <a16:colId xmlns:a16="http://schemas.microsoft.com/office/drawing/2014/main" val="479471347"/>
                    </a:ext>
                  </a:extLst>
                </a:gridCol>
              </a:tblGrid>
              <a:tr h="3434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Period of History</a:t>
                      </a:r>
                      <a:endParaRPr lang="en-US" sz="240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Prophets</a:t>
                      </a:r>
                      <a:endParaRPr lang="en-US" sz="2400" dirty="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97729"/>
                  </a:ext>
                </a:extLst>
              </a:tr>
              <a:tr h="1406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</a:rPr>
                        <a:t>Divided Kingdom</a:t>
                      </a:r>
                      <a:endParaRPr lang="en-US" sz="24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Israel: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Jonah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Amos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Hosea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Judah: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Obadiah (?)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Joel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Isaiah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Micah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6687"/>
                  </a:ext>
                </a:extLst>
              </a:tr>
              <a:tr h="11254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Judah Alone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Jeremiah (Lamentations)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Zephaniah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Nahum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Habakkuk (?)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68788"/>
                  </a:ext>
                </a:extLst>
              </a:tr>
              <a:tr h="5627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</a:rPr>
                        <a:t>Babylonian Captivity</a:t>
                      </a:r>
                      <a:endParaRPr lang="en-US" sz="24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Ezekiel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Daniel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71592"/>
                  </a:ext>
                </a:extLst>
              </a:tr>
              <a:tr h="8440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Return from Captivity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Haggai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Zechariah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Malachi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413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922872"/>
      </p:ext>
    </p:ext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6317D2-DC76-453B-9D74-D926ACABE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Themes of the Minor Prophets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47800" y="1219200"/>
            <a:ext cx="92202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Hosea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unfaithfulness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compared to Hosea’s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wife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Locust plague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shows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need to repent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Amos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would go into captivity because of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sins like those of the surrounding nations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Obadiah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Edom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rejoicing in Judah’s affliction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Jonah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uses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 fish and a plant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to teach Jonah His concern for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salvation of Nineveh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all people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Micah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puts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 and Judah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on trial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their sins.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Nahum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Prophecy of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Nineveh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Habakkuk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Habakkuk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questions God’s punishments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Zephaniah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God’s wrath is coming against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Jerusalem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surrounding nations, but a remnant will be spared.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Haggai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Returning Jews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 should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rebuild the temple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Zechariah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future glory of God’s people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Malachi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Spiritual restoration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among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returned Jews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009482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533400"/>
            <a:ext cx="8410575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i="1" kern="0" dirty="0"/>
              <a:t>Theme and Major Divisions of Amos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408361"/>
            <a:ext cx="9753600" cy="450892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Theme: </a:t>
            </a: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Amos predicts that Israel would go into captivity because of idolatry, materialism, spiritual indifference, and sins like those of the surrounding nations. </a:t>
            </a:r>
          </a:p>
          <a:p>
            <a:pPr>
              <a:spcBef>
                <a:spcPts val="600"/>
              </a:spcBef>
            </a:pPr>
            <a:r>
              <a:rPr lang="en-US" dirty="0"/>
              <a:t>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Major divisions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Chapters 1,2 – Condemnation of Israel and surrounding nations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Chapters 3-6 – Description of Israel’s sins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7:1-9:10 – Visions of impending doom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9:11-15 – Promise of future hope</a:t>
            </a:r>
          </a:p>
        </p:txBody>
      </p:sp>
    </p:spTree>
    <p:extLst>
      <p:ext uri="{BB962C8B-B14F-4D97-AF65-F5344CB8AC3E}">
        <p14:creationId xmlns:p14="http://schemas.microsoft.com/office/powerpoint/2010/main" val="1329084546"/>
      </p:ext>
    </p:extLst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34425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Reasons for the Downfall of Israel – 2 Kings 17</a:t>
            </a:r>
            <a:endParaRPr lang="en-US" sz="3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760815"/>
            <a:ext cx="9753600" cy="449353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indent="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17:7,8,11,12 – They served other gods like the nations God cast out of Canaan (compare verses 15-17,21-23).</a:t>
            </a:r>
          </a:p>
          <a:p>
            <a:pPr marL="0" marR="0" indent="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17:13,14 – They refused to listen to the prophets God sent to warn them.</a:t>
            </a:r>
          </a:p>
          <a:p>
            <a:pPr marL="0" marR="0" indent="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17:15 – They rejected God’s commands and covenant and testimonies.</a:t>
            </a:r>
          </a:p>
          <a:p>
            <a:pPr marL="0" marR="0" indent="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17:17 – They caused their sons and daughters to pass through the fire.</a:t>
            </a:r>
          </a:p>
          <a:p>
            <a:pPr marL="0" marR="0" indent="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17:17 – They practiced witchcraft and soothsaying.</a:t>
            </a:r>
          </a:p>
        </p:txBody>
      </p:sp>
    </p:spTree>
    <p:extLst>
      <p:ext uri="{BB962C8B-B14F-4D97-AF65-F5344CB8AC3E}">
        <p14:creationId xmlns:p14="http://schemas.microsoft.com/office/powerpoint/2010/main" val="1939148236"/>
      </p:ext>
    </p:extLst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457200" y="533400"/>
            <a:ext cx="1135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Relief Carvings from the Palace of King Sargon of Assyria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D31B88-ED9B-44B1-97B1-FB35756383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395" y="1219200"/>
            <a:ext cx="8119205" cy="54082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092503-69AB-4E45-83E6-1474633E58E7}"/>
              </a:ext>
            </a:extLst>
          </p:cNvPr>
          <p:cNvSpPr txBox="1"/>
          <p:nvPr/>
        </p:nvSpPr>
        <p:spPr>
          <a:xfrm>
            <a:off x="228600" y="50292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Oriental Institute</a:t>
            </a:r>
          </a:p>
        </p:txBody>
      </p:sp>
    </p:spTree>
    <p:extLst>
      <p:ext uri="{BB962C8B-B14F-4D97-AF65-F5344CB8AC3E}">
        <p14:creationId xmlns:p14="http://schemas.microsoft.com/office/powerpoint/2010/main" val="894306742"/>
      </p:ext>
    </p:extLst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457200" y="533400"/>
            <a:ext cx="1135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Winged Bull from the Palace of King Sargon of Assyria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5FB396-EAEB-4B27-B769-3AC2986F0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988" y="1285220"/>
            <a:ext cx="6301412" cy="5267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83A290-4F40-4059-9004-6902ADF79DFF}"/>
              </a:ext>
            </a:extLst>
          </p:cNvPr>
          <p:cNvSpPr txBox="1"/>
          <p:nvPr/>
        </p:nvSpPr>
        <p:spPr>
          <a:xfrm>
            <a:off x="228600" y="50292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Oriental Institute</a:t>
            </a:r>
          </a:p>
        </p:txBody>
      </p:sp>
    </p:spTree>
    <p:extLst>
      <p:ext uri="{BB962C8B-B14F-4D97-AF65-F5344CB8AC3E}">
        <p14:creationId xmlns:p14="http://schemas.microsoft.com/office/powerpoint/2010/main" val="1844872609"/>
      </p:ext>
    </p:extLst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457200" y="533400"/>
            <a:ext cx="1135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+mj-lt"/>
              </a:rPr>
              <a:t>Megiddo Seal: </a:t>
            </a:r>
            <a:r>
              <a:rPr lang="en-US" sz="3200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“(belonging) to Shema, Servant of Jeroboam.”</a:t>
            </a:r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83A290-4F40-4059-9004-6902ADF79DFF}"/>
              </a:ext>
            </a:extLst>
          </p:cNvPr>
          <p:cNvSpPr txBox="1"/>
          <p:nvPr/>
        </p:nvSpPr>
        <p:spPr>
          <a:xfrm>
            <a:off x="228600" y="4113074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Photo credit: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Ferrell Jenkins</a:t>
            </a:r>
          </a:p>
          <a:p>
            <a:r>
              <a:rPr lang="en-US" sz="1200" u="sng" dirty="0" err="1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ferrelljenkins.blog</a:t>
            </a:r>
            <a:r>
              <a:rPr lang="en-US" sz="1200" u="sng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/2018/07/15/the-shema-seal-from-megiddo/</a:t>
            </a: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CB79B3-3687-4659-90D4-EEF816145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485900"/>
            <a:ext cx="62484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0429"/>
      </p:ext>
    </p:extLst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457200" y="533400"/>
            <a:ext cx="1135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Grain Silo from Megiddo Dated to Jeroboam II’s reign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83A290-4F40-4059-9004-6902ADF79DFF}"/>
              </a:ext>
            </a:extLst>
          </p:cNvPr>
          <p:cNvSpPr txBox="1"/>
          <p:nvPr/>
        </p:nvSpPr>
        <p:spPr>
          <a:xfrm>
            <a:off x="228600" y="4113074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Photo credit: Acer11, CC BY-SA 3.0 &lt;https://creativecommons.org/licenses/by-sa/3.0&gt;, via Wikimedia Commons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90A28E-8289-4F26-98CC-9FF0A6474B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44780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53426"/>
      </p:ext>
    </p:extLst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0696C04-7F9C-4181-BBE0-CD09567098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4"/>
          <a:stretch/>
        </p:blipFill>
        <p:spPr>
          <a:xfrm>
            <a:off x="1825620" y="152400"/>
            <a:ext cx="9680580" cy="6553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49530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228600" y="176278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Tekoa</a:t>
            </a:r>
          </a:p>
        </p:txBody>
      </p:sp>
    </p:spTree>
    <p:extLst>
      <p:ext uri="{BB962C8B-B14F-4D97-AF65-F5344CB8AC3E}">
        <p14:creationId xmlns:p14="http://schemas.microsoft.com/office/powerpoint/2010/main" val="2972358789"/>
      </p:ext>
    </p:extLst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144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Mount Carmel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A793EE-A94E-474E-A049-AD94F14BAF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5" t="-1915" r="-969" b="33462"/>
          <a:stretch/>
        </p:blipFill>
        <p:spPr>
          <a:xfrm>
            <a:off x="1828800" y="0"/>
            <a:ext cx="1023332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80523"/>
      </p:ext>
    </p:extLst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 – </a:t>
            </a:r>
          </a:p>
          <a:p>
            <a:r>
              <a:rPr lang="en-US" sz="2800" b="1">
                <a:latin typeface="+mj-lt"/>
              </a:rPr>
              <a:t>Amos 1</a:t>
            </a:r>
            <a:endParaRPr lang="en-US" sz="2800" b="1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1BED55-BB71-4B35-B645-1D007EA00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16" y="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46203"/>
      </p:ext>
    </p:extLst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Damascus in Syria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659532-03D7-4BAB-BA65-DECA5EDA7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55" y="914400"/>
            <a:ext cx="4005695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97263"/>
      </p:ext>
    </p:extLst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4693384"/>
            <a:ext cx="281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Photo credit: Oren </a:t>
            </a:r>
            <a:r>
              <a:rPr lang="en-US" sz="1800" dirty="0" err="1">
                <a:latin typeface="+mn-lt"/>
              </a:rPr>
              <a:t>Rozen</a:t>
            </a:r>
            <a:r>
              <a:rPr lang="en-US" sz="1800" dirty="0">
                <a:latin typeface="+mn-lt"/>
              </a:rPr>
              <a:t>, CC BY-SA 4.0 &lt;https://creativecommons.org/licenses/by-sa/4.0&gt;, via Wikimedia Commons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2057400" y="6096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Tel Dan Steele mentions the dynasty of David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F7AFEA-E061-40BD-986A-F9FBDA89E9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056" y="1371600"/>
            <a:ext cx="8074344" cy="538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48519"/>
      </p:ext>
    </p:extLst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1BED55-BB71-4B35-B645-1D007EA00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16" y="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9919"/>
      </p:ext>
    </p:extLst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Cities of the Philistines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29ADE1-8640-4297-8140-7F3679F84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25" y="457200"/>
            <a:ext cx="8105775" cy="593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62379"/>
      </p:ext>
    </p:extLst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1BED55-BB71-4B35-B645-1D007EA00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16" y="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42484"/>
      </p:ext>
    </p:extLst>
  </p:cSld>
  <p:clrMapOvr>
    <a:masterClrMapping/>
  </p:clrMapOvr>
  <p:transition spd="slow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Cities of Edom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31E6D-0A0A-4E4A-AE1E-705B22D33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50" y="711654"/>
            <a:ext cx="8020050" cy="515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33471"/>
      </p:ext>
    </p:extLst>
  </p:cSld>
  <p:clrMapOvr>
    <a:masterClrMapping/>
  </p:clrMapOvr>
  <p:transition spd="slow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1BED55-BB71-4B35-B645-1D007EA00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16" y="7620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88813"/>
      </p:ext>
    </p:extLst>
  </p:cSld>
  <p:clrMapOvr>
    <a:masterClrMapping/>
  </p:clrMapOvr>
  <p:transition spd="slow"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Rabbah in Ammon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66AED2-82D6-4638-BD0B-0FD99D674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25" y="1524000"/>
            <a:ext cx="9172576" cy="391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54770"/>
      </p:ext>
    </p:extLst>
  </p:cSld>
  <p:clrMapOvr>
    <a:masterClrMapping/>
  </p:clrMapOvr>
  <p:transition spd="slow"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7AA8B1-E73B-49CB-A732-DE71D80FA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08" y="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4145"/>
      </p:ext>
    </p:extLst>
  </p:cSld>
  <p:clrMapOvr>
    <a:masterClrMapping/>
  </p:clrMapOvr>
  <p:transition spd="slow"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j-lt"/>
              </a:rPr>
              <a:t>Kerioth</a:t>
            </a:r>
            <a:r>
              <a:rPr lang="en-US" sz="2800" b="1" dirty="0">
                <a:latin typeface="+mj-lt"/>
              </a:rPr>
              <a:t> </a:t>
            </a:r>
          </a:p>
          <a:p>
            <a:r>
              <a:rPr lang="en-US" sz="2800" b="1" dirty="0">
                <a:latin typeface="+mj-lt"/>
              </a:rPr>
              <a:t>In Moab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309534-26C2-4BD3-88C0-D7FC206C9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283" y="494610"/>
            <a:ext cx="9244317" cy="575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81876"/>
      </p:ext>
    </p:extLst>
  </p:cSld>
  <p:clrMapOvr>
    <a:masterClrMapping/>
  </p:clrMapOvr>
  <p:transition spd="slow"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7AA8B1-E73B-49CB-A732-DE71D80FA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08" y="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29500"/>
      </p:ext>
    </p:extLst>
  </p:cSld>
  <p:clrMapOvr>
    <a:masterClrMapping/>
  </p:clrMapOvr>
  <p:transition spd="slow"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34425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>
                <a:latin typeface="+mn-lt"/>
              </a:rPr>
              <a:t>Lessons Learned about God and the Nations</a:t>
            </a:r>
            <a:endParaRPr lang="en-US" sz="3200" dirty="0">
              <a:latin typeface="+mn-lt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760815"/>
            <a:ext cx="9753600" cy="276998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* God rules over all the nations.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* God knows the conduct of all nations.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* God warns nations to turn from sin.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* Persistence in evil eventually leads to decline and fall.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* Nations that claim to serve God are no exception.</a:t>
            </a:r>
          </a:p>
        </p:txBody>
      </p:sp>
    </p:spTree>
    <p:extLst>
      <p:ext uri="{BB962C8B-B14F-4D97-AF65-F5344CB8AC3E}">
        <p14:creationId xmlns:p14="http://schemas.microsoft.com/office/powerpoint/2010/main" val="32394177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7AA8B1-E73B-49CB-A732-DE71D80FA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08" y="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95432"/>
      </p:ext>
    </p:extLst>
  </p:cSld>
  <p:clrMapOvr>
    <a:masterClrMapping/>
  </p:clrMapOvr>
  <p:transition spd="slow"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34425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Sins of Israel – Amos 2:6-8,12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760815"/>
            <a:ext cx="9982200" cy="4524315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Sell the righteous for silver and the poor for a pair of sandals</a:t>
            </a:r>
          </a:p>
          <a:p>
            <a:pPr marL="0" marR="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Pant after the dust of the earth on the head of the poor</a:t>
            </a:r>
          </a:p>
          <a:p>
            <a:pPr marL="0" marR="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Pervert the way of the humble</a:t>
            </a:r>
          </a:p>
          <a:p>
            <a:pPr marL="0" marR="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 and his father go in to the same girl </a:t>
            </a:r>
          </a:p>
          <a:p>
            <a:pPr marL="0" marR="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Lie down by every altar on clothes taken in pledge</a:t>
            </a:r>
          </a:p>
          <a:p>
            <a:pPr marL="0" marR="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rink the wine of the condemned in the house of their god </a:t>
            </a:r>
          </a:p>
          <a:p>
            <a:pPr marL="0" marR="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Gave the Nazirites wine to drink</a:t>
            </a:r>
          </a:p>
          <a:p>
            <a:pPr marL="0" marR="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ommanded the prophets </a:t>
            </a:r>
            <a:r>
              <a:rPr lang="en-US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not prophesy</a:t>
            </a:r>
          </a:p>
        </p:txBody>
      </p:sp>
    </p:spTree>
    <p:extLst>
      <p:ext uri="{BB962C8B-B14F-4D97-AF65-F5344CB8AC3E}">
        <p14:creationId xmlns:p14="http://schemas.microsoft.com/office/powerpoint/2010/main" val="4292001773"/>
      </p:ext>
    </p:extLst>
  </p:cSld>
  <p:clrMapOvr>
    <a:masterClrMapping/>
  </p:clrMapOvr>
  <p:transition spd="slow"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1077218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dirty="0">
                <a:latin typeface="+mn-lt"/>
              </a:rPr>
              <a:t>A lion has roared! Who will not fear? God has spoken! Who can but prophesy?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– Amos 3:1-8</a:t>
            </a:r>
            <a:endParaRPr lang="en-US" sz="2800" dirty="0">
              <a:solidFill>
                <a:schemeClr val="accent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760815"/>
            <a:ext cx="9753600" cy="437042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“I will punish you for all your iniquities.”</a:t>
            </a:r>
          </a:p>
          <a:p>
            <a:r>
              <a:rPr lang="en-US" sz="2800" dirty="0">
                <a:latin typeface="+mn-lt"/>
              </a:rPr>
              <a:t>* Can two walk together, unless they are agreed? </a:t>
            </a:r>
          </a:p>
          <a:p>
            <a:r>
              <a:rPr lang="en-US" sz="2800" dirty="0">
                <a:latin typeface="+mn-lt"/>
              </a:rPr>
              <a:t>* Will a lion roar in the forest, when he has no prey? </a:t>
            </a:r>
          </a:p>
          <a:p>
            <a:r>
              <a:rPr lang="en-US" sz="2800" dirty="0">
                <a:latin typeface="+mn-lt"/>
              </a:rPr>
              <a:t>* Will a young lion cry, if he has caught nothing? </a:t>
            </a:r>
          </a:p>
          <a:p>
            <a:r>
              <a:rPr lang="en-US" sz="2800" dirty="0">
                <a:latin typeface="+mn-lt"/>
              </a:rPr>
              <a:t>* Will a bird fall into a snare, where there is no trap? </a:t>
            </a:r>
          </a:p>
          <a:p>
            <a:r>
              <a:rPr lang="en-US" sz="2800" dirty="0">
                <a:latin typeface="+mn-lt"/>
              </a:rPr>
              <a:t>* Will a snare spring up, if it has caught nothing? </a:t>
            </a:r>
          </a:p>
          <a:p>
            <a:r>
              <a:rPr lang="en-US" sz="2800" dirty="0">
                <a:latin typeface="+mn-lt"/>
              </a:rPr>
              <a:t>* If a trumpet is blown, will not the people be afraid? </a:t>
            </a:r>
          </a:p>
          <a:p>
            <a:r>
              <a:rPr lang="en-US" sz="2800" dirty="0">
                <a:latin typeface="+mn-lt"/>
              </a:rPr>
              <a:t>* If there is calamity, will not the </a:t>
            </a:r>
            <a:r>
              <a:rPr lang="en-US" sz="2800" cap="small" dirty="0">
                <a:latin typeface="+mn-lt"/>
              </a:rPr>
              <a:t>LORD</a:t>
            </a:r>
            <a:r>
              <a:rPr lang="en-US" sz="2800" dirty="0">
                <a:latin typeface="+mn-lt"/>
              </a:rPr>
              <a:t> have done </a:t>
            </a:r>
            <a:r>
              <a:rPr lang="en-US" sz="2800" i="1" dirty="0">
                <a:latin typeface="+mn-lt"/>
              </a:rPr>
              <a:t>it?</a:t>
            </a:r>
            <a:r>
              <a:rPr lang="en-US" sz="2800" dirty="0">
                <a:latin typeface="+mn-lt"/>
              </a:rPr>
              <a:t> </a:t>
            </a:r>
          </a:p>
          <a:p>
            <a:r>
              <a:rPr lang="en-US" sz="2800" dirty="0">
                <a:latin typeface="+mn-lt"/>
              </a:rPr>
              <a:t>* The Lord does nothing, unless He reveals His secret to His servants the prophets. </a:t>
            </a:r>
          </a:p>
        </p:txBody>
      </p:sp>
    </p:spTree>
    <p:extLst>
      <p:ext uri="{BB962C8B-B14F-4D97-AF65-F5344CB8AC3E}">
        <p14:creationId xmlns:p14="http://schemas.microsoft.com/office/powerpoint/2010/main" val="98637848"/>
      </p:ext>
    </p:extLst>
  </p:cSld>
  <p:clrMapOvr>
    <a:masterClrMapping/>
  </p:clrMapOvr>
  <p:transition spd="slow">
    <p:wedg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58225"/>
            <a:ext cx="9677400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They Do Not Know to Do Right - Amos 3:9-15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60815"/>
            <a:ext cx="10134600" cy="4062651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accent1"/>
                </a:solidFill>
                <a:latin typeface="+mj-lt"/>
              </a:rPr>
              <a:t>“See great tumults in her midst, violence and robbery” 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accent1"/>
                </a:solidFill>
                <a:latin typeface="+mj-lt"/>
              </a:rPr>
              <a:t>Consequences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3:11 – Surrounded by an adversary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Palaces plundered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3:12 – Just a small remnant remains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3:14 – Altars destroyed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3:15 – Houses perish</a:t>
            </a:r>
          </a:p>
        </p:txBody>
      </p:sp>
    </p:spTree>
    <p:extLst>
      <p:ext uri="{BB962C8B-B14F-4D97-AF65-F5344CB8AC3E}">
        <p14:creationId xmlns:p14="http://schemas.microsoft.com/office/powerpoint/2010/main" val="568948239"/>
      </p:ext>
    </p:extLst>
  </p:cSld>
  <p:clrMapOvr>
    <a:masterClrMapping/>
  </p:clrMapOvr>
  <p:transition spd="slow">
    <p:wedg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Prepare to Meet Your God - Amos 4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760815"/>
            <a:ext cx="9753600" cy="443198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Sins of Israel</a:t>
            </a:r>
          </a:p>
          <a:p>
            <a:r>
              <a:rPr lang="en-US" sz="2800" dirty="0">
                <a:latin typeface="+mn-lt"/>
              </a:rPr>
              <a:t>Oppress the poor and needy – verse 1</a:t>
            </a:r>
          </a:p>
          <a:p>
            <a:r>
              <a:rPr lang="en-US" sz="2800" dirty="0">
                <a:latin typeface="+mn-lt"/>
              </a:rPr>
              <a:t>Emphasize luxury and pleasure - verse 1</a:t>
            </a:r>
          </a:p>
          <a:p>
            <a:r>
              <a:rPr lang="en-US" sz="2800" dirty="0">
                <a:latin typeface="+mn-lt"/>
              </a:rPr>
              <a:t>False worship (idolatry) – verse 4,5</a:t>
            </a:r>
          </a:p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God’s Warnings to Repent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Famine – verse 6</a:t>
            </a:r>
          </a:p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Drought – verses 7,8</a:t>
            </a:r>
          </a:p>
          <a:p>
            <a:r>
              <a:rPr lang="en-US" sz="2800" dirty="0">
                <a:latin typeface="+mn-lt"/>
              </a:rPr>
              <a:t>Blight, mildew, and locusts – verse 9</a:t>
            </a:r>
          </a:p>
          <a:p>
            <a:r>
              <a:rPr lang="en-US" sz="2800" dirty="0">
                <a:latin typeface="+mn-lt"/>
              </a:rPr>
              <a:t>Plagues and military defeat – verse 10</a:t>
            </a:r>
          </a:p>
          <a:p>
            <a:r>
              <a:rPr lang="en-US" sz="2800" dirty="0">
                <a:latin typeface="+mn-lt"/>
              </a:rPr>
              <a:t>Overthrown cities – verse 11</a:t>
            </a:r>
          </a:p>
        </p:txBody>
      </p:sp>
    </p:spTree>
    <p:extLst>
      <p:ext uri="{BB962C8B-B14F-4D97-AF65-F5344CB8AC3E}">
        <p14:creationId xmlns:p14="http://schemas.microsoft.com/office/powerpoint/2010/main" val="19185447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100" y="482025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Lamentation against Israe</a:t>
            </a:r>
            <a:r>
              <a:rPr lang="en-US" sz="3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Amos 5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306354"/>
            <a:ext cx="99060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+mn-lt"/>
              </a:rPr>
              <a:t>Israel has fallen and will rise no more – verse 2</a:t>
            </a:r>
          </a:p>
          <a:p>
            <a:r>
              <a:rPr lang="en-US" sz="2800" dirty="0">
                <a:latin typeface="+mn-lt"/>
              </a:rPr>
              <a:t>A thousand has a hundred left; a hundred has ten – verse 3</a:t>
            </a:r>
          </a:p>
          <a:p>
            <a:r>
              <a:rPr lang="en-US" sz="2800" dirty="0">
                <a:latin typeface="+mn-lt"/>
              </a:rPr>
              <a:t>Bethel and Gilgal captured so nothing is left – verse 5</a:t>
            </a:r>
          </a:p>
          <a:p>
            <a:r>
              <a:rPr lang="en-US" sz="2800" dirty="0">
                <a:latin typeface="+mn-lt"/>
              </a:rPr>
              <a:t>Justice to wormwood, righteousness laid to rest – verse 7</a:t>
            </a:r>
          </a:p>
          <a:p>
            <a:r>
              <a:rPr lang="en-US" sz="2800" dirty="0">
                <a:latin typeface="+mn-lt"/>
              </a:rPr>
              <a:t>God controls the stars, day and night, and seas – verse 8</a:t>
            </a:r>
          </a:p>
          <a:p>
            <a:r>
              <a:rPr lang="en-US" sz="2800" dirty="0">
                <a:latin typeface="+mn-lt"/>
              </a:rPr>
              <a:t>They hated rebuke and upright speech – verse 10</a:t>
            </a:r>
          </a:p>
          <a:p>
            <a:r>
              <a:rPr lang="en-US" sz="2800" dirty="0">
                <a:latin typeface="+mn-lt"/>
              </a:rPr>
              <a:t>Mistreated the </a:t>
            </a:r>
            <a:r>
              <a:rPr lang="en-US" sz="2800">
                <a:latin typeface="+mn-lt"/>
              </a:rPr>
              <a:t>poor/afflicted </a:t>
            </a:r>
            <a:r>
              <a:rPr lang="en-US" sz="2800" dirty="0">
                <a:latin typeface="+mn-lt"/>
              </a:rPr>
              <a:t>the just/bribes – verses 11,12</a:t>
            </a:r>
          </a:p>
          <a:p>
            <a:r>
              <a:rPr lang="en-US" sz="2800" dirty="0">
                <a:latin typeface="+mn-lt"/>
              </a:rPr>
              <a:t>Solution: seek good, not evil; establish justice – verses 14,15</a:t>
            </a:r>
          </a:p>
          <a:p>
            <a:r>
              <a:rPr lang="en-US" sz="2800" dirty="0">
                <a:latin typeface="+mn-lt"/>
              </a:rPr>
              <a:t>Alternative: Punishment and grief – verses 16,17</a:t>
            </a:r>
          </a:p>
          <a:p>
            <a:r>
              <a:rPr lang="en-US" sz="2800" dirty="0">
                <a:latin typeface="+mn-lt"/>
              </a:rPr>
              <a:t>Do not desire a day of the Lord – verses 18-20</a:t>
            </a:r>
          </a:p>
          <a:p>
            <a:r>
              <a:rPr lang="en-US" sz="2800" dirty="0">
                <a:latin typeface="+mn-lt"/>
              </a:rPr>
              <a:t>Worship not accepted from impenitent sinners – verses 21-23</a:t>
            </a:r>
          </a:p>
          <a:p>
            <a:r>
              <a:rPr lang="en-US" sz="2800" dirty="0">
                <a:latin typeface="+mn-lt"/>
              </a:rPr>
              <a:t>Justice and righteousness or captivity – verses 24-27</a:t>
            </a:r>
          </a:p>
        </p:txBody>
      </p:sp>
    </p:spTree>
    <p:extLst>
      <p:ext uri="{BB962C8B-B14F-4D97-AF65-F5344CB8AC3E}">
        <p14:creationId xmlns:p14="http://schemas.microsoft.com/office/powerpoint/2010/main" val="2608456583"/>
      </p:ext>
    </p:extLst>
  </p:cSld>
  <p:clrMapOvr>
    <a:masterClrMapping/>
  </p:clrMapOvr>
  <p:transition spd="slow">
    <p:wedg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Hamath </a:t>
            </a:r>
          </a:p>
          <a:p>
            <a:r>
              <a:rPr lang="en-US" sz="2800" b="1" dirty="0">
                <a:latin typeface="+mj-lt"/>
              </a:rPr>
              <a:t>and</a:t>
            </a:r>
          </a:p>
          <a:p>
            <a:r>
              <a:rPr lang="en-US" sz="2800" b="1" dirty="0">
                <a:latin typeface="+mj-lt"/>
              </a:rPr>
              <a:t>Gath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930B50-6BD5-49D4-8DDE-5EA695B84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05" y="0"/>
            <a:ext cx="4642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32760"/>
      </p:ext>
    </p:extLst>
  </p:cSld>
  <p:clrMapOvr>
    <a:masterClrMapping/>
  </p:clrMapOvr>
  <p:transition spd="slow">
    <p:wedg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100" y="482025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Woe to Those at Ease in Zion - Amos 6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306354"/>
            <a:ext cx="9906000" cy="4862870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Conduct of the people</a:t>
            </a:r>
          </a:p>
          <a:p>
            <a:r>
              <a:rPr lang="en-US" sz="2800" dirty="0">
                <a:latin typeface="+mn-lt"/>
              </a:rPr>
              <a:t>Put far off the day of doom – verse 3</a:t>
            </a:r>
          </a:p>
          <a:p>
            <a:r>
              <a:rPr lang="en-US" sz="2800" dirty="0">
                <a:latin typeface="+mn-lt"/>
              </a:rPr>
              <a:t>Lie on beds of ivory; eat lambs &amp; calves – verse 4</a:t>
            </a:r>
          </a:p>
          <a:p>
            <a:r>
              <a:rPr lang="en-US" sz="2800" dirty="0">
                <a:latin typeface="+mn-lt"/>
              </a:rPr>
              <a:t>Sing to instruments; invent instruments like David – verse 5</a:t>
            </a:r>
          </a:p>
          <a:p>
            <a:r>
              <a:rPr lang="en-US" sz="2800" dirty="0">
                <a:latin typeface="+mn-lt"/>
              </a:rPr>
              <a:t>Drink wine; anoint selves – verse 6</a:t>
            </a:r>
          </a:p>
          <a:p>
            <a:r>
              <a:rPr lang="en-US" sz="2800" dirty="0">
                <a:latin typeface="+mn-lt"/>
              </a:rPr>
              <a:t>Not grieved for affliction of Joseph – verse 6</a:t>
            </a:r>
          </a:p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Consequences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First of the captives - verse 7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God will deliver up the city and all in it – verse 8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Everyone in the house will die – verse 9,10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Houses destroyed – verse 11</a:t>
            </a:r>
          </a:p>
        </p:txBody>
      </p:sp>
    </p:spTree>
    <p:extLst>
      <p:ext uri="{BB962C8B-B14F-4D97-AF65-F5344CB8AC3E}">
        <p14:creationId xmlns:p14="http://schemas.microsoft.com/office/powerpoint/2010/main" val="12310591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j-lt"/>
              </a:rPr>
              <a:t>LoDebar</a:t>
            </a:r>
            <a:endParaRPr lang="en-US" sz="2800" b="1" dirty="0">
              <a:latin typeface="+mj-lt"/>
            </a:endParaRPr>
          </a:p>
          <a:p>
            <a:r>
              <a:rPr lang="en-US" sz="2800" b="1" dirty="0">
                <a:latin typeface="+mj-lt"/>
              </a:rPr>
              <a:t>And</a:t>
            </a:r>
          </a:p>
          <a:p>
            <a:r>
              <a:rPr lang="en-US" sz="2800" b="1">
                <a:latin typeface="+mj-lt"/>
              </a:rPr>
              <a:t>Karnaim</a:t>
            </a:r>
            <a:endParaRPr lang="en-US" sz="2800" b="1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4D1735-866D-4EEC-8B5D-8F173FBE0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05" y="0"/>
            <a:ext cx="4642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4289"/>
      </p:ext>
    </p:extLst>
  </p:cSld>
  <p:clrMapOvr>
    <a:masterClrMapping/>
  </p:clrMapOvr>
  <p:transition spd="slow">
    <p:wedg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100" y="482025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Woe to Those at Ease in Zion - Amos 6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306354"/>
            <a:ext cx="9906000" cy="529375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Conduct of the people</a:t>
            </a:r>
          </a:p>
          <a:p>
            <a:r>
              <a:rPr lang="en-US" sz="2800" dirty="0">
                <a:latin typeface="+mn-lt"/>
              </a:rPr>
              <a:t>Put far off the day of doom – verse 3</a:t>
            </a:r>
          </a:p>
          <a:p>
            <a:r>
              <a:rPr lang="en-US" sz="2800" dirty="0">
                <a:latin typeface="+mn-lt"/>
              </a:rPr>
              <a:t>Lie on beds of ivory; eat lambs &amp; calves – verse 4</a:t>
            </a:r>
          </a:p>
          <a:p>
            <a:r>
              <a:rPr lang="en-US" sz="2800" dirty="0">
                <a:latin typeface="+mn-lt"/>
              </a:rPr>
              <a:t>Sing to instruments; invent instruments like David – verse 5</a:t>
            </a:r>
          </a:p>
          <a:p>
            <a:r>
              <a:rPr lang="en-US" sz="2800" dirty="0">
                <a:latin typeface="+mn-lt"/>
              </a:rPr>
              <a:t>Drink wine; anoint selves – verse 6</a:t>
            </a:r>
          </a:p>
          <a:p>
            <a:r>
              <a:rPr lang="en-US" sz="2800" dirty="0">
                <a:latin typeface="+mn-lt"/>
              </a:rPr>
              <a:t>Not grieved for affliction of Joseph – verse 6</a:t>
            </a:r>
          </a:p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Consequences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First of the captives - verse 7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God will deliver up the city and all in it – verse 8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Everyone in the house will die – verse 9,10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Houses destroyed – verse 11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Nation will afflict them from Hamath to Arabah – verse 14</a:t>
            </a:r>
          </a:p>
        </p:txBody>
      </p:sp>
    </p:spTree>
    <p:extLst>
      <p:ext uri="{BB962C8B-B14F-4D97-AF65-F5344CB8AC3E}">
        <p14:creationId xmlns:p14="http://schemas.microsoft.com/office/powerpoint/2010/main" val="1049392703"/>
      </p:ext>
    </p:extLst>
  </p:cSld>
  <p:clrMapOvr>
    <a:masterClrMapping/>
  </p:clrMapOvr>
  <p:transition spd="slow">
    <p:wedg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Hamath</a:t>
            </a:r>
          </a:p>
          <a:p>
            <a:r>
              <a:rPr lang="en-US" sz="2800" b="1" dirty="0">
                <a:latin typeface="+mj-lt"/>
              </a:rPr>
              <a:t>to the </a:t>
            </a:r>
          </a:p>
          <a:p>
            <a:r>
              <a:rPr lang="en-US" sz="2800" b="1" dirty="0">
                <a:latin typeface="+mj-lt"/>
              </a:rPr>
              <a:t>Valley of the Arabah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5F138B-AA79-4ED1-976D-467DE64DB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325" y="238125"/>
            <a:ext cx="3943350" cy="6381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172F81-4ADE-4FBD-ABE0-5794A1DF60AE}"/>
              </a:ext>
            </a:extLst>
          </p:cNvPr>
          <p:cNvSpPr txBox="1"/>
          <p:nvPr/>
        </p:nvSpPr>
        <p:spPr>
          <a:xfrm rot="17545571">
            <a:off x="5087321" y="5199939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Arabah Valley</a:t>
            </a:r>
          </a:p>
        </p:txBody>
      </p:sp>
    </p:spTree>
    <p:extLst>
      <p:ext uri="{BB962C8B-B14F-4D97-AF65-F5344CB8AC3E}">
        <p14:creationId xmlns:p14="http://schemas.microsoft.com/office/powerpoint/2010/main" val="508509947"/>
      </p:ext>
    </p:extLst>
  </p:cSld>
  <p:clrMapOvr>
    <a:masterClrMapping/>
  </p:clrMapOvr>
  <p:transition spd="slow">
    <p:wedg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Visions of Impending Doom – Chap 7-9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9906000" cy="43088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+mn-lt"/>
              </a:rPr>
              <a:t>Swarm of locusts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899E2D-811D-4D64-8E48-A4D4F78E8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91" y="2356104"/>
            <a:ext cx="10581409" cy="372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64722"/>
      </p:ext>
    </p:extLst>
  </p:cSld>
  <p:clrMapOvr>
    <a:masterClrMapping/>
  </p:clrMapOvr>
  <p:transition spd="slow">
    <p:wedg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Visions of Impending Doom – Chap 7-9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9906000" cy="861774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+mn-lt"/>
              </a:rPr>
              <a:t>Swarm of locusts</a:t>
            </a:r>
          </a:p>
          <a:p>
            <a:r>
              <a:rPr lang="en-US" sz="2800" b="1" dirty="0">
                <a:latin typeface="+mn-lt"/>
              </a:rPr>
              <a:t>Consuming fire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0FF0B5-2702-4492-821E-F36F1FA8C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76360" y="2048242"/>
            <a:ext cx="363928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46349"/>
      </p:ext>
    </p:extLst>
  </p:cSld>
  <p:clrMapOvr>
    <a:masterClrMapping/>
  </p:clrMapOvr>
  <p:transition spd="slow">
    <p:wedg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Visions of Impending Doom – Chap 7-9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9906000" cy="129266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+mn-lt"/>
              </a:rPr>
              <a:t>Swarm of locusts</a:t>
            </a:r>
          </a:p>
          <a:p>
            <a:r>
              <a:rPr lang="en-US" sz="2800" b="1" dirty="0">
                <a:latin typeface="+mn-lt"/>
              </a:rPr>
              <a:t>Consuming fire</a:t>
            </a:r>
          </a:p>
          <a:p>
            <a:r>
              <a:rPr lang="en-US" sz="2800" b="1" dirty="0">
                <a:latin typeface="+mn-lt"/>
              </a:rPr>
              <a:t>Plumb 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965DD0-B8D9-4DE2-9E42-8DB27D0D1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124200"/>
            <a:ext cx="239429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30407"/>
      </p:ext>
    </p:extLst>
  </p:cSld>
  <p:clrMapOvr>
    <a:masterClrMapping/>
  </p:clrMapOvr>
  <p:transition spd="slow">
    <p:wedg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Visions of Impending Doom – Chap 7-9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9906000" cy="172354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+mn-lt"/>
              </a:rPr>
              <a:t>Swarm of locusts</a:t>
            </a:r>
          </a:p>
          <a:p>
            <a:r>
              <a:rPr lang="en-US" sz="2800" b="1" dirty="0">
                <a:latin typeface="+mn-lt"/>
              </a:rPr>
              <a:t>Consuming fire</a:t>
            </a:r>
          </a:p>
          <a:p>
            <a:r>
              <a:rPr lang="en-US" sz="2800" b="1" dirty="0">
                <a:latin typeface="+mn-lt"/>
              </a:rPr>
              <a:t>Plumb line</a:t>
            </a:r>
          </a:p>
          <a:p>
            <a:r>
              <a:rPr lang="en-US" sz="2800" b="1" dirty="0">
                <a:latin typeface="+mn-lt"/>
              </a:rPr>
              <a:t>Basket of Summer Fruit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32A5F9-A004-432C-AFA7-549C8CFD0B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429000"/>
            <a:ext cx="57150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061439"/>
      </p:ext>
    </p:extLst>
  </p:cSld>
  <p:clrMapOvr>
    <a:masterClrMapping/>
  </p:clrMapOvr>
  <p:transition spd="slow">
    <p:wedg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46782"/>
            <a:ext cx="9448800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Will Not Pass Them by Any More – Amos 8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9906000" cy="4001095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Sins of the People</a:t>
            </a:r>
          </a:p>
          <a:p>
            <a:r>
              <a:rPr lang="en-US" sz="2800" dirty="0">
                <a:latin typeface="+mn-lt"/>
              </a:rPr>
              <a:t>Mistreatment of the poor</a:t>
            </a:r>
          </a:p>
          <a:p>
            <a:r>
              <a:rPr lang="en-US" sz="2800" dirty="0">
                <a:latin typeface="+mn-lt"/>
              </a:rPr>
              <a:t>Worship an outward ritual to be tolerated</a:t>
            </a:r>
          </a:p>
          <a:p>
            <a:r>
              <a:rPr lang="en-US" sz="2800" dirty="0">
                <a:latin typeface="+mn-lt"/>
              </a:rPr>
              <a:t>Dishonest business practices</a:t>
            </a:r>
          </a:p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Consequences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God will not forget their works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Earthquake, flood, darkness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Famine of revelation and guidance from God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They shall fall and never </a:t>
            </a:r>
            <a:r>
              <a:rPr lang="en-US" sz="2800">
                <a:solidFill>
                  <a:schemeClr val="bg1"/>
                </a:solidFill>
                <a:latin typeface="+mn-lt"/>
              </a:rPr>
              <a:t>rise again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818906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Visions of Impending Doom – Chap 7-9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9906000" cy="215443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+mn-lt"/>
              </a:rPr>
              <a:t>Swarm of locusts</a:t>
            </a:r>
          </a:p>
          <a:p>
            <a:r>
              <a:rPr lang="en-US" sz="2800" b="1" dirty="0">
                <a:latin typeface="+mn-lt"/>
              </a:rPr>
              <a:t>Consuming fire</a:t>
            </a:r>
          </a:p>
          <a:p>
            <a:r>
              <a:rPr lang="en-US" sz="2800" b="1" dirty="0">
                <a:latin typeface="+mn-lt"/>
              </a:rPr>
              <a:t>Plumb line</a:t>
            </a:r>
          </a:p>
          <a:p>
            <a:r>
              <a:rPr lang="en-US" sz="2800" b="1" dirty="0">
                <a:latin typeface="+mn-lt"/>
              </a:rPr>
              <a:t>Basket of Summer Fruit</a:t>
            </a:r>
          </a:p>
          <a:p>
            <a:r>
              <a:rPr lang="en-US" sz="2800" b="1" dirty="0">
                <a:latin typeface="+mn-lt"/>
              </a:rPr>
              <a:t>The Lord Beside the Altar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9E086F-F490-4CCE-987E-A6380AFEB2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962400"/>
            <a:ext cx="3962400" cy="26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5900"/>
      </p:ext>
    </p:extLst>
  </p:cSld>
  <p:clrMapOvr>
    <a:masterClrMapping/>
  </p:clrMapOvr>
  <p:transition spd="slow">
    <p:wedg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46782"/>
            <a:ext cx="9448800" cy="523220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Will Raise Up the Tabernacle of David - Chapter 9</a:t>
            </a:r>
            <a:endParaRPr lang="en-US" sz="28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9906000" cy="443198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Destruction on the People</a:t>
            </a:r>
          </a:p>
          <a:p>
            <a:r>
              <a:rPr lang="en-US" sz="2800" dirty="0">
                <a:latin typeface="+mn-lt"/>
              </a:rPr>
              <a:t>God would destroy the altar and temple</a:t>
            </a:r>
          </a:p>
          <a:p>
            <a:r>
              <a:rPr lang="en-US" sz="2800" dirty="0">
                <a:latin typeface="+mn-lt"/>
              </a:rPr>
              <a:t>No one would escape</a:t>
            </a:r>
          </a:p>
          <a:p>
            <a:r>
              <a:rPr lang="en-US" sz="2800" dirty="0">
                <a:latin typeface="+mn-lt"/>
              </a:rPr>
              <a:t>Israel was like surrounding nations</a:t>
            </a:r>
          </a:p>
          <a:p>
            <a:r>
              <a:rPr lang="en-US" sz="2800" dirty="0">
                <a:latin typeface="+mn-lt"/>
              </a:rPr>
              <a:t>They would be destroyed but Jacob would not be</a:t>
            </a:r>
          </a:p>
          <a:p>
            <a:r>
              <a:rPr lang="en-US" sz="2800" dirty="0">
                <a:latin typeface="+mn-lt"/>
              </a:rPr>
              <a:t>Israel would be sifted like grain in a sieve</a:t>
            </a:r>
          </a:p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Promise of Future Hope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God will rebuild the tabernacle of David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Gentiles would be called by the name of God</a:t>
            </a:r>
          </a:p>
          <a:p>
            <a:r>
              <a:rPr lang="en-US" sz="2800" dirty="0">
                <a:solidFill>
                  <a:schemeClr val="bg1"/>
                </a:solidFill>
                <a:latin typeface="+mn-lt"/>
              </a:rPr>
              <a:t>Captives of Israel would return to the land</a:t>
            </a:r>
          </a:p>
        </p:txBody>
      </p:sp>
    </p:spTree>
    <p:extLst>
      <p:ext uri="{BB962C8B-B14F-4D97-AF65-F5344CB8AC3E}">
        <p14:creationId xmlns:p14="http://schemas.microsoft.com/office/powerpoint/2010/main" val="239103786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Lessons Taught in the Book of Amos</a:t>
            </a:r>
            <a:endParaRPr lang="en-US" sz="32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524000"/>
            <a:ext cx="10210800" cy="473975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+mn-lt"/>
              </a:rPr>
              <a:t>* God’s people must seek first His service, not personal gain and pleasure.</a:t>
            </a:r>
          </a:p>
          <a:p>
            <a:r>
              <a:rPr lang="en-US" sz="2800" dirty="0">
                <a:latin typeface="+mn-lt"/>
              </a:rPr>
              <a:t>* God demands justice and righteousness, including concern for the poor and needy.</a:t>
            </a:r>
          </a:p>
          <a:p>
            <a:r>
              <a:rPr lang="en-US" sz="2800" dirty="0">
                <a:latin typeface="+mn-lt"/>
              </a:rPr>
              <a:t>* God will cause evil nations to decline and fall.</a:t>
            </a:r>
          </a:p>
          <a:p>
            <a:r>
              <a:rPr lang="en-US" sz="2800" dirty="0">
                <a:latin typeface="+mn-lt"/>
              </a:rPr>
              <a:t>* Faithful teachers must warn about sin and its consequences. </a:t>
            </a:r>
          </a:p>
          <a:p>
            <a:r>
              <a:rPr lang="en-US" sz="2800" dirty="0">
                <a:latin typeface="+mn-lt"/>
              </a:rPr>
              <a:t>* God calls people to repent before destruction.</a:t>
            </a:r>
          </a:p>
          <a:p>
            <a:r>
              <a:rPr lang="en-US" sz="2800" dirty="0">
                <a:latin typeface="+mn-lt"/>
              </a:rPr>
              <a:t>* A remnant may give heed to the warning.</a:t>
            </a:r>
          </a:p>
          <a:p>
            <a:r>
              <a:rPr lang="en-US" sz="2800" dirty="0">
                <a:latin typeface="+mn-lt"/>
              </a:rPr>
              <a:t>* Punishment comes in God's time and God's way. </a:t>
            </a:r>
          </a:p>
          <a:p>
            <a:r>
              <a:rPr lang="en-US" sz="2800" dirty="0">
                <a:latin typeface="+mn-lt"/>
              </a:rPr>
              <a:t>* Teachers should not take personally the rejection of their message.</a:t>
            </a:r>
          </a:p>
        </p:txBody>
      </p:sp>
    </p:spTree>
    <p:extLst>
      <p:ext uri="{BB962C8B-B14F-4D97-AF65-F5344CB8AC3E}">
        <p14:creationId xmlns:p14="http://schemas.microsoft.com/office/powerpoint/2010/main" val="252964385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E6DADCC7-C325-4B7D-95E0-5B335F04D748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81000"/>
            <a:ext cx="10515600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2021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91C8B5-E62D-4A7C-BB9E-372D9F1B382B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4033529"/>
      </p:ext>
    </p:extLst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Tahoma-Trebuchet">
      <a:majorFont>
        <a:latin typeface="Tahom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2664</TotalTime>
  <Words>2146</Words>
  <Application>Microsoft Office PowerPoint</Application>
  <PresentationFormat>Widescreen</PresentationFormat>
  <Paragraphs>276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Calibri</vt:lpstr>
      <vt:lpstr>ArgosContour</vt:lpstr>
      <vt:lpstr>Trebuchet MS</vt:lpstr>
      <vt:lpstr>Arial</vt:lpstr>
      <vt:lpstr>Algerian</vt:lpstr>
      <vt:lpstr>Tahoma</vt:lpstr>
      <vt:lpstr>Verdana</vt:lpstr>
      <vt:lpstr>Times New Roman</vt:lpstr>
      <vt:lpstr>Bookman Old Style</vt:lpstr>
      <vt:lpstr>Cooper Black</vt:lpstr>
      <vt:lpstr>Blue-Gradient.dep</vt:lpstr>
      <vt:lpstr>PowerPoint Presentation</vt:lpstr>
      <vt:lpstr>PowerPoint Presentation</vt:lpstr>
      <vt:lpstr>PowerPoint Presentation</vt:lpstr>
      <vt:lpstr>Understanding Old Testament prophecy</vt:lpstr>
      <vt:lpstr>Periods of Bible history</vt:lpstr>
      <vt:lpstr>Prophets by Period</vt:lpstr>
      <vt:lpstr>PowerPoint Presentation</vt:lpstr>
      <vt:lpstr>Themes of the Minor Prophets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Amos PowerPoint slides and charts - Free Bible study commentary, notes, and comments available free at www.gospelway.com</dc:title>
  <dc:subject>Free study notes on the Bible book of Amos; commentary and comments on the Old Testament PowerPoint slides and charts David E. Pratte</dc:subject>
  <dc:creator>David E. Pratte</dc:creator>
  <cp:keywords>Amos book commentary study notes comments Bible religion Old Testament free church Christ prophecy prophet Israel Judah idolatry repentance sins wickedness captivity punishment  - David E. Pratte; www.biblestudylessons.com</cp:keywords>
  <cp:lastModifiedBy>David Pratte</cp:lastModifiedBy>
  <cp:revision>955</cp:revision>
  <cp:lastPrinted>2016-03-16T15:34:38Z</cp:lastPrinted>
  <dcterms:created xsi:type="dcterms:W3CDTF">2013-07-15T18:37:31Z</dcterms:created>
  <dcterms:modified xsi:type="dcterms:W3CDTF">2022-03-24T20:09:45Z</dcterms:modified>
</cp:coreProperties>
</file>