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5"/>
  </p:notesMasterIdLst>
  <p:sldIdLst>
    <p:sldId id="256" r:id="rId2"/>
    <p:sldId id="276" r:id="rId3"/>
    <p:sldId id="275" r:id="rId4"/>
    <p:sldId id="257" r:id="rId5"/>
    <p:sldId id="259" r:id="rId6"/>
    <p:sldId id="258" r:id="rId7"/>
    <p:sldId id="278" r:id="rId8"/>
    <p:sldId id="279" r:id="rId9"/>
    <p:sldId id="261" r:id="rId10"/>
    <p:sldId id="263" r:id="rId11"/>
    <p:sldId id="265" r:id="rId12"/>
    <p:sldId id="266" r:id="rId13"/>
    <p:sldId id="267" r:id="rId14"/>
    <p:sldId id="268" r:id="rId15"/>
    <p:sldId id="269" r:id="rId16"/>
    <p:sldId id="270" r:id="rId17"/>
    <p:sldId id="262" r:id="rId18"/>
    <p:sldId id="264" r:id="rId19"/>
    <p:sldId id="271" r:id="rId20"/>
    <p:sldId id="272" r:id="rId21"/>
    <p:sldId id="273" r:id="rId22"/>
    <p:sldId id="274" r:id="rId23"/>
    <p:sldId id="277" r:id="rId24"/>
  </p:sldIdLst>
  <p:sldSz cx="9144000" cy="6858000" type="screen4x3"/>
  <p:notesSz cx="6858000" cy="9144000"/>
  <p:embeddedFontLst>
    <p:embeddedFont>
      <p:font typeface="Bookman Old Style" panose="02050604050505020204" pitchFamily="18" charset="0"/>
      <p:regular r:id="rId26"/>
      <p:bold r:id="rId27"/>
      <p:italic r:id="rId28"/>
      <p:boldItalic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Comic Sans MS" panose="030F0702030302020204" pitchFamily="66" charset="0"/>
      <p:regular r:id="rId34"/>
      <p:bold r:id="rId35"/>
      <p:italic r:id="rId36"/>
      <p:boldItalic r:id="rId37"/>
    </p:embeddedFont>
    <p:embeddedFont>
      <p:font typeface="Cooper Black" panose="0208090404030B020404" pitchFamily="18" charset="0"/>
      <p:regular r:id="rId38"/>
    </p:embeddedFont>
    <p:embeddedFont>
      <p:font typeface="Tahoma" panose="020B0604030504040204" pitchFamily="34" charset="0"/>
      <p:regular r:id="rId39"/>
      <p:bold r:id="rId40"/>
    </p:embeddedFont>
    <p:embeddedFont>
      <p:font typeface="Trebuchet MS" panose="020B0603020202020204" pitchFamily="34" charset="0"/>
      <p:regular r:id="rId41"/>
      <p:bold r:id="rId42"/>
      <p:italic r:id="rId43"/>
      <p:boldItalic r:id="rId44"/>
    </p:embeddedFont>
  </p:embeddedFont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anose="0208090404030B020404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anose="0208090404030B020404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anose="0208090404030B020404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anose="0208090404030B020404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anose="0208090404030B020404" pitchFamily="18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2"/>
        </a:solidFill>
        <a:latin typeface="Cooper Black" panose="0208090404030B020404" pitchFamily="18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2"/>
        </a:solidFill>
        <a:latin typeface="Cooper Black" panose="0208090404030B020404" pitchFamily="18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2"/>
        </a:solidFill>
        <a:latin typeface="Cooper Black" panose="0208090404030B020404" pitchFamily="18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2"/>
        </a:solidFill>
        <a:latin typeface="Cooper Black" panose="0208090404030B0204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7600"/>
    <a:srgbClr val="4D9A00"/>
    <a:srgbClr val="EAD5FF"/>
    <a:srgbClr val="66FF99"/>
    <a:srgbClr val="66FFFF"/>
    <a:srgbClr val="FFFFFF"/>
    <a:srgbClr val="800000"/>
    <a:srgbClr val="000099"/>
    <a:srgbClr val="0000CC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811" autoAdjust="0"/>
    <p:restoredTop sz="90992" autoAdjust="0"/>
  </p:normalViewPr>
  <p:slideViewPr>
    <p:cSldViewPr showGuides="1">
      <p:cViewPr varScale="1">
        <p:scale>
          <a:sx n="53" d="100"/>
          <a:sy n="53" d="100"/>
        </p:scale>
        <p:origin x="627" y="3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42" Type="http://schemas.openxmlformats.org/officeDocument/2006/relationships/font" Target="fonts/font17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font" Target="fonts/font13.fntdata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41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font" Target="fonts/font15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4" Type="http://schemas.openxmlformats.org/officeDocument/2006/relationships/font" Target="fonts/font1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43" Type="http://schemas.openxmlformats.org/officeDocument/2006/relationships/font" Target="fonts/font18.fntdata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B19247-8A32-40FC-9E98-90FCA0851AEC}" type="datetimeFigureOut">
              <a:rPr lang="en-US" smtClean="0"/>
              <a:t>1/25/22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17387B-F3C5-4460-B5EF-AA36EBF17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2398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17387B-F3C5-4460-B5EF-AA36EBF179F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32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2646D632-9536-481C-8CA1-B4DBD98958A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CFBB7E11-297C-4C2F-BC40-E801195E831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84213" y="1279525"/>
            <a:ext cx="7773987" cy="5027613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 b="0"/>
            </a:lvl1pPr>
            <a:lvl2pPr marL="168275" lvl="1" indent="339725" algn="l">
              <a:defRPr/>
            </a:lvl2pPr>
            <a:lvl3pPr marL="906463" lvl="2" indent="-284163">
              <a:defRPr/>
            </a:lvl3pPr>
            <a:lvl4pPr marL="1477963" lvl="3" indent="-457200">
              <a:defRPr/>
            </a:lvl4pPr>
            <a:lvl5pPr marL="2049463" lvl="4" indent="-457200">
              <a:defRPr/>
            </a:lvl5pPr>
          </a:lstStyle>
          <a:p>
            <a:pPr lvl="0"/>
            <a:r>
              <a:rPr lang="en-US" altLang="en-US" noProof="0"/>
              <a:t>Click to edit Master subtitle style</a:t>
            </a:r>
          </a:p>
          <a:p>
            <a:pPr lvl="1"/>
            <a:endParaRPr lang="en-US" altLang="en-US" noProof="0"/>
          </a:p>
          <a:p>
            <a:pPr lvl="2"/>
            <a:endParaRPr lang="en-US" altLang="en-US" noProof="0"/>
          </a:p>
          <a:p>
            <a:pPr lvl="3"/>
            <a:endParaRPr lang="en-US" altLang="en-US" noProof="0"/>
          </a:p>
          <a:p>
            <a:pPr lvl="4"/>
            <a:endParaRPr lang="en-US" altLang="en-US" noProof="0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CDA4AF9C-9D98-4AE2-83F5-F685998E847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9C2DF692-4770-4586-AC23-944283D1D3A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F705E947-F5B2-4C43-8D39-64E6ADFA16B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BB3D40F-E7A7-4D07-8217-87D4093E4EC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spd="slow"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11176-2DEC-4538-B8F8-BA462784E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0C0169-705B-482A-ABE9-07DAC9A0D8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1F9E01-5F2D-46CD-A530-176F7F818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6F38E8-345F-4FD9-B1C9-95C413CD3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574203-88AD-4AAC-A6A9-41806EA58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D9FFBB-F487-495A-8A55-BB557254FB7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4271744"/>
      </p:ext>
    </p:extLst>
  </p:cSld>
  <p:clrMapOvr>
    <a:masterClrMapping/>
  </p:clrMapOvr>
  <p:transition spd="slow"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E556B-350B-430A-B43F-ACEFF40FD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CC528E-406E-481D-B449-F4FF3A86B7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BBAFFA-1CAE-4F99-BE04-6A223E6D8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882927-9A1F-48DA-9181-F61AC681C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1BA341-A2AF-4C7B-BB7C-5BA3ED091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C35061-BA5E-4BED-8E9F-1DF07A364B2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4151321"/>
      </p:ext>
    </p:extLst>
  </p:cSld>
  <p:clrMapOvr>
    <a:masterClrMapping/>
  </p:clrMapOvr>
  <p:transition spd="slow"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1BF53-1483-4B58-9120-B6B0FAADB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DEBE37-5BF1-42F8-BE5A-72557E7D9F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279525"/>
            <a:ext cx="3810000" cy="50276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C58C92-F16F-45A8-A6E0-C6DF5E1290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279525"/>
            <a:ext cx="3810000" cy="50276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34BFA6-C7F7-4662-A6EA-EC5051BB3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8271FE-C121-49F7-A669-CD9C06DE5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7A4ADC-A765-46E2-A8CF-BF6DBAEA0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F51902-68AE-4158-8FB7-77154AFDF1E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8905767"/>
      </p:ext>
    </p:extLst>
  </p:cSld>
  <p:clrMapOvr>
    <a:masterClrMapping/>
  </p:clrMapOvr>
  <p:transition spd="slow"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87A44-3B7A-4382-B42C-79657E435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EEB5E2-25F8-460E-8B6F-AB16002D7A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070CFE-535A-4244-8FB4-D85320FBE4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652B0B-BC66-4892-A3EF-25245678AA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5E6E42-3272-4C58-9479-CB8DD12C84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435CC5-E245-4BAF-8834-25F34D80F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E8D84D8-C5DA-4B0C-9B5D-15B31A912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B4152C-53B8-4A4D-A3EA-897A52964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FEBB23-B39D-4D8E-947F-022D221E7B9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3808344"/>
      </p:ext>
    </p:extLst>
  </p:cSld>
  <p:clrMapOvr>
    <a:masterClrMapping/>
  </p:clrMapOvr>
  <p:transition spd="slow"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7CD00-825A-49FB-9802-A629FB66B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6A783F-809F-4B31-9A31-E1D7EC848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0F1038-DA13-4EA0-A5A5-891F99F8A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94D701-BFFA-4F1A-99C6-EDD48F288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DF4D4C-161C-4E36-9702-47926804FD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0537167"/>
      </p:ext>
    </p:extLst>
  </p:cSld>
  <p:clrMapOvr>
    <a:masterClrMapping/>
  </p:clrMapOvr>
  <p:transition spd="slow"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EE6A20-D3B8-46D0-ACEF-924B2BEAD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C583194-6FED-4731-9D71-48546B49E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1A595F-8C83-4F87-8BDC-0B05666A3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2DA185-3778-4366-90E3-BE8D59EFA4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0413720"/>
      </p:ext>
    </p:extLst>
  </p:cSld>
  <p:clrMapOvr>
    <a:masterClrMapping/>
  </p:clrMapOvr>
  <p:transition spd="slow"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98110-1639-4F6D-A6B3-70CCABDC3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98BEE7-4313-47B5-83FC-482E86D5C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8C7BD6-4C4B-4F27-8D34-38C8D2D6A2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208187-10FE-42F1-A2A7-634E05D4A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DBB4D3-6A30-4D84-8124-2AA50D917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B36313-E97B-4D3B-A046-7898F4889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2C6611-0772-4B6B-8CD0-00425CD74A1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9735025"/>
      </p:ext>
    </p:extLst>
  </p:cSld>
  <p:clrMapOvr>
    <a:masterClrMapping/>
  </p:clrMapOvr>
  <p:transition spd="slow"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118C4-9D6E-4B27-9C97-8C0E51720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4B7BBFD-79C6-438E-BBA8-0056B536C6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3299BE-6B34-400C-8CCA-492FFF079A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B38DF1-97A9-4E25-8749-0981FEF65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E61678-8167-43E3-859C-4AE37BE54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CD881A-296E-4A0E-BAF6-3CAAA42ED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48011E-2F8B-4818-BC7F-369793EFC85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2642996"/>
      </p:ext>
    </p:extLst>
  </p:cSld>
  <p:clrMapOvr>
    <a:masterClrMapping/>
  </p:clrMapOvr>
  <p:transition spd="slow"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3DD71-E9C8-4053-8C95-78CA58254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960826-6F9F-4F71-B196-FEA42424FE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5EAB2B-8E1F-4C1F-9CC5-9E0BAA727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1568E2-C388-4F34-987F-19223AAA8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ADD9DA-62AA-48D9-82A7-05F267E9A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392C00-4B4E-4E58-9762-8A02DFF80CD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9825293"/>
      </p:ext>
    </p:extLst>
  </p:cSld>
  <p:clrMapOvr>
    <a:masterClrMapping/>
  </p:clrMapOvr>
  <p:transition spd="slow"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A7A8BC-E63D-4C5D-8605-9572B1ED0C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547688"/>
            <a:ext cx="1943100" cy="57594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12873D-BB78-43E9-BF20-16E37DA846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547688"/>
            <a:ext cx="5676900" cy="5759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EAF98-26C6-40C0-9D82-76FF6EEE9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9CB49D-0EEB-4399-BF9A-8C7D9F7CE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994A0F-A967-4895-B3D6-EB0FE2804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4C0C5D-A212-45D5-BAE1-7FA95BF85C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6647515"/>
      </p:ext>
    </p:extLst>
  </p:cSld>
  <p:clrMapOvr>
    <a:masterClrMapping/>
  </p:clrMapOvr>
  <p:transition spd="slow"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4600"/>
            </a:gs>
            <a:gs pos="50000">
              <a:srgbClr val="336600"/>
            </a:gs>
            <a:gs pos="100000">
              <a:srgbClr val="0046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3D16ADAB-129A-4CBC-90B2-740A4DAF27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547688"/>
            <a:ext cx="7772400" cy="593725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007FD95-04BB-48CE-9305-38043ACA08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79525"/>
            <a:ext cx="7772400" cy="5027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88900" cmpd="tri">
                <a:solidFill>
                  <a:srgbClr val="00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FB52CE8-C226-441A-B2C1-CF054232529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97625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0C2CA05-F2CC-4378-A057-12CAA77EC34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97625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7DEF7B2-1248-465D-B369-83D6F4F2D2C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7625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fld id="{0ADFD3ED-FC0D-4686-A25F-3DCAC80129A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zoom/>
  </p:transition>
  <p:txStyles>
    <p:titleStyle>
      <a:lvl1pPr algn="ctr" rtl="0" fontAlgn="base">
        <a:spcBef>
          <a:spcPct val="0"/>
        </a:spcBef>
        <a:spcAft>
          <a:spcPct val="0"/>
        </a:spcAft>
        <a:defRPr sz="3600" kern="1200">
          <a:solidFill>
            <a:srgbClr val="FFFF00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rgbClr val="FFFF00"/>
          </a:solidFill>
          <a:latin typeface="Cooper Black" panose="0208090404030B0204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rgbClr val="FFFF00"/>
          </a:solidFill>
          <a:latin typeface="Cooper Black" panose="0208090404030B0204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rgbClr val="FFFF00"/>
          </a:solidFill>
          <a:latin typeface="Cooper Black" panose="0208090404030B0204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rgbClr val="FFFF00"/>
          </a:solidFill>
          <a:latin typeface="Cooper Black" panose="0208090404030B0204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FFFF00"/>
          </a:solidFill>
          <a:latin typeface="Cooper Black" panose="0208090404030B0204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FFFF00"/>
          </a:solidFill>
          <a:latin typeface="Cooper Black" panose="0208090404030B0204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FFFF00"/>
          </a:solidFill>
          <a:latin typeface="Cooper Black" panose="0208090404030B0204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FFFF00"/>
          </a:solidFill>
          <a:latin typeface="Cooper Black" panose="0208090404030B020404" pitchFamily="18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32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114300" algn="ctr" rtl="0" fontAlgn="base">
        <a:spcBef>
          <a:spcPct val="0"/>
        </a:spcBef>
        <a:spcAft>
          <a:spcPct val="0"/>
        </a:spcAft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396875" indent="-168275" algn="l" rtl="0" fontAlgn="base">
        <a:spcBef>
          <a:spcPct val="0"/>
        </a:spcBef>
        <a:spcAft>
          <a:spcPct val="0"/>
        </a:spcAft>
        <a:buChar char="•"/>
        <a:defRPr sz="2800" b="1" i="1" kern="1200">
          <a:solidFill>
            <a:schemeClr val="bg1"/>
          </a:solidFill>
          <a:latin typeface="+mn-lt"/>
          <a:ea typeface="+mn-ea"/>
          <a:cs typeface="+mn-cs"/>
        </a:defRPr>
      </a:lvl3pPr>
      <a:lvl4pPr marL="744538" indent="-233363" algn="l" rtl="0" fontAlgn="base">
        <a:spcBef>
          <a:spcPct val="0"/>
        </a:spcBef>
        <a:spcAft>
          <a:spcPct val="0"/>
        </a:spcAft>
        <a:buChar char="–"/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1089025" indent="-230188" algn="l" rtl="0" fontAlgn="base">
        <a:spcBef>
          <a:spcPct val="0"/>
        </a:spcBef>
        <a:spcAft>
          <a:spcPct val="0"/>
        </a:spcAft>
        <a:buChar char="»"/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spelway.com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spelway.com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spelway.com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spelway.com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s://www.biblestudylessons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gospelway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>
            <a:extLst>
              <a:ext uri="{FF2B5EF4-FFF2-40B4-BE49-F238E27FC236}">
                <a16:creationId xmlns:a16="http://schemas.microsoft.com/office/drawing/2014/main" id="{2A07C576-D082-43C2-A3EA-9A87DD587B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86200" y="1735138"/>
            <a:ext cx="4724400" cy="984885"/>
          </a:xfrm>
          <a:ln w="88900">
            <a:solidFill>
              <a:srgbClr val="66FF99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60000"/>
              </a:spcBef>
            </a:pPr>
            <a:r>
              <a:rPr lang="en-US" altLang="en-US" dirty="0">
                <a:solidFill>
                  <a:srgbClr val="66FF99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Divine Authority Is Revealed in Scripture</a:t>
            </a:r>
            <a:endParaRPr lang="en-US" altLang="en-US" b="0" dirty="0">
              <a:solidFill>
                <a:srgbClr val="66FF99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7EB4D7-EC57-4530-95EB-3B096898124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2" r="19564"/>
          <a:stretch/>
        </p:blipFill>
        <p:spPr>
          <a:xfrm>
            <a:off x="228600" y="2362200"/>
            <a:ext cx="3048001" cy="29057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54F1D46-6CDA-4182-81DD-6AE24DE8415E}"/>
              </a:ext>
            </a:extLst>
          </p:cNvPr>
          <p:cNvSpPr txBox="1"/>
          <p:nvPr/>
        </p:nvSpPr>
        <p:spPr>
          <a:xfrm>
            <a:off x="152400" y="6428601"/>
            <a:ext cx="2209800" cy="276999"/>
          </a:xfrm>
          <a:prstGeom prst="rect">
            <a:avLst/>
          </a:prstGeom>
          <a:solidFill>
            <a:srgbClr val="99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FF00"/>
                </a:solidFill>
                <a:hlinkClick r:id="rId3"/>
              </a:rPr>
              <a:t>www.gospelway.com</a:t>
            </a:r>
            <a:endParaRPr lang="en-US" sz="1200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EEA52952-B829-449F-93B9-B7CC4F1D64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46331"/>
          </a:xfrm>
          <a:gradFill>
            <a:gsLst>
              <a:gs pos="0">
                <a:srgbClr val="004600"/>
              </a:gs>
              <a:gs pos="50000">
                <a:srgbClr val="3B7600"/>
              </a:gs>
              <a:gs pos="100000">
                <a:srgbClr val="004600"/>
              </a:gs>
            </a:gsLst>
            <a:lin ang="5400000" scaled="1"/>
          </a:gradFill>
          <a:ln>
            <a:noFill/>
          </a:ln>
          <a:scene3d>
            <a:camera prst="orthographicFront"/>
            <a:lightRig rig="threePt" dir="t"/>
          </a:scene3d>
          <a:sp3d extrusionH="139700">
            <a:bevelT w="177800"/>
          </a:sp3d>
        </p:spPr>
        <p:txBody>
          <a:bodyPr>
            <a:spAutoFit/>
          </a:bodyPr>
          <a:lstStyle/>
          <a:p>
            <a:r>
              <a:rPr lang="en-US" altLang="en-US" b="1" dirty="0">
                <a:solidFill>
                  <a:srgbClr val="66FFFF"/>
                </a:solidFill>
              </a:rPr>
              <a:t>Our Need for Divine Authority</a:t>
            </a:r>
            <a:endParaRPr lang="en-US" altLang="en-US" sz="2800" b="1" dirty="0">
              <a:solidFill>
                <a:srgbClr val="66FFFF"/>
              </a:solidFill>
            </a:endParaRPr>
          </a:p>
        </p:txBody>
      </p:sp>
    </p:spTree>
  </p:cSld>
  <p:clrMapOvr>
    <a:masterClrMapping/>
  </p:clrMapOvr>
  <p:transition spd="slow">
    <p:zo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239E83C3-19B8-43F0-B0D5-14F931B170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altLang="en-US" dirty="0"/>
              <a:t>Authority Revealed in Scripture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6E32AD30-E4EB-4633-B57E-DE419CC7E2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1450"/>
            <a:ext cx="7772400" cy="4401205"/>
          </a:xfrm>
        </p:spPr>
        <p:txBody>
          <a:bodyPr>
            <a:spAutoFit/>
          </a:bodyPr>
          <a:lstStyle/>
          <a:p>
            <a:r>
              <a:rPr lang="en-US" sz="2600" dirty="0">
                <a:solidFill>
                  <a:srgbClr val="66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God is Lord or Ruler of the universe.</a:t>
            </a:r>
            <a:br>
              <a:rPr lang="en-US" sz="2600" dirty="0">
                <a:solidFill>
                  <a:srgbClr val="66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600" b="0" dirty="0">
                <a:solidFill>
                  <a:schemeClr val="accent2"/>
                </a:solidFill>
                <a:latin typeface="Comic Sans MS" panose="030F0702030302020204" pitchFamily="66" charset="0"/>
                <a:ea typeface="Tahoma" panose="020B0604030504040204" pitchFamily="34" charset="0"/>
                <a:cs typeface="Tahoma" panose="020B0604030504040204" pitchFamily="34" charset="0"/>
              </a:rPr>
              <a:t>Acts 17:24</a:t>
            </a:r>
          </a:p>
          <a:p>
            <a:r>
              <a:rPr lang="en-US" sz="2600" dirty="0">
                <a:solidFill>
                  <a:srgbClr val="66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 God’s Divine Son, Jesus reveals God’s will for today.</a:t>
            </a:r>
            <a:br>
              <a:rPr lang="en-US" sz="2600" dirty="0">
                <a:solidFill>
                  <a:srgbClr val="66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600" b="0" dirty="0">
                <a:solidFill>
                  <a:schemeClr val="accent2"/>
                </a:solidFill>
                <a:latin typeface="Comic Sans MS" panose="030F0702030302020204" pitchFamily="66" charset="0"/>
                <a:ea typeface="Tahoma" panose="020B0604030504040204" pitchFamily="34" charset="0"/>
                <a:cs typeface="Tahoma" panose="020B0604030504040204" pitchFamily="34" charset="0"/>
              </a:rPr>
              <a:t>Hebrews 1:1,2; Matthew 28:18 </a:t>
            </a:r>
          </a:p>
          <a:p>
            <a:r>
              <a:rPr lang="en-US" sz="2600" dirty="0">
                <a:solidFill>
                  <a:srgbClr val="66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Divine authority is revealed in the Scriptures.</a:t>
            </a:r>
            <a:br>
              <a:rPr lang="en-US" sz="2600" dirty="0">
                <a:solidFill>
                  <a:srgbClr val="66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600" b="0" dirty="0">
                <a:solidFill>
                  <a:schemeClr val="accent2"/>
                </a:solidFill>
                <a:latin typeface="Comic Sans MS" panose="030F0702030302020204" pitchFamily="66" charset="0"/>
                <a:ea typeface="Tahoma" panose="020B0604030504040204" pitchFamily="34" charset="0"/>
                <a:cs typeface="Tahoma" panose="020B0604030504040204" pitchFamily="34" charset="0"/>
              </a:rPr>
              <a:t>John 16:13; Ephesians 3:3-5; 1 Corinthians 14:37; </a:t>
            </a:r>
            <a:br>
              <a:rPr lang="en-US" sz="2600" b="0" dirty="0">
                <a:solidFill>
                  <a:schemeClr val="accent2"/>
                </a:solidFill>
                <a:latin typeface="Comic Sans MS" panose="030F0702030302020204" pitchFamily="66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600" b="0" dirty="0">
                <a:solidFill>
                  <a:schemeClr val="accent2"/>
                </a:solidFill>
                <a:latin typeface="Comic Sans MS" panose="030F0702030302020204" pitchFamily="66" charset="0"/>
                <a:ea typeface="Tahoma" panose="020B0604030504040204" pitchFamily="34" charset="0"/>
                <a:cs typeface="Tahoma" panose="020B0604030504040204" pitchFamily="34" charset="0"/>
              </a:rPr>
              <a:t>2 Timothy 3:16,17</a:t>
            </a:r>
          </a:p>
          <a:p>
            <a:r>
              <a:rPr lang="en-US" sz="2600" i="1" dirty="0">
                <a:solidFill>
                  <a:srgbClr val="66FF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All true religious authority comes ultimately from God through Jesus Christ as revealed in the Bible.</a:t>
            </a:r>
          </a:p>
        </p:txBody>
      </p:sp>
    </p:spTree>
    <p:extLst>
      <p:ext uri="{BB962C8B-B14F-4D97-AF65-F5344CB8AC3E}">
        <p14:creationId xmlns:p14="http://schemas.microsoft.com/office/powerpoint/2010/main" val="3956730794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>
            <a:extLst>
              <a:ext uri="{FF2B5EF4-FFF2-40B4-BE49-F238E27FC236}">
                <a16:creationId xmlns:a16="http://schemas.microsoft.com/office/drawing/2014/main" id="{2A07C576-D082-43C2-A3EA-9A87DD587B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962400" y="1735138"/>
            <a:ext cx="4800600" cy="2265236"/>
          </a:xfrm>
          <a:ln w="88900">
            <a:solidFill>
              <a:srgbClr val="66FF99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60000"/>
              </a:spcBef>
            </a:pPr>
            <a:r>
              <a:rPr lang="en-US" altLang="en-US" dirty="0">
                <a:solidFill>
                  <a:srgbClr val="66FF99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Divine Authority Is Revealed in Scripture</a:t>
            </a:r>
            <a:endParaRPr lang="en-US" altLang="en-US" b="0" dirty="0">
              <a:solidFill>
                <a:srgbClr val="66FF99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ct val="60000"/>
              </a:spcBef>
            </a:pPr>
            <a:r>
              <a:rPr lang="en-US" altLang="en-US" dirty="0">
                <a:solidFill>
                  <a:srgbClr val="66FF99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 Bible Completely Reveals All God’s Will</a:t>
            </a:r>
            <a:endParaRPr lang="en-US" altLang="en-US" b="0" dirty="0">
              <a:solidFill>
                <a:srgbClr val="66FF99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7EB4D7-EC57-4530-95EB-3B096898124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2" r="19564"/>
          <a:stretch/>
        </p:blipFill>
        <p:spPr>
          <a:xfrm>
            <a:off x="228600" y="2362200"/>
            <a:ext cx="3048001" cy="2905735"/>
          </a:xfrm>
          <a:prstGeom prst="rect">
            <a:avLst/>
          </a:prstGeom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09455AB9-4157-45AD-A436-2B34D422C0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46331"/>
          </a:xfrm>
          <a:gradFill>
            <a:gsLst>
              <a:gs pos="0">
                <a:srgbClr val="004600"/>
              </a:gs>
              <a:gs pos="50000">
                <a:srgbClr val="3B7600"/>
              </a:gs>
              <a:gs pos="100000">
                <a:srgbClr val="004600"/>
              </a:gs>
            </a:gsLst>
            <a:lin ang="5400000" scaled="1"/>
          </a:gradFill>
          <a:ln>
            <a:noFill/>
          </a:ln>
          <a:scene3d>
            <a:camera prst="orthographicFront"/>
            <a:lightRig rig="threePt" dir="t"/>
          </a:scene3d>
          <a:sp3d extrusionH="139700">
            <a:bevelT w="177800"/>
          </a:sp3d>
        </p:spPr>
        <p:txBody>
          <a:bodyPr>
            <a:spAutoFit/>
          </a:bodyPr>
          <a:lstStyle/>
          <a:p>
            <a:r>
              <a:rPr lang="en-US" altLang="en-US" b="1" dirty="0">
                <a:solidFill>
                  <a:srgbClr val="66FFFF"/>
                </a:solidFill>
              </a:rPr>
              <a:t>Our Need for Divine Authority</a:t>
            </a:r>
            <a:endParaRPr lang="en-US" altLang="en-US" sz="2800" b="1" dirty="0">
              <a:solidFill>
                <a:srgbClr val="66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817322"/>
      </p:ext>
    </p:extLst>
  </p:cSld>
  <p:clrMapOvr>
    <a:masterClrMapping/>
  </p:clrMapOvr>
  <p:transition spd="slow">
    <p:zo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239E83C3-19B8-43F0-B0D5-14F931B170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altLang="en-US"/>
              <a:t>Scripture Reveals All Truth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6E32AD30-E4EB-4633-B57E-DE419CC7E2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1450"/>
            <a:ext cx="7772400" cy="4893647"/>
          </a:xfrm>
        </p:spPr>
        <p:txBody>
          <a:bodyPr>
            <a:spAutoFit/>
          </a:bodyPr>
          <a:lstStyle/>
          <a:p>
            <a:r>
              <a:rPr lang="en-US" altLang="en-US" sz="2600" b="0" dirty="0">
                <a:solidFill>
                  <a:srgbClr val="66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John 16:13 — The Holy Spirit revealed </a:t>
            </a:r>
            <a:r>
              <a:rPr lang="en-US" altLang="en-US" sz="2600" i="1" dirty="0">
                <a:solidFill>
                  <a:srgbClr val="66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all truth</a:t>
            </a:r>
            <a:r>
              <a:rPr lang="en-US" altLang="en-US" sz="2600" b="0" i="1" dirty="0">
                <a:solidFill>
                  <a:srgbClr val="66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600" b="0" dirty="0">
                <a:solidFill>
                  <a:srgbClr val="66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to the apostles.</a:t>
            </a:r>
          </a:p>
          <a:p>
            <a:r>
              <a:rPr lang="en-US" altLang="en-US" sz="2600" b="0" dirty="0">
                <a:solidFill>
                  <a:srgbClr val="66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Acts 20:20,27 — Paul preached the </a:t>
            </a:r>
            <a:r>
              <a:rPr lang="en-US" altLang="en-US" sz="2600" i="1" dirty="0">
                <a:solidFill>
                  <a:srgbClr val="66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whole counsel</a:t>
            </a:r>
            <a:r>
              <a:rPr lang="en-US" altLang="en-US" sz="2600" dirty="0">
                <a:solidFill>
                  <a:srgbClr val="66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of God</a:t>
            </a:r>
            <a:r>
              <a:rPr lang="en-US" altLang="en-US" sz="2600" b="0" dirty="0">
                <a:solidFill>
                  <a:srgbClr val="66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, keeping back nothing that was profitable.</a:t>
            </a:r>
          </a:p>
          <a:p>
            <a:r>
              <a:rPr lang="en-US" altLang="en-US" sz="2600" b="0" dirty="0">
                <a:solidFill>
                  <a:srgbClr val="66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2 Timothy 3:16,17 — </a:t>
            </a:r>
            <a:r>
              <a:rPr lang="en-US" altLang="en-US" sz="2600" i="1" dirty="0">
                <a:solidFill>
                  <a:srgbClr val="66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All good works</a:t>
            </a:r>
            <a:r>
              <a:rPr lang="en-US" altLang="en-US" sz="2600" b="0" dirty="0">
                <a:solidFill>
                  <a:srgbClr val="66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are recorded in the Scriptures.</a:t>
            </a:r>
          </a:p>
          <a:p>
            <a:r>
              <a:rPr lang="en-US" altLang="en-US" sz="2600" b="0" dirty="0">
                <a:solidFill>
                  <a:srgbClr val="66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2 Peter 1:3; 1:12-15; 3:1,2— God granted </a:t>
            </a:r>
            <a:r>
              <a:rPr lang="en-US" altLang="en-US" sz="2600" i="1" dirty="0">
                <a:solidFill>
                  <a:srgbClr val="66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all things that pertain to life and godliness</a:t>
            </a:r>
            <a:r>
              <a:rPr lang="en-US" altLang="en-US" sz="2600" dirty="0">
                <a:solidFill>
                  <a:srgbClr val="66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r>
              <a:rPr lang="en-US" altLang="en-US" sz="2600" b="0" dirty="0">
                <a:solidFill>
                  <a:srgbClr val="66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James 1:25 — The </a:t>
            </a:r>
            <a:r>
              <a:rPr lang="en-US" altLang="en-US" sz="2600" i="1" dirty="0">
                <a:solidFill>
                  <a:srgbClr val="66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perfect</a:t>
            </a:r>
            <a:r>
              <a:rPr lang="en-US" altLang="en-US" sz="2600" b="0" dirty="0">
                <a:solidFill>
                  <a:srgbClr val="66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law of liberty.</a:t>
            </a:r>
          </a:p>
          <a:p>
            <a:r>
              <a:rPr lang="en-US" altLang="en-US" sz="2800" b="0" dirty="0">
                <a:solidFill>
                  <a:srgbClr val="66FF99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Any practice that differs from Scripture is </a:t>
            </a:r>
            <a:r>
              <a:rPr lang="en-US" altLang="en-US" sz="2800" i="1" dirty="0">
                <a:solidFill>
                  <a:srgbClr val="66FF99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not</a:t>
            </a:r>
            <a:r>
              <a:rPr lang="en-US" altLang="en-US" sz="2800" b="0" dirty="0">
                <a:solidFill>
                  <a:srgbClr val="66FF99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true, </a:t>
            </a:r>
            <a:r>
              <a:rPr lang="en-US" altLang="en-US" sz="2800" i="1" dirty="0">
                <a:solidFill>
                  <a:srgbClr val="66FF99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not</a:t>
            </a:r>
            <a:r>
              <a:rPr lang="en-US" altLang="en-US" sz="2800" b="0" dirty="0">
                <a:solidFill>
                  <a:srgbClr val="66FF99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a good work, and does </a:t>
            </a:r>
            <a:r>
              <a:rPr lang="en-US" altLang="en-US" sz="2800" i="1" dirty="0">
                <a:solidFill>
                  <a:srgbClr val="66FF99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not</a:t>
            </a:r>
            <a:r>
              <a:rPr lang="en-US" altLang="en-US" sz="2800" b="0" dirty="0">
                <a:solidFill>
                  <a:srgbClr val="66FF99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pertain to godliness.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>
            <a:extLst>
              <a:ext uri="{FF2B5EF4-FFF2-40B4-BE49-F238E27FC236}">
                <a16:creationId xmlns:a16="http://schemas.microsoft.com/office/drawing/2014/main" id="{9C39B529-AC09-41E2-8E23-877812569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733800" y="1829371"/>
            <a:ext cx="4953000" cy="4038029"/>
          </a:xfrm>
          <a:ln w="88900">
            <a:solidFill>
              <a:srgbClr val="66FF99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60000"/>
              </a:spcBef>
            </a:pPr>
            <a:r>
              <a:rPr lang="en-US" altLang="en-US" dirty="0">
                <a:solidFill>
                  <a:srgbClr val="66FF99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Divine Authority Is Revealed in Scripture</a:t>
            </a:r>
          </a:p>
          <a:p>
            <a:pPr>
              <a:spcBef>
                <a:spcPct val="60000"/>
              </a:spcBef>
            </a:pPr>
            <a:r>
              <a:rPr lang="en-US" altLang="en-US" dirty="0">
                <a:solidFill>
                  <a:srgbClr val="66FF99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 Bible Completely Reveals All God’s Will</a:t>
            </a:r>
          </a:p>
          <a:p>
            <a:pPr>
              <a:spcBef>
                <a:spcPct val="60000"/>
              </a:spcBef>
            </a:pPr>
            <a:r>
              <a:rPr lang="en-US" altLang="en-US" dirty="0">
                <a:solidFill>
                  <a:srgbClr val="66FF99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Practices Not Included in God’s Word Are Unacceptable</a:t>
            </a:r>
            <a:endParaRPr lang="en-US" altLang="en-US" b="0" dirty="0">
              <a:solidFill>
                <a:srgbClr val="66FF99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F0C6E10-2CD0-4CFB-BB69-051C3FC27E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2" r="19564"/>
          <a:stretch/>
        </p:blipFill>
        <p:spPr>
          <a:xfrm>
            <a:off x="228600" y="2362200"/>
            <a:ext cx="3048001" cy="2905735"/>
          </a:xfrm>
          <a:prstGeom prst="rect">
            <a:avLst/>
          </a:prstGeom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64465EC6-A9F4-4411-9C77-FB025045F3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46331"/>
          </a:xfrm>
          <a:gradFill>
            <a:gsLst>
              <a:gs pos="0">
                <a:srgbClr val="004600"/>
              </a:gs>
              <a:gs pos="50000">
                <a:srgbClr val="3B7600"/>
              </a:gs>
              <a:gs pos="100000">
                <a:srgbClr val="004600"/>
              </a:gs>
            </a:gsLst>
            <a:lin ang="5400000" scaled="1"/>
          </a:gradFill>
          <a:ln>
            <a:noFill/>
          </a:ln>
          <a:scene3d>
            <a:camera prst="orthographicFront"/>
            <a:lightRig rig="threePt" dir="t"/>
          </a:scene3d>
          <a:sp3d extrusionH="139700">
            <a:bevelT w="177800"/>
          </a:sp3d>
        </p:spPr>
        <p:txBody>
          <a:bodyPr>
            <a:spAutoFit/>
          </a:bodyPr>
          <a:lstStyle/>
          <a:p>
            <a:r>
              <a:rPr lang="en-US" altLang="en-US" b="1" dirty="0">
                <a:solidFill>
                  <a:srgbClr val="66FFFF"/>
                </a:solidFill>
              </a:rPr>
              <a:t>Our Need for Divine Authority</a:t>
            </a:r>
            <a:endParaRPr lang="en-US" altLang="en-US" sz="2800" b="1" dirty="0">
              <a:solidFill>
                <a:srgbClr val="66FFFF"/>
              </a:solidFill>
            </a:endParaRPr>
          </a:p>
        </p:txBody>
      </p:sp>
    </p:spTree>
  </p:cSld>
  <p:clrMapOvr>
    <a:masterClrMapping/>
  </p:clrMapOvr>
  <p:transition spd="slow">
    <p:zo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AE0A97A1-3F39-449C-A607-4621F0BBDA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593725"/>
          </a:xfrm>
          <a:ln/>
        </p:spPr>
        <p:txBody>
          <a:bodyPr/>
          <a:lstStyle/>
          <a:p>
            <a:r>
              <a:rPr lang="en-US" altLang="en-US" dirty="0"/>
              <a:t>Practices Not Included in the Bible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C9CE91E3-8B3F-4BE8-8258-36FBB07D4C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1143000"/>
            <a:ext cx="8839200" cy="5539978"/>
          </a:xfrm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66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 Principle of Ownership</a:t>
            </a:r>
            <a:br>
              <a:rPr lang="en-US" altLang="en-US" sz="2400" b="0" dirty="0">
                <a:solidFill>
                  <a:srgbClr val="FFFFFF"/>
                </a:solidFill>
                <a:latin typeface="Comic Sans MS" panose="030F0702030302020204" pitchFamily="66" charset="0"/>
                <a:cs typeface="Tahoma" panose="020B0604030504040204" pitchFamily="34" charset="0"/>
              </a:rPr>
            </a:br>
            <a:r>
              <a:rPr lang="en-US" altLang="en-US" sz="2400" b="0" dirty="0">
                <a:solidFill>
                  <a:srgbClr val="FFFFFF"/>
                </a:solidFill>
                <a:latin typeface="Comic Sans MS" panose="030F0702030302020204" pitchFamily="66" charset="0"/>
                <a:cs typeface="Tahoma" panose="020B0604030504040204" pitchFamily="34" charset="0"/>
              </a:rPr>
              <a:t>Acts 17:24; 1 Chronicles 29:11,12; Matthew 16:18; </a:t>
            </a:r>
            <a:br>
              <a:rPr lang="en-US" altLang="en-US" sz="2400" b="0" dirty="0">
                <a:solidFill>
                  <a:srgbClr val="FFFFFF"/>
                </a:solidFill>
                <a:latin typeface="Comic Sans MS" panose="030F0702030302020204" pitchFamily="66" charset="0"/>
                <a:cs typeface="Tahoma" panose="020B0604030504040204" pitchFamily="34" charset="0"/>
              </a:rPr>
            </a:br>
            <a:r>
              <a:rPr lang="en-US" altLang="en-US" sz="2400" b="0" dirty="0">
                <a:solidFill>
                  <a:srgbClr val="FFFFFF"/>
                </a:solidFill>
                <a:latin typeface="Comic Sans MS" panose="030F0702030302020204" pitchFamily="66" charset="0"/>
                <a:cs typeface="Tahoma" panose="020B0604030504040204" pitchFamily="34" charset="0"/>
              </a:rPr>
              <a:t>Acts 20:28; Ephesians 1:22,23; 5:23-25</a:t>
            </a:r>
          </a:p>
          <a:p>
            <a:r>
              <a:rPr lang="en-US" altLang="en-US" sz="2400" dirty="0">
                <a:solidFill>
                  <a:srgbClr val="66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 Principle of Wisdom</a:t>
            </a:r>
            <a:br>
              <a:rPr lang="en-US" altLang="en-US" sz="2400" b="0" dirty="0">
                <a:solidFill>
                  <a:srgbClr val="FFFFFF"/>
                </a:solidFill>
                <a:latin typeface="Comic Sans MS" panose="030F0702030302020204" pitchFamily="66" charset="0"/>
                <a:cs typeface="Tahoma" panose="020B0604030504040204" pitchFamily="34" charset="0"/>
              </a:rPr>
            </a:br>
            <a:r>
              <a:rPr lang="en-US" altLang="en-US" sz="2400" b="0" dirty="0">
                <a:solidFill>
                  <a:srgbClr val="FFFFFF"/>
                </a:solidFill>
                <a:latin typeface="Comic Sans MS" panose="030F0702030302020204" pitchFamily="66" charset="0"/>
                <a:cs typeface="Tahoma" panose="020B0604030504040204" pitchFamily="34" charset="0"/>
              </a:rPr>
              <a:t>Isaiah 55:8,9; Jeremiah 10:23; Proverbs 14:12; </a:t>
            </a:r>
            <a:br>
              <a:rPr lang="en-US" altLang="en-US" sz="2400" b="0" dirty="0">
                <a:solidFill>
                  <a:srgbClr val="FFFFFF"/>
                </a:solidFill>
                <a:latin typeface="Comic Sans MS" panose="030F0702030302020204" pitchFamily="66" charset="0"/>
                <a:cs typeface="Tahoma" panose="020B0604030504040204" pitchFamily="34" charset="0"/>
              </a:rPr>
            </a:br>
            <a:r>
              <a:rPr lang="en-US" altLang="en-US" sz="2400" b="0" dirty="0">
                <a:solidFill>
                  <a:srgbClr val="FFFFFF"/>
                </a:solidFill>
                <a:latin typeface="Comic Sans MS" panose="030F0702030302020204" pitchFamily="66" charset="0"/>
                <a:cs typeface="Tahoma" panose="020B0604030504040204" pitchFamily="34" charset="0"/>
              </a:rPr>
              <a:t>2 Corinthians 10:18; Isaiah 30:1; Psalm 94:11,12</a:t>
            </a:r>
          </a:p>
          <a:p>
            <a:r>
              <a:rPr lang="en-US" altLang="en-US" sz="2400" dirty="0">
                <a:solidFill>
                  <a:srgbClr val="66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 Principle of Worship</a:t>
            </a:r>
            <a:r>
              <a:rPr lang="en-US" altLang="en-US" sz="2400" b="0" dirty="0">
                <a:solidFill>
                  <a:srgbClr val="FFFFFF"/>
                </a:solidFill>
                <a:latin typeface="Comic Sans MS" panose="030F0702030302020204" pitchFamily="66" charset="0"/>
                <a:cs typeface="Tahoma" panose="020B0604030504040204" pitchFamily="34" charset="0"/>
              </a:rPr>
              <a:t> </a:t>
            </a:r>
            <a:br>
              <a:rPr lang="en-US" altLang="en-US" sz="2400" b="0" dirty="0">
                <a:solidFill>
                  <a:srgbClr val="FFFFFF"/>
                </a:solidFill>
                <a:latin typeface="Comic Sans MS" panose="030F0702030302020204" pitchFamily="66" charset="0"/>
                <a:cs typeface="Tahoma" panose="020B0604030504040204" pitchFamily="34" charset="0"/>
              </a:rPr>
            </a:br>
            <a:r>
              <a:rPr lang="en-US" altLang="en-US" sz="2400" b="0">
                <a:solidFill>
                  <a:srgbClr val="FFFFFF"/>
                </a:solidFill>
                <a:latin typeface="Comic Sans MS" panose="030F0702030302020204" pitchFamily="66" charset="0"/>
                <a:cs typeface="Tahoma" panose="020B0604030504040204" pitchFamily="34" charset="0"/>
              </a:rPr>
              <a:t>John 4:23,24; </a:t>
            </a:r>
            <a:r>
              <a:rPr lang="en-US" altLang="en-US" sz="2400" b="0" dirty="0">
                <a:solidFill>
                  <a:srgbClr val="FFFFFF"/>
                </a:solidFill>
                <a:latin typeface="Comic Sans MS" panose="030F0702030302020204" pitchFamily="66" charset="0"/>
                <a:cs typeface="Tahoma" panose="020B0604030504040204" pitchFamily="34" charset="0"/>
              </a:rPr>
              <a:t>16:13; Matthew 21:25; 15:9,13,14</a:t>
            </a:r>
          </a:p>
          <a:p>
            <a:r>
              <a:rPr lang="en-US" altLang="en-US" sz="2400" dirty="0">
                <a:solidFill>
                  <a:srgbClr val="66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 Principle of Love</a:t>
            </a:r>
            <a:r>
              <a:rPr lang="en-US" altLang="en-US" sz="2400" b="0" dirty="0">
                <a:solidFill>
                  <a:srgbClr val="FFFFFF"/>
                </a:solidFill>
                <a:latin typeface="Comic Sans MS" panose="030F0702030302020204" pitchFamily="66" charset="0"/>
                <a:cs typeface="Tahoma" panose="020B0604030504040204" pitchFamily="34" charset="0"/>
              </a:rPr>
              <a:t> </a:t>
            </a:r>
            <a:br>
              <a:rPr lang="en-US" altLang="en-US" sz="2400" b="0" dirty="0">
                <a:solidFill>
                  <a:srgbClr val="FFFFFF"/>
                </a:solidFill>
                <a:latin typeface="Comic Sans MS" panose="030F0702030302020204" pitchFamily="66" charset="0"/>
                <a:cs typeface="Tahoma" panose="020B0604030504040204" pitchFamily="34" charset="0"/>
              </a:rPr>
            </a:br>
            <a:r>
              <a:rPr lang="en-US" altLang="en-US" sz="2400" b="0" dirty="0">
                <a:solidFill>
                  <a:srgbClr val="FFFFFF"/>
                </a:solidFill>
                <a:latin typeface="Comic Sans MS" panose="030F0702030302020204" pitchFamily="66" charset="0"/>
                <a:cs typeface="Tahoma" panose="020B0604030504040204" pitchFamily="34" charset="0"/>
              </a:rPr>
              <a:t>Matthew 22:37; John 14:15; Luke 16:15; 2 Timothy 4:2-4</a:t>
            </a:r>
          </a:p>
          <a:p>
            <a:r>
              <a:rPr lang="en-US" altLang="en-US" sz="2400" dirty="0">
                <a:solidFill>
                  <a:srgbClr val="66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 Principle of Faith</a:t>
            </a:r>
            <a:br>
              <a:rPr lang="en-US" altLang="en-US" sz="2400" b="0" dirty="0">
                <a:solidFill>
                  <a:srgbClr val="FFFFFF"/>
                </a:solidFill>
                <a:latin typeface="Comic Sans MS" panose="030F0702030302020204" pitchFamily="66" charset="0"/>
                <a:cs typeface="Tahoma" panose="020B0604030504040204" pitchFamily="34" charset="0"/>
              </a:rPr>
            </a:br>
            <a:r>
              <a:rPr lang="en-US" altLang="en-US" sz="2400" b="0" dirty="0">
                <a:solidFill>
                  <a:srgbClr val="FFFFFF"/>
                </a:solidFill>
                <a:latin typeface="Comic Sans MS" panose="030F0702030302020204" pitchFamily="66" charset="0"/>
                <a:cs typeface="Tahoma" panose="020B0604030504040204" pitchFamily="34" charset="0"/>
              </a:rPr>
              <a:t>Heb. 11:6; 2 Cor. 5:7; Rom. 10:17; Prov. 3:5,6; 28:26; 1 Cor. 2:5</a:t>
            </a:r>
          </a:p>
          <a:p>
            <a:r>
              <a:rPr lang="en-US" altLang="en-US" sz="2400" dirty="0">
                <a:solidFill>
                  <a:srgbClr val="66FFFF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 Principle of Authority</a:t>
            </a:r>
            <a:br>
              <a:rPr lang="en-US" altLang="en-US" sz="2400" b="0" dirty="0">
                <a:solidFill>
                  <a:srgbClr val="FFFFFF"/>
                </a:solidFill>
                <a:latin typeface="Comic Sans MS" panose="030F0702030302020204" pitchFamily="66" charset="0"/>
                <a:cs typeface="Tahoma" panose="020B0604030504040204" pitchFamily="34" charset="0"/>
              </a:rPr>
            </a:br>
            <a:r>
              <a:rPr lang="en-US" altLang="en-US" sz="2400" b="0" dirty="0">
                <a:solidFill>
                  <a:srgbClr val="FFFFFF"/>
                </a:solidFill>
                <a:latin typeface="Comic Sans MS" panose="030F0702030302020204" pitchFamily="66" charset="0"/>
                <a:cs typeface="Tahoma" panose="020B0604030504040204" pitchFamily="34" charset="0"/>
              </a:rPr>
              <a:t>Colossians 3:17;  Galatians 1:6-9; 1 Timothy 1:3; 2 John 9; Jeremiah 7:23,24; Psalm 81:12,13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uiExpand="1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9EDF6E38-1000-47AB-919A-41E6AC8C10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579438"/>
            <a:ext cx="7772400" cy="1504950"/>
          </a:xfrm>
          <a:gradFill>
            <a:gsLst>
              <a:gs pos="0">
                <a:srgbClr val="004600"/>
              </a:gs>
              <a:gs pos="50000">
                <a:srgbClr val="3B7600"/>
              </a:gs>
              <a:gs pos="100000">
                <a:srgbClr val="004600"/>
              </a:gs>
            </a:gsLst>
            <a:lin ang="5400000" scaled="1"/>
          </a:gradFill>
          <a:ln>
            <a:noFill/>
          </a:ln>
          <a:scene3d>
            <a:camera prst="orthographicFront"/>
            <a:lightRig rig="threePt" dir="t"/>
          </a:scene3d>
          <a:sp3d extrusionH="139700">
            <a:bevelT w="177800"/>
          </a:sp3d>
        </p:spPr>
        <p:txBody>
          <a:bodyPr>
            <a:spAutoFit/>
          </a:bodyPr>
          <a:lstStyle/>
          <a:p>
            <a:r>
              <a:rPr lang="en-US" altLang="en-US" b="1" dirty="0">
                <a:solidFill>
                  <a:srgbClr val="66FFFF"/>
                </a:solidFill>
              </a:rPr>
              <a:t>Applications of Divine Authority</a:t>
            </a:r>
            <a:br>
              <a:rPr lang="en-US" altLang="en-US" b="1" dirty="0">
                <a:solidFill>
                  <a:srgbClr val="66FFFF"/>
                </a:solidFill>
              </a:rPr>
            </a:br>
            <a:r>
              <a:rPr lang="en-US" altLang="en-US" sz="2800" b="1" dirty="0">
                <a:solidFill>
                  <a:srgbClr val="66FFFF"/>
                </a:solidFill>
              </a:rPr>
              <a:t>(General and Specific Authority / </a:t>
            </a:r>
            <a:br>
              <a:rPr lang="en-US" altLang="en-US" sz="2800" b="1" dirty="0">
                <a:solidFill>
                  <a:srgbClr val="66FFFF"/>
                </a:solidFill>
              </a:rPr>
            </a:br>
            <a:r>
              <a:rPr lang="en-US" altLang="en-US" sz="2800" b="1" dirty="0">
                <a:solidFill>
                  <a:srgbClr val="66FFFF"/>
                </a:solidFill>
              </a:rPr>
              <a:t>Aids and additions)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734C1953-CE45-4BD1-BC34-BD60E6B4DB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581400" y="2286000"/>
            <a:ext cx="5334000" cy="2031325"/>
          </a:xfrm>
          <a:ln w="88900">
            <a:solidFill>
              <a:srgbClr val="66FF99"/>
            </a:solidFill>
            <a:miter lim="800000"/>
            <a:headEnd/>
            <a:tailEnd/>
          </a:ln>
        </p:spPr>
        <p:txBody>
          <a:bodyPr wrap="square" lIns="91440" tIns="91440" rIns="91440" bIns="91440">
            <a:spAutoFit/>
          </a:bodyPr>
          <a:lstStyle/>
          <a:p>
            <a:r>
              <a:rPr lang="en-US" sz="2400" b="0" dirty="0"/>
              <a:t>When God wants man to do a thing in a particular way, He instructs us by choosing words that are specific or narrow (limited, precise, restricted, detailed, exclusive) in their meaning.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D5A0F6E-03D6-4167-95DC-A7548AD2254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2" r="19564"/>
          <a:stretch/>
        </p:blipFill>
        <p:spPr>
          <a:xfrm>
            <a:off x="228600" y="2656865"/>
            <a:ext cx="3048001" cy="29057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056584F-D9E4-4702-A76E-0B68F6691392}"/>
              </a:ext>
            </a:extLst>
          </p:cNvPr>
          <p:cNvSpPr txBox="1"/>
          <p:nvPr/>
        </p:nvSpPr>
        <p:spPr>
          <a:xfrm>
            <a:off x="152400" y="6428601"/>
            <a:ext cx="2209800" cy="276999"/>
          </a:xfrm>
          <a:prstGeom prst="rect">
            <a:avLst/>
          </a:prstGeom>
          <a:solidFill>
            <a:srgbClr val="99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hlinkClick r:id="rId3"/>
              </a:rPr>
              <a:t>www.gospelway.com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288613541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>
            <a:extLst>
              <a:ext uri="{FF2B5EF4-FFF2-40B4-BE49-F238E27FC236}">
                <a16:creationId xmlns:a16="http://schemas.microsoft.com/office/drawing/2014/main" id="{734C1953-CE45-4BD1-BC34-BD60E6B4DB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581400" y="2286000"/>
            <a:ext cx="5334000" cy="4247317"/>
          </a:xfrm>
          <a:ln w="88900">
            <a:solidFill>
              <a:srgbClr val="66FF99"/>
            </a:solidFill>
            <a:miter lim="800000"/>
            <a:headEnd/>
            <a:tailEnd/>
          </a:ln>
        </p:spPr>
        <p:txBody>
          <a:bodyPr wrap="square" lIns="91440" tIns="91440" rIns="91440" bIns="91440">
            <a:spAutoFit/>
          </a:bodyPr>
          <a:lstStyle/>
          <a:p>
            <a:r>
              <a:rPr lang="en-US" sz="2400" b="0" dirty="0"/>
              <a:t>When God wants man to do a thing in a particular way, He instructs us by choosing words that are specific or narrow (limited, precise, restricted, detailed, exclusive) in their meaning. </a:t>
            </a:r>
          </a:p>
          <a:p>
            <a:r>
              <a:rPr lang="en-US" sz="2400" b="0" dirty="0"/>
              <a:t>When God wants to leave men free to choose from several alternative ways of doing a thing, He instructs us by choosing words that are more general or broad (inclusive, comprehensive, all-encompassing) in their meaning.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D5A0F6E-03D6-4167-95DC-A7548AD2254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2" r="19564"/>
          <a:stretch/>
        </p:blipFill>
        <p:spPr>
          <a:xfrm>
            <a:off x="228600" y="2656865"/>
            <a:ext cx="3048001" cy="29057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056584F-D9E4-4702-A76E-0B68F6691392}"/>
              </a:ext>
            </a:extLst>
          </p:cNvPr>
          <p:cNvSpPr txBox="1"/>
          <p:nvPr/>
        </p:nvSpPr>
        <p:spPr>
          <a:xfrm>
            <a:off x="152400" y="6428601"/>
            <a:ext cx="2209800" cy="276999"/>
          </a:xfrm>
          <a:prstGeom prst="rect">
            <a:avLst/>
          </a:prstGeom>
          <a:solidFill>
            <a:srgbClr val="99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hlinkClick r:id="rId3"/>
              </a:rPr>
              <a:t>www.gospelway.com</a:t>
            </a:r>
            <a:endParaRPr lang="en-US" sz="1200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6D80DBF1-26A4-4FE7-9CC3-F262CD7030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579438"/>
            <a:ext cx="7772400" cy="1504950"/>
          </a:xfrm>
          <a:gradFill>
            <a:gsLst>
              <a:gs pos="0">
                <a:srgbClr val="004600"/>
              </a:gs>
              <a:gs pos="50000">
                <a:srgbClr val="3B7600"/>
              </a:gs>
              <a:gs pos="100000">
                <a:srgbClr val="004600"/>
              </a:gs>
            </a:gsLst>
            <a:lin ang="5400000" scaled="1"/>
          </a:gradFill>
          <a:ln>
            <a:noFill/>
          </a:ln>
          <a:scene3d>
            <a:camera prst="orthographicFront"/>
            <a:lightRig rig="threePt" dir="t"/>
          </a:scene3d>
          <a:sp3d extrusionH="139700">
            <a:bevelT w="177800"/>
          </a:sp3d>
        </p:spPr>
        <p:txBody>
          <a:bodyPr>
            <a:spAutoFit/>
          </a:bodyPr>
          <a:lstStyle/>
          <a:p>
            <a:r>
              <a:rPr lang="en-US" altLang="en-US" b="1" dirty="0">
                <a:solidFill>
                  <a:srgbClr val="66FFFF"/>
                </a:solidFill>
              </a:rPr>
              <a:t>Applications of Divine Authority</a:t>
            </a:r>
            <a:br>
              <a:rPr lang="en-US" altLang="en-US" b="1" dirty="0">
                <a:solidFill>
                  <a:srgbClr val="66FFFF"/>
                </a:solidFill>
              </a:rPr>
            </a:br>
            <a:r>
              <a:rPr lang="en-US" altLang="en-US" sz="2800" b="1" dirty="0">
                <a:solidFill>
                  <a:srgbClr val="66FFFF"/>
                </a:solidFill>
              </a:rPr>
              <a:t>(General and Specific Authority / </a:t>
            </a:r>
            <a:br>
              <a:rPr lang="en-US" altLang="en-US" sz="2800" b="1" dirty="0">
                <a:solidFill>
                  <a:srgbClr val="66FFFF"/>
                </a:solidFill>
              </a:rPr>
            </a:br>
            <a:r>
              <a:rPr lang="en-US" altLang="en-US" sz="2800" b="1" dirty="0">
                <a:solidFill>
                  <a:srgbClr val="66FFFF"/>
                </a:solidFill>
              </a:rPr>
              <a:t>Aids and additions)</a:t>
            </a:r>
          </a:p>
        </p:txBody>
      </p:sp>
    </p:spTree>
    <p:extLst>
      <p:ext uri="{BB962C8B-B14F-4D97-AF65-F5344CB8AC3E}">
        <p14:creationId xmlns:p14="http://schemas.microsoft.com/office/powerpoint/2010/main" val="3565238211"/>
      </p:ext>
    </p:extLst>
  </p:cSld>
  <p:clrMapOvr>
    <a:masterClrMapping/>
  </p:clrMapOvr>
  <p:transition spd="slow">
    <p:zo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>
            <a:extLst>
              <a:ext uri="{FF2B5EF4-FFF2-40B4-BE49-F238E27FC236}">
                <a16:creationId xmlns:a16="http://schemas.microsoft.com/office/drawing/2014/main" id="{734C1953-CE45-4BD1-BC34-BD60E6B4DB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962400" y="2987675"/>
            <a:ext cx="4495800" cy="576263"/>
          </a:xfrm>
          <a:ln w="88900">
            <a:solidFill>
              <a:srgbClr val="66FF99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60000"/>
              </a:spcBef>
            </a:pPr>
            <a:r>
              <a:rPr lang="en-US" altLang="en-US">
                <a:solidFill>
                  <a:srgbClr val="66FF99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Bible Illustrations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D5A0F6E-03D6-4167-95DC-A7548AD2254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2" r="19564"/>
          <a:stretch/>
        </p:blipFill>
        <p:spPr>
          <a:xfrm>
            <a:off x="228600" y="2656865"/>
            <a:ext cx="3048001" cy="29057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056584F-D9E4-4702-A76E-0B68F6691392}"/>
              </a:ext>
            </a:extLst>
          </p:cNvPr>
          <p:cNvSpPr txBox="1"/>
          <p:nvPr/>
        </p:nvSpPr>
        <p:spPr>
          <a:xfrm>
            <a:off x="152400" y="6428601"/>
            <a:ext cx="2209800" cy="276999"/>
          </a:xfrm>
          <a:prstGeom prst="rect">
            <a:avLst/>
          </a:prstGeom>
          <a:solidFill>
            <a:srgbClr val="99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hlinkClick r:id="rId3"/>
              </a:rPr>
              <a:t>www.gospelway.com</a:t>
            </a:r>
            <a:endParaRPr lang="en-US" sz="1200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0BE4090C-BDAF-423A-B8A3-23D7106659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579438"/>
            <a:ext cx="7772400" cy="1504950"/>
          </a:xfrm>
          <a:gradFill>
            <a:gsLst>
              <a:gs pos="0">
                <a:srgbClr val="004600"/>
              </a:gs>
              <a:gs pos="50000">
                <a:srgbClr val="3B7600"/>
              </a:gs>
              <a:gs pos="100000">
                <a:srgbClr val="004600"/>
              </a:gs>
            </a:gsLst>
            <a:lin ang="5400000" scaled="1"/>
          </a:gradFill>
          <a:ln>
            <a:noFill/>
          </a:ln>
          <a:scene3d>
            <a:camera prst="orthographicFront"/>
            <a:lightRig rig="threePt" dir="t"/>
          </a:scene3d>
          <a:sp3d extrusionH="139700">
            <a:bevelT w="177800"/>
          </a:sp3d>
        </p:spPr>
        <p:txBody>
          <a:bodyPr>
            <a:spAutoFit/>
          </a:bodyPr>
          <a:lstStyle/>
          <a:p>
            <a:r>
              <a:rPr lang="en-US" altLang="en-US" b="1" dirty="0">
                <a:solidFill>
                  <a:srgbClr val="66FFFF"/>
                </a:solidFill>
              </a:rPr>
              <a:t>Applications of Divine Authority</a:t>
            </a:r>
            <a:br>
              <a:rPr lang="en-US" altLang="en-US" b="1" dirty="0">
                <a:solidFill>
                  <a:srgbClr val="66FFFF"/>
                </a:solidFill>
              </a:rPr>
            </a:br>
            <a:r>
              <a:rPr lang="en-US" altLang="en-US" sz="2800" b="1" dirty="0">
                <a:solidFill>
                  <a:srgbClr val="66FFFF"/>
                </a:solidFill>
              </a:rPr>
              <a:t>(General and Specific Authority / </a:t>
            </a:r>
            <a:br>
              <a:rPr lang="en-US" altLang="en-US" sz="2800" b="1" dirty="0">
                <a:solidFill>
                  <a:srgbClr val="66FFFF"/>
                </a:solidFill>
              </a:rPr>
            </a:br>
            <a:r>
              <a:rPr lang="en-US" altLang="en-US" sz="2800" b="1" dirty="0">
                <a:solidFill>
                  <a:srgbClr val="66FFFF"/>
                </a:solidFill>
              </a:rPr>
              <a:t>Aids and additions)</a:t>
            </a:r>
          </a:p>
        </p:txBody>
      </p:sp>
    </p:spTree>
  </p:cSld>
  <p:clrMapOvr>
    <a:masterClrMapping/>
  </p:clrMapOvr>
  <p:transition spd="slow">
    <p:zo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25267C0C-972C-49E1-8AF0-8DD66A4AFD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593725"/>
          </a:xfrm>
          <a:ln/>
        </p:spPr>
        <p:txBody>
          <a:bodyPr/>
          <a:lstStyle/>
          <a:p>
            <a:r>
              <a:rPr lang="en-US" altLang="en-US"/>
              <a:t>Bible Illustrations of Authority</a:t>
            </a:r>
          </a:p>
        </p:txBody>
      </p:sp>
      <p:graphicFrame>
        <p:nvGraphicFramePr>
          <p:cNvPr id="11368" name="Group 104">
            <a:extLst>
              <a:ext uri="{FF2B5EF4-FFF2-40B4-BE49-F238E27FC236}">
                <a16:creationId xmlns:a16="http://schemas.microsoft.com/office/drawing/2014/main" id="{1F532E1B-F3F2-437B-B1BB-218D43A37C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9221844"/>
              </p:ext>
            </p:extLst>
          </p:nvPr>
        </p:nvGraphicFramePr>
        <p:xfrm>
          <a:off x="533400" y="1219200"/>
          <a:ext cx="8153400" cy="1310640"/>
        </p:xfrm>
        <a:graphic>
          <a:graphicData uri="http://schemas.openxmlformats.org/drawingml/2006/table">
            <a:tbl>
              <a:tblPr/>
              <a:tblGrid>
                <a:gridCol w="2717800">
                  <a:extLst>
                    <a:ext uri="{9D8B030D-6E8A-4147-A177-3AD203B41FA5}">
                      <a16:colId xmlns:a16="http://schemas.microsoft.com/office/drawing/2014/main" val="3121965218"/>
                    </a:ext>
                  </a:extLst>
                </a:gridCol>
                <a:gridCol w="2844800">
                  <a:extLst>
                    <a:ext uri="{9D8B030D-6E8A-4147-A177-3AD203B41FA5}">
                      <a16:colId xmlns:a16="http://schemas.microsoft.com/office/drawing/2014/main" val="2145039148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665077417"/>
                    </a:ext>
                  </a:extLst>
                </a:gridCol>
              </a:tblGrid>
              <a:tr h="508000"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99"/>
                          </a:solidFill>
                          <a:effectLst/>
                          <a:latin typeface="Bookman Old Style" panose="02050604050505020204" pitchFamily="18" charset="0"/>
                        </a:rPr>
                        <a:t>Instruction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99"/>
                          </a:solidFill>
                          <a:effectLst/>
                          <a:latin typeface="Bookman Old Style" panose="02050604050505020204" pitchFamily="18" charset="0"/>
                        </a:rPr>
                        <a:t>Unauthorized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99"/>
                          </a:solidFill>
                          <a:effectLst/>
                          <a:latin typeface="Bookman Old Style" panose="02050604050505020204" pitchFamily="18" charset="0"/>
                        </a:rPr>
                        <a:t>Authorized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2134915"/>
                  </a:ext>
                </a:extLst>
              </a:tr>
              <a:tr h="692150"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Make an </a:t>
                      </a:r>
                      <a:r>
                        <a:rPr kumimoji="0" lang="en-US" altLang="en-US" sz="2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ark</a:t>
                      </a:r>
                      <a:r>
                        <a:rPr kumimoji="0" lang="en-US" altLang="en-US" sz="2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 of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Gopher wood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Metal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Pine, Walnut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Hammer/saw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Cart &amp; horse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8035527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zo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E238FC66-0654-490B-9E43-A1E381FCEE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593725"/>
          </a:xfrm>
          <a:ln/>
        </p:spPr>
        <p:txBody>
          <a:bodyPr/>
          <a:lstStyle/>
          <a:p>
            <a:r>
              <a:rPr lang="en-US" altLang="en-US"/>
              <a:t>Bible Illustrations of Authority</a:t>
            </a:r>
          </a:p>
        </p:txBody>
      </p:sp>
      <p:graphicFrame>
        <p:nvGraphicFramePr>
          <p:cNvPr id="13353" name="Group 41">
            <a:extLst>
              <a:ext uri="{FF2B5EF4-FFF2-40B4-BE49-F238E27FC236}">
                <a16:creationId xmlns:a16="http://schemas.microsoft.com/office/drawing/2014/main" id="{CBFB9349-187B-43EB-88D4-393AB3920E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3075988"/>
              </p:ext>
            </p:extLst>
          </p:nvPr>
        </p:nvGraphicFramePr>
        <p:xfrm>
          <a:off x="533400" y="1219200"/>
          <a:ext cx="8153400" cy="2103120"/>
        </p:xfrm>
        <a:graphic>
          <a:graphicData uri="http://schemas.openxmlformats.org/drawingml/2006/table">
            <a:tbl>
              <a:tblPr/>
              <a:tblGrid>
                <a:gridCol w="2717800">
                  <a:extLst>
                    <a:ext uri="{9D8B030D-6E8A-4147-A177-3AD203B41FA5}">
                      <a16:colId xmlns:a16="http://schemas.microsoft.com/office/drawing/2014/main" val="1765956469"/>
                    </a:ext>
                  </a:extLst>
                </a:gridCol>
                <a:gridCol w="2844800">
                  <a:extLst>
                    <a:ext uri="{9D8B030D-6E8A-4147-A177-3AD203B41FA5}">
                      <a16:colId xmlns:a16="http://schemas.microsoft.com/office/drawing/2014/main" val="1991168855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1932599390"/>
                    </a:ext>
                  </a:extLst>
                </a:gridCol>
              </a:tblGrid>
              <a:tr h="508000"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99"/>
                          </a:solidFill>
                          <a:effectLst/>
                          <a:latin typeface="Bookman Old Style" panose="02050604050505020204" pitchFamily="18" charset="0"/>
                        </a:rPr>
                        <a:t>Instruction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99"/>
                          </a:solidFill>
                          <a:effectLst/>
                          <a:latin typeface="Bookman Old Style" panose="02050604050505020204" pitchFamily="18" charset="0"/>
                        </a:rPr>
                        <a:t>Unauthorized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99"/>
                          </a:solidFill>
                          <a:effectLst/>
                          <a:latin typeface="Bookman Old Style" panose="02050604050505020204" pitchFamily="18" charset="0"/>
                        </a:rPr>
                        <a:t>Authorized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4803934"/>
                  </a:ext>
                </a:extLst>
              </a:tr>
              <a:tr h="692150"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Make an ark of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Gopher wood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Metal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Pine, Walnut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Hammer/saw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Cart &amp; horse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6247352"/>
                  </a:ext>
                </a:extLst>
              </a:tr>
              <a:tr h="693738"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Dip in Jordan</a:t>
                      </a:r>
                      <a:br>
                        <a:rPr kumimoji="0" lang="en-US" altLang="en-US" sz="2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</a:br>
                      <a:r>
                        <a:rPr kumimoji="0" lang="en-US" altLang="en-US" sz="2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seven times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Different river</a:t>
                      </a:r>
                      <a:b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</a:b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different # times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North or south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Servant’s help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2191839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zo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6A876262-FD14-4FC5-B5F9-4B8E54A3D9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593725"/>
          </a:xfrm>
          <a:ln/>
        </p:spPr>
        <p:txBody>
          <a:bodyPr/>
          <a:lstStyle/>
          <a:p>
            <a:r>
              <a:rPr lang="en-US" altLang="en-US"/>
              <a:t>Bible Illustrations of Authority</a:t>
            </a:r>
          </a:p>
        </p:txBody>
      </p:sp>
      <p:graphicFrame>
        <p:nvGraphicFramePr>
          <p:cNvPr id="14377" name="Group 41">
            <a:extLst>
              <a:ext uri="{FF2B5EF4-FFF2-40B4-BE49-F238E27FC236}">
                <a16:creationId xmlns:a16="http://schemas.microsoft.com/office/drawing/2014/main" id="{C27097A1-F3BD-4B0E-9958-07AC7D141B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5177158"/>
              </p:ext>
            </p:extLst>
          </p:nvPr>
        </p:nvGraphicFramePr>
        <p:xfrm>
          <a:off x="533400" y="1219200"/>
          <a:ext cx="8153400" cy="2592070"/>
        </p:xfrm>
        <a:graphic>
          <a:graphicData uri="http://schemas.openxmlformats.org/drawingml/2006/table">
            <a:tbl>
              <a:tblPr/>
              <a:tblGrid>
                <a:gridCol w="2717800">
                  <a:extLst>
                    <a:ext uri="{9D8B030D-6E8A-4147-A177-3AD203B41FA5}">
                      <a16:colId xmlns:a16="http://schemas.microsoft.com/office/drawing/2014/main" val="654925412"/>
                    </a:ext>
                  </a:extLst>
                </a:gridCol>
                <a:gridCol w="2844800">
                  <a:extLst>
                    <a:ext uri="{9D8B030D-6E8A-4147-A177-3AD203B41FA5}">
                      <a16:colId xmlns:a16="http://schemas.microsoft.com/office/drawing/2014/main" val="3319683866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72833530"/>
                    </a:ext>
                  </a:extLst>
                </a:gridCol>
              </a:tblGrid>
              <a:tr h="508000"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99"/>
                          </a:solidFill>
                          <a:effectLst/>
                          <a:latin typeface="Bookman Old Style" panose="02050604050505020204" pitchFamily="18" charset="0"/>
                        </a:rPr>
                        <a:t>Instruction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99"/>
                          </a:solidFill>
                          <a:effectLst/>
                          <a:latin typeface="Bookman Old Style" panose="02050604050505020204" pitchFamily="18" charset="0"/>
                        </a:rPr>
                        <a:t>Unauthorized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99"/>
                          </a:solidFill>
                          <a:effectLst/>
                          <a:latin typeface="Bookman Old Style" panose="02050604050505020204" pitchFamily="18" charset="0"/>
                        </a:rPr>
                        <a:t>Authorized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7147859"/>
                  </a:ext>
                </a:extLst>
              </a:tr>
              <a:tr h="692150"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Make an ark of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Gopher wood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Metal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Pine, Walnut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Hammer/saw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Cart &amp; horse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7730291"/>
                  </a:ext>
                </a:extLst>
              </a:tr>
              <a:tr h="693738"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Dip in Jordan</a:t>
                      </a:r>
                      <a:b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</a:b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seven times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Different river</a:t>
                      </a:r>
                      <a:b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</a:b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different # times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North or south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Servant’s help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7555428"/>
                  </a:ext>
                </a:extLst>
              </a:tr>
              <a:tr h="488950"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Fire for incense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Different fire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Amount of fire?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6169582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zo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0D0DE90B-6057-4D2F-94E3-DFDD69A9C4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593725"/>
          </a:xfrm>
          <a:ln/>
        </p:spPr>
        <p:txBody>
          <a:bodyPr/>
          <a:lstStyle/>
          <a:p>
            <a:r>
              <a:rPr lang="en-US" altLang="en-US"/>
              <a:t>Bible Illustrations of Authority</a:t>
            </a:r>
          </a:p>
        </p:txBody>
      </p:sp>
      <p:graphicFrame>
        <p:nvGraphicFramePr>
          <p:cNvPr id="15402" name="Group 42">
            <a:extLst>
              <a:ext uri="{FF2B5EF4-FFF2-40B4-BE49-F238E27FC236}">
                <a16:creationId xmlns:a16="http://schemas.microsoft.com/office/drawing/2014/main" id="{EB61CB6B-98AB-4CA2-AA26-5DC7681FD8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9300480"/>
              </p:ext>
            </p:extLst>
          </p:nvPr>
        </p:nvGraphicFramePr>
        <p:xfrm>
          <a:off x="533400" y="1219200"/>
          <a:ext cx="8153400" cy="3384550"/>
        </p:xfrm>
        <a:graphic>
          <a:graphicData uri="http://schemas.openxmlformats.org/drawingml/2006/table">
            <a:tbl>
              <a:tblPr/>
              <a:tblGrid>
                <a:gridCol w="2717800">
                  <a:extLst>
                    <a:ext uri="{9D8B030D-6E8A-4147-A177-3AD203B41FA5}">
                      <a16:colId xmlns:a16="http://schemas.microsoft.com/office/drawing/2014/main" val="3744547845"/>
                    </a:ext>
                  </a:extLst>
                </a:gridCol>
                <a:gridCol w="2844800">
                  <a:extLst>
                    <a:ext uri="{9D8B030D-6E8A-4147-A177-3AD203B41FA5}">
                      <a16:colId xmlns:a16="http://schemas.microsoft.com/office/drawing/2014/main" val="3864971037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3485400463"/>
                    </a:ext>
                  </a:extLst>
                </a:gridCol>
              </a:tblGrid>
              <a:tr h="508000"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99"/>
                          </a:solidFill>
                          <a:effectLst/>
                          <a:latin typeface="Bookman Old Style" panose="02050604050505020204" pitchFamily="18" charset="0"/>
                        </a:rPr>
                        <a:t>Instruction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99"/>
                          </a:solidFill>
                          <a:effectLst/>
                          <a:latin typeface="Bookman Old Style" panose="02050604050505020204" pitchFamily="18" charset="0"/>
                        </a:rPr>
                        <a:t>Unauthorized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99"/>
                          </a:solidFill>
                          <a:effectLst/>
                          <a:latin typeface="Bookman Old Style" panose="02050604050505020204" pitchFamily="18" charset="0"/>
                        </a:rPr>
                        <a:t>Authorized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7624344"/>
                  </a:ext>
                </a:extLst>
              </a:tr>
              <a:tr h="692150"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Make an ark of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Gopher wood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Metal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Pine, Walnut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Hammer/saw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Cart &amp; horse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734698"/>
                  </a:ext>
                </a:extLst>
              </a:tr>
              <a:tr h="693738"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Dip in Jordan</a:t>
                      </a:r>
                      <a:b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</a:b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seven times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Different river</a:t>
                      </a:r>
                      <a:b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</a:b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different # times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North or south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Servant’s help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024895"/>
                  </a:ext>
                </a:extLst>
              </a:tr>
              <a:tr h="488950"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Fire for incense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Different fire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Amount of fire?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0989220"/>
                  </a:ext>
                </a:extLst>
              </a:tr>
              <a:tr h="693738"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Temple: house of prayer/worship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Sell merchandise</a:t>
                      </a:r>
                      <a:b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</a:b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change money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Length of prayer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9285030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zo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E2A58286-D214-4430-BA31-3F88AE4A73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593725"/>
          </a:xfrm>
          <a:ln/>
        </p:spPr>
        <p:txBody>
          <a:bodyPr/>
          <a:lstStyle/>
          <a:p>
            <a:r>
              <a:rPr lang="en-US" altLang="en-US"/>
              <a:t>Bible Illustrations of Authority</a:t>
            </a:r>
          </a:p>
        </p:txBody>
      </p:sp>
      <p:graphicFrame>
        <p:nvGraphicFramePr>
          <p:cNvPr id="16425" name="Group 41">
            <a:extLst>
              <a:ext uri="{FF2B5EF4-FFF2-40B4-BE49-F238E27FC236}">
                <a16:creationId xmlns:a16="http://schemas.microsoft.com/office/drawing/2014/main" id="{26B4C373-7906-46EB-BA3E-E6C5D7DD8D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6650028"/>
              </p:ext>
            </p:extLst>
          </p:nvPr>
        </p:nvGraphicFramePr>
        <p:xfrm>
          <a:off x="533400" y="1219200"/>
          <a:ext cx="8153400" cy="3889375"/>
        </p:xfrm>
        <a:graphic>
          <a:graphicData uri="http://schemas.openxmlformats.org/drawingml/2006/table">
            <a:tbl>
              <a:tblPr/>
              <a:tblGrid>
                <a:gridCol w="2717800">
                  <a:extLst>
                    <a:ext uri="{9D8B030D-6E8A-4147-A177-3AD203B41FA5}">
                      <a16:colId xmlns:a16="http://schemas.microsoft.com/office/drawing/2014/main" val="2903865593"/>
                    </a:ext>
                  </a:extLst>
                </a:gridCol>
                <a:gridCol w="2844800">
                  <a:extLst>
                    <a:ext uri="{9D8B030D-6E8A-4147-A177-3AD203B41FA5}">
                      <a16:colId xmlns:a16="http://schemas.microsoft.com/office/drawing/2014/main" val="1203663295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185069902"/>
                    </a:ext>
                  </a:extLst>
                </a:gridCol>
              </a:tblGrid>
              <a:tr h="508000"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99"/>
                          </a:solidFill>
                          <a:effectLst/>
                          <a:latin typeface="Bookman Old Style" panose="02050604050505020204" pitchFamily="18" charset="0"/>
                        </a:rPr>
                        <a:t>Instruction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99"/>
                          </a:solidFill>
                          <a:effectLst/>
                          <a:latin typeface="Bookman Old Style" panose="02050604050505020204" pitchFamily="18" charset="0"/>
                        </a:rPr>
                        <a:t>Unauthorized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99"/>
                          </a:solidFill>
                          <a:effectLst/>
                          <a:latin typeface="Bookman Old Style" panose="02050604050505020204" pitchFamily="18" charset="0"/>
                        </a:rPr>
                        <a:t>Authorized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4857359"/>
                  </a:ext>
                </a:extLst>
              </a:tr>
              <a:tr h="692150"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Make an ark of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Gopher wood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Metal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Pine, Walnut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Hammer/saw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Cart &amp; horse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502631"/>
                  </a:ext>
                </a:extLst>
              </a:tr>
              <a:tr h="693738"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Dip in Jordan</a:t>
                      </a:r>
                      <a:b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</a:b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seven times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Different river</a:t>
                      </a:r>
                      <a:b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</a:b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different # times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North or south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Servant’s help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5653418"/>
                  </a:ext>
                </a:extLst>
              </a:tr>
              <a:tr h="488950"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Fire for incense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Different fire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Amount of fire?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2966047"/>
                  </a:ext>
                </a:extLst>
              </a:tr>
              <a:tr h="693738"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Temple: house of prayer/worship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Sell merchandise</a:t>
                      </a:r>
                      <a:b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</a:b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change money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Length of prayer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6206581"/>
                  </a:ext>
                </a:extLst>
              </a:tr>
              <a:tr h="504825"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God’s right hand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Angels / Men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?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4566528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zo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84000951-0BB7-4F76-9DFB-A5049C33FF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593725"/>
          </a:xfrm>
          <a:ln/>
        </p:spPr>
        <p:txBody>
          <a:bodyPr/>
          <a:lstStyle/>
          <a:p>
            <a:r>
              <a:rPr lang="en-US" altLang="en-US"/>
              <a:t>Bible Illustrations of Authority</a:t>
            </a:r>
          </a:p>
        </p:txBody>
      </p:sp>
      <p:graphicFrame>
        <p:nvGraphicFramePr>
          <p:cNvPr id="17449" name="Group 41">
            <a:extLst>
              <a:ext uri="{FF2B5EF4-FFF2-40B4-BE49-F238E27FC236}">
                <a16:creationId xmlns:a16="http://schemas.microsoft.com/office/drawing/2014/main" id="{5AB8C5FD-153C-4A30-AAAE-483E4B8D6B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7110596"/>
              </p:ext>
            </p:extLst>
          </p:nvPr>
        </p:nvGraphicFramePr>
        <p:xfrm>
          <a:off x="533400" y="1219200"/>
          <a:ext cx="8153400" cy="4364038"/>
        </p:xfrm>
        <a:graphic>
          <a:graphicData uri="http://schemas.openxmlformats.org/drawingml/2006/table">
            <a:tbl>
              <a:tblPr/>
              <a:tblGrid>
                <a:gridCol w="2717800">
                  <a:extLst>
                    <a:ext uri="{9D8B030D-6E8A-4147-A177-3AD203B41FA5}">
                      <a16:colId xmlns:a16="http://schemas.microsoft.com/office/drawing/2014/main" val="1285074544"/>
                    </a:ext>
                  </a:extLst>
                </a:gridCol>
                <a:gridCol w="2844800">
                  <a:extLst>
                    <a:ext uri="{9D8B030D-6E8A-4147-A177-3AD203B41FA5}">
                      <a16:colId xmlns:a16="http://schemas.microsoft.com/office/drawing/2014/main" val="1387139438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1816011604"/>
                    </a:ext>
                  </a:extLst>
                </a:gridCol>
              </a:tblGrid>
              <a:tr h="508000"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99"/>
                          </a:solidFill>
                          <a:effectLst/>
                          <a:latin typeface="Bookman Old Style" panose="02050604050505020204" pitchFamily="18" charset="0"/>
                        </a:rPr>
                        <a:t>Instruction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99"/>
                          </a:solidFill>
                          <a:effectLst/>
                          <a:latin typeface="Bookman Old Style" panose="02050604050505020204" pitchFamily="18" charset="0"/>
                        </a:rPr>
                        <a:t>Unauthorized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99"/>
                          </a:solidFill>
                          <a:effectLst/>
                          <a:latin typeface="Bookman Old Style" panose="02050604050505020204" pitchFamily="18" charset="0"/>
                        </a:rPr>
                        <a:t>Authorized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2518882"/>
                  </a:ext>
                </a:extLst>
              </a:tr>
              <a:tr h="692150"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Make an ark of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Gopher wood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Metal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Pine, Walnut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Hammer/saw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Cart &amp; horse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9677583"/>
                  </a:ext>
                </a:extLst>
              </a:tr>
              <a:tr h="693738"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Dip in Jordan</a:t>
                      </a:r>
                      <a:b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</a:b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seven times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Different river</a:t>
                      </a:r>
                      <a:b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</a:b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different # times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North or south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Servant’s help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0017771"/>
                  </a:ext>
                </a:extLst>
              </a:tr>
              <a:tr h="488950"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Fire for incense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Different fire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Amount of fire?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2124364"/>
                  </a:ext>
                </a:extLst>
              </a:tr>
              <a:tr h="693738"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Temple: house of prayer/worship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Sell merchandise</a:t>
                      </a:r>
                      <a:b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</a:b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change money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Length of prayer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7086632"/>
                  </a:ext>
                </a:extLst>
              </a:tr>
              <a:tr h="504825"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God’s right hand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Angels / Men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?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7837522"/>
                  </a:ext>
                </a:extLst>
              </a:tr>
              <a:tr h="474663"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Priests of Levi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Different tribe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Change of law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3624536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zo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0447B0A8-BEB7-4096-93EC-4ABE9A7494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593725"/>
          </a:xfrm>
          <a:ln/>
        </p:spPr>
        <p:txBody>
          <a:bodyPr/>
          <a:lstStyle/>
          <a:p>
            <a:r>
              <a:rPr lang="en-US" altLang="en-US"/>
              <a:t>Bible Illustrations of Authority</a:t>
            </a:r>
          </a:p>
        </p:txBody>
      </p:sp>
      <p:graphicFrame>
        <p:nvGraphicFramePr>
          <p:cNvPr id="18435" name="Group 3">
            <a:extLst>
              <a:ext uri="{FF2B5EF4-FFF2-40B4-BE49-F238E27FC236}">
                <a16:creationId xmlns:a16="http://schemas.microsoft.com/office/drawing/2014/main" id="{D53481EE-7138-4523-AA4D-F205849BF4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4650984"/>
              </p:ext>
            </p:extLst>
          </p:nvPr>
        </p:nvGraphicFramePr>
        <p:xfrm>
          <a:off x="533400" y="1219200"/>
          <a:ext cx="8153400" cy="5156518"/>
        </p:xfrm>
        <a:graphic>
          <a:graphicData uri="http://schemas.openxmlformats.org/drawingml/2006/table">
            <a:tbl>
              <a:tblPr/>
              <a:tblGrid>
                <a:gridCol w="2717800">
                  <a:extLst>
                    <a:ext uri="{9D8B030D-6E8A-4147-A177-3AD203B41FA5}">
                      <a16:colId xmlns:a16="http://schemas.microsoft.com/office/drawing/2014/main" val="2349884410"/>
                    </a:ext>
                  </a:extLst>
                </a:gridCol>
                <a:gridCol w="2844800">
                  <a:extLst>
                    <a:ext uri="{9D8B030D-6E8A-4147-A177-3AD203B41FA5}">
                      <a16:colId xmlns:a16="http://schemas.microsoft.com/office/drawing/2014/main" val="401634009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3031791831"/>
                    </a:ext>
                  </a:extLst>
                </a:gridCol>
              </a:tblGrid>
              <a:tr h="508000"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99"/>
                          </a:solidFill>
                          <a:effectLst/>
                          <a:latin typeface="Bookman Old Style" panose="02050604050505020204" pitchFamily="18" charset="0"/>
                        </a:rPr>
                        <a:t>Instruction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99"/>
                          </a:solidFill>
                          <a:effectLst/>
                          <a:latin typeface="Bookman Old Style" panose="02050604050505020204" pitchFamily="18" charset="0"/>
                        </a:rPr>
                        <a:t>Unauthorized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99"/>
                          </a:solidFill>
                          <a:effectLst/>
                          <a:latin typeface="Bookman Old Style" panose="02050604050505020204" pitchFamily="18" charset="0"/>
                        </a:rPr>
                        <a:t>Authorized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9201046"/>
                  </a:ext>
                </a:extLst>
              </a:tr>
              <a:tr h="692150"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Make an ark of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Gopher wood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Metal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Pine, Walnut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Hammer/saw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Cart &amp; horse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9127610"/>
                  </a:ext>
                </a:extLst>
              </a:tr>
              <a:tr h="693738"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Dip in Jordan</a:t>
                      </a:r>
                      <a:b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</a:b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seven times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Different river</a:t>
                      </a:r>
                      <a:b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</a:b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different # times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North or south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Servant’s help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7591612"/>
                  </a:ext>
                </a:extLst>
              </a:tr>
              <a:tr h="488950"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Fire for incense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Different fire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Amount of fire?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6530577"/>
                  </a:ext>
                </a:extLst>
              </a:tr>
              <a:tr h="693738"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Temple: house of prayer/worship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Sell merchandise</a:t>
                      </a:r>
                      <a:b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</a:b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change money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Length of prayer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2909332"/>
                  </a:ext>
                </a:extLst>
              </a:tr>
              <a:tr h="504825"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God’s right hand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Angels / Men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?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404934"/>
                  </a:ext>
                </a:extLst>
              </a:tr>
              <a:tr h="474663"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Priests of Levi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Different tribe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Change of law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1155104"/>
                  </a:ext>
                </a:extLst>
              </a:tr>
              <a:tr h="474663"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1 man &amp; 1 woman </a:t>
                      </a:r>
                      <a:br>
                        <a:rPr kumimoji="0" lang="en-US" altLang="en-US" sz="2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</a:br>
                      <a:r>
                        <a:rPr kumimoji="0" lang="en-US" altLang="en-US" sz="2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in marriage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Divorce, polygamy homosexuality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  <a:cs typeface="Tahoma" panose="020B0604030504040204" pitchFamily="34" charset="0"/>
                        </a:rPr>
                        <a:t>Preacher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566079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zo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>
            <a:extLst>
              <a:ext uri="{FF2B5EF4-FFF2-40B4-BE49-F238E27FC236}">
                <a16:creationId xmlns:a16="http://schemas.microsoft.com/office/drawing/2014/main" id="{95B9736B-6835-4EA7-BC92-288D8C2E8C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962400" y="2987675"/>
            <a:ext cx="4495800" cy="1355725"/>
          </a:xfrm>
          <a:ln w="88900">
            <a:solidFill>
              <a:srgbClr val="66FF99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60000"/>
              </a:spcBef>
            </a:pPr>
            <a:r>
              <a:rPr lang="en-US" altLang="en-US">
                <a:solidFill>
                  <a:srgbClr val="66FF99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Bible Illustrations</a:t>
            </a:r>
          </a:p>
          <a:p>
            <a:pPr>
              <a:spcBef>
                <a:spcPct val="60000"/>
              </a:spcBef>
            </a:pPr>
            <a:r>
              <a:rPr lang="en-US" altLang="en-US">
                <a:solidFill>
                  <a:srgbClr val="66FF99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Modern Applications</a:t>
            </a:r>
            <a:endParaRPr lang="en-US" altLang="en-US" b="0">
              <a:solidFill>
                <a:srgbClr val="66FF99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86D36C86-BEEF-4AD9-9680-93D6D4781B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579438"/>
            <a:ext cx="7772400" cy="1504950"/>
          </a:xfrm>
          <a:gradFill>
            <a:gsLst>
              <a:gs pos="0">
                <a:srgbClr val="004600"/>
              </a:gs>
              <a:gs pos="50000">
                <a:srgbClr val="3B7600"/>
              </a:gs>
              <a:gs pos="100000">
                <a:srgbClr val="004600"/>
              </a:gs>
            </a:gsLst>
            <a:lin ang="5400000" scaled="1"/>
          </a:gradFill>
          <a:ln>
            <a:noFill/>
          </a:ln>
          <a:scene3d>
            <a:camera prst="orthographicFront"/>
            <a:lightRig rig="threePt" dir="t"/>
          </a:scene3d>
          <a:sp3d extrusionH="139700">
            <a:bevelT w="177800"/>
          </a:sp3d>
        </p:spPr>
        <p:txBody>
          <a:bodyPr>
            <a:spAutoFit/>
          </a:bodyPr>
          <a:lstStyle/>
          <a:p>
            <a:r>
              <a:rPr lang="en-US" altLang="en-US" b="1" dirty="0">
                <a:solidFill>
                  <a:srgbClr val="66FFFF"/>
                </a:solidFill>
              </a:rPr>
              <a:t>Applications of Divine Authority</a:t>
            </a:r>
            <a:br>
              <a:rPr lang="en-US" altLang="en-US" b="1" dirty="0">
                <a:solidFill>
                  <a:srgbClr val="66FFFF"/>
                </a:solidFill>
              </a:rPr>
            </a:br>
            <a:r>
              <a:rPr lang="en-US" altLang="en-US" sz="2800" b="1" dirty="0">
                <a:solidFill>
                  <a:srgbClr val="66FFFF"/>
                </a:solidFill>
              </a:rPr>
              <a:t>(General and Specific Authority / </a:t>
            </a:r>
            <a:br>
              <a:rPr lang="en-US" altLang="en-US" sz="2800" b="1" dirty="0">
                <a:solidFill>
                  <a:srgbClr val="66FFFF"/>
                </a:solidFill>
              </a:rPr>
            </a:br>
            <a:r>
              <a:rPr lang="en-US" altLang="en-US" sz="2800" b="1" dirty="0">
                <a:solidFill>
                  <a:srgbClr val="66FFFF"/>
                </a:solidFill>
              </a:rPr>
              <a:t>Aids and additions)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4CE2B8-65DD-4A84-9DA2-1DB1E0C6439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2" r="19564"/>
          <a:stretch/>
        </p:blipFill>
        <p:spPr>
          <a:xfrm>
            <a:off x="228600" y="2656865"/>
            <a:ext cx="3048001" cy="2905735"/>
          </a:xfrm>
          <a:prstGeom prst="rect">
            <a:avLst/>
          </a:prstGeom>
        </p:spPr>
      </p:pic>
    </p:spTree>
  </p:cSld>
  <p:clrMapOvr>
    <a:masterClrMapping/>
  </p:clrMapOvr>
  <p:transition spd="slow">
    <p:zo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1F6814B5-3046-4F0E-ACF4-91D6E28A48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593725"/>
          </a:xfrm>
          <a:ln/>
        </p:spPr>
        <p:txBody>
          <a:bodyPr/>
          <a:lstStyle/>
          <a:p>
            <a:r>
              <a:rPr lang="en-US" altLang="en-US"/>
              <a:t>Modern Applications</a:t>
            </a:r>
          </a:p>
        </p:txBody>
      </p:sp>
      <p:graphicFrame>
        <p:nvGraphicFramePr>
          <p:cNvPr id="12335" name="Group 47">
            <a:extLst>
              <a:ext uri="{FF2B5EF4-FFF2-40B4-BE49-F238E27FC236}">
                <a16:creationId xmlns:a16="http://schemas.microsoft.com/office/drawing/2014/main" id="{9FEA22A6-51D7-4D9C-934E-17A4F4196A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6950495"/>
              </p:ext>
            </p:extLst>
          </p:nvPr>
        </p:nvGraphicFramePr>
        <p:xfrm>
          <a:off x="381000" y="1508125"/>
          <a:ext cx="8382000" cy="1310640"/>
        </p:xfrm>
        <a:graphic>
          <a:graphicData uri="http://schemas.openxmlformats.org/drawingml/2006/table">
            <a:tbl>
              <a:tblPr/>
              <a:tblGrid>
                <a:gridCol w="2794000">
                  <a:extLst>
                    <a:ext uri="{9D8B030D-6E8A-4147-A177-3AD203B41FA5}">
                      <a16:colId xmlns:a16="http://schemas.microsoft.com/office/drawing/2014/main" val="3204243232"/>
                    </a:ext>
                  </a:extLst>
                </a:gridCol>
                <a:gridCol w="2921000">
                  <a:extLst>
                    <a:ext uri="{9D8B030D-6E8A-4147-A177-3AD203B41FA5}">
                      <a16:colId xmlns:a16="http://schemas.microsoft.com/office/drawing/2014/main" val="2319061761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3729721188"/>
                    </a:ext>
                  </a:extLst>
                </a:gridCol>
              </a:tblGrid>
              <a:tr h="508000"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99"/>
                          </a:solidFill>
                          <a:effectLst/>
                          <a:latin typeface="Bookman Old Style" panose="02050604050505020204" pitchFamily="18" charset="0"/>
                        </a:rPr>
                        <a:t>Instruction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99"/>
                          </a:solidFill>
                          <a:effectLst/>
                          <a:latin typeface="Bookman Old Style" panose="02050604050505020204" pitchFamily="18" charset="0"/>
                        </a:rPr>
                        <a:t>Unauthorized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99"/>
                          </a:solidFill>
                          <a:effectLst/>
                          <a:latin typeface="Bookman Old Style" panose="02050604050505020204" pitchFamily="18" charset="0"/>
                        </a:rPr>
                        <a:t>Authorized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4382589"/>
                  </a:ext>
                </a:extLst>
              </a:tr>
              <a:tr h="693738"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</a:rPr>
                        <a:t>Go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</a:rPr>
                        <a:t>Preach the gospel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Human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doctrine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Walk, ride, TV, board, Internet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4389159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zo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798DFF99-9230-4D63-A25F-4097166D03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593725"/>
          </a:xfrm>
          <a:ln/>
        </p:spPr>
        <p:txBody>
          <a:bodyPr/>
          <a:lstStyle/>
          <a:p>
            <a:r>
              <a:rPr lang="en-US" altLang="en-US"/>
              <a:t>Modern Applications</a:t>
            </a:r>
          </a:p>
        </p:txBody>
      </p:sp>
      <p:graphicFrame>
        <p:nvGraphicFramePr>
          <p:cNvPr id="19489" name="Group 33">
            <a:extLst>
              <a:ext uri="{FF2B5EF4-FFF2-40B4-BE49-F238E27FC236}">
                <a16:creationId xmlns:a16="http://schemas.microsoft.com/office/drawing/2014/main" id="{2280AE7C-5940-41F9-97AF-A863A86C48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5344452"/>
              </p:ext>
            </p:extLst>
          </p:nvPr>
        </p:nvGraphicFramePr>
        <p:xfrm>
          <a:off x="381000" y="1508125"/>
          <a:ext cx="8382000" cy="2103120"/>
        </p:xfrm>
        <a:graphic>
          <a:graphicData uri="http://schemas.openxmlformats.org/drawingml/2006/table">
            <a:tbl>
              <a:tblPr/>
              <a:tblGrid>
                <a:gridCol w="2794000">
                  <a:extLst>
                    <a:ext uri="{9D8B030D-6E8A-4147-A177-3AD203B41FA5}">
                      <a16:colId xmlns:a16="http://schemas.microsoft.com/office/drawing/2014/main" val="18498228"/>
                    </a:ext>
                  </a:extLst>
                </a:gridCol>
                <a:gridCol w="2921000">
                  <a:extLst>
                    <a:ext uri="{9D8B030D-6E8A-4147-A177-3AD203B41FA5}">
                      <a16:colId xmlns:a16="http://schemas.microsoft.com/office/drawing/2014/main" val="525721519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3145388860"/>
                    </a:ext>
                  </a:extLst>
                </a:gridCol>
              </a:tblGrid>
              <a:tr h="508000"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99"/>
                          </a:solidFill>
                          <a:effectLst/>
                          <a:latin typeface="Bookman Old Style" panose="02050604050505020204" pitchFamily="18" charset="0"/>
                        </a:rPr>
                        <a:t>Instruction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99"/>
                          </a:solidFill>
                          <a:effectLst/>
                          <a:latin typeface="Bookman Old Style" panose="02050604050505020204" pitchFamily="18" charset="0"/>
                        </a:rPr>
                        <a:t>Unauthorized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99"/>
                          </a:solidFill>
                          <a:effectLst/>
                          <a:latin typeface="Bookman Old Style" panose="02050604050505020204" pitchFamily="18" charset="0"/>
                        </a:rPr>
                        <a:t>Authorized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0477145"/>
                  </a:ext>
                </a:extLst>
              </a:tr>
              <a:tr h="693738"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</a:rPr>
                        <a:t>Go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</a:rPr>
                        <a:t>Preach the gospel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Human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doctrine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Walk, ride, TV, board, Internet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2871447"/>
                  </a:ext>
                </a:extLst>
              </a:tr>
              <a:tr h="692150"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</a:rPr>
                        <a:t>Bury in baptism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</a:rPr>
                        <a:t>Believe &amp; repent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Sprinkle/pour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Baby, animal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River, lake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Baptistery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74214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zo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28E39BDF-F18E-4D4F-812B-8E8A0526B8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593725"/>
          </a:xfrm>
          <a:ln/>
        </p:spPr>
        <p:txBody>
          <a:bodyPr/>
          <a:lstStyle/>
          <a:p>
            <a:r>
              <a:rPr lang="en-US" altLang="en-US"/>
              <a:t>Modern Applications</a:t>
            </a:r>
          </a:p>
        </p:txBody>
      </p:sp>
      <p:graphicFrame>
        <p:nvGraphicFramePr>
          <p:cNvPr id="20513" name="Group 33">
            <a:extLst>
              <a:ext uri="{FF2B5EF4-FFF2-40B4-BE49-F238E27FC236}">
                <a16:creationId xmlns:a16="http://schemas.microsoft.com/office/drawing/2014/main" id="{EE82BF7E-ED91-401F-84F1-63D6E158E1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8517035"/>
              </p:ext>
            </p:extLst>
          </p:nvPr>
        </p:nvGraphicFramePr>
        <p:xfrm>
          <a:off x="381000" y="1508125"/>
          <a:ext cx="8382000" cy="2895600"/>
        </p:xfrm>
        <a:graphic>
          <a:graphicData uri="http://schemas.openxmlformats.org/drawingml/2006/table">
            <a:tbl>
              <a:tblPr/>
              <a:tblGrid>
                <a:gridCol w="2794000">
                  <a:extLst>
                    <a:ext uri="{9D8B030D-6E8A-4147-A177-3AD203B41FA5}">
                      <a16:colId xmlns:a16="http://schemas.microsoft.com/office/drawing/2014/main" val="3550066711"/>
                    </a:ext>
                  </a:extLst>
                </a:gridCol>
                <a:gridCol w="2921000">
                  <a:extLst>
                    <a:ext uri="{9D8B030D-6E8A-4147-A177-3AD203B41FA5}">
                      <a16:colId xmlns:a16="http://schemas.microsoft.com/office/drawing/2014/main" val="940418275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1423109596"/>
                    </a:ext>
                  </a:extLst>
                </a:gridCol>
              </a:tblGrid>
              <a:tr h="508000"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99"/>
                          </a:solidFill>
                          <a:effectLst/>
                          <a:latin typeface="Bookman Old Style" panose="02050604050505020204" pitchFamily="18" charset="0"/>
                        </a:rPr>
                        <a:t>Instruction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99"/>
                          </a:solidFill>
                          <a:effectLst/>
                          <a:latin typeface="Bookman Old Style" panose="02050604050505020204" pitchFamily="18" charset="0"/>
                        </a:rPr>
                        <a:t>Unauthorized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99"/>
                          </a:solidFill>
                          <a:effectLst/>
                          <a:latin typeface="Bookman Old Style" panose="02050604050505020204" pitchFamily="18" charset="0"/>
                        </a:rPr>
                        <a:t>Authorized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4689268"/>
                  </a:ext>
                </a:extLst>
              </a:tr>
              <a:tr h="693738"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</a:rPr>
                        <a:t>Go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</a:rPr>
                        <a:t>Preach the gospel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Human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doctrine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Walk, ride, TV, board, Internet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8960569"/>
                  </a:ext>
                </a:extLst>
              </a:tr>
              <a:tr h="692150"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</a:rPr>
                        <a:t>Bury in baptism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</a:rPr>
                        <a:t>Believe &amp; repent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Sprinkle/pour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Baby, animal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River, lake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Baptistery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0507080"/>
                  </a:ext>
                </a:extLst>
              </a:tr>
              <a:tr h="693738"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</a:rPr>
                        <a:t>Collection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</a:rPr>
                        <a:t>First day of week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Rummage, business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Weekday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Containers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Time of day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0232230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zo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7D021C82-91F7-4F61-9888-167EA906E9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593725"/>
          </a:xfrm>
          <a:ln/>
        </p:spPr>
        <p:txBody>
          <a:bodyPr/>
          <a:lstStyle/>
          <a:p>
            <a:r>
              <a:rPr lang="en-US" altLang="en-US"/>
              <a:t>Modern Applications</a:t>
            </a:r>
          </a:p>
        </p:txBody>
      </p:sp>
      <p:graphicFrame>
        <p:nvGraphicFramePr>
          <p:cNvPr id="21537" name="Group 33">
            <a:extLst>
              <a:ext uri="{FF2B5EF4-FFF2-40B4-BE49-F238E27FC236}">
                <a16:creationId xmlns:a16="http://schemas.microsoft.com/office/drawing/2014/main" id="{13E4916B-FE46-49A8-9BCE-E9878F13DF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79567"/>
              </p:ext>
            </p:extLst>
          </p:nvPr>
        </p:nvGraphicFramePr>
        <p:xfrm>
          <a:off x="381000" y="1508125"/>
          <a:ext cx="8382000" cy="3688080"/>
        </p:xfrm>
        <a:graphic>
          <a:graphicData uri="http://schemas.openxmlformats.org/drawingml/2006/table">
            <a:tbl>
              <a:tblPr/>
              <a:tblGrid>
                <a:gridCol w="2895600">
                  <a:extLst>
                    <a:ext uri="{9D8B030D-6E8A-4147-A177-3AD203B41FA5}">
                      <a16:colId xmlns:a16="http://schemas.microsoft.com/office/drawing/2014/main" val="105398896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1197645809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95831559"/>
                    </a:ext>
                  </a:extLst>
                </a:gridCol>
              </a:tblGrid>
              <a:tr h="508000"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99"/>
                          </a:solidFill>
                          <a:effectLst/>
                          <a:latin typeface="Bookman Old Style" panose="02050604050505020204" pitchFamily="18" charset="0"/>
                        </a:rPr>
                        <a:t>Instruction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99"/>
                          </a:solidFill>
                          <a:effectLst/>
                          <a:latin typeface="Bookman Old Style" panose="02050604050505020204" pitchFamily="18" charset="0"/>
                        </a:rPr>
                        <a:t>Unauthorized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99"/>
                          </a:solidFill>
                          <a:effectLst/>
                          <a:latin typeface="Bookman Old Style" panose="02050604050505020204" pitchFamily="18" charset="0"/>
                        </a:rPr>
                        <a:t>Authorized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9052476"/>
                  </a:ext>
                </a:extLst>
              </a:tr>
              <a:tr h="693738"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</a:rPr>
                        <a:t>Go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</a:rPr>
                        <a:t>Preach the gospel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Human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doctrine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Walk, ride, TV, board, Internet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8854601"/>
                  </a:ext>
                </a:extLst>
              </a:tr>
              <a:tr h="692150"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</a:rPr>
                        <a:t>Bury in baptism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</a:rPr>
                        <a:t>Believe &amp; repent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Sprinkle/pour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Baby, animal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River, lake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Baptistery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6793670"/>
                  </a:ext>
                </a:extLst>
              </a:tr>
              <a:tr h="693738"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</a:rPr>
                        <a:t>Collection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</a:rPr>
                        <a:t>First day of week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Rummage, business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Weekday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Containers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Time of day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8342799"/>
                  </a:ext>
                </a:extLst>
              </a:tr>
              <a:tr h="692150"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</a:rPr>
                        <a:t>Bread/Fruit of vine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</a:rPr>
                        <a:t>First Day of Week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Hamburger/Coke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Weekday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Containers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Time of Day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0973052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zo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A6198407-6444-4B72-9A30-DE3F5E8971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593725"/>
          </a:xfrm>
          <a:ln/>
        </p:spPr>
        <p:txBody>
          <a:bodyPr/>
          <a:lstStyle/>
          <a:p>
            <a:r>
              <a:rPr lang="en-US" altLang="en-US"/>
              <a:t>Modern Applications</a:t>
            </a:r>
          </a:p>
        </p:txBody>
      </p:sp>
      <p:graphicFrame>
        <p:nvGraphicFramePr>
          <p:cNvPr id="22531" name="Group 3">
            <a:extLst>
              <a:ext uri="{FF2B5EF4-FFF2-40B4-BE49-F238E27FC236}">
                <a16:creationId xmlns:a16="http://schemas.microsoft.com/office/drawing/2014/main" id="{8D009C7C-67C6-4499-8C51-393BCCA06C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4335673"/>
              </p:ext>
            </p:extLst>
          </p:nvPr>
        </p:nvGraphicFramePr>
        <p:xfrm>
          <a:off x="381000" y="1508125"/>
          <a:ext cx="8382000" cy="4162743"/>
        </p:xfrm>
        <a:graphic>
          <a:graphicData uri="http://schemas.openxmlformats.org/drawingml/2006/table">
            <a:tbl>
              <a:tblPr/>
              <a:tblGrid>
                <a:gridCol w="2971800">
                  <a:extLst>
                    <a:ext uri="{9D8B030D-6E8A-4147-A177-3AD203B41FA5}">
                      <a16:colId xmlns:a16="http://schemas.microsoft.com/office/drawing/2014/main" val="2139829369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113233105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3383491221"/>
                    </a:ext>
                  </a:extLst>
                </a:gridCol>
              </a:tblGrid>
              <a:tr h="508000"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99"/>
                          </a:solidFill>
                          <a:effectLst/>
                          <a:latin typeface="Bookman Old Style" panose="02050604050505020204" pitchFamily="18" charset="0"/>
                        </a:rPr>
                        <a:t>Instruction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99"/>
                          </a:solidFill>
                          <a:effectLst/>
                          <a:latin typeface="Bookman Old Style" panose="02050604050505020204" pitchFamily="18" charset="0"/>
                        </a:rPr>
                        <a:t>Unauthorized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99"/>
                          </a:solidFill>
                          <a:effectLst/>
                          <a:latin typeface="Bookman Old Style" panose="02050604050505020204" pitchFamily="18" charset="0"/>
                        </a:rPr>
                        <a:t>Authorized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6981647"/>
                  </a:ext>
                </a:extLst>
              </a:tr>
              <a:tr h="693738"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</a:rPr>
                        <a:t>Go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</a:rPr>
                        <a:t>Preach the gospel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Human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doctrine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Walk, ride, TV, board, Internet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0358389"/>
                  </a:ext>
                </a:extLst>
              </a:tr>
              <a:tr h="692150"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</a:rPr>
                        <a:t>Bury in baptism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</a:rPr>
                        <a:t>Believe &amp; repent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Sprinkle/pour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Baby, animal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River, lake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Baptistery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3378088"/>
                  </a:ext>
                </a:extLst>
              </a:tr>
              <a:tr h="693738"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</a:rPr>
                        <a:t>Collection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</a:rPr>
                        <a:t>First day of week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Rummage, business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Weekday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Containers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Time of day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2273778"/>
                  </a:ext>
                </a:extLst>
              </a:tr>
              <a:tr h="692150"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</a:rPr>
                        <a:t>Bread/Fruit of vine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</a:rPr>
                        <a:t>First Day of Week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Hamburger/Coke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Weekday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Containers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Time of Day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7561840"/>
                  </a:ext>
                </a:extLst>
              </a:tr>
              <a:tr h="474663"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EAD5FF"/>
                          </a:solidFill>
                          <a:effectLst/>
                          <a:latin typeface="Trebuchet MS" panose="020B0603020202020204" pitchFamily="34" charset="0"/>
                        </a:rPr>
                        <a:t>Sing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Piano, organ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8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defRPr sz="24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algn="l">
                        <a:defRPr sz="24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Songbook, parts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939036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zo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0F9DCA22-1F1F-4638-9B73-4C25B1329770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609600"/>
            <a:ext cx="8229600" cy="5570756"/>
          </a:xfrm>
          <a:prstGeom prst="rect">
            <a:avLst/>
          </a:prstGeom>
          <a:solidFill>
            <a:srgbClr val="99FFCC"/>
          </a:solidFill>
        </p:spPr>
        <p:txBody>
          <a:bodyPr vert="horz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Pratte, 2019</a:t>
            </a: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PowerPoint on 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www.BibleStudyLessons.com/powerpoint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to 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4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4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C2811B-4D33-4169-9ED3-9D225F97B1EA}"/>
              </a:ext>
            </a:extLst>
          </p:cNvPr>
          <p:cNvSpPr txBox="1"/>
          <p:nvPr/>
        </p:nvSpPr>
        <p:spPr>
          <a:xfrm>
            <a:off x="152400" y="6428601"/>
            <a:ext cx="2209800" cy="276999"/>
          </a:xfrm>
          <a:prstGeom prst="rect">
            <a:avLst/>
          </a:prstGeom>
          <a:solidFill>
            <a:srgbClr val="99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hlinkClick r:id="rId4"/>
              </a:rPr>
              <a:t>www.gospelway.com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4527814"/>
      </p:ext>
    </p:extLst>
  </p:cSld>
  <p:clrMapOvr>
    <a:masterClrMapping/>
  </p:clrMapOvr>
  <p:transition spd="slow">
    <p:zoom/>
  </p:transition>
</p:sld>
</file>

<file path=ppt/theme/theme1.xml><?xml version="1.0" encoding="utf-8"?>
<a:theme xmlns:a="http://schemas.openxmlformats.org/drawingml/2006/main" name="Green1-Gradient">
  <a:themeElements>
    <a:clrScheme name="Custom 1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CC99FF"/>
      </a:accent5>
      <a:accent6>
        <a:srgbClr val="FFFF00"/>
      </a:accent6>
      <a:hlink>
        <a:srgbClr val="0042C7"/>
      </a:hlink>
      <a:folHlink>
        <a:srgbClr val="FFFF66"/>
      </a:folHlink>
    </a:clrScheme>
    <a:fontScheme name="6-Comic-Sans-Tahoma">
      <a:majorFont>
        <a:latin typeface="Comic Sans MS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Cooper Black" panose="0208090404030B0204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Cooper Black" panose="0208090404030B020404" pitchFamily="18" charset="0"/>
          </a:defRPr>
        </a:defPPr>
      </a:lstStyle>
    </a:lnDef>
  </a:objectDefaults>
  <a:extraClrSchemeLst>
    <a:extraClrScheme>
      <a:clrScheme name="Green1-Gradien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1-Gradien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1-Gradien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1-Gradien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1-Gradien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1-Gradien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1-Gradien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EBE2D1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M:\Data\Templates\PowerPoint\Green1-Gradient.pot</Template>
  <TotalTime>398</TotalTime>
  <Words>1368</Words>
  <Application>Microsoft Office PowerPoint</Application>
  <PresentationFormat>On-screen Show (4:3)</PresentationFormat>
  <Paragraphs>292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Arial</vt:lpstr>
      <vt:lpstr>Calibri</vt:lpstr>
      <vt:lpstr>Tahoma</vt:lpstr>
      <vt:lpstr>Comic Sans MS</vt:lpstr>
      <vt:lpstr>Bookman Old Style</vt:lpstr>
      <vt:lpstr>Cooper Black</vt:lpstr>
      <vt:lpstr>Times New Roman</vt:lpstr>
      <vt:lpstr>Trebuchet MS</vt:lpstr>
      <vt:lpstr>Green1-Gradient</vt:lpstr>
      <vt:lpstr>Our Need for Divine Authority</vt:lpstr>
      <vt:lpstr>Authority Revealed in Scripture</vt:lpstr>
      <vt:lpstr>Our Need for Divine Authority</vt:lpstr>
      <vt:lpstr>Scripture Reveals All Truth</vt:lpstr>
      <vt:lpstr>Our Need for Divine Authority</vt:lpstr>
      <vt:lpstr>Practices Not Included in the Bible</vt:lpstr>
      <vt:lpstr>Applications of Divine Authority (General and Specific Authority /  Aids and additions)</vt:lpstr>
      <vt:lpstr>Applications of Divine Authority (General and Specific Authority /  Aids and additions)</vt:lpstr>
      <vt:lpstr>Applications of Divine Authority (General and Specific Authority /  Aids and additions)</vt:lpstr>
      <vt:lpstr>Bible Illustrations of Authority</vt:lpstr>
      <vt:lpstr>Bible Illustrations of Authority</vt:lpstr>
      <vt:lpstr>Bible Illustrations of Authority</vt:lpstr>
      <vt:lpstr>Bible Illustrations of Authority</vt:lpstr>
      <vt:lpstr>Bible Illustrations of Authority</vt:lpstr>
      <vt:lpstr>Bible Illustrations of Authority</vt:lpstr>
      <vt:lpstr>Bible Illustrations of Authority</vt:lpstr>
      <vt:lpstr>Applications of Divine Authority (General and Specific Authority /  Aids and additions)</vt:lpstr>
      <vt:lpstr>Modern Applications</vt:lpstr>
      <vt:lpstr>Modern Applications</vt:lpstr>
      <vt:lpstr>Modern Applications</vt:lpstr>
      <vt:lpstr>Modern Applications</vt:lpstr>
      <vt:lpstr>Modern Applications</vt:lpstr>
      <vt:lpstr>PowerPoint Presentation</vt:lpstr>
    </vt:vector>
  </TitlesOfParts>
  <Company>Pratte Publications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Divine Authority vs Human Wisdom, Man-made Laws in Religion PowerPoint slides and charts www.gospelway.com</dc:title>
  <dc:subject>What standard should we follow in religion: Divine authority in the Bible or human wisdom, man-made laws, tradition, church laws, decrees, councils, creeds? PowerPoint slides and charts, David E. Pratte</dc:subject>
  <dc:creator>David E. Pratte</dc:creator>
  <cp:keywords>Bible, authority, standard, guide, rule, law, command, revelation, revealed, Scripture, God, Jesus, Lord, power, human wisdom, man-made, wisdom, Divine, human, laws, Christian, Christianity, Scriptures, rules, tradition, church, councils, creed, creeds, gospel, decree, decrees,  - David E. Pratte; www.biblestudylessons.com</cp:keywords>
  <cp:lastModifiedBy>David Pratte</cp:lastModifiedBy>
  <cp:revision>195</cp:revision>
  <dcterms:created xsi:type="dcterms:W3CDTF">2008-06-19T23:34:17Z</dcterms:created>
  <dcterms:modified xsi:type="dcterms:W3CDTF">2022-01-25T19:20:40Z</dcterms:modified>
</cp:coreProperties>
</file>