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0" r:id="rId2"/>
    <p:sldId id="256" r:id="rId3"/>
    <p:sldId id="257" r:id="rId4"/>
    <p:sldId id="259" r:id="rId5"/>
    <p:sldId id="260" r:id="rId6"/>
    <p:sldId id="261" r:id="rId7"/>
    <p:sldId id="262" r:id="rId8"/>
    <p:sldId id="258" r:id="rId9"/>
    <p:sldId id="281" r:id="rId10"/>
    <p:sldId id="282" r:id="rId11"/>
    <p:sldId id="263" r:id="rId12"/>
    <p:sldId id="278" r:id="rId13"/>
    <p:sldId id="279" r:id="rId14"/>
    <p:sldId id="283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3" r:id="rId23"/>
    <p:sldId id="272" r:id="rId24"/>
    <p:sldId id="274" r:id="rId25"/>
    <p:sldId id="275" r:id="rId26"/>
    <p:sldId id="276" r:id="rId27"/>
  </p:sldIdLst>
  <p:sldSz cx="12192000" cy="6858000"/>
  <p:notesSz cx="6858000" cy="9144000"/>
  <p:embeddedFontLst>
    <p:embeddedFont>
      <p:font typeface="Belgium" panose="04030605020002020C03" pitchFamily="82" charset="0"/>
      <p:regular r:id="rId28"/>
    </p:embeddedFont>
    <p:embeddedFont>
      <p:font typeface="Black Chancery" pitchFamily="2" charset="0"/>
      <p:regular r:id="rId29"/>
    </p:embeddedFont>
    <p:embeddedFont>
      <p:font typeface="Comic Sans MS" panose="030F0702030302020204" pitchFamily="66" charset="0"/>
      <p:regular r:id="rId30"/>
      <p:bold r:id="rId31"/>
      <p:italic r:id="rId32"/>
      <p:boldItalic r:id="rId33"/>
    </p:embeddedFont>
    <p:embeddedFont>
      <p:font typeface="Tahoma" panose="020B0604030504040204" pitchFamily="34" charset="0"/>
      <p:regular r:id="rId34"/>
      <p:bold r:id="rId3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0C68A"/>
    <a:srgbClr val="DAD4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978" autoAdjust="0"/>
    <p:restoredTop sz="94600"/>
  </p:normalViewPr>
  <p:slideViewPr>
    <p:cSldViewPr showGuides="1">
      <p:cViewPr varScale="1">
        <p:scale>
          <a:sx n="58" d="100"/>
          <a:sy n="58" d="100"/>
        </p:scale>
        <p:origin x="55" y="45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9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3602567" y="2130426"/>
            <a:ext cx="64008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3602567" y="3886200"/>
            <a:ext cx="54864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70F61D1-7FC6-4CC4-9C73-150AC80790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5F4E6-7146-4643-85F7-3462FA49D1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7CDB83-85E7-40A4-8E5A-54EE16EC54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91984" y="1600201"/>
            <a:ext cx="411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09985" y="1600201"/>
            <a:ext cx="411691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F64999-C42D-451C-962B-D382673B98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79474-9CA9-4ED6-BF0E-9FA9C96C99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637CE1-F7DA-4352-AC89-4CDCA67A96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9223F4-22B1-4915-A061-6E34195C64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92554E-F6B7-4E35-A161-DF90D53B87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DEA2F3-2D7E-4826-B276-6ADE46CCC9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AF237-A092-4133-BA37-C5E0B00444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18700" y="274639"/>
            <a:ext cx="2108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91985" y="274639"/>
            <a:ext cx="6123516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F3F238-4E43-435D-A154-ABA35724C9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3604684" y="274638"/>
            <a:ext cx="842221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3591985" y="1600201"/>
            <a:ext cx="843491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A1A1731-BD7A-409F-8AB7-16AA9505A845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plit orient="vert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estudylessons.com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estudylessons.com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estudylessons.com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685800"/>
            <a:ext cx="6400800" cy="707886"/>
          </a:xfrm>
        </p:spPr>
        <p:txBody>
          <a:bodyPr wrap="square" anchor="ctr" anchorCtr="0">
            <a:spAutoFit/>
          </a:bodyPr>
          <a:lstStyle/>
          <a:p>
            <a:pPr algn="ctr"/>
            <a:r>
              <a:rPr lang="en-US" sz="4000" b="1" dirty="0"/>
              <a:t>How to Validate a Will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3326" y="4724400"/>
            <a:ext cx="7204075" cy="1766637"/>
          </a:xfr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Invalid Methods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</a:rPr>
              <a:t>Outside Evidence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</a:rPr>
              <a:t>Internal Evidence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6590018-72B5-4987-B177-661029E86C7C}"/>
              </a:ext>
            </a:extLst>
          </p:cNvPr>
          <p:cNvSpPr txBox="1">
            <a:spLocks noChangeArrowheads="1"/>
          </p:cNvSpPr>
          <p:nvPr/>
        </p:nvSpPr>
        <p:spPr bwMode="auto">
          <a:xfrm rot="20999617">
            <a:off x="6768286" y="1666131"/>
            <a:ext cx="3621472" cy="2642588"/>
          </a:xfrm>
          <a:prstGeom prst="rect">
            <a:avLst/>
          </a:prstGeom>
          <a:solidFill>
            <a:srgbClr val="D0C68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Tx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/>
            <a:endParaRPr lang="en-US" sz="1000" b="1" kern="0" dirty="0">
              <a:solidFill>
                <a:srgbClr val="000000"/>
              </a:solidFill>
              <a:latin typeface="Black Chancery" pitchFamily="2" charset="0"/>
            </a:endParaRPr>
          </a:p>
          <a:p>
            <a:pPr algn="ctr"/>
            <a:r>
              <a:rPr lang="en-US" sz="4000" b="1" kern="0" dirty="0">
                <a:solidFill>
                  <a:srgbClr val="000000"/>
                </a:solidFill>
                <a:latin typeface="Black Chancery" pitchFamily="2" charset="0"/>
              </a:rPr>
              <a:t>Last Will</a:t>
            </a:r>
          </a:p>
          <a:p>
            <a:pPr algn="ctr"/>
            <a:r>
              <a:rPr lang="en-US" sz="4000" b="1" kern="0" dirty="0">
                <a:solidFill>
                  <a:srgbClr val="000000"/>
                </a:solidFill>
                <a:latin typeface="Black Chancery" pitchFamily="2" charset="0"/>
              </a:rPr>
              <a:t>and Testament</a:t>
            </a:r>
          </a:p>
          <a:p>
            <a:pPr algn="ctr"/>
            <a:r>
              <a:rPr lang="en-US" sz="4000" b="1" kern="0" dirty="0">
                <a:solidFill>
                  <a:srgbClr val="000000"/>
                </a:solidFill>
                <a:latin typeface="Black Chancery" pitchFamily="2" charset="0"/>
              </a:rPr>
              <a:t>of ...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6D303A-11B1-425B-A847-D0C86D2182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057400"/>
            <a:ext cx="4078836" cy="23495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5B2F69B-02E6-4666-BFAE-BC5C701EEDCB}"/>
              </a:ext>
            </a:extLst>
          </p:cNvPr>
          <p:cNvSpPr txBox="1"/>
          <p:nvPr/>
        </p:nvSpPr>
        <p:spPr>
          <a:xfrm>
            <a:off x="914400" y="6368945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471845"/>
            <a:ext cx="8534400" cy="646331"/>
          </a:xfr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Invalid Tests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1" y="1143001"/>
            <a:ext cx="8029575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Personal Feelings</a:t>
            </a: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Jeremiah 17:9; Proverbs 28:26 </a:t>
            </a:r>
            <a:endParaRPr lang="en-US" sz="28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471845"/>
            <a:ext cx="8534400" cy="646331"/>
          </a:xfr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Invalid Tests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1" y="1143001"/>
            <a:ext cx="8029575" cy="4525963"/>
          </a:xfrm>
        </p:spPr>
        <p:txBody>
          <a:bodyPr/>
          <a:lstStyle/>
          <a:p>
            <a:pPr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Personal Feelings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Majority Opinion</a:t>
            </a: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Romans 12:2; 2 Corinthians 10:12,18 </a:t>
            </a:r>
            <a:endParaRPr lang="en-US" sz="28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471845"/>
            <a:ext cx="8534400" cy="646331"/>
          </a:xfr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Invalid Tests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1" y="1143001"/>
            <a:ext cx="8029575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Personal Feelings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Majority Opinion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Family Belief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Matthew 10:35-37; Galatians 1:11-14 </a:t>
            </a:r>
            <a:endParaRPr lang="en-US" sz="28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471845"/>
            <a:ext cx="8534400" cy="646331"/>
          </a:xfr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Invalid Tests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1" y="1143001"/>
            <a:ext cx="8029575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Personal Feelings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Majority Opinion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Family Belief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Personal Experience/Satisfaction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2 Corinthians 5:7; Hebrews 11:1</a:t>
            </a:r>
            <a:endParaRPr lang="en-US" sz="28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471845"/>
            <a:ext cx="8534400" cy="646331"/>
          </a:xfr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Invalid Tests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1" y="1143001"/>
            <a:ext cx="9448799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Personal Feelings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Majority Opinion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Family Belief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Personal Experience/Satisfaction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Personal Agreement/Understanding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Isaiah 55:8,9; Luke 16:15; 1 Corinthians 1:18-25 </a:t>
            </a:r>
            <a:endParaRPr lang="en-US" sz="28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70E9CF09-5969-445A-8F65-04101FFB6E9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895600" y="685800"/>
            <a:ext cx="6400800" cy="707886"/>
          </a:xfrm>
        </p:spPr>
        <p:txBody>
          <a:bodyPr wrap="square" anchor="ctr" anchorCtr="0">
            <a:spAutoFit/>
          </a:bodyPr>
          <a:lstStyle/>
          <a:p>
            <a:pPr algn="ctr"/>
            <a:r>
              <a:rPr lang="en-US" sz="4000" b="1" dirty="0"/>
              <a:t>How to Validate a Will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E351554-A005-4A20-AF1F-5E7485104E0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73326" y="4724400"/>
            <a:ext cx="7204075" cy="1766637"/>
          </a:xfr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Invalid Methods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</a:rPr>
              <a:t>Outside Evidence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</a:rPr>
              <a:t>Internal Evidence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862E6DA-D1A0-4FD0-944F-9D8446C2D3BC}"/>
              </a:ext>
            </a:extLst>
          </p:cNvPr>
          <p:cNvSpPr txBox="1">
            <a:spLocks noChangeArrowheads="1"/>
          </p:cNvSpPr>
          <p:nvPr/>
        </p:nvSpPr>
        <p:spPr bwMode="auto">
          <a:xfrm rot="20999617">
            <a:off x="6768286" y="1666131"/>
            <a:ext cx="3621472" cy="2642588"/>
          </a:xfrm>
          <a:prstGeom prst="rect">
            <a:avLst/>
          </a:prstGeom>
          <a:solidFill>
            <a:srgbClr val="D0C68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Tx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/>
            <a:endParaRPr lang="en-US" sz="1000" b="1" kern="0" dirty="0">
              <a:solidFill>
                <a:srgbClr val="000000"/>
              </a:solidFill>
              <a:latin typeface="Black Chancery" pitchFamily="2" charset="0"/>
            </a:endParaRPr>
          </a:p>
          <a:p>
            <a:pPr algn="ctr"/>
            <a:r>
              <a:rPr lang="en-US" sz="4000" b="1" kern="0" dirty="0">
                <a:solidFill>
                  <a:srgbClr val="000000"/>
                </a:solidFill>
                <a:latin typeface="Black Chancery" pitchFamily="2" charset="0"/>
              </a:rPr>
              <a:t>Last Will</a:t>
            </a:r>
          </a:p>
          <a:p>
            <a:pPr algn="ctr"/>
            <a:r>
              <a:rPr lang="en-US" sz="4000" b="1" kern="0" dirty="0">
                <a:solidFill>
                  <a:srgbClr val="000000"/>
                </a:solidFill>
                <a:latin typeface="Black Chancery" pitchFamily="2" charset="0"/>
              </a:rPr>
              <a:t>and Testament</a:t>
            </a:r>
          </a:p>
          <a:p>
            <a:pPr algn="ctr"/>
            <a:r>
              <a:rPr lang="en-US" sz="4000" b="1" kern="0" dirty="0">
                <a:solidFill>
                  <a:srgbClr val="000000"/>
                </a:solidFill>
                <a:latin typeface="Black Chancery" pitchFamily="2" charset="0"/>
              </a:rPr>
              <a:t>of ...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2A87E3-0C74-49FC-ADFD-CB0AE4ACCD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057400"/>
            <a:ext cx="4078836" cy="23495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E851600-2C7C-4307-A2F6-CE49BF0774A4}"/>
              </a:ext>
            </a:extLst>
          </p:cNvPr>
          <p:cNvSpPr txBox="1"/>
          <p:nvPr/>
        </p:nvSpPr>
        <p:spPr>
          <a:xfrm>
            <a:off x="914400" y="6368945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533401"/>
            <a:ext cx="8534400" cy="584775"/>
          </a:xfr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External Evidence</a:t>
            </a:r>
            <a:endParaRPr lang="en-US" b="1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143001"/>
            <a:ext cx="10439399" cy="4525963"/>
          </a:xfrm>
        </p:spPr>
        <p:txBody>
          <a:bodyPr/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rgbClr val="FFFF00"/>
                </a:solidFill>
                <a:effectLst/>
              </a:rPr>
              <a:t>External Evidence Helps Confirm Scripture.</a:t>
            </a:r>
            <a:br>
              <a:rPr lang="en-US" sz="2800" b="1" i="1" dirty="0">
                <a:solidFill>
                  <a:srgbClr val="FFFF00"/>
                </a:solidFill>
                <a:effectLst/>
              </a:rPr>
            </a:b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Archaeology, secular history, geography, and science are helpful.</a:t>
            </a:r>
            <a:b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But s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uch evidence will never confirm all Bible statements.</a:t>
            </a:r>
            <a:b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When outside evidence appears to conflict, the Bible is still true!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rgbClr val="FFFF00"/>
                </a:solidFill>
                <a:effectLst/>
              </a:rPr>
              <a:t>Internal Evidence Is Primary and Sufficient.</a:t>
            </a:r>
            <a:br>
              <a:rPr lang="en-US" sz="2800" b="1" i="1" dirty="0">
                <a:solidFill>
                  <a:srgbClr val="FFFF00"/>
                </a:solidFill>
                <a:effectLst/>
              </a:rPr>
            </a:br>
            <a:r>
              <a:rPr lang="en-US" sz="2800" dirty="0">
                <a:solidFill>
                  <a:schemeClr val="accent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Romans 10:17 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Faith comes by hearing, and hearing by the word of God. </a:t>
            </a:r>
            <a:b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accent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John 20:30,31 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Bible writers </a:t>
            </a:r>
            <a:r>
              <a:rPr lang="en-US" sz="28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wrote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sufficient evidence to convince us to believe </a:t>
            </a:r>
            <a:b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accent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 Timothy 3:16,17 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Scripture is sufficient to provide us to every good work.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endParaRPr lang="en-US" sz="28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24838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70E9CF09-5969-445A-8F65-04101FFB6E9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895600" y="685800"/>
            <a:ext cx="6400800" cy="707886"/>
          </a:xfrm>
        </p:spPr>
        <p:txBody>
          <a:bodyPr wrap="square" anchor="ctr" anchorCtr="0">
            <a:spAutoFit/>
          </a:bodyPr>
          <a:lstStyle/>
          <a:p>
            <a:pPr algn="ctr"/>
            <a:r>
              <a:rPr lang="en-US" sz="4000" b="1" dirty="0"/>
              <a:t>How to Validate a Will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E351554-A005-4A20-AF1F-5E7485104E0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73326" y="4724400"/>
            <a:ext cx="7204075" cy="1766637"/>
          </a:xfr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Invalid Methods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</a:rPr>
              <a:t>Outside Evidence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</a:rPr>
              <a:t>Internal Evidence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862E6DA-D1A0-4FD0-944F-9D8446C2D3BC}"/>
              </a:ext>
            </a:extLst>
          </p:cNvPr>
          <p:cNvSpPr txBox="1">
            <a:spLocks noChangeArrowheads="1"/>
          </p:cNvSpPr>
          <p:nvPr/>
        </p:nvSpPr>
        <p:spPr bwMode="auto">
          <a:xfrm rot="20999617">
            <a:off x="6768286" y="1666131"/>
            <a:ext cx="3621472" cy="2642588"/>
          </a:xfrm>
          <a:prstGeom prst="rect">
            <a:avLst/>
          </a:prstGeom>
          <a:solidFill>
            <a:srgbClr val="D0C68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Tx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/>
            <a:endParaRPr lang="en-US" sz="1000" b="1" kern="0" dirty="0">
              <a:solidFill>
                <a:srgbClr val="000000"/>
              </a:solidFill>
              <a:latin typeface="Black Chancery" pitchFamily="2" charset="0"/>
            </a:endParaRPr>
          </a:p>
          <a:p>
            <a:pPr algn="ctr"/>
            <a:r>
              <a:rPr lang="en-US" sz="4000" b="1" kern="0" dirty="0">
                <a:solidFill>
                  <a:srgbClr val="000000"/>
                </a:solidFill>
                <a:latin typeface="Black Chancery" pitchFamily="2" charset="0"/>
              </a:rPr>
              <a:t>Last Will</a:t>
            </a:r>
          </a:p>
          <a:p>
            <a:pPr algn="ctr"/>
            <a:r>
              <a:rPr lang="en-US" sz="4000" b="1" kern="0" dirty="0">
                <a:solidFill>
                  <a:srgbClr val="000000"/>
                </a:solidFill>
                <a:latin typeface="Black Chancery" pitchFamily="2" charset="0"/>
              </a:rPr>
              <a:t>and Testament</a:t>
            </a:r>
          </a:p>
          <a:p>
            <a:pPr algn="ctr"/>
            <a:r>
              <a:rPr lang="en-US" sz="4000" b="1" kern="0" dirty="0">
                <a:solidFill>
                  <a:srgbClr val="000000"/>
                </a:solidFill>
                <a:latin typeface="Black Chancery" pitchFamily="2" charset="0"/>
              </a:rPr>
              <a:t>of ...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2A87E3-0C74-49FC-ADFD-CB0AE4ACCD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057400"/>
            <a:ext cx="4078836" cy="23495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E851600-2C7C-4307-A2F6-CE49BF0774A4}"/>
              </a:ext>
            </a:extLst>
          </p:cNvPr>
          <p:cNvSpPr txBox="1"/>
          <p:nvPr/>
        </p:nvSpPr>
        <p:spPr>
          <a:xfrm>
            <a:off x="914400" y="6368945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597812943"/>
      </p:ext>
    </p:extLst>
  </p:cSld>
  <p:clrMapOvr>
    <a:masterClrMapping/>
  </p:clrMapOvr>
  <p:transition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471845"/>
            <a:ext cx="8534400" cy="646331"/>
          </a:xfr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Internal Evidence: The Primary Tests </a:t>
            </a:r>
            <a:endParaRPr lang="en-US" sz="3600" b="1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1143001"/>
            <a:ext cx="9067799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Claims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Timothy 3:16; 2 Peter 1:20,21; 1 Corinthians 14:37 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endParaRPr lang="en-US" sz="28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471845"/>
            <a:ext cx="8534400" cy="646331"/>
          </a:xfr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Internal Evidence: The Primary Tests </a:t>
            </a:r>
            <a:endParaRPr lang="en-US" sz="3600" b="1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1143001"/>
            <a:ext cx="9067799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Claims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Testimony of Witnesses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0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(John 8:17; Matthew 18:16; 2 Corinthians 13:1; </a:t>
            </a:r>
            <a:br>
              <a:rPr lang="en-US" sz="20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Timothy 5:19; Hebrews 10:28; Deuteronomy 19:15)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20:30,31; 21:24; 1 John 1:1-3; 2 Peter 1:16-18; </a:t>
            </a:r>
            <a:b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Corinthians 15:3-8</a:t>
            </a:r>
            <a:endParaRPr lang="en-US" sz="28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endParaRPr lang="en-US" sz="28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779951"/>
      </p:ext>
    </p:extLst>
  </p:cSld>
  <p:clrMapOvr>
    <a:masterClrMapping/>
  </p:clrMapOvr>
  <p:transition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471845"/>
            <a:ext cx="8534400" cy="646331"/>
          </a:xfr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Internal Evidence: The Primary Tests </a:t>
            </a:r>
            <a:endParaRPr lang="en-US" sz="3600" b="1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1143001"/>
            <a:ext cx="9067799" cy="5181418"/>
          </a:xfr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Claims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Testimony of Witnesses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Unique Internal Authentication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chemeClr val="accent1"/>
                </a:solidFill>
              </a:rPr>
              <a:t>Fulfilled Prophecy</a:t>
            </a:r>
            <a:br>
              <a:rPr lang="en-US" sz="3200" b="1" dirty="0">
                <a:solidFill>
                  <a:schemeClr val="accent1"/>
                </a:solidFill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Isaiah 42:8,9; 41:21-23; 46:9,10; Jeremiah 28:9; John 13:19; 14:29 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</a:rPr>
              <a:t>Miracles</a:t>
            </a:r>
            <a:br>
              <a:rPr lang="en-US" sz="3200" b="1" dirty="0">
                <a:solidFill>
                  <a:schemeClr val="accent1"/>
                </a:solidFill>
                <a:effectLst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 16:20; Acts 14:3; Hebrews 2:3,4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</a:rPr>
              <a:t>Jesus’ resurrection</a:t>
            </a:r>
            <a:br>
              <a:rPr lang="en-US" sz="3200" b="1" dirty="0">
                <a:solidFill>
                  <a:schemeClr val="accent1"/>
                </a:solidFill>
                <a:effectLst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20:30,31; Romans 1:4</a:t>
            </a:r>
            <a:endParaRPr lang="en-US" sz="28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67671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39672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522982"/>
            <a:ext cx="8534400" cy="1077218"/>
          </a:xfr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God’s Signature on Scripture:</a:t>
            </a:r>
            <a:br>
              <a:rPr lang="en-US" b="1" dirty="0"/>
            </a:br>
            <a:r>
              <a:rPr lang="en-US" b="1" dirty="0">
                <a:solidFill>
                  <a:schemeClr val="accent1"/>
                </a:solidFill>
              </a:rPr>
              <a:t>Fulfilled Prophecy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1" y="1752601"/>
            <a:ext cx="8029575" cy="1274195"/>
          </a:xfr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accent2"/>
                </a:solidFill>
              </a:rPr>
              <a:t>Isaiah 42:8,9; 41:21-23; 46:8-11; Deuteronomy 18:21,22; Jeremiah 28:9; John 13:19; 14:29</a:t>
            </a:r>
          </a:p>
          <a:p>
            <a:pPr marL="0" indent="0" algn="ctr">
              <a:buNone/>
            </a:pPr>
            <a:endParaRPr lang="en-US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split orient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522982"/>
            <a:ext cx="8534400" cy="1077218"/>
          </a:xfr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God’s Signature on Scripture:</a:t>
            </a:r>
            <a:br>
              <a:rPr lang="en-US" b="1" dirty="0"/>
            </a:br>
            <a:r>
              <a:rPr lang="en-US" b="1" dirty="0">
                <a:solidFill>
                  <a:schemeClr val="accent1"/>
                </a:solidFill>
              </a:rPr>
              <a:t>Fulfilled Prophecy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1" y="1752600"/>
            <a:ext cx="8029575" cy="4807470"/>
          </a:xfr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00"/>
                </a:solidFill>
              </a:rPr>
              <a:t>Prophecies Concerning Israel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/>
              <a:t>Genesis 26:3,4; 28:13,14; 22:17; 12:7 – Abraham’s descendants would become a great nation and receive the land of Canaan. </a:t>
            </a:r>
          </a:p>
          <a:p>
            <a:pPr marL="0" indent="0" algn="ctr">
              <a:buNone/>
            </a:pPr>
            <a:r>
              <a:rPr lang="en-US" dirty="0"/>
              <a:t>Deuteronomy 28:15-64; 30:1-5 – Moses warned Israel that, if they disobeyed God, they would be taken captive to foreign lands. </a:t>
            </a:r>
          </a:p>
          <a:p>
            <a:pPr marL="0" indent="0" algn="ctr">
              <a:buNone/>
            </a:pPr>
            <a:r>
              <a:rPr lang="en-US" dirty="0"/>
              <a:t>Deuteronomy 30:1-5; Jeremiah 25:11,12; 29:10-14 – They would not be completely consumed but would return from captivity (70 years)</a:t>
            </a:r>
          </a:p>
          <a:p>
            <a:pPr marL="0" indent="0" algn="ctr">
              <a:buNone/>
            </a:pPr>
            <a:r>
              <a:rPr lang="en-US" dirty="0"/>
              <a:t>Isaiah 44:24-45:7 – Isaiah named Cyrus, who would allow God’s people to return and rebuild Jerusalem. </a:t>
            </a:r>
            <a:endParaRPr lang="en-US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522982"/>
            <a:ext cx="8534400" cy="1077218"/>
          </a:xfr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God’s Signature on Scripture:</a:t>
            </a:r>
            <a:br>
              <a:rPr lang="en-US" b="1" dirty="0"/>
            </a:br>
            <a:r>
              <a:rPr lang="en-US" b="1" dirty="0">
                <a:solidFill>
                  <a:schemeClr val="accent1"/>
                </a:solidFill>
              </a:rPr>
              <a:t>Fulfilled Prophecy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1" y="1752600"/>
            <a:ext cx="8029575" cy="4881336"/>
          </a:xfr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00"/>
                </a:solidFill>
              </a:rPr>
              <a:t>Prophecies about Other Nations/Cities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b="1" dirty="0" err="1">
                <a:solidFill>
                  <a:schemeClr val="accent1"/>
                </a:solidFill>
              </a:rPr>
              <a:t>Tyre</a:t>
            </a:r>
            <a:r>
              <a:rPr lang="en-US" dirty="0"/>
              <a:t> would be completed destroyed and thrown into the sea – Ezekiel 26:3-14. 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Sidon</a:t>
            </a:r>
            <a:r>
              <a:rPr lang="en-US" dirty="0"/>
              <a:t> would suffer attack and defeat, but permanent destruction was not predicted - Ezekiel 28:22,23. 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Nineveh</a:t>
            </a:r>
            <a:r>
              <a:rPr lang="en-US" dirty="0"/>
              <a:t> would be destroyed and become a desolate wilderness – Zephaniah 2:13-15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Babylon</a:t>
            </a:r>
            <a:r>
              <a:rPr lang="en-US" dirty="0"/>
              <a:t> would be destroyed and never inhabited from generation to generation - Isaiah 13:17-21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FFFF00"/>
                </a:solidFill>
              </a:rPr>
              <a:t>Note Jeremiah 30:10,11; 46:28 - God would make a full end of the nations where the Jews were driven (Assyria and Babylon), but would not make a full end of the Jews. </a:t>
            </a:r>
            <a:endParaRPr lang="en-US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split orient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8534400" cy="1077218"/>
          </a:xfr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God’s Signature on Scripture:</a:t>
            </a:r>
            <a:br>
              <a:rPr lang="en-US" b="1" dirty="0"/>
            </a:br>
            <a:r>
              <a:rPr lang="en-US" b="1" dirty="0">
                <a:solidFill>
                  <a:schemeClr val="accent1"/>
                </a:solidFill>
              </a:rPr>
              <a:t>Fulfilled Prophecy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1" y="1371601"/>
            <a:ext cx="8029575" cy="5324535"/>
          </a:xfr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Prophecies about Jesus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Birth in Bethlehem </a:t>
            </a:r>
            <a:r>
              <a:rPr lang="en-US" dirty="0"/>
              <a:t>- Micah 5:2 (Matthew 2:1-6)</a:t>
            </a:r>
          </a:p>
          <a:p>
            <a:pPr algn="ctr">
              <a:spcBef>
                <a:spcPts val="0"/>
              </a:spcBef>
              <a:buNone/>
            </a:pPr>
            <a:r>
              <a:rPr lang="en-US" dirty="0">
                <a:solidFill>
                  <a:schemeClr val="accent1"/>
                </a:solidFill>
              </a:rPr>
              <a:t>Virgin birth</a:t>
            </a:r>
            <a:r>
              <a:rPr lang="en-US" dirty="0"/>
              <a:t> - Isaiah 7:14 (Matt. 1:18-25; Luke 1:26-38)</a:t>
            </a:r>
          </a:p>
          <a:p>
            <a:pPr algn="ctr">
              <a:spcBef>
                <a:spcPts val="0"/>
              </a:spcBef>
              <a:buNone/>
            </a:pPr>
            <a:r>
              <a:rPr lang="en-US" dirty="0">
                <a:solidFill>
                  <a:schemeClr val="accent1"/>
                </a:solidFill>
              </a:rPr>
              <a:t>Prophet like Moses </a:t>
            </a:r>
            <a:r>
              <a:rPr lang="en-US" dirty="0"/>
              <a:t>– Deut. 18:18,19 (Acts 3:20-23; 7:37)</a:t>
            </a:r>
          </a:p>
          <a:p>
            <a:pPr algn="ctr">
              <a:spcBef>
                <a:spcPts val="0"/>
              </a:spcBef>
              <a:buNone/>
            </a:pPr>
            <a:r>
              <a:rPr lang="en-US" dirty="0">
                <a:solidFill>
                  <a:schemeClr val="accent1"/>
                </a:solidFill>
              </a:rPr>
              <a:t>Both priest and king </a:t>
            </a:r>
            <a:r>
              <a:rPr lang="en-US" dirty="0"/>
              <a:t>- Psalms 110:1-4; Zechariah 6:12,13 (Acts 2:32-36; Hebrews 7:17; 8:1)</a:t>
            </a:r>
          </a:p>
          <a:p>
            <a:pPr algn="ctr">
              <a:spcBef>
                <a:spcPts val="0"/>
              </a:spcBef>
              <a:buNone/>
            </a:pPr>
            <a:r>
              <a:rPr lang="en-US" dirty="0">
                <a:solidFill>
                  <a:schemeClr val="accent1"/>
                </a:solidFill>
              </a:rPr>
              <a:t>Rejection and death </a:t>
            </a:r>
            <a:r>
              <a:rPr lang="en-US" dirty="0"/>
              <a:t>- Psalm 118:22,23; Isaiah 53:1-12; Zechariah 13:7 (John 2:19-22; Matthew 16:21,22; 20:18,19; Mark 14:27-31; John 13:21-30)</a:t>
            </a:r>
          </a:p>
          <a:p>
            <a:pPr algn="ctr">
              <a:spcBef>
                <a:spcPts val="0"/>
              </a:spcBef>
              <a:buNone/>
            </a:pPr>
            <a:r>
              <a:rPr lang="en-US" dirty="0">
                <a:solidFill>
                  <a:schemeClr val="accent1"/>
                </a:solidFill>
              </a:rPr>
              <a:t>Details of the crucifixion </a:t>
            </a:r>
            <a:r>
              <a:rPr lang="en-US" dirty="0"/>
              <a:t>- Psalms 22:16-18; 34:20 (John 19:18,23,24,31-37)</a:t>
            </a:r>
          </a:p>
          <a:p>
            <a:pPr algn="ctr">
              <a:spcBef>
                <a:spcPts val="0"/>
              </a:spcBef>
              <a:buNone/>
            </a:pPr>
            <a:r>
              <a:rPr lang="en-US" dirty="0">
                <a:solidFill>
                  <a:schemeClr val="accent1"/>
                </a:solidFill>
              </a:rPr>
              <a:t>Death for the guilt of others </a:t>
            </a:r>
            <a:r>
              <a:rPr lang="en-US" dirty="0"/>
              <a:t>- Isaiah 53:4-12 (1 Peter 2:21-25; Matthew 20:28; 26:28; 2 Corinthians 5:21)</a:t>
            </a:r>
          </a:p>
          <a:p>
            <a:pPr algn="ctr">
              <a:spcBef>
                <a:spcPts val="0"/>
              </a:spcBef>
              <a:buNone/>
            </a:pPr>
            <a:r>
              <a:rPr lang="en-US" dirty="0">
                <a:solidFill>
                  <a:schemeClr val="accent1"/>
                </a:solidFill>
              </a:rPr>
              <a:t>Resurrection</a:t>
            </a:r>
            <a:r>
              <a:rPr lang="en-US" dirty="0"/>
              <a:t> - Psalms 16:10 (Acts 2:24-32; 13:34-37)</a:t>
            </a:r>
            <a:endParaRPr lang="en-US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split orient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8534400" cy="1077218"/>
          </a:xfr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God’s Signature on Scripture:</a:t>
            </a:r>
            <a:br>
              <a:rPr lang="en-US" b="1" dirty="0"/>
            </a:br>
            <a:r>
              <a:rPr lang="en-US" b="1" dirty="0">
                <a:solidFill>
                  <a:schemeClr val="accent1"/>
                </a:solidFill>
              </a:rPr>
              <a:t>Miracles and the Resurrection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1" y="1371601"/>
            <a:ext cx="8029575" cy="5262979"/>
          </a:xfrm>
          <a:solidFill>
            <a:schemeClr val="bg1">
              <a:alpha val="65000"/>
            </a:schemeClr>
          </a:solidFill>
        </p:spPr>
        <p:txBody>
          <a:bodyPr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b="1" dirty="0">
                <a:solidFill>
                  <a:srgbClr val="FFFF00"/>
                </a:solidFill>
              </a:rPr>
              <a:t>Purposes of Miracles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Exodus 14:30,31 — Moses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Joshua 3:7-17 – Joshua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1 Kings 18:36-39 – Elijah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Mark 16:20 — Signs </a:t>
            </a:r>
            <a:r>
              <a:rPr lang="en-US" b="1" i="1" dirty="0"/>
              <a:t>confirmed the word</a:t>
            </a:r>
            <a:endParaRPr lang="en-US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Acts 14:3 — God bore witness by signs and wonders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2 Corinthians 12:11,12 — Miracles confirmed apostleship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Hebrews 2:3,4 — God bore </a:t>
            </a:r>
            <a:r>
              <a:rPr lang="en-US" b="1" i="1" dirty="0"/>
              <a:t>witness  </a:t>
            </a:r>
            <a:r>
              <a:rPr lang="en-US" dirty="0"/>
              <a:t>by signs, wonders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b="1" dirty="0">
                <a:solidFill>
                  <a:srgbClr val="FFFF00"/>
                </a:solidFill>
              </a:rPr>
              <a:t>Jesus’ Resurrection Proves He is: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Christ, the Son of God - John 20:24-31; Romans 1:4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Lord and Christ - Acts 2:32-36; Acts </a:t>
            </a:r>
            <a:r>
              <a:rPr lang="en-US"/>
              <a:t>17:3; Romans </a:t>
            </a:r>
            <a:r>
              <a:rPr lang="en-US" dirty="0"/>
              <a:t>14:9; Ephesians 1:20-23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Savior who forgives sins - Acts 13:30-39; Luke 24:46,47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Judge of all mankind - Acts 17:30,31 </a:t>
            </a:r>
            <a:endParaRPr lang="en-US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split orient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43493963-9C3F-4891-9087-D2D32F7DB97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0" y="609600"/>
            <a:ext cx="7543800" cy="707886"/>
          </a:xfrm>
        </p:spPr>
        <p:txBody>
          <a:bodyPr wrap="square" anchor="ctr" anchorCtr="0">
            <a:spAutoFit/>
          </a:bodyPr>
          <a:lstStyle/>
          <a:p>
            <a:pPr algn="ctr"/>
            <a:r>
              <a:rPr lang="en-US" sz="4000" b="1" dirty="0"/>
              <a:t>Proper Methods of Validation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AD59022-D9B9-4FB0-824B-98CA200CFC5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93962" y="4602464"/>
            <a:ext cx="7204075" cy="1766637"/>
          </a:xfr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Claims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</a:rPr>
              <a:t>Unique internal authentication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</a:rPr>
              <a:t>Testimony of Witnesses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AB7E28CB-2105-4C31-8D4A-F3184F48EF75}"/>
              </a:ext>
            </a:extLst>
          </p:cNvPr>
          <p:cNvSpPr txBox="1">
            <a:spLocks noChangeArrowheads="1"/>
          </p:cNvSpPr>
          <p:nvPr/>
        </p:nvSpPr>
        <p:spPr bwMode="auto">
          <a:xfrm rot="20999617">
            <a:off x="6768286" y="1666131"/>
            <a:ext cx="3621472" cy="2642588"/>
          </a:xfrm>
          <a:prstGeom prst="rect">
            <a:avLst/>
          </a:prstGeom>
          <a:solidFill>
            <a:srgbClr val="D0C68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Tx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/>
            <a:endParaRPr lang="en-US" sz="1000" b="1" kern="0" dirty="0">
              <a:solidFill>
                <a:schemeClr val="bg1"/>
              </a:solidFill>
              <a:latin typeface="Black Chancery" pitchFamily="2" charset="0"/>
            </a:endParaRPr>
          </a:p>
          <a:p>
            <a:pPr algn="ctr"/>
            <a:r>
              <a:rPr lang="en-US" sz="4000" b="1" kern="0" dirty="0">
                <a:solidFill>
                  <a:schemeClr val="bg1"/>
                </a:solidFill>
                <a:latin typeface="Black Chancery" pitchFamily="2" charset="0"/>
              </a:rPr>
              <a:t>Last Will</a:t>
            </a:r>
          </a:p>
          <a:p>
            <a:pPr algn="ctr"/>
            <a:r>
              <a:rPr lang="en-US" sz="4000" b="1" kern="0" dirty="0">
                <a:solidFill>
                  <a:schemeClr val="bg1"/>
                </a:solidFill>
                <a:latin typeface="Black Chancery" pitchFamily="2" charset="0"/>
              </a:rPr>
              <a:t>and Testament</a:t>
            </a:r>
          </a:p>
          <a:p>
            <a:pPr algn="ctr"/>
            <a:r>
              <a:rPr lang="en-US" sz="4000" b="1" kern="0" dirty="0">
                <a:solidFill>
                  <a:schemeClr val="bg1"/>
                </a:solidFill>
                <a:latin typeface="Black Chancery" pitchFamily="2" charset="0"/>
              </a:rPr>
              <a:t>of ...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1BAB408-1339-4D26-8A24-811F23BE6A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057401"/>
            <a:ext cx="4078836" cy="2349579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81001"/>
            <a:ext cx="8534400" cy="584775"/>
          </a:xfr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Eyewitnesses to Miracles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371600"/>
            <a:ext cx="8153400" cy="4493538"/>
          </a:xfrm>
          <a:solidFill>
            <a:schemeClr val="bg1">
              <a:alpha val="6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Moses</a:t>
            </a:r>
            <a:r>
              <a:rPr lang="en-US" sz="2800" b="1" dirty="0">
                <a:solidFill>
                  <a:schemeClr val="accent2"/>
                </a:solidFill>
              </a:rPr>
              <a:t> - </a:t>
            </a:r>
            <a:r>
              <a:rPr lang="en-US" sz="2800" dirty="0">
                <a:solidFill>
                  <a:schemeClr val="accent2"/>
                </a:solidFill>
              </a:rPr>
              <a:t>Exodus 14:15-18,21-23,26-29</a:t>
            </a:r>
          </a:p>
          <a:p>
            <a:pPr>
              <a:spcBef>
                <a:spcPts val="18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Joshua</a:t>
            </a:r>
            <a:r>
              <a:rPr lang="en-US" sz="2800" b="1" dirty="0">
                <a:solidFill>
                  <a:schemeClr val="accent2"/>
                </a:solidFill>
              </a:rPr>
              <a:t> - </a:t>
            </a:r>
            <a:r>
              <a:rPr lang="en-US" sz="2800" dirty="0">
                <a:solidFill>
                  <a:schemeClr val="accent2"/>
                </a:solidFill>
              </a:rPr>
              <a:t>Joshua 24:5-7; 3:7-17; chap. 4; 6:1-20</a:t>
            </a:r>
          </a:p>
          <a:p>
            <a:pPr>
              <a:spcBef>
                <a:spcPts val="18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Matthew</a:t>
            </a:r>
            <a:r>
              <a:rPr lang="en-US" sz="2800" b="1" dirty="0">
                <a:solidFill>
                  <a:schemeClr val="accent2"/>
                </a:solidFill>
              </a:rPr>
              <a:t> - </a:t>
            </a:r>
            <a:r>
              <a:rPr lang="en-US" sz="2800" dirty="0">
                <a:solidFill>
                  <a:schemeClr val="accent2"/>
                </a:solidFill>
              </a:rPr>
              <a:t>Matthew 9:9; 10:1-8; 14:33 </a:t>
            </a:r>
          </a:p>
          <a:p>
            <a:pPr>
              <a:spcBef>
                <a:spcPts val="18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Luke</a:t>
            </a:r>
            <a:r>
              <a:rPr lang="en-US" sz="2800" b="1" dirty="0">
                <a:solidFill>
                  <a:schemeClr val="accent2"/>
                </a:solidFill>
              </a:rPr>
              <a:t>  - </a:t>
            </a:r>
            <a:r>
              <a:rPr lang="en-US" sz="2800" dirty="0">
                <a:solidFill>
                  <a:schemeClr val="accent2"/>
                </a:solidFill>
              </a:rPr>
              <a:t>Luke 1:1-4; (Acts 1:1-3)</a:t>
            </a:r>
          </a:p>
          <a:p>
            <a:pPr>
              <a:spcBef>
                <a:spcPts val="18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John</a:t>
            </a:r>
            <a:r>
              <a:rPr lang="en-US" sz="2800" b="1" dirty="0">
                <a:solidFill>
                  <a:schemeClr val="accent2"/>
                </a:solidFill>
              </a:rPr>
              <a:t> - </a:t>
            </a:r>
            <a:r>
              <a:rPr lang="en-US" sz="2800" dirty="0">
                <a:solidFill>
                  <a:schemeClr val="accent2"/>
                </a:solidFill>
              </a:rPr>
              <a:t>John 20:30,31; 21:24; 1 John 1:1-3</a:t>
            </a:r>
          </a:p>
          <a:p>
            <a:pPr>
              <a:spcBef>
                <a:spcPts val="18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Peter</a:t>
            </a:r>
            <a:r>
              <a:rPr lang="en-US" sz="2800" b="1" dirty="0">
                <a:solidFill>
                  <a:schemeClr val="accent2"/>
                </a:solidFill>
              </a:rPr>
              <a:t> - </a:t>
            </a:r>
            <a:r>
              <a:rPr lang="en-US" sz="2800" dirty="0">
                <a:solidFill>
                  <a:schemeClr val="accent2"/>
                </a:solidFill>
              </a:rPr>
              <a:t>2 Peter 1:16-21</a:t>
            </a:r>
          </a:p>
          <a:p>
            <a:pPr>
              <a:spcBef>
                <a:spcPts val="18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Paul</a:t>
            </a:r>
            <a:r>
              <a:rPr lang="en-US" sz="2800" b="1" dirty="0">
                <a:solidFill>
                  <a:schemeClr val="accent2"/>
                </a:solidFill>
              </a:rPr>
              <a:t> - </a:t>
            </a:r>
            <a:r>
              <a:rPr lang="en-US" sz="2800" dirty="0">
                <a:solidFill>
                  <a:schemeClr val="accent2"/>
                </a:solidFill>
              </a:rPr>
              <a:t>2 Corinthians 12:11,12 </a:t>
            </a:r>
            <a:endParaRPr lang="en-US" sz="28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split orient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457201"/>
            <a:ext cx="8534400" cy="584775"/>
          </a:xfr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Witnesses to the Resurrection 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143001"/>
            <a:ext cx="8153400" cy="5370701"/>
          </a:xfrm>
          <a:solidFill>
            <a:schemeClr val="bg1">
              <a:alpha val="6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Mary Magdalene </a:t>
            </a:r>
            <a:r>
              <a:rPr lang="en-US" sz="2800" dirty="0">
                <a:solidFill>
                  <a:schemeClr val="accent2"/>
                </a:solidFill>
              </a:rPr>
              <a:t>- John 20:11-18; Mark 16:9-11</a:t>
            </a:r>
          </a:p>
          <a:p>
            <a:pPr>
              <a:spcBef>
                <a:spcPts val="6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Other women </a:t>
            </a:r>
            <a:r>
              <a:rPr lang="en-US" sz="2800" dirty="0">
                <a:solidFill>
                  <a:schemeClr val="accent2"/>
                </a:solidFill>
              </a:rPr>
              <a:t>- Matthew 28:9,10; Mark 16:1ff</a:t>
            </a:r>
          </a:p>
          <a:p>
            <a:pPr>
              <a:spcBef>
                <a:spcPts val="6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Two disciples </a:t>
            </a:r>
            <a:r>
              <a:rPr lang="en-US" sz="2800" dirty="0">
                <a:solidFill>
                  <a:srgbClr val="FFFF00"/>
                </a:solidFill>
              </a:rPr>
              <a:t>on the road to Emmaus </a:t>
            </a:r>
            <a:r>
              <a:rPr lang="en-US" sz="2800" dirty="0">
                <a:solidFill>
                  <a:schemeClr val="accent2"/>
                </a:solidFill>
              </a:rPr>
              <a:t>- Luke 24:13-35; Mark 16:12,13</a:t>
            </a:r>
          </a:p>
          <a:p>
            <a:pPr>
              <a:spcBef>
                <a:spcPts val="6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Peter</a:t>
            </a:r>
            <a:r>
              <a:rPr lang="en-US" sz="2800" dirty="0">
                <a:solidFill>
                  <a:schemeClr val="accent2"/>
                </a:solidFill>
              </a:rPr>
              <a:t> - Luke 24:34 (1 Cor. 15:5)</a:t>
            </a:r>
          </a:p>
          <a:p>
            <a:pPr>
              <a:spcBef>
                <a:spcPts val="6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All the apostles </a:t>
            </a:r>
            <a:r>
              <a:rPr lang="en-US" sz="2800" dirty="0">
                <a:solidFill>
                  <a:schemeClr val="accent2"/>
                </a:solidFill>
              </a:rPr>
              <a:t>- Luke 24:36-43; Acts 1:3</a:t>
            </a:r>
          </a:p>
          <a:p>
            <a:pPr>
              <a:spcBef>
                <a:spcPts val="6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Thomas with the apostles </a:t>
            </a:r>
            <a:r>
              <a:rPr lang="en-US" sz="2800" dirty="0">
                <a:solidFill>
                  <a:schemeClr val="accent2"/>
                </a:solidFill>
              </a:rPr>
              <a:t>- John 20:24-29</a:t>
            </a:r>
          </a:p>
          <a:p>
            <a:pPr>
              <a:spcBef>
                <a:spcPts val="6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James and over 500 brethren at once </a:t>
            </a:r>
            <a:r>
              <a:rPr lang="en-US" sz="2800" dirty="0">
                <a:solidFill>
                  <a:schemeClr val="accent2"/>
                </a:solidFill>
              </a:rPr>
              <a:t>- 1 Corinthians 15:3-8</a:t>
            </a:r>
          </a:p>
          <a:p>
            <a:pPr>
              <a:spcBef>
                <a:spcPts val="6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Saul</a:t>
            </a:r>
            <a:r>
              <a:rPr lang="en-US" sz="2800" b="1" dirty="0">
                <a:solidFill>
                  <a:schemeClr val="accent2"/>
                </a:solidFill>
              </a:rPr>
              <a:t> - </a:t>
            </a:r>
            <a:r>
              <a:rPr lang="en-US" sz="2800" dirty="0">
                <a:solidFill>
                  <a:schemeClr val="accent2"/>
                </a:solidFill>
              </a:rPr>
              <a:t>Acts 9:1-9; 22:4-15; 26:9-18; 1 Corinthians 9:1; 15:8,9</a:t>
            </a:r>
            <a:endParaRPr lang="en-US" sz="28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split orient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457201"/>
            <a:ext cx="8534400" cy="584775"/>
          </a:xfr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Saul’s Testimony to the Resurrection 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219200"/>
            <a:ext cx="8153400" cy="5355312"/>
          </a:xfrm>
          <a:solidFill>
            <a:schemeClr val="bg1">
              <a:alpha val="6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</a:rPr>
              <a:t>Acts 9:1-9 - Saul was an enemy of the gospel</a:t>
            </a:r>
          </a:p>
          <a:p>
            <a:pPr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</a:rPr>
              <a:t>Acts 9:3-6; 22:7,8 - At noon on an open highway Jesus appeared to Saul in a bright light</a:t>
            </a:r>
          </a:p>
          <a:p>
            <a:pPr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</a:rPr>
              <a:t>Acts 9:4-6; 22:7,8,10; 26:14-18 – Saul </a:t>
            </a:r>
            <a:r>
              <a:rPr lang="en-US" b="1" i="1" dirty="0">
                <a:solidFill>
                  <a:schemeClr val="accent1"/>
                </a:solidFill>
              </a:rPr>
              <a:t>heard</a:t>
            </a:r>
            <a:r>
              <a:rPr lang="en-US" dirty="0">
                <a:solidFill>
                  <a:schemeClr val="accent1"/>
                </a:solidFill>
              </a:rPr>
              <a:t> and spoke to Jesus</a:t>
            </a:r>
          </a:p>
          <a:p>
            <a:pPr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</a:rPr>
              <a:t>Acts 26:16 – Jesus said He </a:t>
            </a:r>
            <a:r>
              <a:rPr lang="en-US" b="1" i="1" dirty="0">
                <a:solidFill>
                  <a:schemeClr val="accent1"/>
                </a:solidFill>
              </a:rPr>
              <a:t>appeared</a:t>
            </a:r>
            <a:r>
              <a:rPr lang="en-US" dirty="0">
                <a:solidFill>
                  <a:schemeClr val="accent1"/>
                </a:solidFill>
              </a:rPr>
              <a:t> to Saul make him a </a:t>
            </a:r>
            <a:r>
              <a:rPr lang="en-US" b="1" i="1" dirty="0">
                <a:solidFill>
                  <a:schemeClr val="accent1"/>
                </a:solidFill>
              </a:rPr>
              <a:t>witness</a:t>
            </a:r>
            <a:r>
              <a:rPr lang="en-US" dirty="0">
                <a:solidFill>
                  <a:schemeClr val="accent1"/>
                </a:solidFill>
              </a:rPr>
              <a:t> of what he had </a:t>
            </a:r>
            <a:r>
              <a:rPr lang="en-US" b="1" i="1" dirty="0">
                <a:solidFill>
                  <a:schemeClr val="accent1"/>
                </a:solidFill>
              </a:rPr>
              <a:t>seen</a:t>
            </a:r>
            <a:r>
              <a:rPr lang="en-US" dirty="0">
                <a:solidFill>
                  <a:schemeClr val="accent1"/>
                </a:solidFill>
              </a:rPr>
              <a:t> </a:t>
            </a:r>
          </a:p>
          <a:p>
            <a:pPr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</a:rPr>
              <a:t>Acts 9:17; 22:14,15 – Ananias confirmed Jesus </a:t>
            </a:r>
            <a:r>
              <a:rPr lang="en-US" b="1" i="1" dirty="0">
                <a:solidFill>
                  <a:schemeClr val="accent1"/>
                </a:solidFill>
              </a:rPr>
              <a:t>appeared</a:t>
            </a:r>
            <a:r>
              <a:rPr lang="en-US" dirty="0">
                <a:solidFill>
                  <a:schemeClr val="accent1"/>
                </a:solidFill>
              </a:rPr>
              <a:t> to Saul</a:t>
            </a:r>
          </a:p>
          <a:p>
            <a:pPr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</a:rPr>
              <a:t>Acts 9:8,9,18; 22:11-13 - Saul was struck blind till Ananias came and restored his sight</a:t>
            </a:r>
          </a:p>
          <a:p>
            <a:pPr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</a:rPr>
              <a:t>1 Corinthians 15:3-9; 9:1 – Paul lists himself with other people who saw Jesus alive again</a:t>
            </a:r>
            <a:endParaRPr lang="en-U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split orient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457201"/>
            <a:ext cx="8534400" cy="584775"/>
          </a:xfr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Honesty and Integrity of the Witnesses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066800"/>
            <a:ext cx="8153400" cy="5435334"/>
          </a:xfrm>
          <a:solidFill>
            <a:schemeClr val="bg1">
              <a:alpha val="65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dirty="0">
                <a:solidFill>
                  <a:schemeClr val="accent1"/>
                </a:solidFill>
              </a:rPr>
              <a:t>The witnesses immediately and repeatedly proclaimed their testimony – Acts 1:22; 2:32; 3:15; 4:33; 10:39-41; 13:30-32; 22:14,15; 26:16; 1 Cor. 15:3-8,15. This began, not hundreds of years later, but less than 50 days after the resurrection.</a:t>
            </a:r>
          </a:p>
          <a:p>
            <a:pPr>
              <a:buNone/>
            </a:pPr>
            <a:r>
              <a:rPr lang="en-US" sz="2800" dirty="0">
                <a:solidFill>
                  <a:schemeClr val="accent1"/>
                </a:solidFill>
              </a:rPr>
              <a:t>Men throughout the Old and New Testaments suffered and died for their testimony. All the apostles were persecuted and most gave their lives for this testimony.</a:t>
            </a:r>
          </a:p>
          <a:p>
            <a:pPr>
              <a:buNone/>
            </a:pPr>
            <a:r>
              <a:rPr lang="en-US" sz="2800" dirty="0">
                <a:solidFill>
                  <a:schemeClr val="accent1"/>
                </a:solidFill>
              </a:rPr>
              <a:t>Yet none ever withdrew it, denied it, or retracted it. That is the supreme proof of integrity.</a:t>
            </a:r>
            <a:endParaRPr lang="en-US" sz="2800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split orient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4B9C0B37-7ABC-40D1-82BE-8E90560A7CA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0" y="609600"/>
            <a:ext cx="7543800" cy="707886"/>
          </a:xfrm>
        </p:spPr>
        <p:txBody>
          <a:bodyPr wrap="square" anchor="ctr" anchorCtr="0">
            <a:spAutoFit/>
          </a:bodyPr>
          <a:lstStyle/>
          <a:p>
            <a:pPr algn="ctr"/>
            <a:r>
              <a:rPr lang="en-US" sz="4000" b="1" dirty="0"/>
              <a:t>Proper Methods of Validation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7B9A6547-5BF3-4107-828D-D6A6B043212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93962" y="4602464"/>
            <a:ext cx="7204075" cy="1766637"/>
          </a:xfr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Claims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</a:rPr>
              <a:t>Unique internal authentication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</a:rPr>
              <a:t>Testimony of Witnesses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52473550-419E-4B1B-9131-7F140FB1F51E}"/>
              </a:ext>
            </a:extLst>
          </p:cNvPr>
          <p:cNvSpPr txBox="1">
            <a:spLocks noChangeArrowheads="1"/>
          </p:cNvSpPr>
          <p:nvPr/>
        </p:nvSpPr>
        <p:spPr bwMode="auto">
          <a:xfrm rot="20999617">
            <a:off x="6768286" y="1666131"/>
            <a:ext cx="3621472" cy="2642588"/>
          </a:xfrm>
          <a:prstGeom prst="rect">
            <a:avLst/>
          </a:prstGeom>
          <a:solidFill>
            <a:srgbClr val="D0C68A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Tx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/>
            <a:endParaRPr lang="en-US" sz="1000" b="1" kern="0" dirty="0">
              <a:solidFill>
                <a:schemeClr val="bg1"/>
              </a:solidFill>
              <a:latin typeface="Black Chancery" pitchFamily="2" charset="0"/>
            </a:endParaRPr>
          </a:p>
          <a:p>
            <a:pPr algn="ctr"/>
            <a:r>
              <a:rPr lang="en-US" sz="4000" b="1" kern="0" dirty="0">
                <a:solidFill>
                  <a:schemeClr val="bg1"/>
                </a:solidFill>
                <a:latin typeface="Black Chancery" pitchFamily="2" charset="0"/>
              </a:rPr>
              <a:t>Last Will</a:t>
            </a:r>
          </a:p>
          <a:p>
            <a:pPr algn="ctr"/>
            <a:r>
              <a:rPr lang="en-US" sz="4000" b="1" kern="0" dirty="0">
                <a:solidFill>
                  <a:schemeClr val="bg1"/>
                </a:solidFill>
                <a:latin typeface="Black Chancery" pitchFamily="2" charset="0"/>
              </a:rPr>
              <a:t>and Testament</a:t>
            </a:r>
          </a:p>
          <a:p>
            <a:pPr algn="ctr"/>
            <a:r>
              <a:rPr lang="en-US" sz="4000" b="1" kern="0" dirty="0">
                <a:solidFill>
                  <a:schemeClr val="bg1"/>
                </a:solidFill>
                <a:latin typeface="Black Chancery" pitchFamily="2" charset="0"/>
              </a:rPr>
              <a:t>of ...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C735ECB-97E9-4EEB-88CD-E6650B2CBD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057401"/>
            <a:ext cx="4078836" cy="2349579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4A943AD4-05E7-4856-8F1D-10A87D73F067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50555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2020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DFF2E3-122A-4339-9D83-235890185A7C}"/>
              </a:ext>
            </a:extLst>
          </p:cNvPr>
          <p:cNvSpPr txBox="1"/>
          <p:nvPr/>
        </p:nvSpPr>
        <p:spPr>
          <a:xfrm>
            <a:off x="1676400" y="6368945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66095607"/>
      </p:ext>
    </p:extLst>
  </p:cSld>
  <p:clrMapOvr>
    <a:masterClrMapping/>
  </p:clrMapOvr>
  <p:transition>
    <p:split orient="vert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heme/theme1.xml><?xml version="1.0" encoding="utf-8"?>
<a:theme xmlns:a="http://schemas.openxmlformats.org/drawingml/2006/main" name="Green-grid.per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Belgium-Tahoma">
      <a:majorFont>
        <a:latin typeface="Belgium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616161"/>
        </a:dk1>
        <a:lt1>
          <a:srgbClr val="FFFFFF"/>
        </a:lt1>
        <a:dk2>
          <a:srgbClr val="006400"/>
        </a:dk2>
        <a:lt2>
          <a:srgbClr val="FFFFFF"/>
        </a:lt2>
        <a:accent1>
          <a:srgbClr val="29C729"/>
        </a:accent1>
        <a:accent2>
          <a:srgbClr val="99BA2B"/>
        </a:accent2>
        <a:accent3>
          <a:srgbClr val="AAB8AA"/>
        </a:accent3>
        <a:accent4>
          <a:srgbClr val="DADADA"/>
        </a:accent4>
        <a:accent5>
          <a:srgbClr val="ACE0AC"/>
        </a:accent5>
        <a:accent6>
          <a:srgbClr val="8AA826"/>
        </a:accent6>
        <a:hlink>
          <a:srgbClr val="66BE66"/>
        </a:hlink>
        <a:folHlink>
          <a:srgbClr val="BCE24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616161"/>
        </a:dk1>
        <a:lt1>
          <a:srgbClr val="FFFFFF"/>
        </a:lt1>
        <a:dk2>
          <a:srgbClr val="006400"/>
        </a:dk2>
        <a:lt2>
          <a:srgbClr val="FFFFFF"/>
        </a:lt2>
        <a:accent1>
          <a:srgbClr val="A8DA09"/>
        </a:accent1>
        <a:accent2>
          <a:srgbClr val="0994DA"/>
        </a:accent2>
        <a:accent3>
          <a:srgbClr val="AAB8AA"/>
        </a:accent3>
        <a:accent4>
          <a:srgbClr val="DADADA"/>
        </a:accent4>
        <a:accent5>
          <a:srgbClr val="D1EAAA"/>
        </a:accent5>
        <a:accent6>
          <a:srgbClr val="0786C5"/>
        </a:accent6>
        <a:hlink>
          <a:srgbClr val="09DA09"/>
        </a:hlink>
        <a:folHlink>
          <a:srgbClr val="E8CF0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616161"/>
        </a:dk1>
        <a:lt1>
          <a:srgbClr val="FFFFFF"/>
        </a:lt1>
        <a:dk2>
          <a:srgbClr val="006400"/>
        </a:dk2>
        <a:lt2>
          <a:srgbClr val="FFFFFF"/>
        </a:lt2>
        <a:accent1>
          <a:srgbClr val="F3A823"/>
        </a:accent1>
        <a:accent2>
          <a:srgbClr val="47CE47"/>
        </a:accent2>
        <a:accent3>
          <a:srgbClr val="AAB8AA"/>
        </a:accent3>
        <a:accent4>
          <a:srgbClr val="DADADA"/>
        </a:accent4>
        <a:accent5>
          <a:srgbClr val="F8D1AC"/>
        </a:accent5>
        <a:accent6>
          <a:srgbClr val="3FBA3F"/>
        </a:accent6>
        <a:hlink>
          <a:srgbClr val="F9A16C"/>
        </a:hlink>
        <a:folHlink>
          <a:srgbClr val="E580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616161"/>
        </a:dk1>
        <a:lt1>
          <a:srgbClr val="FFFFFF"/>
        </a:lt1>
        <a:dk2>
          <a:srgbClr val="006400"/>
        </a:dk2>
        <a:lt2>
          <a:srgbClr val="FFFFFF"/>
        </a:lt2>
        <a:accent1>
          <a:srgbClr val="E9AFCC"/>
        </a:accent1>
        <a:accent2>
          <a:srgbClr val="E7C463"/>
        </a:accent2>
        <a:accent3>
          <a:srgbClr val="AAB8AA"/>
        </a:accent3>
        <a:accent4>
          <a:srgbClr val="DADADA"/>
        </a:accent4>
        <a:accent5>
          <a:srgbClr val="F2D4E2"/>
        </a:accent5>
        <a:accent6>
          <a:srgbClr val="D1B159"/>
        </a:accent6>
        <a:hlink>
          <a:srgbClr val="C9E05C"/>
        </a:hlink>
        <a:folHlink>
          <a:srgbClr val="95B1E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29C729"/>
        </a:accent1>
        <a:accent2>
          <a:srgbClr val="99BA2B"/>
        </a:accent2>
        <a:accent3>
          <a:srgbClr val="FFFFFF"/>
        </a:accent3>
        <a:accent4>
          <a:srgbClr val="000000"/>
        </a:accent4>
        <a:accent5>
          <a:srgbClr val="ACE0AC"/>
        </a:accent5>
        <a:accent6>
          <a:srgbClr val="8AA826"/>
        </a:accent6>
        <a:hlink>
          <a:srgbClr val="66BE66"/>
        </a:hlink>
        <a:folHlink>
          <a:srgbClr val="BCE24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A8DA09"/>
        </a:accent1>
        <a:accent2>
          <a:srgbClr val="0994DA"/>
        </a:accent2>
        <a:accent3>
          <a:srgbClr val="FFFFFF"/>
        </a:accent3>
        <a:accent4>
          <a:srgbClr val="000000"/>
        </a:accent4>
        <a:accent5>
          <a:srgbClr val="D1EAAA"/>
        </a:accent5>
        <a:accent6>
          <a:srgbClr val="0786C5"/>
        </a:accent6>
        <a:hlink>
          <a:srgbClr val="09DA09"/>
        </a:hlink>
        <a:folHlink>
          <a:srgbClr val="E8CF0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3A823"/>
        </a:accent1>
        <a:accent2>
          <a:srgbClr val="47CE47"/>
        </a:accent2>
        <a:accent3>
          <a:srgbClr val="FFFFFF"/>
        </a:accent3>
        <a:accent4>
          <a:srgbClr val="000000"/>
        </a:accent4>
        <a:accent5>
          <a:srgbClr val="F8D1AC"/>
        </a:accent5>
        <a:accent6>
          <a:srgbClr val="3FBA3F"/>
        </a:accent6>
        <a:hlink>
          <a:srgbClr val="F9A16C"/>
        </a:hlink>
        <a:folHlink>
          <a:srgbClr val="E580B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9AFCC"/>
        </a:accent1>
        <a:accent2>
          <a:srgbClr val="E7C463"/>
        </a:accent2>
        <a:accent3>
          <a:srgbClr val="FFFFFF"/>
        </a:accent3>
        <a:accent4>
          <a:srgbClr val="000000"/>
        </a:accent4>
        <a:accent5>
          <a:srgbClr val="F2D4E2"/>
        </a:accent5>
        <a:accent6>
          <a:srgbClr val="D1B159"/>
        </a:accent6>
        <a:hlink>
          <a:srgbClr val="C9E05C"/>
        </a:hlink>
        <a:folHlink>
          <a:srgbClr val="95B1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Green-grid.per</Template>
  <TotalTime>370</TotalTime>
  <Words>1365</Words>
  <Application>Microsoft Office PowerPoint</Application>
  <PresentationFormat>Widescreen</PresentationFormat>
  <Paragraphs>157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Black Chancery</vt:lpstr>
      <vt:lpstr>Belgium</vt:lpstr>
      <vt:lpstr>Tahoma</vt:lpstr>
      <vt:lpstr>Comic Sans MS</vt:lpstr>
      <vt:lpstr>Green-grid.per</vt:lpstr>
      <vt:lpstr>PowerPoint Presentation</vt:lpstr>
      <vt:lpstr>How to Validate a Will</vt:lpstr>
      <vt:lpstr>Invalid Tests</vt:lpstr>
      <vt:lpstr>Invalid Tests</vt:lpstr>
      <vt:lpstr>Invalid Tests</vt:lpstr>
      <vt:lpstr>Invalid Tests</vt:lpstr>
      <vt:lpstr>Invalid Tests</vt:lpstr>
      <vt:lpstr>How to Validate a Will</vt:lpstr>
      <vt:lpstr>External Evidence</vt:lpstr>
      <vt:lpstr>How to Validate a Will</vt:lpstr>
      <vt:lpstr>Internal Evidence: The Primary Tests </vt:lpstr>
      <vt:lpstr>Internal Evidence: The Primary Tests </vt:lpstr>
      <vt:lpstr>Internal Evidence: The Primary Tests </vt:lpstr>
      <vt:lpstr>PowerPoint Presentation</vt:lpstr>
      <vt:lpstr>God’s Signature on Scripture: Fulfilled Prophecy</vt:lpstr>
      <vt:lpstr>God’s Signature on Scripture: Fulfilled Prophecy</vt:lpstr>
      <vt:lpstr>God’s Signature on Scripture: Fulfilled Prophecy</vt:lpstr>
      <vt:lpstr>God’s Signature on Scripture: Fulfilled Prophecy</vt:lpstr>
      <vt:lpstr>God’s Signature on Scripture: Miracles and the Resurrection</vt:lpstr>
      <vt:lpstr>Proper Methods of Validation</vt:lpstr>
      <vt:lpstr>Eyewitnesses to Miracles</vt:lpstr>
      <vt:lpstr>Witnesses to the Resurrection </vt:lpstr>
      <vt:lpstr>Saul’s Testimony to the Resurrection </vt:lpstr>
      <vt:lpstr>Honesty and Integrity of the Witnesses</vt:lpstr>
      <vt:lpstr>Proper Methods of Validation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Tests and Proofs for Bible Inspiration, Validity, and Divine Origin PowerPoint slides and charts, https://www.gospelway.com/</dc:title>
  <dc:subject>What tests prove the validity of Bible claims to be the inspired revelation of God's will? Majority opinion, family beliefs, personal experiences, feelings? PowerPoint slides and charts, David E. Pratte</dc:subject>
  <dc:creator>David E. Pratte</dc:creator>
  <cp:keywords>Bible, claims, inspiration, inspired, revelation, tests, proofs, prove, evidence, standard, authority, revealed, Scripture, fulfilled, prophecy, prophet, guided, God, guidance, infallibility, inerrancy, miracles, resurrection, validation, personal, feelings, experiences, opinions, family, beliefs, faith, Christianity, religion,  - David E. Pratte; www.biblestudylessons.com</cp:keywords>
  <cp:lastModifiedBy>David Pratte</cp:lastModifiedBy>
  <cp:revision>228</cp:revision>
  <dcterms:created xsi:type="dcterms:W3CDTF">2012-04-21T19:12:05Z</dcterms:created>
  <dcterms:modified xsi:type="dcterms:W3CDTF">2022-01-25T19:29:22Z</dcterms:modified>
</cp:coreProperties>
</file>