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88" r:id="rId3"/>
    <p:sldId id="290" r:id="rId4"/>
    <p:sldId id="286" r:id="rId5"/>
    <p:sldId id="287" r:id="rId6"/>
    <p:sldId id="259" r:id="rId7"/>
    <p:sldId id="285" r:id="rId8"/>
    <p:sldId id="284" r:id="rId9"/>
    <p:sldId id="282" r:id="rId10"/>
    <p:sldId id="283" r:id="rId11"/>
    <p:sldId id="281" r:id="rId12"/>
    <p:sldId id="289" r:id="rId13"/>
    <p:sldId id="267" r:id="rId14"/>
    <p:sldId id="268" r:id="rId15"/>
    <p:sldId id="269" r:id="rId16"/>
    <p:sldId id="293" r:id="rId17"/>
    <p:sldId id="294" r:id="rId18"/>
    <p:sldId id="292" r:id="rId19"/>
    <p:sldId id="296" r:id="rId20"/>
    <p:sldId id="297" r:id="rId21"/>
    <p:sldId id="298" r:id="rId22"/>
    <p:sldId id="299" r:id="rId23"/>
    <p:sldId id="300" r:id="rId24"/>
    <p:sldId id="301" r:id="rId25"/>
    <p:sldId id="295" r:id="rId26"/>
    <p:sldId id="302" r:id="rId27"/>
    <p:sldId id="304" r:id="rId28"/>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000"/>
    <a:srgbClr val="006C00"/>
    <a:srgbClr val="002F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9568" autoAdjust="0"/>
    <p:restoredTop sz="94600"/>
  </p:normalViewPr>
  <p:slideViewPr>
    <p:cSldViewPr showGuides="1">
      <p:cViewPr varScale="1">
        <p:scale>
          <a:sx n="40" d="100"/>
          <a:sy n="40" d="100"/>
        </p:scale>
        <p:origin x="62" y="610"/>
      </p:cViewPr>
      <p:guideLst>
        <p:guide orient="horz" pos="2160"/>
        <p:guide pos="3840"/>
      </p:guideLst>
    </p:cSldViewPr>
  </p:slideViewPr>
  <p:notesTextViewPr>
    <p:cViewPr>
      <p:scale>
        <a:sx n="100" d="100"/>
        <a:sy n="100" d="100"/>
      </p:scale>
      <p:origin x="0" y="0"/>
    </p:cViewPr>
  </p:notesTextViewPr>
  <p:sorterViewPr>
    <p:cViewPr>
      <p:scale>
        <a:sx n="66" d="100"/>
        <a:sy n="66" d="100"/>
      </p:scale>
      <p:origin x="0" y="-4251"/>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2530" name="Rectangle 2"/>
          <p:cNvSpPr>
            <a:spLocks noGrp="1" noChangeArrowheads="1"/>
          </p:cNvSpPr>
          <p:nvPr>
            <p:ph type="ctrTitle"/>
            <p:custDataLst>
              <p:tags r:id="rId1"/>
            </p:custDataLst>
          </p:nvPr>
        </p:nvSpPr>
        <p:spPr>
          <a:xfrm>
            <a:off x="3602567" y="2130426"/>
            <a:ext cx="6400800" cy="1470025"/>
          </a:xfrm>
        </p:spPr>
        <p:txBody>
          <a:bodyPr/>
          <a:lstStyle>
            <a:lvl1pPr>
              <a:buClr>
                <a:srgbClr val="FFFFFF"/>
              </a:buClr>
              <a:defRPr/>
            </a:lvl1pPr>
          </a:lstStyle>
          <a:p>
            <a:r>
              <a:rPr lang="en-US"/>
              <a:t>Click to edit Master title style</a:t>
            </a:r>
          </a:p>
        </p:txBody>
      </p:sp>
      <p:sp>
        <p:nvSpPr>
          <p:cNvPr id="22531" name="Rectangle 3"/>
          <p:cNvSpPr>
            <a:spLocks noGrp="1" noChangeArrowheads="1"/>
          </p:cNvSpPr>
          <p:nvPr>
            <p:ph type="subTitle" idx="1"/>
            <p:custDataLst>
              <p:tags r:id="rId2"/>
            </p:custDataLst>
          </p:nvPr>
        </p:nvSpPr>
        <p:spPr>
          <a:xfrm>
            <a:off x="3602567" y="3886200"/>
            <a:ext cx="5486400" cy="1752600"/>
          </a:xfrm>
        </p:spPr>
        <p:txBody>
          <a:bodyPr/>
          <a:lstStyle>
            <a:lvl1pPr marL="0" indent="0">
              <a:buClr>
                <a:srgbClr val="FFFFFF"/>
              </a:buClr>
              <a:buFontTx/>
              <a:buNone/>
              <a:defRPr/>
            </a:lvl1pPr>
          </a:lstStyle>
          <a:p>
            <a:r>
              <a:rPr lang="en-US"/>
              <a:t>Click to edit Master subtitle style</a:t>
            </a:r>
          </a:p>
        </p:txBody>
      </p:sp>
      <p:sp>
        <p:nvSpPr>
          <p:cNvPr id="22532" name="Rectangle 4"/>
          <p:cNvSpPr>
            <a:spLocks noGrp="1" noChangeArrowheads="1"/>
          </p:cNvSpPr>
          <p:nvPr>
            <p:ph type="dt" sz="half" idx="2"/>
          </p:nvPr>
        </p:nvSpPr>
        <p:spPr/>
        <p:txBody>
          <a:bodyPr/>
          <a:lstStyle>
            <a:lvl1pPr>
              <a:defRPr/>
            </a:lvl1pPr>
          </a:lstStyle>
          <a:p>
            <a:endParaRPr lang="en-US"/>
          </a:p>
        </p:txBody>
      </p:sp>
      <p:sp>
        <p:nvSpPr>
          <p:cNvPr id="22533" name="Rectangle 5"/>
          <p:cNvSpPr>
            <a:spLocks noGrp="1" noChangeArrowheads="1"/>
          </p:cNvSpPr>
          <p:nvPr>
            <p:ph type="ftr" sz="quarter" idx="3"/>
          </p:nvPr>
        </p:nvSpPr>
        <p:spPr/>
        <p:txBody>
          <a:bodyPr/>
          <a:lstStyle>
            <a:lvl1pPr>
              <a:defRPr/>
            </a:lvl1pPr>
          </a:lstStyle>
          <a:p>
            <a:endParaRPr lang="en-US"/>
          </a:p>
        </p:txBody>
      </p:sp>
      <p:sp>
        <p:nvSpPr>
          <p:cNvPr id="22534" name="Rectangle 6"/>
          <p:cNvSpPr>
            <a:spLocks noGrp="1" noChangeArrowheads="1"/>
          </p:cNvSpPr>
          <p:nvPr>
            <p:ph type="sldNum" sz="quarter" idx="4"/>
          </p:nvPr>
        </p:nvSpPr>
        <p:spPr/>
        <p:txBody>
          <a:bodyPr/>
          <a:lstStyle>
            <a:lvl1pPr>
              <a:defRPr/>
            </a:lvl1pPr>
          </a:lstStyle>
          <a:p>
            <a:fld id="{53F724D4-0947-41F0-974D-E49F8D352B71}"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DE8939D-FCEF-40E4-B345-7F801E6640BC}"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A81B246-266D-459F-BE2D-716ACC3D990F}"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91984" y="1600201"/>
            <a:ext cx="411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909985" y="1600201"/>
            <a:ext cx="411691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315A789-221C-4CBF-B87F-F4F175BCD934}"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E19E7953-1E91-417A-BDB6-C2968919B024}"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5A1435D-A977-496F-B32B-6317EF7D8B82}"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945A0FE-6DEE-40CC-9372-4B62B241D4A6}"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DEB8F89-01E8-444B-8B01-920AD92B11E6}"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38A45CF-3DAE-4E79-92BC-1BA45FAE1665}"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E296249-1077-4A9F-BBB4-A4E0B4CA2130}"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918700" y="274639"/>
            <a:ext cx="2108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91985" y="274639"/>
            <a:ext cx="6123516"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D8A1555-3B8A-4BFC-A022-FFDA5ED5EFD6}"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custDataLst>
              <p:tags r:id="rId13"/>
            </p:custDataLst>
          </p:nvPr>
        </p:nvSpPr>
        <p:spPr bwMode="auto">
          <a:xfrm>
            <a:off x="3604684" y="274638"/>
            <a:ext cx="8422216"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custDataLst>
              <p:tags r:id="rId14"/>
            </p:custDataLst>
          </p:nvPr>
        </p:nvSpPr>
        <p:spPr bwMode="auto">
          <a:xfrm>
            <a:off x="3591985" y="1600201"/>
            <a:ext cx="8434916"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703CEADC-FEFE-40C2-B120-9757A119F11B}"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defRPr>
      </a:lvl2pPr>
      <a:lvl3pPr algn="l" rtl="0" eaLnBrk="1" fontAlgn="base" hangingPunct="1">
        <a:spcBef>
          <a:spcPct val="0"/>
        </a:spcBef>
        <a:spcAft>
          <a:spcPct val="0"/>
        </a:spcAft>
        <a:buClr>
          <a:schemeClr val="tx1"/>
        </a:buClr>
        <a:defRPr sz="3200">
          <a:solidFill>
            <a:schemeClr val="tx1"/>
          </a:solidFill>
          <a:latin typeface="Arial" charset="0"/>
        </a:defRPr>
      </a:lvl3pPr>
      <a:lvl4pPr algn="l" rtl="0" eaLnBrk="1" fontAlgn="base" hangingPunct="1">
        <a:spcBef>
          <a:spcPct val="0"/>
        </a:spcBef>
        <a:spcAft>
          <a:spcPct val="0"/>
        </a:spcAft>
        <a:buClr>
          <a:schemeClr val="tx1"/>
        </a:buClr>
        <a:defRPr sz="3200">
          <a:solidFill>
            <a:schemeClr val="tx1"/>
          </a:solidFill>
          <a:latin typeface="Arial" charset="0"/>
        </a:defRPr>
      </a:lvl4pPr>
      <a:lvl5pPr algn="l" rtl="0" eaLnBrk="1" fontAlgn="base" hangingPunct="1">
        <a:spcBef>
          <a:spcPct val="0"/>
        </a:spcBef>
        <a:spcAft>
          <a:spcPct val="0"/>
        </a:spcAft>
        <a:buClr>
          <a:schemeClr val="tx1"/>
        </a:buClr>
        <a:defRPr sz="3200">
          <a:solidFill>
            <a:schemeClr val="tx1"/>
          </a:solidFill>
          <a:latin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defRPr>
      </a:lvl9pPr>
    </p:titleStyle>
    <p:bodyStyle>
      <a:lvl1pPr marL="342900" indent="-342900" algn="l" rtl="0" eaLnBrk="1" fontAlgn="base" hangingPunct="1">
        <a:spcBef>
          <a:spcPct val="20000"/>
        </a:spcBef>
        <a:spcAft>
          <a:spcPct val="0"/>
        </a:spcAft>
        <a:buClr>
          <a:schemeClr val="tx1"/>
        </a:buClr>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Char char="•"/>
        <a:defRPr sz="2400">
          <a:solidFill>
            <a:schemeClr val="tx1"/>
          </a:solidFill>
          <a:latin typeface="+mn-lt"/>
        </a:defRPr>
      </a:lvl2pPr>
      <a:lvl3pPr marL="1143000" indent="-228600" algn="l" rtl="0" eaLnBrk="1" fontAlgn="base" hangingPunct="1">
        <a:spcBef>
          <a:spcPct val="20000"/>
        </a:spcBef>
        <a:spcAft>
          <a:spcPct val="0"/>
        </a:spcAft>
        <a:buClr>
          <a:schemeClr val="tx1"/>
        </a:buClr>
        <a:buChar char="•"/>
        <a:defRPr sz="2400">
          <a:solidFill>
            <a:schemeClr val="tx1"/>
          </a:solidFill>
          <a:latin typeface="+mn-lt"/>
        </a:defRPr>
      </a:lvl3pPr>
      <a:lvl4pPr marL="1600200" indent="-228600" algn="l" rtl="0" eaLnBrk="1" fontAlgn="base" hangingPunct="1">
        <a:spcBef>
          <a:spcPct val="20000"/>
        </a:spcBef>
        <a:spcAft>
          <a:spcPct val="0"/>
        </a:spcAft>
        <a:buClr>
          <a:schemeClr val="tx1"/>
        </a:buClr>
        <a:buChar char="•"/>
        <a:defRPr sz="2400">
          <a:solidFill>
            <a:schemeClr val="tx1"/>
          </a:solidFill>
          <a:latin typeface="+mn-lt"/>
        </a:defRPr>
      </a:lvl4pPr>
      <a:lvl5pPr marL="2057400" indent="-228600" algn="l" rtl="0" eaLnBrk="1" fontAlgn="base" hangingPunct="1">
        <a:spcBef>
          <a:spcPct val="20000"/>
        </a:spcBef>
        <a:spcAft>
          <a:spcPct val="0"/>
        </a:spcAft>
        <a:buClr>
          <a:schemeClr val="tx1"/>
        </a:buClr>
        <a:buChar char="•"/>
        <a:defRPr sz="2400">
          <a:solidFill>
            <a:schemeClr val="tx1"/>
          </a:solidFill>
          <a:latin typeface="+mn-lt"/>
        </a:defRPr>
      </a:lvl5pPr>
      <a:lvl6pPr marL="2514600" indent="-228600" algn="l" rtl="0" eaLnBrk="1" fontAlgn="base" hangingPunct="1">
        <a:spcBef>
          <a:spcPct val="20000"/>
        </a:spcBef>
        <a:spcAft>
          <a:spcPct val="0"/>
        </a:spcAft>
        <a:buClr>
          <a:schemeClr val="tx1"/>
        </a:buClr>
        <a:buChar char="•"/>
        <a:defRPr sz="2400">
          <a:solidFill>
            <a:schemeClr val="tx1"/>
          </a:solidFill>
          <a:latin typeface="+mn-lt"/>
        </a:defRPr>
      </a:lvl6pPr>
      <a:lvl7pPr marL="2971800" indent="-228600" algn="l" rtl="0" eaLnBrk="1" fontAlgn="base" hangingPunct="1">
        <a:spcBef>
          <a:spcPct val="20000"/>
        </a:spcBef>
        <a:spcAft>
          <a:spcPct val="0"/>
        </a:spcAft>
        <a:buClr>
          <a:schemeClr val="tx1"/>
        </a:buClr>
        <a:buChar char="•"/>
        <a:defRPr sz="2400">
          <a:solidFill>
            <a:schemeClr val="tx1"/>
          </a:solidFill>
          <a:latin typeface="+mn-lt"/>
        </a:defRPr>
      </a:lvl7pPr>
      <a:lvl8pPr marL="3429000" indent="-228600" algn="l" rtl="0" eaLnBrk="1" fontAlgn="base" hangingPunct="1">
        <a:spcBef>
          <a:spcPct val="20000"/>
        </a:spcBef>
        <a:spcAft>
          <a:spcPct val="0"/>
        </a:spcAft>
        <a:buClr>
          <a:schemeClr val="tx1"/>
        </a:buClr>
        <a:buChar char="•"/>
        <a:defRPr sz="2400">
          <a:solidFill>
            <a:schemeClr val="tx1"/>
          </a:solidFill>
          <a:latin typeface="+mn-lt"/>
        </a:defRPr>
      </a:lvl8pPr>
      <a:lvl9pPr marL="3886200" indent="-228600" algn="l" rtl="0" eaLnBrk="1" fontAlgn="base" hangingPunct="1">
        <a:spcBef>
          <a:spcPct val="20000"/>
        </a:spcBef>
        <a:spcAft>
          <a:spcPct val="0"/>
        </a:spcAft>
        <a:buClr>
          <a:schemeClr val="tx1"/>
        </a:buClr>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hyperlink" Target="https://biblestudylessons.com/" TargetMode="Externa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elca.org/Who-We-Are/History/Lutheran-Roots-in-America.aspx" TargetMode="External"/><Relationship Id="rId2" Type="http://schemas.openxmlformats.org/officeDocument/2006/relationships/hyperlink" Target="http://www.newadvent.org/cathen/09056a.ht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americanpresbyterianchurch.org/the_church_of_scotland.htm"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www.adventist.org/beliefs/church-manual/index.html"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biblestudylessons.com/" TargetMode="External"/><Relationship Id="rId2" Type="http://schemas.openxmlformats.org/officeDocument/2006/relationships/hyperlink" Target="https://biblestudylessons.com/" TargetMode="External"/><Relationship Id="rId1" Type="http://schemas.openxmlformats.org/officeDocument/2006/relationships/slideLayout" Target="../slideLayouts/slideLayout1.xml"/><Relationship Id="rId4" Type="http://schemas.openxmlformats.org/officeDocument/2006/relationships/hyperlink" Target="https://www.biblestudylessons.com/powerpoi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7"/>
          <p:cNvSpPr>
            <a:spLocks noChangeArrowheads="1"/>
          </p:cNvSpPr>
          <p:nvPr/>
        </p:nvSpPr>
        <p:spPr bwMode="auto">
          <a:xfrm>
            <a:off x="0" y="10756"/>
            <a:ext cx="12306742" cy="6858001"/>
          </a:xfrm>
          <a:prstGeom prst="rect">
            <a:avLst/>
          </a:prstGeom>
          <a:solidFill>
            <a:srgbClr val="000000"/>
          </a:solidFill>
          <a:ln w="9525">
            <a:noFill/>
            <a:miter lim="800000"/>
            <a:headEnd/>
            <a:tailEnd/>
          </a:ln>
        </p:spPr>
        <p:txBody>
          <a:bodyPr wrap="none" anchor="ctr"/>
          <a:lstStyle/>
          <a:p>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E18CD3F0-7CCC-DEE9-C489-44F846471079}"/>
              </a:ext>
            </a:extLst>
          </p:cNvPr>
          <p:cNvSpPr txBox="1">
            <a:spLocks noChangeArrowheads="1"/>
          </p:cNvSpPr>
          <p:nvPr/>
        </p:nvSpPr>
        <p:spPr bwMode="auto">
          <a:xfrm>
            <a:off x="3733800" y="1447800"/>
            <a:ext cx="48768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defRPr>
            </a:lvl2pPr>
            <a:lvl3pPr algn="l" rtl="0" eaLnBrk="1" fontAlgn="base" hangingPunct="1">
              <a:spcBef>
                <a:spcPct val="0"/>
              </a:spcBef>
              <a:spcAft>
                <a:spcPct val="0"/>
              </a:spcAft>
              <a:buClr>
                <a:schemeClr val="tx1"/>
              </a:buClr>
              <a:defRPr sz="3200">
                <a:solidFill>
                  <a:schemeClr val="tx1"/>
                </a:solidFill>
                <a:latin typeface="Arial" charset="0"/>
              </a:defRPr>
            </a:lvl3pPr>
            <a:lvl4pPr algn="l" rtl="0" eaLnBrk="1" fontAlgn="base" hangingPunct="1">
              <a:spcBef>
                <a:spcPct val="0"/>
              </a:spcBef>
              <a:spcAft>
                <a:spcPct val="0"/>
              </a:spcAft>
              <a:buClr>
                <a:schemeClr val="tx1"/>
              </a:buClr>
              <a:defRPr sz="3200">
                <a:solidFill>
                  <a:schemeClr val="tx1"/>
                </a:solidFill>
                <a:latin typeface="Arial" charset="0"/>
              </a:defRPr>
            </a:lvl4pPr>
            <a:lvl5pPr algn="l" rtl="0" eaLnBrk="1" fontAlgn="base" hangingPunct="1">
              <a:spcBef>
                <a:spcPct val="0"/>
              </a:spcBef>
              <a:spcAft>
                <a:spcPct val="0"/>
              </a:spcAft>
              <a:buClr>
                <a:schemeClr val="tx1"/>
              </a:buClr>
              <a:defRPr sz="3200">
                <a:solidFill>
                  <a:schemeClr val="tx1"/>
                </a:solidFill>
                <a:latin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defRPr>
            </a:lvl9pPr>
          </a:lstStyle>
          <a:p>
            <a:pPr algn="ctr"/>
            <a:r>
              <a:rPr lang="en-US" sz="4000" kern="0" dirty="0">
                <a:solidFill>
                  <a:srgbClr val="FFFF00"/>
                </a:solidFill>
              </a:rPr>
              <a:t>Why So Many Denominations?</a:t>
            </a:r>
          </a:p>
        </p:txBody>
      </p:sp>
      <p:pic>
        <p:nvPicPr>
          <p:cNvPr id="7" name="Picture 6">
            <a:extLst>
              <a:ext uri="{FF2B5EF4-FFF2-40B4-BE49-F238E27FC236}">
                <a16:creationId xmlns:a16="http://schemas.microsoft.com/office/drawing/2014/main" id="{6E335316-9D0A-058E-34E5-A58B7D9DB1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86600" y="3886200"/>
            <a:ext cx="2886968" cy="2426208"/>
          </a:xfrm>
          <a:prstGeom prst="rect">
            <a:avLst/>
          </a:prstGeom>
        </p:spPr>
      </p:pic>
      <p:pic>
        <p:nvPicPr>
          <p:cNvPr id="9" name="Picture 8">
            <a:extLst>
              <a:ext uri="{FF2B5EF4-FFF2-40B4-BE49-F238E27FC236}">
                <a16:creationId xmlns:a16="http://schemas.microsoft.com/office/drawing/2014/main" id="{640C069A-03FE-C7A2-763D-D85BD8BC8B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0800" y="3886200"/>
            <a:ext cx="3121152" cy="2426208"/>
          </a:xfrm>
          <a:prstGeom prst="rect">
            <a:avLst/>
          </a:prstGeom>
        </p:spPr>
      </p:pic>
      <p:pic>
        <p:nvPicPr>
          <p:cNvPr id="11" name="Picture 10">
            <a:extLst>
              <a:ext uri="{FF2B5EF4-FFF2-40B4-BE49-F238E27FC236}">
                <a16:creationId xmlns:a16="http://schemas.microsoft.com/office/drawing/2014/main" id="{1BBD37E7-A6F6-33A1-90BC-94D3B81D700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89848" y="533400"/>
            <a:ext cx="3121152" cy="2727960"/>
          </a:xfrm>
          <a:prstGeom prst="rect">
            <a:avLst/>
          </a:prstGeom>
        </p:spPr>
      </p:pic>
      <p:pic>
        <p:nvPicPr>
          <p:cNvPr id="15" name="Picture 14">
            <a:extLst>
              <a:ext uri="{FF2B5EF4-FFF2-40B4-BE49-F238E27FC236}">
                <a16:creationId xmlns:a16="http://schemas.microsoft.com/office/drawing/2014/main" id="{C824835E-FB18-634F-0034-902AE4BA2FA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600" y="685800"/>
            <a:ext cx="2932976" cy="2836228"/>
          </a:xfrm>
          <a:prstGeom prst="rect">
            <a:avLst/>
          </a:prstGeom>
        </p:spPr>
      </p:pic>
      <p:sp>
        <p:nvSpPr>
          <p:cNvPr id="2" name="TextBox 1">
            <a:extLst>
              <a:ext uri="{FF2B5EF4-FFF2-40B4-BE49-F238E27FC236}">
                <a16:creationId xmlns:a16="http://schemas.microsoft.com/office/drawing/2014/main" id="{54883A18-B61F-8223-F620-7AE502FAB3F8}"/>
              </a:ext>
            </a:extLst>
          </p:cNvPr>
          <p:cNvSpPr txBox="1"/>
          <p:nvPr/>
        </p:nvSpPr>
        <p:spPr>
          <a:xfrm>
            <a:off x="304800" y="6324600"/>
            <a:ext cx="2611226" cy="338554"/>
          </a:xfrm>
          <a:prstGeom prst="rect">
            <a:avLst/>
          </a:prstGeom>
          <a:solidFill>
            <a:schemeClr val="bg2">
              <a:lumMod val="50000"/>
              <a:lumOff val="50000"/>
            </a:schemeClr>
          </a:solidFill>
        </p:spPr>
        <p:txBody>
          <a:bodyPr wrap="square" rtlCol="0">
            <a:spAutoFit/>
          </a:bodyPr>
          <a:lstStyle/>
          <a:p>
            <a:pPr algn="ct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6"/>
              </a:rPr>
              <a:t>biblestudylessons.com</a:t>
            </a: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42278269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E18CD3F0-7CCC-DEE9-C489-44F846471079}"/>
              </a:ext>
            </a:extLst>
          </p:cNvPr>
          <p:cNvSpPr txBox="1">
            <a:spLocks noChangeArrowheads="1"/>
          </p:cNvSpPr>
          <p:nvPr/>
        </p:nvSpPr>
        <p:spPr bwMode="auto">
          <a:xfrm>
            <a:off x="2590800" y="426422"/>
            <a:ext cx="70104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defRPr>
            </a:lvl2pPr>
            <a:lvl3pPr algn="l" rtl="0" eaLnBrk="1" fontAlgn="base" hangingPunct="1">
              <a:spcBef>
                <a:spcPct val="0"/>
              </a:spcBef>
              <a:spcAft>
                <a:spcPct val="0"/>
              </a:spcAft>
              <a:buClr>
                <a:schemeClr val="tx1"/>
              </a:buClr>
              <a:defRPr sz="3200">
                <a:solidFill>
                  <a:schemeClr val="tx1"/>
                </a:solidFill>
                <a:latin typeface="Arial" charset="0"/>
              </a:defRPr>
            </a:lvl3pPr>
            <a:lvl4pPr algn="l" rtl="0" eaLnBrk="1" fontAlgn="base" hangingPunct="1">
              <a:spcBef>
                <a:spcPct val="0"/>
              </a:spcBef>
              <a:spcAft>
                <a:spcPct val="0"/>
              </a:spcAft>
              <a:buClr>
                <a:schemeClr val="tx1"/>
              </a:buClr>
              <a:defRPr sz="3200">
                <a:solidFill>
                  <a:schemeClr val="tx1"/>
                </a:solidFill>
                <a:latin typeface="Arial" charset="0"/>
              </a:defRPr>
            </a:lvl4pPr>
            <a:lvl5pPr algn="l" rtl="0" eaLnBrk="1" fontAlgn="base" hangingPunct="1">
              <a:spcBef>
                <a:spcPct val="0"/>
              </a:spcBef>
              <a:spcAft>
                <a:spcPct val="0"/>
              </a:spcAft>
              <a:buClr>
                <a:schemeClr val="tx1"/>
              </a:buClr>
              <a:defRPr sz="3200">
                <a:solidFill>
                  <a:schemeClr val="tx1"/>
                </a:solidFill>
                <a:latin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defRPr>
            </a:lvl9pPr>
          </a:lstStyle>
          <a:p>
            <a:pPr algn="ctr"/>
            <a:r>
              <a:rPr lang="en-US" sz="3600" kern="0" dirty="0"/>
              <a:t>Why So Many Denominations?</a:t>
            </a:r>
          </a:p>
        </p:txBody>
      </p:sp>
      <p:graphicFrame>
        <p:nvGraphicFramePr>
          <p:cNvPr id="6" name="Table 5">
            <a:extLst>
              <a:ext uri="{FF2B5EF4-FFF2-40B4-BE49-F238E27FC236}">
                <a16:creationId xmlns:a16="http://schemas.microsoft.com/office/drawing/2014/main" id="{69B75EFA-4090-2F13-B541-F770AB029075}"/>
              </a:ext>
            </a:extLst>
          </p:cNvPr>
          <p:cNvGraphicFramePr>
            <a:graphicFrameLocks noGrp="1"/>
          </p:cNvGraphicFramePr>
          <p:nvPr>
            <p:extLst>
              <p:ext uri="{D42A27DB-BD31-4B8C-83A1-F6EECF244321}">
                <p14:modId xmlns:p14="http://schemas.microsoft.com/office/powerpoint/2010/main" val="4273369411"/>
              </p:ext>
            </p:extLst>
          </p:nvPr>
        </p:nvGraphicFramePr>
        <p:xfrm>
          <a:off x="1066800" y="1361859"/>
          <a:ext cx="9753600" cy="2072640"/>
        </p:xfrm>
        <a:graphic>
          <a:graphicData uri="http://schemas.openxmlformats.org/drawingml/2006/table">
            <a:tbl>
              <a:tblPr firstRow="1" bandRow="1">
                <a:tableStyleId>{5C22544A-7EE6-4342-B048-85BDC9FD1C3A}</a:tableStyleId>
              </a:tblPr>
              <a:tblGrid>
                <a:gridCol w="3395133">
                  <a:extLst>
                    <a:ext uri="{9D8B030D-6E8A-4147-A177-3AD203B41FA5}">
                      <a16:colId xmlns:a16="http://schemas.microsoft.com/office/drawing/2014/main" val="4092296340"/>
                    </a:ext>
                  </a:extLst>
                </a:gridCol>
                <a:gridCol w="3310467">
                  <a:extLst>
                    <a:ext uri="{9D8B030D-6E8A-4147-A177-3AD203B41FA5}">
                      <a16:colId xmlns:a16="http://schemas.microsoft.com/office/drawing/2014/main" val="3265511927"/>
                    </a:ext>
                  </a:extLst>
                </a:gridCol>
                <a:gridCol w="3048000">
                  <a:extLst>
                    <a:ext uri="{9D8B030D-6E8A-4147-A177-3AD203B41FA5}">
                      <a16:colId xmlns:a16="http://schemas.microsoft.com/office/drawing/2014/main" val="3780829889"/>
                    </a:ext>
                  </a:extLst>
                </a:gridCol>
              </a:tblGrid>
              <a:tr h="370840">
                <a:tc>
                  <a:txBody>
                    <a:bodyPr/>
                    <a:lstStyle/>
                    <a:p>
                      <a:pPr algn="ctr"/>
                      <a:r>
                        <a:rPr lang="en-US" sz="2800" dirty="0">
                          <a:solidFill>
                            <a:srgbClr val="FFFF00"/>
                          </a:solidFill>
                        </a:rPr>
                        <a:t>Jesus’ Church</a:t>
                      </a:r>
                      <a:endParaRPr lang="en-US" sz="2800" dirty="0"/>
                    </a:p>
                  </a:txBody>
                  <a:tcPr anchor="ctr">
                    <a:solidFill>
                      <a:srgbClr val="005000"/>
                    </a:solidFill>
                  </a:tcPr>
                </a:tc>
                <a:tc>
                  <a:txBody>
                    <a:bodyPr/>
                    <a:lstStyle/>
                    <a:p>
                      <a:pPr algn="ctr"/>
                      <a:endParaRPr lang="en-US" sz="2800"/>
                    </a:p>
                  </a:txBody>
                  <a:tcPr anchor="ctr">
                    <a:solidFill>
                      <a:srgbClr val="005000"/>
                    </a:solidFill>
                  </a:tcPr>
                </a:tc>
                <a:tc>
                  <a:txBody>
                    <a:bodyPr/>
                    <a:lstStyle/>
                    <a:p>
                      <a:pPr algn="ctr"/>
                      <a:r>
                        <a:rPr lang="en-US" sz="2800" kern="0" dirty="0">
                          <a:solidFill>
                            <a:srgbClr val="FFFF00"/>
                          </a:solidFill>
                        </a:rPr>
                        <a:t>Denominations</a:t>
                      </a:r>
                      <a:endParaRPr lang="en-US" sz="2800" dirty="0"/>
                    </a:p>
                  </a:txBody>
                  <a:tcPr anchor="ctr">
                    <a:solidFill>
                      <a:srgbClr val="005000"/>
                    </a:solidFill>
                  </a:tcPr>
                </a:tc>
                <a:extLst>
                  <a:ext uri="{0D108BD9-81ED-4DB2-BD59-A6C34878D82A}">
                    <a16:rowId xmlns:a16="http://schemas.microsoft.com/office/drawing/2014/main" val="1929321282"/>
                  </a:ext>
                </a:extLst>
              </a:tr>
              <a:tr h="370840">
                <a:tc>
                  <a:txBody>
                    <a:bodyPr/>
                    <a:lstStyle/>
                    <a:p>
                      <a:pPr algn="ctr"/>
                      <a:endParaRPr lang="en-US" sz="2800" dirty="0">
                        <a:solidFill>
                          <a:schemeClr val="tx1"/>
                        </a:solidFill>
                      </a:endParaRPr>
                    </a:p>
                  </a:txBody>
                  <a:tcPr anchor="ctr">
                    <a:solidFill>
                      <a:srgbClr val="005000"/>
                    </a:solidFill>
                  </a:tcPr>
                </a:tc>
                <a:tc>
                  <a:txBody>
                    <a:bodyPr/>
                    <a:lstStyle/>
                    <a:p>
                      <a:pPr algn="ctr"/>
                      <a:r>
                        <a:rPr lang="en-US" sz="2800" kern="0" dirty="0">
                          <a:solidFill>
                            <a:srgbClr val="FFFF00"/>
                          </a:solidFill>
                        </a:rPr>
                        <a:t>Origin</a:t>
                      </a:r>
                      <a:endParaRPr lang="en-US" sz="2800" dirty="0"/>
                    </a:p>
                  </a:txBody>
                  <a:tcPr anchor="ctr">
                    <a:solidFill>
                      <a:srgbClr val="005000"/>
                    </a:solidFill>
                  </a:tcPr>
                </a:tc>
                <a:tc>
                  <a:txBody>
                    <a:bodyPr/>
                    <a:lstStyle/>
                    <a:p>
                      <a:pPr algn="ctr"/>
                      <a:endParaRPr lang="en-US" sz="2800" dirty="0">
                        <a:solidFill>
                          <a:schemeClr val="tx1"/>
                        </a:solidFill>
                      </a:endParaRPr>
                    </a:p>
                  </a:txBody>
                  <a:tcPr anchor="ctr">
                    <a:solidFill>
                      <a:srgbClr val="005000"/>
                    </a:solidFill>
                  </a:tcPr>
                </a:tc>
                <a:extLst>
                  <a:ext uri="{0D108BD9-81ED-4DB2-BD59-A6C34878D82A}">
                    <a16:rowId xmlns:a16="http://schemas.microsoft.com/office/drawing/2014/main" val="3843561613"/>
                  </a:ext>
                </a:extLst>
              </a:tr>
              <a:tr h="370840">
                <a:tc>
                  <a:txBody>
                    <a:bodyPr/>
                    <a:lstStyle/>
                    <a:p>
                      <a:pPr algn="ctr"/>
                      <a:endParaRPr lang="en-US" sz="2800" dirty="0">
                        <a:solidFill>
                          <a:schemeClr val="tx1"/>
                        </a:solidFill>
                      </a:endParaRPr>
                    </a:p>
                  </a:txBody>
                  <a:tcPr anchor="ctr">
                    <a:solidFill>
                      <a:srgbClr val="005000"/>
                    </a:solidFill>
                  </a:tcPr>
                </a:tc>
                <a:tc>
                  <a:txBody>
                    <a:bodyPr/>
                    <a:lstStyle/>
                    <a:p>
                      <a:pPr algn="ctr"/>
                      <a:r>
                        <a:rPr lang="en-US" sz="2800" kern="0" dirty="0">
                          <a:solidFill>
                            <a:srgbClr val="FFFF00"/>
                          </a:solidFill>
                        </a:rPr>
                        <a:t>Authority</a:t>
                      </a:r>
                      <a:endParaRPr lang="en-US" sz="2800" dirty="0"/>
                    </a:p>
                  </a:txBody>
                  <a:tcPr anchor="ctr">
                    <a:solidFill>
                      <a:srgbClr val="005000"/>
                    </a:solidFill>
                  </a:tcPr>
                </a:tc>
                <a:tc>
                  <a:txBody>
                    <a:bodyPr/>
                    <a:lstStyle/>
                    <a:p>
                      <a:pPr algn="ctr"/>
                      <a:endParaRPr lang="en-US" sz="2800" dirty="0">
                        <a:solidFill>
                          <a:schemeClr val="tx1"/>
                        </a:solidFill>
                      </a:endParaRPr>
                    </a:p>
                  </a:txBody>
                  <a:tcPr anchor="ctr">
                    <a:solidFill>
                      <a:srgbClr val="005000"/>
                    </a:solidFill>
                  </a:tcPr>
                </a:tc>
                <a:extLst>
                  <a:ext uri="{0D108BD9-81ED-4DB2-BD59-A6C34878D82A}">
                    <a16:rowId xmlns:a16="http://schemas.microsoft.com/office/drawing/2014/main" val="2517047636"/>
                  </a:ext>
                </a:extLst>
              </a:tr>
              <a:tr h="370840">
                <a:tc>
                  <a:txBody>
                    <a:bodyPr/>
                    <a:lstStyle/>
                    <a:p>
                      <a:pPr algn="ctr"/>
                      <a:endParaRPr lang="en-US" sz="2800" dirty="0">
                        <a:solidFill>
                          <a:schemeClr val="tx1"/>
                        </a:solidFill>
                      </a:endParaRPr>
                    </a:p>
                  </a:txBody>
                  <a:tcPr anchor="ctr">
                    <a:solidFill>
                      <a:srgbClr val="005000"/>
                    </a:solidFill>
                  </a:tcPr>
                </a:tc>
                <a:tc>
                  <a:txBody>
                    <a:bodyPr/>
                    <a:lstStyle/>
                    <a:p>
                      <a:pPr algn="ctr"/>
                      <a:r>
                        <a:rPr lang="en-US" sz="2800" kern="0" dirty="0">
                          <a:solidFill>
                            <a:srgbClr val="FFFF00"/>
                          </a:solidFill>
                        </a:rPr>
                        <a:t>Organization</a:t>
                      </a:r>
                      <a:endParaRPr lang="en-US" sz="2800" dirty="0"/>
                    </a:p>
                  </a:txBody>
                  <a:tcPr anchor="ctr">
                    <a:solidFill>
                      <a:srgbClr val="005000"/>
                    </a:solidFill>
                  </a:tcPr>
                </a:tc>
                <a:tc>
                  <a:txBody>
                    <a:bodyPr/>
                    <a:lstStyle/>
                    <a:p>
                      <a:pPr algn="ctr"/>
                      <a:endParaRPr lang="en-US" sz="2800" dirty="0">
                        <a:solidFill>
                          <a:schemeClr val="tx1"/>
                        </a:solidFill>
                      </a:endParaRPr>
                    </a:p>
                  </a:txBody>
                  <a:tcPr anchor="ctr">
                    <a:solidFill>
                      <a:srgbClr val="005000"/>
                    </a:solidFill>
                  </a:tcPr>
                </a:tc>
                <a:extLst>
                  <a:ext uri="{0D108BD9-81ED-4DB2-BD59-A6C34878D82A}">
                    <a16:rowId xmlns:a16="http://schemas.microsoft.com/office/drawing/2014/main" val="440932400"/>
                  </a:ext>
                </a:extLst>
              </a:tr>
            </a:tbl>
          </a:graphicData>
        </a:graphic>
      </p:graphicFrame>
    </p:spTree>
    <p:extLst>
      <p:ext uri="{BB962C8B-B14F-4D97-AF65-F5344CB8AC3E}">
        <p14:creationId xmlns:p14="http://schemas.microsoft.com/office/powerpoint/2010/main" val="40009958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133600" y="152401"/>
            <a:ext cx="7916862" cy="584775"/>
          </a:xfrm>
        </p:spPr>
        <p:txBody>
          <a:bodyPr wrap="square" anchor="ctr" anchorCtr="0">
            <a:spAutoFit/>
          </a:bodyPr>
          <a:lstStyle/>
          <a:p>
            <a:pPr algn="ctr"/>
            <a:r>
              <a:rPr lang="en-US" dirty="0"/>
              <a:t>The Origin of Jesus’ Church</a:t>
            </a:r>
          </a:p>
        </p:txBody>
      </p:sp>
      <p:graphicFrame>
        <p:nvGraphicFramePr>
          <p:cNvPr id="4" name="Table 3"/>
          <p:cNvGraphicFramePr>
            <a:graphicFrameLocks noGrp="1"/>
          </p:cNvGraphicFramePr>
          <p:nvPr>
            <p:extLst>
              <p:ext uri="{D42A27DB-BD31-4B8C-83A1-F6EECF244321}">
                <p14:modId xmlns:p14="http://schemas.microsoft.com/office/powerpoint/2010/main" val="1585546970"/>
              </p:ext>
            </p:extLst>
          </p:nvPr>
        </p:nvGraphicFramePr>
        <p:xfrm>
          <a:off x="838200" y="739353"/>
          <a:ext cx="10744200" cy="5594555"/>
        </p:xfrm>
        <a:graphic>
          <a:graphicData uri="http://schemas.openxmlformats.org/drawingml/2006/table">
            <a:tbl>
              <a:tblPr firstRow="1" bandRow="1">
                <a:tableStyleId>{5C22544A-7EE6-4342-B048-85BDC9FD1C3A}</a:tableStyleId>
              </a:tblPr>
              <a:tblGrid>
                <a:gridCol w="3818187">
                  <a:extLst>
                    <a:ext uri="{9D8B030D-6E8A-4147-A177-3AD203B41FA5}">
                      <a16:colId xmlns:a16="http://schemas.microsoft.com/office/drawing/2014/main" val="20000"/>
                    </a:ext>
                  </a:extLst>
                </a:gridCol>
                <a:gridCol w="3729392">
                  <a:extLst>
                    <a:ext uri="{9D8B030D-6E8A-4147-A177-3AD203B41FA5}">
                      <a16:colId xmlns:a16="http://schemas.microsoft.com/office/drawing/2014/main" val="20001"/>
                    </a:ext>
                  </a:extLst>
                </a:gridCol>
                <a:gridCol w="3196621">
                  <a:extLst>
                    <a:ext uri="{9D8B030D-6E8A-4147-A177-3AD203B41FA5}">
                      <a16:colId xmlns:a16="http://schemas.microsoft.com/office/drawing/2014/main" val="20002"/>
                    </a:ext>
                  </a:extLst>
                </a:gridCol>
              </a:tblGrid>
              <a:tr h="509803">
                <a:tc>
                  <a:txBody>
                    <a:bodyPr/>
                    <a:lstStyle/>
                    <a:p>
                      <a:pPr algn="ctr"/>
                      <a:endParaRPr lang="en-US" sz="2800" dirty="0">
                        <a:latin typeface="Belgium" pitchFamily="82" charset="0"/>
                      </a:endParaRPr>
                    </a:p>
                  </a:txBody>
                  <a:tcPr anchor="ctr">
                    <a:solidFill>
                      <a:srgbClr val="005000"/>
                    </a:solidFill>
                  </a:tcPr>
                </a:tc>
                <a:tc>
                  <a:txBody>
                    <a:bodyPr/>
                    <a:lstStyle/>
                    <a:p>
                      <a:pPr algn="ctr"/>
                      <a:endParaRPr lang="en-US" sz="2800" dirty="0">
                        <a:latin typeface="Belgium" pitchFamily="82" charset="0"/>
                      </a:endParaRPr>
                    </a:p>
                  </a:txBody>
                  <a:tcPr anchor="ctr">
                    <a:solidFill>
                      <a:srgbClr val="005000"/>
                    </a:solidFill>
                  </a:tcPr>
                </a:tc>
                <a:tc>
                  <a:txBody>
                    <a:bodyPr/>
                    <a:lstStyle/>
                    <a:p>
                      <a:pPr algn="ctr"/>
                      <a:endParaRPr lang="en-US" sz="2800" dirty="0">
                        <a:latin typeface="Belgium" pitchFamily="82" charset="0"/>
                      </a:endParaRPr>
                    </a:p>
                  </a:txBody>
                  <a:tcPr anchor="ctr">
                    <a:solidFill>
                      <a:srgbClr val="005000"/>
                    </a:solidFill>
                  </a:tcPr>
                </a:tc>
                <a:extLst>
                  <a:ext uri="{0D108BD9-81ED-4DB2-BD59-A6C34878D82A}">
                    <a16:rowId xmlns:a16="http://schemas.microsoft.com/office/drawing/2014/main" val="10000"/>
                  </a:ext>
                </a:extLst>
              </a:tr>
              <a:tr h="509803">
                <a:tc>
                  <a:txBody>
                    <a:bodyPr/>
                    <a:lstStyle/>
                    <a:p>
                      <a:pPr algn="ctr"/>
                      <a:endParaRPr lang="en-US" sz="2800" dirty="0">
                        <a:solidFill>
                          <a:schemeClr val="accent2"/>
                        </a:solidFill>
                      </a:endParaRPr>
                    </a:p>
                  </a:txBody>
                  <a:tcPr anchor="ctr">
                    <a:solidFill>
                      <a:srgbClr val="005000"/>
                    </a:solidFill>
                  </a:tcPr>
                </a:tc>
                <a:tc>
                  <a:txBody>
                    <a:bodyPr/>
                    <a:lstStyle/>
                    <a:p>
                      <a:pPr algn="ctr"/>
                      <a:endParaRPr lang="en-US" sz="2800" dirty="0">
                        <a:solidFill>
                          <a:srgbClr val="FFFF00"/>
                        </a:solidFill>
                      </a:endParaRPr>
                    </a:p>
                  </a:txBody>
                  <a:tcPr anchor="ctr">
                    <a:solidFill>
                      <a:srgbClr val="005000"/>
                    </a:solidFill>
                  </a:tcPr>
                </a:tc>
                <a:tc rowSpan="5">
                  <a:txBody>
                    <a:bodyPr/>
                    <a:lstStyle/>
                    <a:p>
                      <a:pPr algn="ctr"/>
                      <a:endParaRPr lang="en-US" sz="2800" dirty="0">
                        <a:solidFill>
                          <a:schemeClr val="accent2"/>
                        </a:solidFill>
                      </a:endParaRPr>
                    </a:p>
                  </a:txBody>
                  <a:tcPr anchor="ctr">
                    <a:solidFill>
                      <a:srgbClr val="005000"/>
                    </a:solidFill>
                  </a:tcPr>
                </a:tc>
                <a:extLst>
                  <a:ext uri="{0D108BD9-81ED-4DB2-BD59-A6C34878D82A}">
                    <a16:rowId xmlns:a16="http://schemas.microsoft.com/office/drawing/2014/main" val="10001"/>
                  </a:ext>
                </a:extLst>
              </a:tr>
              <a:tr h="929640">
                <a:tc>
                  <a:txBody>
                    <a:bodyPr/>
                    <a:lstStyle/>
                    <a:p>
                      <a:pPr algn="ctr"/>
                      <a:endParaRPr lang="en-US" sz="2800" dirty="0">
                        <a:solidFill>
                          <a:schemeClr val="accent2"/>
                        </a:solidFill>
                      </a:endParaRPr>
                    </a:p>
                  </a:txBody>
                  <a:tcPr anchor="ctr">
                    <a:solidFill>
                      <a:srgbClr val="005000"/>
                    </a:solidFill>
                  </a:tcPr>
                </a:tc>
                <a:tc>
                  <a:txBody>
                    <a:bodyPr/>
                    <a:lstStyle/>
                    <a:p>
                      <a:pPr algn="ctr"/>
                      <a:endParaRPr lang="en-US" sz="2800" dirty="0">
                        <a:solidFill>
                          <a:srgbClr val="FFFF00"/>
                        </a:solidFill>
                      </a:endParaRP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4"/>
                  </a:ext>
                </a:extLst>
              </a:tr>
              <a:tr h="929640">
                <a:tc>
                  <a:txBody>
                    <a:bodyPr/>
                    <a:lstStyle/>
                    <a:p>
                      <a:pPr algn="ctr"/>
                      <a:endParaRPr lang="en-US" sz="2800" dirty="0">
                        <a:solidFill>
                          <a:schemeClr val="accent2"/>
                        </a:solidFill>
                      </a:endParaRPr>
                    </a:p>
                  </a:txBody>
                  <a:tcPr anchor="ctr">
                    <a:solidFill>
                      <a:srgbClr val="005000"/>
                    </a:solidFill>
                  </a:tcPr>
                </a:tc>
                <a:tc>
                  <a:txBody>
                    <a:bodyPr/>
                    <a:lstStyle/>
                    <a:p>
                      <a:pPr algn="ctr"/>
                      <a:endParaRPr lang="en-US" sz="2800" dirty="0">
                        <a:solidFill>
                          <a:srgbClr val="FFFF00"/>
                        </a:solidFill>
                      </a:endParaRP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5"/>
                  </a:ext>
                </a:extLst>
              </a:tr>
              <a:tr h="929640">
                <a:tc>
                  <a:txBody>
                    <a:bodyPr/>
                    <a:lstStyle/>
                    <a:p>
                      <a:pPr algn="ctr"/>
                      <a:endParaRPr lang="en-US" sz="2800" dirty="0">
                        <a:solidFill>
                          <a:schemeClr val="accent2"/>
                        </a:solidFill>
                      </a:endParaRPr>
                    </a:p>
                  </a:txBody>
                  <a:tcPr anchor="ctr">
                    <a:solidFill>
                      <a:srgbClr val="005000"/>
                    </a:solidFill>
                  </a:tcPr>
                </a:tc>
                <a:tc>
                  <a:txBody>
                    <a:bodyPr/>
                    <a:lstStyle/>
                    <a:p>
                      <a:pPr algn="ctr"/>
                      <a:endParaRPr lang="en-US" sz="2800" dirty="0">
                        <a:solidFill>
                          <a:srgbClr val="FFFF00"/>
                        </a:solidFill>
                      </a:endParaRP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6"/>
                  </a:ext>
                </a:extLst>
              </a:tr>
              <a:tr h="1769315">
                <a:tc>
                  <a:txBody>
                    <a:bodyPr/>
                    <a:lstStyle/>
                    <a:p>
                      <a:pPr algn="ctr"/>
                      <a:endParaRPr lang="en-US" sz="2800" dirty="0">
                        <a:solidFill>
                          <a:schemeClr val="accent2"/>
                        </a:solidFill>
                      </a:endParaRPr>
                    </a:p>
                  </a:txBody>
                  <a:tcPr anchor="ctr">
                    <a:solidFill>
                      <a:srgbClr val="005000"/>
                    </a:solidFill>
                  </a:tcPr>
                </a:tc>
                <a:tc>
                  <a:txBody>
                    <a:bodyPr/>
                    <a:lstStyle/>
                    <a:p>
                      <a:pPr algn="ctr"/>
                      <a:endParaRPr lang="en-US" sz="2800" dirty="0">
                        <a:solidFill>
                          <a:srgbClr val="FFFF00"/>
                        </a:solidFill>
                      </a:endParaRP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8309595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133600" y="152401"/>
            <a:ext cx="7916862" cy="584775"/>
          </a:xfrm>
        </p:spPr>
        <p:txBody>
          <a:bodyPr wrap="square" anchor="ctr" anchorCtr="0">
            <a:spAutoFit/>
          </a:bodyPr>
          <a:lstStyle/>
          <a:p>
            <a:pPr algn="ctr"/>
            <a:r>
              <a:rPr lang="en-US" dirty="0"/>
              <a:t>The Origin of Jesus’ Church</a:t>
            </a:r>
          </a:p>
        </p:txBody>
      </p:sp>
      <p:graphicFrame>
        <p:nvGraphicFramePr>
          <p:cNvPr id="4" name="Table 3"/>
          <p:cNvGraphicFramePr>
            <a:graphicFrameLocks noGrp="1"/>
          </p:cNvGraphicFramePr>
          <p:nvPr>
            <p:extLst>
              <p:ext uri="{D42A27DB-BD31-4B8C-83A1-F6EECF244321}">
                <p14:modId xmlns:p14="http://schemas.microsoft.com/office/powerpoint/2010/main" val="1514404026"/>
              </p:ext>
            </p:extLst>
          </p:nvPr>
        </p:nvGraphicFramePr>
        <p:xfrm>
          <a:off x="838200" y="739353"/>
          <a:ext cx="10744200" cy="5594555"/>
        </p:xfrm>
        <a:graphic>
          <a:graphicData uri="http://schemas.openxmlformats.org/drawingml/2006/table">
            <a:tbl>
              <a:tblPr firstRow="1" bandRow="1">
                <a:tableStyleId>{5C22544A-7EE6-4342-B048-85BDC9FD1C3A}</a:tableStyleId>
              </a:tblPr>
              <a:tblGrid>
                <a:gridCol w="3818187">
                  <a:extLst>
                    <a:ext uri="{9D8B030D-6E8A-4147-A177-3AD203B41FA5}">
                      <a16:colId xmlns:a16="http://schemas.microsoft.com/office/drawing/2014/main" val="20000"/>
                    </a:ext>
                  </a:extLst>
                </a:gridCol>
                <a:gridCol w="3729392">
                  <a:extLst>
                    <a:ext uri="{9D8B030D-6E8A-4147-A177-3AD203B41FA5}">
                      <a16:colId xmlns:a16="http://schemas.microsoft.com/office/drawing/2014/main" val="20001"/>
                    </a:ext>
                  </a:extLst>
                </a:gridCol>
                <a:gridCol w="3196621">
                  <a:extLst>
                    <a:ext uri="{9D8B030D-6E8A-4147-A177-3AD203B41FA5}">
                      <a16:colId xmlns:a16="http://schemas.microsoft.com/office/drawing/2014/main" val="20002"/>
                    </a:ext>
                  </a:extLst>
                </a:gridCol>
              </a:tblGrid>
              <a:tr h="509803">
                <a:tc>
                  <a:txBody>
                    <a:bodyPr/>
                    <a:lstStyle/>
                    <a:p>
                      <a:pPr algn="ctr"/>
                      <a:r>
                        <a:rPr lang="en-US" sz="2800" dirty="0">
                          <a:latin typeface="Belgium" pitchFamily="82" charset="0"/>
                        </a:rPr>
                        <a:t>Prophecy</a:t>
                      </a:r>
                    </a:p>
                  </a:txBody>
                  <a:tcPr anchor="ctr">
                    <a:solidFill>
                      <a:srgbClr val="005000"/>
                    </a:solidFill>
                  </a:tcPr>
                </a:tc>
                <a:tc>
                  <a:txBody>
                    <a:bodyPr/>
                    <a:lstStyle/>
                    <a:p>
                      <a:pPr algn="ctr"/>
                      <a:endParaRPr lang="en-US" sz="2800" dirty="0">
                        <a:latin typeface="Belgium" pitchFamily="82" charset="0"/>
                      </a:endParaRPr>
                    </a:p>
                  </a:txBody>
                  <a:tcPr anchor="ctr">
                    <a:solidFill>
                      <a:srgbClr val="005000"/>
                    </a:solidFill>
                  </a:tcPr>
                </a:tc>
                <a:tc>
                  <a:txBody>
                    <a:bodyPr/>
                    <a:lstStyle/>
                    <a:p>
                      <a:pPr algn="ctr"/>
                      <a:endParaRPr lang="en-US" sz="2800" dirty="0">
                        <a:latin typeface="Belgium" pitchFamily="82" charset="0"/>
                      </a:endParaRPr>
                    </a:p>
                  </a:txBody>
                  <a:tcPr anchor="ctr">
                    <a:solidFill>
                      <a:srgbClr val="005000"/>
                    </a:solidFill>
                  </a:tcPr>
                </a:tc>
                <a:extLst>
                  <a:ext uri="{0D108BD9-81ED-4DB2-BD59-A6C34878D82A}">
                    <a16:rowId xmlns:a16="http://schemas.microsoft.com/office/drawing/2014/main" val="10000"/>
                  </a:ext>
                </a:extLst>
              </a:tr>
              <a:tr h="509803">
                <a:tc>
                  <a:txBody>
                    <a:bodyPr/>
                    <a:lstStyle/>
                    <a:p>
                      <a:pPr algn="ctr"/>
                      <a:r>
                        <a:rPr lang="en-US" sz="2800" dirty="0">
                          <a:solidFill>
                            <a:schemeClr val="accent2"/>
                          </a:solidFill>
                        </a:rPr>
                        <a:t>Daniel 2:31-45</a:t>
                      </a:r>
                    </a:p>
                  </a:txBody>
                  <a:tcPr anchor="ctr">
                    <a:solidFill>
                      <a:srgbClr val="005000"/>
                    </a:solidFill>
                  </a:tcPr>
                </a:tc>
                <a:tc>
                  <a:txBody>
                    <a:bodyPr/>
                    <a:lstStyle/>
                    <a:p>
                      <a:pPr algn="ctr"/>
                      <a:r>
                        <a:rPr lang="en-US" sz="2800" dirty="0">
                          <a:solidFill>
                            <a:srgbClr val="FFFF00"/>
                          </a:solidFill>
                        </a:rPr>
                        <a:t>Roman Empire</a:t>
                      </a:r>
                    </a:p>
                  </a:txBody>
                  <a:tcPr anchor="ctr">
                    <a:solidFill>
                      <a:srgbClr val="005000"/>
                    </a:solidFill>
                  </a:tcPr>
                </a:tc>
                <a:tc rowSpan="5">
                  <a:txBody>
                    <a:bodyPr/>
                    <a:lstStyle/>
                    <a:p>
                      <a:pPr algn="ctr"/>
                      <a:endParaRPr lang="en-US" sz="2800" dirty="0">
                        <a:solidFill>
                          <a:schemeClr val="accent2"/>
                        </a:solidFill>
                      </a:endParaRPr>
                    </a:p>
                  </a:txBody>
                  <a:tcPr anchor="ctr">
                    <a:solidFill>
                      <a:srgbClr val="005000"/>
                    </a:solidFill>
                  </a:tcPr>
                </a:tc>
                <a:extLst>
                  <a:ext uri="{0D108BD9-81ED-4DB2-BD59-A6C34878D82A}">
                    <a16:rowId xmlns:a16="http://schemas.microsoft.com/office/drawing/2014/main" val="10001"/>
                  </a:ext>
                </a:extLst>
              </a:tr>
              <a:tr h="929640">
                <a:tc>
                  <a:txBody>
                    <a:bodyPr/>
                    <a:lstStyle/>
                    <a:p>
                      <a:pPr algn="ctr"/>
                      <a:endParaRPr lang="en-US" sz="2800" dirty="0">
                        <a:solidFill>
                          <a:schemeClr val="accent2"/>
                        </a:solidFill>
                      </a:endParaRPr>
                    </a:p>
                  </a:txBody>
                  <a:tcPr anchor="ctr">
                    <a:solidFill>
                      <a:srgbClr val="005000"/>
                    </a:solidFill>
                  </a:tcPr>
                </a:tc>
                <a:tc>
                  <a:txBody>
                    <a:bodyPr/>
                    <a:lstStyle/>
                    <a:p>
                      <a:pPr algn="ctr"/>
                      <a:endParaRPr lang="en-US" sz="2800" dirty="0">
                        <a:solidFill>
                          <a:srgbClr val="FFFF00"/>
                        </a:solidFill>
                      </a:endParaRP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4"/>
                  </a:ext>
                </a:extLst>
              </a:tr>
              <a:tr h="929640">
                <a:tc>
                  <a:txBody>
                    <a:bodyPr/>
                    <a:lstStyle/>
                    <a:p>
                      <a:pPr algn="ctr"/>
                      <a:endParaRPr lang="en-US" sz="2800" dirty="0">
                        <a:solidFill>
                          <a:schemeClr val="accent2"/>
                        </a:solidFill>
                      </a:endParaRPr>
                    </a:p>
                  </a:txBody>
                  <a:tcPr anchor="ctr">
                    <a:solidFill>
                      <a:srgbClr val="005000"/>
                    </a:solidFill>
                  </a:tcPr>
                </a:tc>
                <a:tc>
                  <a:txBody>
                    <a:bodyPr/>
                    <a:lstStyle/>
                    <a:p>
                      <a:pPr algn="ctr"/>
                      <a:endParaRPr lang="en-US" sz="2800" dirty="0">
                        <a:solidFill>
                          <a:srgbClr val="FFFF00"/>
                        </a:solidFill>
                      </a:endParaRP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5"/>
                  </a:ext>
                </a:extLst>
              </a:tr>
              <a:tr h="929640">
                <a:tc>
                  <a:txBody>
                    <a:bodyPr/>
                    <a:lstStyle/>
                    <a:p>
                      <a:pPr algn="ctr"/>
                      <a:endParaRPr lang="en-US" sz="2800" dirty="0">
                        <a:solidFill>
                          <a:schemeClr val="accent2"/>
                        </a:solidFill>
                      </a:endParaRPr>
                    </a:p>
                  </a:txBody>
                  <a:tcPr anchor="ctr">
                    <a:solidFill>
                      <a:srgbClr val="005000"/>
                    </a:solidFill>
                  </a:tcPr>
                </a:tc>
                <a:tc>
                  <a:txBody>
                    <a:bodyPr/>
                    <a:lstStyle/>
                    <a:p>
                      <a:pPr algn="ctr"/>
                      <a:endParaRPr lang="en-US" sz="2800" dirty="0">
                        <a:solidFill>
                          <a:srgbClr val="FFFF00"/>
                        </a:solidFill>
                      </a:endParaRP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6"/>
                  </a:ext>
                </a:extLst>
              </a:tr>
              <a:tr h="1769315">
                <a:tc>
                  <a:txBody>
                    <a:bodyPr/>
                    <a:lstStyle/>
                    <a:p>
                      <a:pPr algn="ctr"/>
                      <a:endParaRPr lang="en-US" sz="2800" dirty="0">
                        <a:solidFill>
                          <a:schemeClr val="accent2"/>
                        </a:solidFill>
                      </a:endParaRPr>
                    </a:p>
                  </a:txBody>
                  <a:tcPr anchor="ctr">
                    <a:solidFill>
                      <a:srgbClr val="005000"/>
                    </a:solidFill>
                  </a:tcPr>
                </a:tc>
                <a:tc>
                  <a:txBody>
                    <a:bodyPr/>
                    <a:lstStyle/>
                    <a:p>
                      <a:pPr algn="ctr"/>
                      <a:endParaRPr lang="en-US" sz="2800" dirty="0">
                        <a:solidFill>
                          <a:srgbClr val="FFFF00"/>
                        </a:solidFill>
                      </a:endParaRP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8932298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133600" y="152401"/>
            <a:ext cx="7916862" cy="584775"/>
          </a:xfrm>
        </p:spPr>
        <p:txBody>
          <a:bodyPr wrap="square" anchor="ctr" anchorCtr="0">
            <a:spAutoFit/>
          </a:bodyPr>
          <a:lstStyle/>
          <a:p>
            <a:pPr algn="ctr"/>
            <a:r>
              <a:rPr lang="en-US" dirty="0"/>
              <a:t>The Origin of Jesus’ Church</a:t>
            </a:r>
          </a:p>
        </p:txBody>
      </p:sp>
      <p:graphicFrame>
        <p:nvGraphicFramePr>
          <p:cNvPr id="4" name="Table 3"/>
          <p:cNvGraphicFramePr>
            <a:graphicFrameLocks noGrp="1"/>
          </p:cNvGraphicFramePr>
          <p:nvPr>
            <p:extLst>
              <p:ext uri="{D42A27DB-BD31-4B8C-83A1-F6EECF244321}">
                <p14:modId xmlns:p14="http://schemas.microsoft.com/office/powerpoint/2010/main" val="2049544730"/>
              </p:ext>
            </p:extLst>
          </p:nvPr>
        </p:nvGraphicFramePr>
        <p:xfrm>
          <a:off x="838200" y="739353"/>
          <a:ext cx="10744200" cy="5609795"/>
        </p:xfrm>
        <a:graphic>
          <a:graphicData uri="http://schemas.openxmlformats.org/drawingml/2006/table">
            <a:tbl>
              <a:tblPr firstRow="1" bandRow="1">
                <a:tableStyleId>{5C22544A-7EE6-4342-B048-85BDC9FD1C3A}</a:tableStyleId>
              </a:tblPr>
              <a:tblGrid>
                <a:gridCol w="3818187">
                  <a:extLst>
                    <a:ext uri="{9D8B030D-6E8A-4147-A177-3AD203B41FA5}">
                      <a16:colId xmlns:a16="http://schemas.microsoft.com/office/drawing/2014/main" val="20000"/>
                    </a:ext>
                  </a:extLst>
                </a:gridCol>
                <a:gridCol w="3729392">
                  <a:extLst>
                    <a:ext uri="{9D8B030D-6E8A-4147-A177-3AD203B41FA5}">
                      <a16:colId xmlns:a16="http://schemas.microsoft.com/office/drawing/2014/main" val="20001"/>
                    </a:ext>
                  </a:extLst>
                </a:gridCol>
                <a:gridCol w="3196621">
                  <a:extLst>
                    <a:ext uri="{9D8B030D-6E8A-4147-A177-3AD203B41FA5}">
                      <a16:colId xmlns:a16="http://schemas.microsoft.com/office/drawing/2014/main" val="20002"/>
                    </a:ext>
                  </a:extLst>
                </a:gridCol>
              </a:tblGrid>
              <a:tr h="509803">
                <a:tc>
                  <a:txBody>
                    <a:bodyPr/>
                    <a:lstStyle/>
                    <a:p>
                      <a:pPr algn="ctr"/>
                      <a:r>
                        <a:rPr lang="en-US" sz="2800" dirty="0">
                          <a:latin typeface="Belgium" pitchFamily="82" charset="0"/>
                        </a:rPr>
                        <a:t>Prophecy</a:t>
                      </a:r>
                    </a:p>
                  </a:txBody>
                  <a:tcPr anchor="ctr">
                    <a:solidFill>
                      <a:srgbClr val="005000"/>
                    </a:solidFill>
                  </a:tcPr>
                </a:tc>
                <a:tc>
                  <a:txBody>
                    <a:bodyPr/>
                    <a:lstStyle/>
                    <a:p>
                      <a:pPr algn="ctr"/>
                      <a:endParaRPr lang="en-US" sz="2800" dirty="0">
                        <a:latin typeface="Belgium" pitchFamily="82" charset="0"/>
                      </a:endParaRPr>
                    </a:p>
                  </a:txBody>
                  <a:tcPr anchor="ctr">
                    <a:solidFill>
                      <a:srgbClr val="005000"/>
                    </a:solidFill>
                  </a:tcPr>
                </a:tc>
                <a:tc>
                  <a:txBody>
                    <a:bodyPr/>
                    <a:lstStyle/>
                    <a:p>
                      <a:pPr algn="ctr"/>
                      <a:endParaRPr lang="en-US" sz="2800" dirty="0">
                        <a:latin typeface="Belgium" pitchFamily="82" charset="0"/>
                      </a:endParaRPr>
                    </a:p>
                  </a:txBody>
                  <a:tcPr anchor="ctr">
                    <a:solidFill>
                      <a:srgbClr val="005000"/>
                    </a:solidFill>
                  </a:tcPr>
                </a:tc>
                <a:extLst>
                  <a:ext uri="{0D108BD9-81ED-4DB2-BD59-A6C34878D82A}">
                    <a16:rowId xmlns:a16="http://schemas.microsoft.com/office/drawing/2014/main" val="10000"/>
                  </a:ext>
                </a:extLst>
              </a:tr>
              <a:tr h="509803">
                <a:tc>
                  <a:txBody>
                    <a:bodyPr/>
                    <a:lstStyle/>
                    <a:p>
                      <a:pPr algn="ctr"/>
                      <a:r>
                        <a:rPr lang="en-US" sz="2800" dirty="0">
                          <a:solidFill>
                            <a:schemeClr val="accent2"/>
                          </a:solidFill>
                        </a:rPr>
                        <a:t>Daniel 2:31-45</a:t>
                      </a:r>
                    </a:p>
                  </a:txBody>
                  <a:tcPr anchor="ctr">
                    <a:solidFill>
                      <a:srgbClr val="005000"/>
                    </a:solidFill>
                  </a:tcPr>
                </a:tc>
                <a:tc>
                  <a:txBody>
                    <a:bodyPr/>
                    <a:lstStyle/>
                    <a:p>
                      <a:pPr algn="ctr"/>
                      <a:r>
                        <a:rPr lang="en-US" sz="2800" dirty="0">
                          <a:solidFill>
                            <a:srgbClr val="FFFF00"/>
                          </a:solidFill>
                        </a:rPr>
                        <a:t>Roman Empire</a:t>
                      </a:r>
                    </a:p>
                  </a:txBody>
                  <a:tcPr anchor="ctr">
                    <a:solidFill>
                      <a:srgbClr val="005000"/>
                    </a:solidFill>
                  </a:tcPr>
                </a:tc>
                <a:tc rowSpan="5">
                  <a:txBody>
                    <a:bodyPr/>
                    <a:lstStyle/>
                    <a:p>
                      <a:pPr algn="ctr"/>
                      <a:endParaRPr lang="en-US" sz="2800" dirty="0">
                        <a:solidFill>
                          <a:schemeClr val="accent2"/>
                        </a:solidFill>
                      </a:endParaRPr>
                    </a:p>
                  </a:txBody>
                  <a:tcPr anchor="ctr">
                    <a:solidFill>
                      <a:srgbClr val="005000"/>
                    </a:solidFill>
                  </a:tcPr>
                </a:tc>
                <a:extLst>
                  <a:ext uri="{0D108BD9-81ED-4DB2-BD59-A6C34878D82A}">
                    <a16:rowId xmlns:a16="http://schemas.microsoft.com/office/drawing/2014/main" val="10001"/>
                  </a:ext>
                </a:extLst>
              </a:tr>
              <a:tr h="929640">
                <a:tc>
                  <a:txBody>
                    <a:bodyPr/>
                    <a:lstStyle/>
                    <a:p>
                      <a:pPr algn="ctr"/>
                      <a:r>
                        <a:rPr lang="en-US" sz="2800" kern="1200" dirty="0">
                          <a:solidFill>
                            <a:schemeClr val="accent2"/>
                          </a:solidFill>
                          <a:effectLst/>
                          <a:latin typeface="+mn-lt"/>
                          <a:ea typeface="+mn-ea"/>
                          <a:cs typeface="+mn-cs"/>
                        </a:rPr>
                        <a:t>Matthew 3:1,2; 10:7; Mark 1:15 </a:t>
                      </a:r>
                      <a:endParaRPr lang="en-US" sz="2800" dirty="0">
                        <a:solidFill>
                          <a:schemeClr val="accent2"/>
                        </a:solidFill>
                      </a:endParaRPr>
                    </a:p>
                  </a:txBody>
                  <a:tcPr anchor="ctr">
                    <a:solidFill>
                      <a:srgbClr val="005000"/>
                    </a:solidFill>
                  </a:tcPr>
                </a:tc>
                <a:tc>
                  <a:txBody>
                    <a:bodyPr/>
                    <a:lstStyle/>
                    <a:p>
                      <a:pPr algn="ctr"/>
                      <a:r>
                        <a:rPr lang="en-US" sz="2800" dirty="0">
                          <a:solidFill>
                            <a:srgbClr val="FFFF00"/>
                          </a:solidFill>
                        </a:rPr>
                        <a:t>Kingdom at hand</a:t>
                      </a: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4"/>
                  </a:ext>
                </a:extLst>
              </a:tr>
              <a:tr h="929640">
                <a:tc>
                  <a:txBody>
                    <a:bodyPr/>
                    <a:lstStyle/>
                    <a:p>
                      <a:pPr algn="ctr"/>
                      <a:endParaRPr lang="en-US" sz="2800" dirty="0">
                        <a:solidFill>
                          <a:schemeClr val="accent2"/>
                        </a:solidFill>
                      </a:endParaRPr>
                    </a:p>
                  </a:txBody>
                  <a:tcPr anchor="ctr">
                    <a:solidFill>
                      <a:srgbClr val="005000"/>
                    </a:solidFill>
                  </a:tcPr>
                </a:tc>
                <a:tc>
                  <a:txBody>
                    <a:bodyPr/>
                    <a:lstStyle/>
                    <a:p>
                      <a:pPr algn="ctr"/>
                      <a:endParaRPr lang="en-US" sz="2800" dirty="0">
                        <a:solidFill>
                          <a:srgbClr val="FFFF00"/>
                        </a:solidFill>
                      </a:endParaRP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5"/>
                  </a:ext>
                </a:extLst>
              </a:tr>
              <a:tr h="929640">
                <a:tc>
                  <a:txBody>
                    <a:bodyPr/>
                    <a:lstStyle/>
                    <a:p>
                      <a:pPr algn="ctr"/>
                      <a:endParaRPr lang="en-US" sz="2800" dirty="0">
                        <a:solidFill>
                          <a:schemeClr val="accent2"/>
                        </a:solidFill>
                      </a:endParaRPr>
                    </a:p>
                  </a:txBody>
                  <a:tcPr anchor="ctr">
                    <a:solidFill>
                      <a:srgbClr val="005000"/>
                    </a:solidFill>
                  </a:tcPr>
                </a:tc>
                <a:tc>
                  <a:txBody>
                    <a:bodyPr/>
                    <a:lstStyle/>
                    <a:p>
                      <a:pPr algn="ctr"/>
                      <a:endParaRPr lang="en-US" sz="2800" dirty="0">
                        <a:solidFill>
                          <a:srgbClr val="FFFF00"/>
                        </a:solidFill>
                      </a:endParaRP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6"/>
                  </a:ext>
                </a:extLst>
              </a:tr>
              <a:tr h="1769315">
                <a:tc>
                  <a:txBody>
                    <a:bodyPr/>
                    <a:lstStyle/>
                    <a:p>
                      <a:pPr algn="ctr"/>
                      <a:endParaRPr lang="en-US" sz="2800" dirty="0">
                        <a:solidFill>
                          <a:schemeClr val="accent2"/>
                        </a:solidFill>
                      </a:endParaRPr>
                    </a:p>
                  </a:txBody>
                  <a:tcPr anchor="ctr">
                    <a:solidFill>
                      <a:srgbClr val="005000"/>
                    </a:solidFill>
                  </a:tcPr>
                </a:tc>
                <a:tc>
                  <a:txBody>
                    <a:bodyPr/>
                    <a:lstStyle/>
                    <a:p>
                      <a:pPr algn="ctr"/>
                      <a:endParaRPr lang="en-US" sz="2800" dirty="0">
                        <a:solidFill>
                          <a:srgbClr val="FFFF00"/>
                        </a:solidFill>
                      </a:endParaRP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7"/>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133600" y="152401"/>
            <a:ext cx="7916862" cy="584775"/>
          </a:xfrm>
        </p:spPr>
        <p:txBody>
          <a:bodyPr wrap="square" anchor="ctr" anchorCtr="0">
            <a:spAutoFit/>
          </a:bodyPr>
          <a:lstStyle/>
          <a:p>
            <a:pPr algn="ctr"/>
            <a:r>
              <a:rPr lang="en-US" dirty="0"/>
              <a:t>The Origin of Jesus’ Church</a:t>
            </a:r>
          </a:p>
        </p:txBody>
      </p:sp>
      <p:graphicFrame>
        <p:nvGraphicFramePr>
          <p:cNvPr id="4" name="Table 3"/>
          <p:cNvGraphicFramePr>
            <a:graphicFrameLocks noGrp="1"/>
          </p:cNvGraphicFramePr>
          <p:nvPr>
            <p:extLst>
              <p:ext uri="{D42A27DB-BD31-4B8C-83A1-F6EECF244321}">
                <p14:modId xmlns:p14="http://schemas.microsoft.com/office/powerpoint/2010/main" val="2819633179"/>
              </p:ext>
            </p:extLst>
          </p:nvPr>
        </p:nvGraphicFramePr>
        <p:xfrm>
          <a:off x="838200" y="739353"/>
          <a:ext cx="10744200" cy="5625035"/>
        </p:xfrm>
        <a:graphic>
          <a:graphicData uri="http://schemas.openxmlformats.org/drawingml/2006/table">
            <a:tbl>
              <a:tblPr firstRow="1" bandRow="1">
                <a:tableStyleId>{5C22544A-7EE6-4342-B048-85BDC9FD1C3A}</a:tableStyleId>
              </a:tblPr>
              <a:tblGrid>
                <a:gridCol w="3818187">
                  <a:extLst>
                    <a:ext uri="{9D8B030D-6E8A-4147-A177-3AD203B41FA5}">
                      <a16:colId xmlns:a16="http://schemas.microsoft.com/office/drawing/2014/main" val="20000"/>
                    </a:ext>
                  </a:extLst>
                </a:gridCol>
                <a:gridCol w="3729392">
                  <a:extLst>
                    <a:ext uri="{9D8B030D-6E8A-4147-A177-3AD203B41FA5}">
                      <a16:colId xmlns:a16="http://schemas.microsoft.com/office/drawing/2014/main" val="20001"/>
                    </a:ext>
                  </a:extLst>
                </a:gridCol>
                <a:gridCol w="3196621">
                  <a:extLst>
                    <a:ext uri="{9D8B030D-6E8A-4147-A177-3AD203B41FA5}">
                      <a16:colId xmlns:a16="http://schemas.microsoft.com/office/drawing/2014/main" val="20002"/>
                    </a:ext>
                  </a:extLst>
                </a:gridCol>
              </a:tblGrid>
              <a:tr h="509803">
                <a:tc>
                  <a:txBody>
                    <a:bodyPr/>
                    <a:lstStyle/>
                    <a:p>
                      <a:pPr algn="ctr"/>
                      <a:r>
                        <a:rPr lang="en-US" sz="2800" dirty="0">
                          <a:latin typeface="Belgium" pitchFamily="82" charset="0"/>
                        </a:rPr>
                        <a:t>Prophecy</a:t>
                      </a:r>
                    </a:p>
                  </a:txBody>
                  <a:tcPr anchor="ctr">
                    <a:solidFill>
                      <a:srgbClr val="005000"/>
                    </a:solidFill>
                  </a:tcPr>
                </a:tc>
                <a:tc>
                  <a:txBody>
                    <a:bodyPr/>
                    <a:lstStyle/>
                    <a:p>
                      <a:pPr algn="ctr"/>
                      <a:endParaRPr lang="en-US" sz="2800" dirty="0">
                        <a:latin typeface="Belgium" pitchFamily="82" charset="0"/>
                      </a:endParaRPr>
                    </a:p>
                  </a:txBody>
                  <a:tcPr anchor="ctr">
                    <a:solidFill>
                      <a:srgbClr val="005000"/>
                    </a:solidFill>
                  </a:tcPr>
                </a:tc>
                <a:tc>
                  <a:txBody>
                    <a:bodyPr/>
                    <a:lstStyle/>
                    <a:p>
                      <a:pPr algn="ctr"/>
                      <a:endParaRPr lang="en-US" sz="2800" dirty="0">
                        <a:latin typeface="Belgium" pitchFamily="82" charset="0"/>
                      </a:endParaRPr>
                    </a:p>
                  </a:txBody>
                  <a:tcPr anchor="ctr">
                    <a:solidFill>
                      <a:srgbClr val="005000"/>
                    </a:solidFill>
                  </a:tcPr>
                </a:tc>
                <a:extLst>
                  <a:ext uri="{0D108BD9-81ED-4DB2-BD59-A6C34878D82A}">
                    <a16:rowId xmlns:a16="http://schemas.microsoft.com/office/drawing/2014/main" val="10000"/>
                  </a:ext>
                </a:extLst>
              </a:tr>
              <a:tr h="509803">
                <a:tc>
                  <a:txBody>
                    <a:bodyPr/>
                    <a:lstStyle/>
                    <a:p>
                      <a:pPr algn="ctr"/>
                      <a:r>
                        <a:rPr lang="en-US" sz="2800" dirty="0">
                          <a:solidFill>
                            <a:schemeClr val="accent2"/>
                          </a:solidFill>
                        </a:rPr>
                        <a:t>Daniel 2:31-45</a:t>
                      </a:r>
                    </a:p>
                  </a:txBody>
                  <a:tcPr anchor="ctr">
                    <a:solidFill>
                      <a:srgbClr val="005000"/>
                    </a:solidFill>
                  </a:tcPr>
                </a:tc>
                <a:tc>
                  <a:txBody>
                    <a:bodyPr/>
                    <a:lstStyle/>
                    <a:p>
                      <a:pPr algn="ctr"/>
                      <a:r>
                        <a:rPr lang="en-US" sz="2800" dirty="0">
                          <a:solidFill>
                            <a:srgbClr val="FFFF00"/>
                          </a:solidFill>
                        </a:rPr>
                        <a:t>Roman Empire</a:t>
                      </a:r>
                    </a:p>
                  </a:txBody>
                  <a:tcPr anchor="ctr">
                    <a:solidFill>
                      <a:srgbClr val="005000"/>
                    </a:solidFill>
                  </a:tcPr>
                </a:tc>
                <a:tc rowSpan="5">
                  <a:txBody>
                    <a:bodyPr/>
                    <a:lstStyle/>
                    <a:p>
                      <a:pPr algn="ctr"/>
                      <a:endParaRPr lang="en-US" sz="2800" dirty="0">
                        <a:solidFill>
                          <a:schemeClr val="accent2"/>
                        </a:solidFill>
                      </a:endParaRPr>
                    </a:p>
                  </a:txBody>
                  <a:tcPr anchor="ctr">
                    <a:solidFill>
                      <a:srgbClr val="005000"/>
                    </a:solidFill>
                  </a:tcPr>
                </a:tc>
                <a:extLst>
                  <a:ext uri="{0D108BD9-81ED-4DB2-BD59-A6C34878D82A}">
                    <a16:rowId xmlns:a16="http://schemas.microsoft.com/office/drawing/2014/main" val="10001"/>
                  </a:ext>
                </a:extLst>
              </a:tr>
              <a:tr h="929640">
                <a:tc>
                  <a:txBody>
                    <a:bodyPr/>
                    <a:lstStyle/>
                    <a:p>
                      <a:pPr algn="ctr"/>
                      <a:r>
                        <a:rPr lang="en-US" sz="2800" kern="1200" dirty="0">
                          <a:solidFill>
                            <a:schemeClr val="accent2"/>
                          </a:solidFill>
                          <a:effectLst/>
                          <a:latin typeface="+mn-lt"/>
                          <a:ea typeface="+mn-ea"/>
                          <a:cs typeface="+mn-cs"/>
                        </a:rPr>
                        <a:t>Matthew 3:1,2; 10:7; Mark 1:15 </a:t>
                      </a:r>
                      <a:endParaRPr lang="en-US" sz="2800" dirty="0">
                        <a:solidFill>
                          <a:schemeClr val="accent2"/>
                        </a:solidFill>
                      </a:endParaRPr>
                    </a:p>
                  </a:txBody>
                  <a:tcPr anchor="ctr">
                    <a:solidFill>
                      <a:srgbClr val="005000"/>
                    </a:solidFill>
                  </a:tcPr>
                </a:tc>
                <a:tc>
                  <a:txBody>
                    <a:bodyPr/>
                    <a:lstStyle/>
                    <a:p>
                      <a:pPr algn="ctr"/>
                      <a:r>
                        <a:rPr lang="en-US" sz="2800" dirty="0">
                          <a:solidFill>
                            <a:srgbClr val="FFFF00"/>
                          </a:solidFill>
                        </a:rPr>
                        <a:t>Kingdom at hand</a:t>
                      </a: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4"/>
                  </a:ext>
                </a:extLst>
              </a:tr>
              <a:tr h="929640">
                <a:tc>
                  <a:txBody>
                    <a:bodyPr/>
                    <a:lstStyle/>
                    <a:p>
                      <a:pPr algn="ctr"/>
                      <a:r>
                        <a:rPr lang="en-US" sz="2800" dirty="0">
                          <a:solidFill>
                            <a:schemeClr val="accent2"/>
                          </a:solidFill>
                        </a:rPr>
                        <a:t>Matthew 16:18,19</a:t>
                      </a:r>
                    </a:p>
                  </a:txBody>
                  <a:tcPr anchor="ctr">
                    <a:solidFill>
                      <a:srgbClr val="005000"/>
                    </a:solidFill>
                  </a:tcPr>
                </a:tc>
                <a:tc>
                  <a:txBody>
                    <a:bodyPr/>
                    <a:lstStyle/>
                    <a:p>
                      <a:pPr algn="ctr"/>
                      <a:r>
                        <a:rPr lang="en-US" sz="2800" dirty="0">
                          <a:solidFill>
                            <a:srgbClr val="FFFF00"/>
                          </a:solidFill>
                        </a:rPr>
                        <a:t>Jesus the Founder and owner</a:t>
                      </a: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5"/>
                  </a:ext>
                </a:extLst>
              </a:tr>
              <a:tr h="929640">
                <a:tc>
                  <a:txBody>
                    <a:bodyPr/>
                    <a:lstStyle/>
                    <a:p>
                      <a:pPr algn="ctr"/>
                      <a:endParaRPr lang="en-US" sz="2800" dirty="0">
                        <a:solidFill>
                          <a:schemeClr val="accent2"/>
                        </a:solidFill>
                      </a:endParaRPr>
                    </a:p>
                  </a:txBody>
                  <a:tcPr anchor="ctr">
                    <a:solidFill>
                      <a:srgbClr val="005000"/>
                    </a:solidFill>
                  </a:tcPr>
                </a:tc>
                <a:tc>
                  <a:txBody>
                    <a:bodyPr/>
                    <a:lstStyle/>
                    <a:p>
                      <a:pPr algn="ctr"/>
                      <a:endParaRPr lang="en-US" sz="2800" dirty="0">
                        <a:solidFill>
                          <a:srgbClr val="FFFF00"/>
                        </a:solidFill>
                      </a:endParaRP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6"/>
                  </a:ext>
                </a:extLst>
              </a:tr>
              <a:tr h="1769315">
                <a:tc>
                  <a:txBody>
                    <a:bodyPr/>
                    <a:lstStyle/>
                    <a:p>
                      <a:pPr algn="ctr"/>
                      <a:endParaRPr lang="en-US" sz="2800" dirty="0">
                        <a:solidFill>
                          <a:schemeClr val="accent2"/>
                        </a:solidFill>
                      </a:endParaRPr>
                    </a:p>
                  </a:txBody>
                  <a:tcPr anchor="ctr">
                    <a:solidFill>
                      <a:srgbClr val="005000"/>
                    </a:solidFill>
                  </a:tcPr>
                </a:tc>
                <a:tc>
                  <a:txBody>
                    <a:bodyPr/>
                    <a:lstStyle/>
                    <a:p>
                      <a:pPr algn="ctr"/>
                      <a:endParaRPr lang="en-US" sz="2800" dirty="0">
                        <a:solidFill>
                          <a:srgbClr val="FFFF00"/>
                        </a:solidFill>
                      </a:endParaRP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997179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133600" y="152401"/>
            <a:ext cx="7916862" cy="584775"/>
          </a:xfrm>
        </p:spPr>
        <p:txBody>
          <a:bodyPr wrap="square" anchor="ctr" anchorCtr="0">
            <a:spAutoFit/>
          </a:bodyPr>
          <a:lstStyle/>
          <a:p>
            <a:pPr algn="ctr"/>
            <a:r>
              <a:rPr lang="en-US" dirty="0"/>
              <a:t>The Origin of Jesus’ Church</a:t>
            </a:r>
          </a:p>
        </p:txBody>
      </p:sp>
      <p:graphicFrame>
        <p:nvGraphicFramePr>
          <p:cNvPr id="4" name="Table 3"/>
          <p:cNvGraphicFramePr>
            <a:graphicFrameLocks noGrp="1"/>
          </p:cNvGraphicFramePr>
          <p:nvPr>
            <p:extLst>
              <p:ext uri="{D42A27DB-BD31-4B8C-83A1-F6EECF244321}">
                <p14:modId xmlns:p14="http://schemas.microsoft.com/office/powerpoint/2010/main" val="1673325089"/>
              </p:ext>
            </p:extLst>
          </p:nvPr>
        </p:nvGraphicFramePr>
        <p:xfrm>
          <a:off x="838200" y="739353"/>
          <a:ext cx="10744200" cy="5640275"/>
        </p:xfrm>
        <a:graphic>
          <a:graphicData uri="http://schemas.openxmlformats.org/drawingml/2006/table">
            <a:tbl>
              <a:tblPr firstRow="1" bandRow="1">
                <a:tableStyleId>{5C22544A-7EE6-4342-B048-85BDC9FD1C3A}</a:tableStyleId>
              </a:tblPr>
              <a:tblGrid>
                <a:gridCol w="3818187">
                  <a:extLst>
                    <a:ext uri="{9D8B030D-6E8A-4147-A177-3AD203B41FA5}">
                      <a16:colId xmlns:a16="http://schemas.microsoft.com/office/drawing/2014/main" val="20000"/>
                    </a:ext>
                  </a:extLst>
                </a:gridCol>
                <a:gridCol w="3729392">
                  <a:extLst>
                    <a:ext uri="{9D8B030D-6E8A-4147-A177-3AD203B41FA5}">
                      <a16:colId xmlns:a16="http://schemas.microsoft.com/office/drawing/2014/main" val="20001"/>
                    </a:ext>
                  </a:extLst>
                </a:gridCol>
                <a:gridCol w="3196621">
                  <a:extLst>
                    <a:ext uri="{9D8B030D-6E8A-4147-A177-3AD203B41FA5}">
                      <a16:colId xmlns:a16="http://schemas.microsoft.com/office/drawing/2014/main" val="20002"/>
                    </a:ext>
                  </a:extLst>
                </a:gridCol>
              </a:tblGrid>
              <a:tr h="509803">
                <a:tc>
                  <a:txBody>
                    <a:bodyPr/>
                    <a:lstStyle/>
                    <a:p>
                      <a:pPr algn="ctr"/>
                      <a:r>
                        <a:rPr lang="en-US" sz="2800" dirty="0">
                          <a:latin typeface="Belgium" pitchFamily="82" charset="0"/>
                        </a:rPr>
                        <a:t>Prophecy</a:t>
                      </a:r>
                    </a:p>
                  </a:txBody>
                  <a:tcPr anchor="ctr">
                    <a:solidFill>
                      <a:srgbClr val="005000"/>
                    </a:solidFill>
                  </a:tcPr>
                </a:tc>
                <a:tc>
                  <a:txBody>
                    <a:bodyPr/>
                    <a:lstStyle/>
                    <a:p>
                      <a:pPr algn="ctr"/>
                      <a:endParaRPr lang="en-US" sz="2800" dirty="0">
                        <a:latin typeface="Belgium" pitchFamily="82" charset="0"/>
                      </a:endParaRPr>
                    </a:p>
                  </a:txBody>
                  <a:tcPr anchor="ctr">
                    <a:solidFill>
                      <a:srgbClr val="005000"/>
                    </a:solidFill>
                  </a:tcPr>
                </a:tc>
                <a:tc>
                  <a:txBody>
                    <a:bodyPr/>
                    <a:lstStyle/>
                    <a:p>
                      <a:pPr algn="ctr"/>
                      <a:endParaRPr lang="en-US" sz="2800" dirty="0">
                        <a:latin typeface="Belgium" pitchFamily="82" charset="0"/>
                      </a:endParaRPr>
                    </a:p>
                  </a:txBody>
                  <a:tcPr anchor="ctr">
                    <a:solidFill>
                      <a:srgbClr val="005000"/>
                    </a:solidFill>
                  </a:tcPr>
                </a:tc>
                <a:extLst>
                  <a:ext uri="{0D108BD9-81ED-4DB2-BD59-A6C34878D82A}">
                    <a16:rowId xmlns:a16="http://schemas.microsoft.com/office/drawing/2014/main" val="10000"/>
                  </a:ext>
                </a:extLst>
              </a:tr>
              <a:tr h="509803">
                <a:tc>
                  <a:txBody>
                    <a:bodyPr/>
                    <a:lstStyle/>
                    <a:p>
                      <a:pPr algn="ctr"/>
                      <a:r>
                        <a:rPr lang="en-US" sz="2800" dirty="0">
                          <a:solidFill>
                            <a:schemeClr val="accent2"/>
                          </a:solidFill>
                        </a:rPr>
                        <a:t>Daniel 2:31-45</a:t>
                      </a:r>
                    </a:p>
                  </a:txBody>
                  <a:tcPr anchor="ctr">
                    <a:solidFill>
                      <a:srgbClr val="005000"/>
                    </a:solidFill>
                  </a:tcPr>
                </a:tc>
                <a:tc>
                  <a:txBody>
                    <a:bodyPr/>
                    <a:lstStyle/>
                    <a:p>
                      <a:pPr algn="ctr"/>
                      <a:r>
                        <a:rPr lang="en-US" sz="2800" dirty="0">
                          <a:solidFill>
                            <a:srgbClr val="FFFF00"/>
                          </a:solidFill>
                        </a:rPr>
                        <a:t>Roman kings</a:t>
                      </a:r>
                    </a:p>
                  </a:txBody>
                  <a:tcPr anchor="ctr">
                    <a:solidFill>
                      <a:srgbClr val="005000"/>
                    </a:solidFill>
                  </a:tcPr>
                </a:tc>
                <a:tc rowSpan="5">
                  <a:txBody>
                    <a:bodyPr/>
                    <a:lstStyle/>
                    <a:p>
                      <a:pPr algn="ctr"/>
                      <a:endParaRPr lang="en-US" sz="2800" dirty="0">
                        <a:solidFill>
                          <a:schemeClr val="accent2"/>
                        </a:solidFill>
                      </a:endParaRPr>
                    </a:p>
                  </a:txBody>
                  <a:tcPr anchor="ctr">
                    <a:solidFill>
                      <a:srgbClr val="005000"/>
                    </a:solidFill>
                  </a:tcPr>
                </a:tc>
                <a:extLst>
                  <a:ext uri="{0D108BD9-81ED-4DB2-BD59-A6C34878D82A}">
                    <a16:rowId xmlns:a16="http://schemas.microsoft.com/office/drawing/2014/main" val="10001"/>
                  </a:ext>
                </a:extLst>
              </a:tr>
              <a:tr h="929640">
                <a:tc>
                  <a:txBody>
                    <a:bodyPr/>
                    <a:lstStyle/>
                    <a:p>
                      <a:pPr algn="ctr"/>
                      <a:r>
                        <a:rPr lang="en-US" sz="2800" kern="1200" dirty="0">
                          <a:solidFill>
                            <a:schemeClr val="accent2"/>
                          </a:solidFill>
                          <a:effectLst/>
                          <a:latin typeface="+mn-lt"/>
                          <a:ea typeface="+mn-ea"/>
                          <a:cs typeface="+mn-cs"/>
                        </a:rPr>
                        <a:t>Matthew 3:1,2; 10:7; Mark 1:15 </a:t>
                      </a:r>
                      <a:endParaRPr lang="en-US" sz="2800" dirty="0">
                        <a:solidFill>
                          <a:schemeClr val="accent2"/>
                        </a:solidFill>
                      </a:endParaRPr>
                    </a:p>
                  </a:txBody>
                  <a:tcPr anchor="ctr">
                    <a:solidFill>
                      <a:srgbClr val="005000"/>
                    </a:solidFill>
                  </a:tcPr>
                </a:tc>
                <a:tc>
                  <a:txBody>
                    <a:bodyPr/>
                    <a:lstStyle/>
                    <a:p>
                      <a:pPr algn="ctr"/>
                      <a:r>
                        <a:rPr lang="en-US" sz="2800" dirty="0">
                          <a:solidFill>
                            <a:srgbClr val="FFFF00"/>
                          </a:solidFill>
                        </a:rPr>
                        <a:t>Kingdom at hand</a:t>
                      </a: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4"/>
                  </a:ext>
                </a:extLst>
              </a:tr>
              <a:tr h="929640">
                <a:tc>
                  <a:txBody>
                    <a:bodyPr/>
                    <a:lstStyle/>
                    <a:p>
                      <a:pPr algn="ctr"/>
                      <a:r>
                        <a:rPr lang="en-US" sz="2800" dirty="0">
                          <a:solidFill>
                            <a:schemeClr val="accent2"/>
                          </a:solidFill>
                        </a:rPr>
                        <a:t>Matthew 16:18,19</a:t>
                      </a:r>
                    </a:p>
                  </a:txBody>
                  <a:tcPr anchor="ctr">
                    <a:solidFill>
                      <a:srgbClr val="005000"/>
                    </a:solidFill>
                  </a:tcPr>
                </a:tc>
                <a:tc>
                  <a:txBody>
                    <a:bodyPr/>
                    <a:lstStyle/>
                    <a:p>
                      <a:pPr algn="ctr"/>
                      <a:r>
                        <a:rPr lang="en-US" sz="2800" dirty="0">
                          <a:solidFill>
                            <a:srgbClr val="FFFF00"/>
                          </a:solidFill>
                        </a:rPr>
                        <a:t>Jesus the Founder and owner</a:t>
                      </a: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5"/>
                  </a:ext>
                </a:extLst>
              </a:tr>
              <a:tr h="929640">
                <a:tc>
                  <a:txBody>
                    <a:bodyPr/>
                    <a:lstStyle/>
                    <a:p>
                      <a:pPr algn="ctr"/>
                      <a:r>
                        <a:rPr lang="en-US" sz="2800" dirty="0">
                          <a:solidFill>
                            <a:schemeClr val="accent2"/>
                          </a:solidFill>
                        </a:rPr>
                        <a:t>Mark</a:t>
                      </a:r>
                      <a:r>
                        <a:rPr lang="en-US" sz="2800" baseline="0" dirty="0">
                          <a:solidFill>
                            <a:schemeClr val="accent2"/>
                          </a:solidFill>
                        </a:rPr>
                        <a:t> 9:1</a:t>
                      </a:r>
                      <a:endParaRPr lang="en-US" sz="2800" dirty="0">
                        <a:solidFill>
                          <a:schemeClr val="accent2"/>
                        </a:solidFill>
                      </a:endParaRPr>
                    </a:p>
                  </a:txBody>
                  <a:tcPr anchor="ctr">
                    <a:solidFill>
                      <a:srgbClr val="005000"/>
                    </a:solidFill>
                  </a:tcPr>
                </a:tc>
                <a:tc>
                  <a:txBody>
                    <a:bodyPr/>
                    <a:lstStyle/>
                    <a:p>
                      <a:pPr algn="ctr"/>
                      <a:r>
                        <a:rPr lang="en-US" sz="2800" dirty="0">
                          <a:solidFill>
                            <a:srgbClr val="FFFF00"/>
                          </a:solidFill>
                        </a:rPr>
                        <a:t>During apostles’ lives</a:t>
                      </a:r>
                    </a:p>
                    <a:p>
                      <a:pPr algn="ctr"/>
                      <a:r>
                        <a:rPr lang="en-US" sz="2800" dirty="0">
                          <a:solidFill>
                            <a:srgbClr val="FFFF00"/>
                          </a:solidFill>
                        </a:rPr>
                        <a:t>Come with power</a:t>
                      </a: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6"/>
                  </a:ext>
                </a:extLst>
              </a:tr>
              <a:tr h="1769315">
                <a:tc>
                  <a:txBody>
                    <a:bodyPr/>
                    <a:lstStyle/>
                    <a:p>
                      <a:pPr algn="ctr"/>
                      <a:endParaRPr lang="en-US" sz="2800" dirty="0">
                        <a:solidFill>
                          <a:schemeClr val="accent2"/>
                        </a:solidFill>
                      </a:endParaRPr>
                    </a:p>
                  </a:txBody>
                  <a:tcPr anchor="ctr">
                    <a:solidFill>
                      <a:srgbClr val="005000"/>
                    </a:solidFill>
                  </a:tcPr>
                </a:tc>
                <a:tc>
                  <a:txBody>
                    <a:bodyPr/>
                    <a:lstStyle/>
                    <a:p>
                      <a:pPr algn="ctr"/>
                      <a:endParaRPr lang="en-US" sz="2800" dirty="0">
                        <a:solidFill>
                          <a:srgbClr val="FFFF00"/>
                        </a:solidFill>
                      </a:endParaRP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1706705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133600" y="152401"/>
            <a:ext cx="7916862" cy="584775"/>
          </a:xfrm>
        </p:spPr>
        <p:txBody>
          <a:bodyPr wrap="square" anchor="ctr" anchorCtr="0">
            <a:spAutoFit/>
          </a:bodyPr>
          <a:lstStyle/>
          <a:p>
            <a:pPr algn="ctr"/>
            <a:r>
              <a:rPr lang="en-US" dirty="0"/>
              <a:t>The Origin of Jesus’ Church</a:t>
            </a:r>
          </a:p>
        </p:txBody>
      </p:sp>
      <p:graphicFrame>
        <p:nvGraphicFramePr>
          <p:cNvPr id="4" name="Table 3"/>
          <p:cNvGraphicFramePr>
            <a:graphicFrameLocks noGrp="1"/>
          </p:cNvGraphicFramePr>
          <p:nvPr>
            <p:extLst>
              <p:ext uri="{D42A27DB-BD31-4B8C-83A1-F6EECF244321}">
                <p14:modId xmlns:p14="http://schemas.microsoft.com/office/powerpoint/2010/main" val="2373912777"/>
              </p:ext>
            </p:extLst>
          </p:nvPr>
        </p:nvGraphicFramePr>
        <p:xfrm>
          <a:off x="838200" y="739353"/>
          <a:ext cx="10744200" cy="5669280"/>
        </p:xfrm>
        <a:graphic>
          <a:graphicData uri="http://schemas.openxmlformats.org/drawingml/2006/table">
            <a:tbl>
              <a:tblPr firstRow="1" bandRow="1">
                <a:tableStyleId>{5C22544A-7EE6-4342-B048-85BDC9FD1C3A}</a:tableStyleId>
              </a:tblPr>
              <a:tblGrid>
                <a:gridCol w="3818187">
                  <a:extLst>
                    <a:ext uri="{9D8B030D-6E8A-4147-A177-3AD203B41FA5}">
                      <a16:colId xmlns:a16="http://schemas.microsoft.com/office/drawing/2014/main" val="20000"/>
                    </a:ext>
                  </a:extLst>
                </a:gridCol>
                <a:gridCol w="3729392">
                  <a:extLst>
                    <a:ext uri="{9D8B030D-6E8A-4147-A177-3AD203B41FA5}">
                      <a16:colId xmlns:a16="http://schemas.microsoft.com/office/drawing/2014/main" val="20001"/>
                    </a:ext>
                  </a:extLst>
                </a:gridCol>
                <a:gridCol w="3196621">
                  <a:extLst>
                    <a:ext uri="{9D8B030D-6E8A-4147-A177-3AD203B41FA5}">
                      <a16:colId xmlns:a16="http://schemas.microsoft.com/office/drawing/2014/main" val="20002"/>
                    </a:ext>
                  </a:extLst>
                </a:gridCol>
              </a:tblGrid>
              <a:tr h="509803">
                <a:tc>
                  <a:txBody>
                    <a:bodyPr/>
                    <a:lstStyle/>
                    <a:p>
                      <a:pPr algn="ctr"/>
                      <a:r>
                        <a:rPr lang="en-US" sz="2800" dirty="0">
                          <a:latin typeface="Belgium" pitchFamily="82" charset="0"/>
                        </a:rPr>
                        <a:t>Prophecy</a:t>
                      </a:r>
                    </a:p>
                  </a:txBody>
                  <a:tcPr anchor="ctr">
                    <a:solidFill>
                      <a:srgbClr val="005000"/>
                    </a:solidFill>
                  </a:tcPr>
                </a:tc>
                <a:tc>
                  <a:txBody>
                    <a:bodyPr/>
                    <a:lstStyle/>
                    <a:p>
                      <a:pPr algn="ctr"/>
                      <a:endParaRPr lang="en-US" sz="2800" dirty="0">
                        <a:latin typeface="Belgium" pitchFamily="82" charset="0"/>
                      </a:endParaRPr>
                    </a:p>
                  </a:txBody>
                  <a:tcPr anchor="ctr">
                    <a:solidFill>
                      <a:srgbClr val="005000"/>
                    </a:solidFill>
                  </a:tcPr>
                </a:tc>
                <a:tc>
                  <a:txBody>
                    <a:bodyPr/>
                    <a:lstStyle/>
                    <a:p>
                      <a:pPr algn="ctr"/>
                      <a:endParaRPr lang="en-US" sz="2800" dirty="0">
                        <a:latin typeface="Belgium" pitchFamily="82" charset="0"/>
                      </a:endParaRPr>
                    </a:p>
                  </a:txBody>
                  <a:tcPr anchor="ctr">
                    <a:solidFill>
                      <a:srgbClr val="005000"/>
                    </a:solidFill>
                  </a:tcPr>
                </a:tc>
                <a:extLst>
                  <a:ext uri="{0D108BD9-81ED-4DB2-BD59-A6C34878D82A}">
                    <a16:rowId xmlns:a16="http://schemas.microsoft.com/office/drawing/2014/main" val="10000"/>
                  </a:ext>
                </a:extLst>
              </a:tr>
              <a:tr h="509803">
                <a:tc>
                  <a:txBody>
                    <a:bodyPr/>
                    <a:lstStyle/>
                    <a:p>
                      <a:pPr algn="ctr"/>
                      <a:r>
                        <a:rPr lang="en-US" sz="2800" dirty="0">
                          <a:solidFill>
                            <a:schemeClr val="accent2"/>
                          </a:solidFill>
                        </a:rPr>
                        <a:t>Daniel 2:31-45</a:t>
                      </a:r>
                    </a:p>
                  </a:txBody>
                  <a:tcPr anchor="ctr">
                    <a:solidFill>
                      <a:srgbClr val="005000"/>
                    </a:solidFill>
                  </a:tcPr>
                </a:tc>
                <a:tc>
                  <a:txBody>
                    <a:bodyPr/>
                    <a:lstStyle/>
                    <a:p>
                      <a:pPr algn="ctr"/>
                      <a:r>
                        <a:rPr lang="en-US" sz="2800" dirty="0">
                          <a:solidFill>
                            <a:srgbClr val="FFFF00"/>
                          </a:solidFill>
                        </a:rPr>
                        <a:t>Roman Empire</a:t>
                      </a:r>
                    </a:p>
                  </a:txBody>
                  <a:tcPr anchor="ctr">
                    <a:solidFill>
                      <a:srgbClr val="005000"/>
                    </a:solidFill>
                  </a:tcPr>
                </a:tc>
                <a:tc rowSpan="5">
                  <a:txBody>
                    <a:bodyPr/>
                    <a:lstStyle/>
                    <a:p>
                      <a:pPr algn="ctr"/>
                      <a:endParaRPr lang="en-US" sz="2800" dirty="0">
                        <a:solidFill>
                          <a:schemeClr val="accent2"/>
                        </a:solidFill>
                      </a:endParaRPr>
                    </a:p>
                  </a:txBody>
                  <a:tcPr anchor="ctr">
                    <a:solidFill>
                      <a:srgbClr val="005000"/>
                    </a:solidFill>
                  </a:tcPr>
                </a:tc>
                <a:extLst>
                  <a:ext uri="{0D108BD9-81ED-4DB2-BD59-A6C34878D82A}">
                    <a16:rowId xmlns:a16="http://schemas.microsoft.com/office/drawing/2014/main" val="10001"/>
                  </a:ext>
                </a:extLst>
              </a:tr>
              <a:tr h="929640">
                <a:tc>
                  <a:txBody>
                    <a:bodyPr/>
                    <a:lstStyle/>
                    <a:p>
                      <a:pPr algn="ctr"/>
                      <a:r>
                        <a:rPr lang="en-US" sz="2800" kern="1200" dirty="0">
                          <a:solidFill>
                            <a:schemeClr val="accent2"/>
                          </a:solidFill>
                          <a:effectLst/>
                          <a:latin typeface="+mn-lt"/>
                          <a:ea typeface="+mn-ea"/>
                          <a:cs typeface="+mn-cs"/>
                        </a:rPr>
                        <a:t>Matthew 3:1,2; 10:7; Mark 1:15 </a:t>
                      </a:r>
                      <a:endParaRPr lang="en-US" sz="2800" dirty="0">
                        <a:solidFill>
                          <a:schemeClr val="accent2"/>
                        </a:solidFill>
                      </a:endParaRPr>
                    </a:p>
                  </a:txBody>
                  <a:tcPr anchor="ctr">
                    <a:solidFill>
                      <a:srgbClr val="005000"/>
                    </a:solidFill>
                  </a:tcPr>
                </a:tc>
                <a:tc>
                  <a:txBody>
                    <a:bodyPr/>
                    <a:lstStyle/>
                    <a:p>
                      <a:pPr algn="ctr"/>
                      <a:r>
                        <a:rPr lang="en-US" sz="2800" dirty="0">
                          <a:solidFill>
                            <a:srgbClr val="FFFF00"/>
                          </a:solidFill>
                        </a:rPr>
                        <a:t>Kingdom at hand</a:t>
                      </a: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4"/>
                  </a:ext>
                </a:extLst>
              </a:tr>
              <a:tr h="929640">
                <a:tc>
                  <a:txBody>
                    <a:bodyPr/>
                    <a:lstStyle/>
                    <a:p>
                      <a:pPr algn="ctr"/>
                      <a:r>
                        <a:rPr lang="en-US" sz="2800" dirty="0">
                          <a:solidFill>
                            <a:schemeClr val="accent2"/>
                          </a:solidFill>
                        </a:rPr>
                        <a:t>Matthew 16:18,19</a:t>
                      </a:r>
                    </a:p>
                  </a:txBody>
                  <a:tcPr anchor="ctr">
                    <a:solidFill>
                      <a:srgbClr val="005000"/>
                    </a:solidFill>
                  </a:tcPr>
                </a:tc>
                <a:tc>
                  <a:txBody>
                    <a:bodyPr/>
                    <a:lstStyle/>
                    <a:p>
                      <a:pPr algn="ctr"/>
                      <a:r>
                        <a:rPr lang="en-US" sz="2800" dirty="0">
                          <a:solidFill>
                            <a:srgbClr val="FFFF00"/>
                          </a:solidFill>
                        </a:rPr>
                        <a:t>Jesus the Founder and owner</a:t>
                      </a: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5"/>
                  </a:ext>
                </a:extLst>
              </a:tr>
              <a:tr h="929640">
                <a:tc>
                  <a:txBody>
                    <a:bodyPr/>
                    <a:lstStyle/>
                    <a:p>
                      <a:pPr algn="ctr"/>
                      <a:r>
                        <a:rPr lang="en-US" sz="2800" dirty="0">
                          <a:solidFill>
                            <a:schemeClr val="accent2"/>
                          </a:solidFill>
                        </a:rPr>
                        <a:t>Mark</a:t>
                      </a:r>
                      <a:r>
                        <a:rPr lang="en-US" sz="2800" baseline="0" dirty="0">
                          <a:solidFill>
                            <a:schemeClr val="accent2"/>
                          </a:solidFill>
                        </a:rPr>
                        <a:t> 9:1</a:t>
                      </a:r>
                      <a:endParaRPr lang="en-US" sz="2800" dirty="0">
                        <a:solidFill>
                          <a:schemeClr val="accent2"/>
                        </a:solidFill>
                      </a:endParaRPr>
                    </a:p>
                  </a:txBody>
                  <a:tcPr anchor="ctr">
                    <a:solidFill>
                      <a:srgbClr val="005000"/>
                    </a:solidFill>
                  </a:tcPr>
                </a:tc>
                <a:tc>
                  <a:txBody>
                    <a:bodyPr/>
                    <a:lstStyle/>
                    <a:p>
                      <a:pPr algn="ctr"/>
                      <a:r>
                        <a:rPr lang="en-US" sz="2800" dirty="0">
                          <a:solidFill>
                            <a:srgbClr val="FFFF00"/>
                          </a:solidFill>
                        </a:rPr>
                        <a:t>During apostles’ lives</a:t>
                      </a:r>
                    </a:p>
                    <a:p>
                      <a:pPr algn="ctr"/>
                      <a:r>
                        <a:rPr lang="en-US" sz="2800" dirty="0">
                          <a:solidFill>
                            <a:srgbClr val="FFFF00"/>
                          </a:solidFill>
                        </a:rPr>
                        <a:t>Come with power</a:t>
                      </a: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6"/>
                  </a:ext>
                </a:extLst>
              </a:tr>
              <a:tr h="1769315">
                <a:tc>
                  <a:txBody>
                    <a:bodyPr/>
                    <a:lstStyle/>
                    <a:p>
                      <a:pPr algn="ctr"/>
                      <a:r>
                        <a:rPr lang="en-US" sz="2800" dirty="0">
                          <a:solidFill>
                            <a:schemeClr val="accent2"/>
                          </a:solidFill>
                        </a:rPr>
                        <a:t>Acts 1:3-8</a:t>
                      </a:r>
                    </a:p>
                  </a:txBody>
                  <a:tcPr anchor="ctr">
                    <a:solidFill>
                      <a:srgbClr val="005000"/>
                    </a:solidFill>
                  </a:tcPr>
                </a:tc>
                <a:tc>
                  <a:txBody>
                    <a:bodyPr/>
                    <a:lstStyle/>
                    <a:p>
                      <a:pPr algn="ctr"/>
                      <a:r>
                        <a:rPr lang="en-US" sz="2800" dirty="0">
                          <a:solidFill>
                            <a:srgbClr val="FFFF00"/>
                          </a:solidFill>
                        </a:rPr>
                        <a:t>When Spirit came</a:t>
                      </a:r>
                    </a:p>
                    <a:p>
                      <a:pPr algn="ctr"/>
                      <a:r>
                        <a:rPr lang="en-US" sz="2800" dirty="0">
                          <a:solidFill>
                            <a:srgbClr val="FFFF00"/>
                          </a:solidFill>
                        </a:rPr>
                        <a:t>Not many days hence </a:t>
                      </a:r>
                    </a:p>
                    <a:p>
                      <a:pPr algn="ctr"/>
                      <a:r>
                        <a:rPr lang="en-US" sz="2800" dirty="0">
                          <a:solidFill>
                            <a:srgbClr val="FFFF00"/>
                          </a:solidFill>
                        </a:rPr>
                        <a:t>In Jerusalem</a:t>
                      </a:r>
                    </a:p>
                    <a:p>
                      <a:pPr algn="ctr"/>
                      <a:r>
                        <a:rPr lang="en-US" sz="2800" dirty="0">
                          <a:solidFill>
                            <a:srgbClr val="FFFF00"/>
                          </a:solidFill>
                        </a:rPr>
                        <a:t>Apostles bear witness</a:t>
                      </a: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2222706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133600" y="152401"/>
            <a:ext cx="7916862" cy="584775"/>
          </a:xfrm>
        </p:spPr>
        <p:txBody>
          <a:bodyPr wrap="square" anchor="ctr" anchorCtr="0">
            <a:spAutoFit/>
          </a:bodyPr>
          <a:lstStyle/>
          <a:p>
            <a:pPr algn="ctr"/>
            <a:r>
              <a:rPr lang="en-US" dirty="0"/>
              <a:t>The Origin of Jesus’ Church</a:t>
            </a:r>
          </a:p>
        </p:txBody>
      </p:sp>
      <p:graphicFrame>
        <p:nvGraphicFramePr>
          <p:cNvPr id="4" name="Table 3"/>
          <p:cNvGraphicFramePr>
            <a:graphicFrameLocks noGrp="1"/>
          </p:cNvGraphicFramePr>
          <p:nvPr>
            <p:extLst>
              <p:ext uri="{D42A27DB-BD31-4B8C-83A1-F6EECF244321}">
                <p14:modId xmlns:p14="http://schemas.microsoft.com/office/powerpoint/2010/main" val="2626717775"/>
              </p:ext>
            </p:extLst>
          </p:nvPr>
        </p:nvGraphicFramePr>
        <p:xfrm>
          <a:off x="838200" y="739353"/>
          <a:ext cx="10744200" cy="5669280"/>
        </p:xfrm>
        <a:graphic>
          <a:graphicData uri="http://schemas.openxmlformats.org/drawingml/2006/table">
            <a:tbl>
              <a:tblPr firstRow="1" bandRow="1">
                <a:tableStyleId>{5C22544A-7EE6-4342-B048-85BDC9FD1C3A}</a:tableStyleId>
              </a:tblPr>
              <a:tblGrid>
                <a:gridCol w="3818187">
                  <a:extLst>
                    <a:ext uri="{9D8B030D-6E8A-4147-A177-3AD203B41FA5}">
                      <a16:colId xmlns:a16="http://schemas.microsoft.com/office/drawing/2014/main" val="20000"/>
                    </a:ext>
                  </a:extLst>
                </a:gridCol>
                <a:gridCol w="3729392">
                  <a:extLst>
                    <a:ext uri="{9D8B030D-6E8A-4147-A177-3AD203B41FA5}">
                      <a16:colId xmlns:a16="http://schemas.microsoft.com/office/drawing/2014/main" val="20001"/>
                    </a:ext>
                  </a:extLst>
                </a:gridCol>
                <a:gridCol w="3196621">
                  <a:extLst>
                    <a:ext uri="{9D8B030D-6E8A-4147-A177-3AD203B41FA5}">
                      <a16:colId xmlns:a16="http://schemas.microsoft.com/office/drawing/2014/main" val="20002"/>
                    </a:ext>
                  </a:extLst>
                </a:gridCol>
              </a:tblGrid>
              <a:tr h="509803">
                <a:tc>
                  <a:txBody>
                    <a:bodyPr/>
                    <a:lstStyle/>
                    <a:p>
                      <a:pPr algn="ctr"/>
                      <a:r>
                        <a:rPr lang="en-US" sz="2800" dirty="0">
                          <a:latin typeface="Belgium" pitchFamily="82" charset="0"/>
                        </a:rPr>
                        <a:t>Prophecy</a:t>
                      </a:r>
                    </a:p>
                  </a:txBody>
                  <a:tcPr anchor="ctr">
                    <a:solidFill>
                      <a:srgbClr val="005000"/>
                    </a:solidFill>
                  </a:tcPr>
                </a:tc>
                <a:tc>
                  <a:txBody>
                    <a:bodyPr/>
                    <a:lstStyle/>
                    <a:p>
                      <a:pPr algn="ctr"/>
                      <a:r>
                        <a:rPr lang="en-US" sz="2800" dirty="0">
                          <a:latin typeface="Belgium" pitchFamily="82" charset="0"/>
                        </a:rPr>
                        <a:t>Fulfillment - Acts 2</a:t>
                      </a:r>
                    </a:p>
                  </a:txBody>
                  <a:tcPr anchor="ctr">
                    <a:solidFill>
                      <a:srgbClr val="005000"/>
                    </a:solidFill>
                  </a:tcPr>
                </a:tc>
                <a:tc>
                  <a:txBody>
                    <a:bodyPr/>
                    <a:lstStyle/>
                    <a:p>
                      <a:pPr algn="ctr"/>
                      <a:endParaRPr lang="en-US" sz="2800" dirty="0">
                        <a:latin typeface="Belgium" pitchFamily="82" charset="0"/>
                      </a:endParaRPr>
                    </a:p>
                  </a:txBody>
                  <a:tcPr anchor="ctr">
                    <a:solidFill>
                      <a:srgbClr val="005000"/>
                    </a:solidFill>
                  </a:tcPr>
                </a:tc>
                <a:extLst>
                  <a:ext uri="{0D108BD9-81ED-4DB2-BD59-A6C34878D82A}">
                    <a16:rowId xmlns:a16="http://schemas.microsoft.com/office/drawing/2014/main" val="10000"/>
                  </a:ext>
                </a:extLst>
              </a:tr>
              <a:tr h="509803">
                <a:tc>
                  <a:txBody>
                    <a:bodyPr/>
                    <a:lstStyle/>
                    <a:p>
                      <a:pPr algn="ctr"/>
                      <a:r>
                        <a:rPr lang="en-US" sz="2800" dirty="0">
                          <a:solidFill>
                            <a:schemeClr val="accent2"/>
                          </a:solidFill>
                        </a:rPr>
                        <a:t>Daniel 2:31-45</a:t>
                      </a:r>
                    </a:p>
                  </a:txBody>
                  <a:tcPr anchor="ctr">
                    <a:solidFill>
                      <a:srgbClr val="005000"/>
                    </a:solidFill>
                  </a:tcPr>
                </a:tc>
                <a:tc>
                  <a:txBody>
                    <a:bodyPr/>
                    <a:lstStyle/>
                    <a:p>
                      <a:pPr algn="ctr"/>
                      <a:r>
                        <a:rPr lang="en-US" sz="2800" dirty="0">
                          <a:solidFill>
                            <a:srgbClr val="FFFF00"/>
                          </a:solidFill>
                        </a:rPr>
                        <a:t>Roman Empire</a:t>
                      </a:r>
                    </a:p>
                  </a:txBody>
                  <a:tcPr anchor="ctr">
                    <a:solidFill>
                      <a:srgbClr val="005000"/>
                    </a:solidFill>
                  </a:tcPr>
                </a:tc>
                <a:tc rowSpan="5">
                  <a:txBody>
                    <a:bodyPr/>
                    <a:lstStyle/>
                    <a:p>
                      <a:pPr algn="ctr"/>
                      <a:endParaRPr lang="en-US" sz="2800" dirty="0">
                        <a:solidFill>
                          <a:schemeClr val="accent2"/>
                        </a:solidFill>
                      </a:endParaRPr>
                    </a:p>
                  </a:txBody>
                  <a:tcPr anchor="ctr">
                    <a:solidFill>
                      <a:srgbClr val="005000"/>
                    </a:solidFill>
                  </a:tcPr>
                </a:tc>
                <a:extLst>
                  <a:ext uri="{0D108BD9-81ED-4DB2-BD59-A6C34878D82A}">
                    <a16:rowId xmlns:a16="http://schemas.microsoft.com/office/drawing/2014/main" val="10001"/>
                  </a:ext>
                </a:extLst>
              </a:tr>
              <a:tr h="929640">
                <a:tc>
                  <a:txBody>
                    <a:bodyPr/>
                    <a:lstStyle/>
                    <a:p>
                      <a:pPr algn="ctr"/>
                      <a:r>
                        <a:rPr lang="en-US" sz="2800" kern="1200" dirty="0">
                          <a:solidFill>
                            <a:schemeClr val="accent2"/>
                          </a:solidFill>
                          <a:effectLst/>
                          <a:latin typeface="+mn-lt"/>
                          <a:ea typeface="+mn-ea"/>
                          <a:cs typeface="+mn-cs"/>
                        </a:rPr>
                        <a:t>Matthew 3:1,2; 10:7; Mark 1:15 </a:t>
                      </a:r>
                      <a:endParaRPr lang="en-US" sz="2800" dirty="0">
                        <a:solidFill>
                          <a:schemeClr val="accent2"/>
                        </a:solidFill>
                      </a:endParaRPr>
                    </a:p>
                  </a:txBody>
                  <a:tcPr anchor="ctr">
                    <a:solidFill>
                      <a:srgbClr val="005000"/>
                    </a:solidFill>
                  </a:tcPr>
                </a:tc>
                <a:tc>
                  <a:txBody>
                    <a:bodyPr/>
                    <a:lstStyle/>
                    <a:p>
                      <a:pPr algn="ctr"/>
                      <a:r>
                        <a:rPr lang="en-US" sz="2800" dirty="0">
                          <a:solidFill>
                            <a:srgbClr val="FFFF00"/>
                          </a:solidFill>
                        </a:rPr>
                        <a:t>Kingdom at hand</a:t>
                      </a: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4"/>
                  </a:ext>
                </a:extLst>
              </a:tr>
              <a:tr h="929640">
                <a:tc>
                  <a:txBody>
                    <a:bodyPr/>
                    <a:lstStyle/>
                    <a:p>
                      <a:pPr algn="ctr"/>
                      <a:r>
                        <a:rPr lang="en-US" sz="2800" dirty="0">
                          <a:solidFill>
                            <a:schemeClr val="accent2"/>
                          </a:solidFill>
                        </a:rPr>
                        <a:t>Matthew 16:18,19</a:t>
                      </a:r>
                    </a:p>
                  </a:txBody>
                  <a:tcPr anchor="ctr">
                    <a:solidFill>
                      <a:srgbClr val="005000"/>
                    </a:solidFill>
                  </a:tcPr>
                </a:tc>
                <a:tc>
                  <a:txBody>
                    <a:bodyPr/>
                    <a:lstStyle/>
                    <a:p>
                      <a:pPr algn="ctr"/>
                      <a:r>
                        <a:rPr lang="en-US" sz="2800" dirty="0">
                          <a:solidFill>
                            <a:srgbClr val="FFFF00"/>
                          </a:solidFill>
                        </a:rPr>
                        <a:t>Jesus the Founder and owner</a:t>
                      </a: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5"/>
                  </a:ext>
                </a:extLst>
              </a:tr>
              <a:tr h="929640">
                <a:tc>
                  <a:txBody>
                    <a:bodyPr/>
                    <a:lstStyle/>
                    <a:p>
                      <a:pPr algn="ctr"/>
                      <a:r>
                        <a:rPr lang="en-US" sz="2800" dirty="0">
                          <a:solidFill>
                            <a:schemeClr val="accent2"/>
                          </a:solidFill>
                        </a:rPr>
                        <a:t>Mark</a:t>
                      </a:r>
                      <a:r>
                        <a:rPr lang="en-US" sz="2800" baseline="0" dirty="0">
                          <a:solidFill>
                            <a:schemeClr val="accent2"/>
                          </a:solidFill>
                        </a:rPr>
                        <a:t> 9:1</a:t>
                      </a:r>
                      <a:endParaRPr lang="en-US" sz="2800" dirty="0">
                        <a:solidFill>
                          <a:schemeClr val="accent2"/>
                        </a:solidFill>
                      </a:endParaRPr>
                    </a:p>
                  </a:txBody>
                  <a:tcPr anchor="ctr">
                    <a:solidFill>
                      <a:srgbClr val="005000"/>
                    </a:solidFill>
                  </a:tcPr>
                </a:tc>
                <a:tc>
                  <a:txBody>
                    <a:bodyPr/>
                    <a:lstStyle/>
                    <a:p>
                      <a:pPr algn="ctr"/>
                      <a:r>
                        <a:rPr lang="en-US" sz="2800" dirty="0">
                          <a:solidFill>
                            <a:srgbClr val="FFFF00"/>
                          </a:solidFill>
                        </a:rPr>
                        <a:t>During apostles’ lives</a:t>
                      </a:r>
                    </a:p>
                    <a:p>
                      <a:pPr algn="ctr"/>
                      <a:r>
                        <a:rPr lang="en-US" sz="2800" dirty="0">
                          <a:solidFill>
                            <a:srgbClr val="FFFF00"/>
                          </a:solidFill>
                        </a:rPr>
                        <a:t>Come with power</a:t>
                      </a: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6"/>
                  </a:ext>
                </a:extLst>
              </a:tr>
              <a:tr h="1769315">
                <a:tc>
                  <a:txBody>
                    <a:bodyPr/>
                    <a:lstStyle/>
                    <a:p>
                      <a:pPr algn="ctr"/>
                      <a:r>
                        <a:rPr lang="en-US" sz="2800" dirty="0">
                          <a:solidFill>
                            <a:schemeClr val="accent2"/>
                          </a:solidFill>
                        </a:rPr>
                        <a:t>Acts 1:3-8</a:t>
                      </a:r>
                    </a:p>
                  </a:txBody>
                  <a:tcPr anchor="ctr">
                    <a:solidFill>
                      <a:srgbClr val="005000"/>
                    </a:solidFill>
                  </a:tcPr>
                </a:tc>
                <a:tc>
                  <a:txBody>
                    <a:bodyPr/>
                    <a:lstStyle/>
                    <a:p>
                      <a:pPr algn="ctr"/>
                      <a:r>
                        <a:rPr lang="en-US" sz="2800" dirty="0">
                          <a:solidFill>
                            <a:srgbClr val="FFFF00"/>
                          </a:solidFill>
                        </a:rPr>
                        <a:t>When Spirit came</a:t>
                      </a:r>
                    </a:p>
                    <a:p>
                      <a:pPr algn="ctr"/>
                      <a:r>
                        <a:rPr lang="en-US" sz="2800" dirty="0">
                          <a:solidFill>
                            <a:srgbClr val="FFFF00"/>
                          </a:solidFill>
                        </a:rPr>
                        <a:t>Not many days hence </a:t>
                      </a:r>
                    </a:p>
                    <a:p>
                      <a:pPr algn="ctr"/>
                      <a:r>
                        <a:rPr lang="en-US" sz="2800" dirty="0">
                          <a:solidFill>
                            <a:srgbClr val="FFFF00"/>
                          </a:solidFill>
                        </a:rPr>
                        <a:t>In Jerusalem</a:t>
                      </a:r>
                    </a:p>
                    <a:p>
                      <a:pPr algn="ctr"/>
                      <a:r>
                        <a:rPr lang="en-US" sz="2800" dirty="0">
                          <a:solidFill>
                            <a:srgbClr val="FFFF00"/>
                          </a:solidFill>
                        </a:rPr>
                        <a:t>Apostles bear witness</a:t>
                      </a: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5615364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133600" y="152401"/>
            <a:ext cx="7916862" cy="584775"/>
          </a:xfrm>
        </p:spPr>
        <p:txBody>
          <a:bodyPr wrap="square" anchor="ctr" anchorCtr="0">
            <a:spAutoFit/>
          </a:bodyPr>
          <a:lstStyle/>
          <a:p>
            <a:pPr algn="ctr"/>
            <a:r>
              <a:rPr lang="en-US" dirty="0"/>
              <a:t>The Origin of Jesus’ Church</a:t>
            </a:r>
          </a:p>
        </p:txBody>
      </p:sp>
      <p:graphicFrame>
        <p:nvGraphicFramePr>
          <p:cNvPr id="4" name="Table 3"/>
          <p:cNvGraphicFramePr>
            <a:graphicFrameLocks noGrp="1"/>
          </p:cNvGraphicFramePr>
          <p:nvPr>
            <p:extLst>
              <p:ext uri="{D42A27DB-BD31-4B8C-83A1-F6EECF244321}">
                <p14:modId xmlns:p14="http://schemas.microsoft.com/office/powerpoint/2010/main" val="4253349812"/>
              </p:ext>
            </p:extLst>
          </p:nvPr>
        </p:nvGraphicFramePr>
        <p:xfrm>
          <a:off x="838200" y="739353"/>
          <a:ext cx="10744200" cy="5669280"/>
        </p:xfrm>
        <a:graphic>
          <a:graphicData uri="http://schemas.openxmlformats.org/drawingml/2006/table">
            <a:tbl>
              <a:tblPr firstRow="1" bandRow="1">
                <a:tableStyleId>{5C22544A-7EE6-4342-B048-85BDC9FD1C3A}</a:tableStyleId>
              </a:tblPr>
              <a:tblGrid>
                <a:gridCol w="3818187">
                  <a:extLst>
                    <a:ext uri="{9D8B030D-6E8A-4147-A177-3AD203B41FA5}">
                      <a16:colId xmlns:a16="http://schemas.microsoft.com/office/drawing/2014/main" val="20000"/>
                    </a:ext>
                  </a:extLst>
                </a:gridCol>
                <a:gridCol w="3729392">
                  <a:extLst>
                    <a:ext uri="{9D8B030D-6E8A-4147-A177-3AD203B41FA5}">
                      <a16:colId xmlns:a16="http://schemas.microsoft.com/office/drawing/2014/main" val="20001"/>
                    </a:ext>
                  </a:extLst>
                </a:gridCol>
                <a:gridCol w="3196621">
                  <a:extLst>
                    <a:ext uri="{9D8B030D-6E8A-4147-A177-3AD203B41FA5}">
                      <a16:colId xmlns:a16="http://schemas.microsoft.com/office/drawing/2014/main" val="20002"/>
                    </a:ext>
                  </a:extLst>
                </a:gridCol>
              </a:tblGrid>
              <a:tr h="509803">
                <a:tc>
                  <a:txBody>
                    <a:bodyPr/>
                    <a:lstStyle/>
                    <a:p>
                      <a:pPr algn="ctr"/>
                      <a:r>
                        <a:rPr lang="en-US" sz="2800" dirty="0">
                          <a:latin typeface="Belgium" pitchFamily="82" charset="0"/>
                        </a:rPr>
                        <a:t>Prophecy</a:t>
                      </a:r>
                    </a:p>
                  </a:txBody>
                  <a:tcPr anchor="ctr">
                    <a:solidFill>
                      <a:srgbClr val="005000"/>
                    </a:solidFill>
                  </a:tcPr>
                </a:tc>
                <a:tc>
                  <a:txBody>
                    <a:bodyPr/>
                    <a:lstStyle/>
                    <a:p>
                      <a:pPr algn="ctr"/>
                      <a:r>
                        <a:rPr lang="en-US" sz="2800" dirty="0">
                          <a:latin typeface="Belgium" pitchFamily="82" charset="0"/>
                        </a:rPr>
                        <a:t>Fulfillment - Acts 2</a:t>
                      </a:r>
                    </a:p>
                  </a:txBody>
                  <a:tcPr anchor="ctr">
                    <a:solidFill>
                      <a:srgbClr val="005000"/>
                    </a:solidFill>
                  </a:tcPr>
                </a:tc>
                <a:tc>
                  <a:txBody>
                    <a:bodyPr/>
                    <a:lstStyle/>
                    <a:p>
                      <a:pPr algn="ctr"/>
                      <a:r>
                        <a:rPr lang="en-US" sz="2800" dirty="0">
                          <a:latin typeface="Belgium" pitchFamily="82" charset="0"/>
                        </a:rPr>
                        <a:t>Confirmation</a:t>
                      </a:r>
                    </a:p>
                  </a:txBody>
                  <a:tcPr anchor="ctr">
                    <a:solidFill>
                      <a:srgbClr val="005000"/>
                    </a:solidFill>
                  </a:tcPr>
                </a:tc>
                <a:extLst>
                  <a:ext uri="{0D108BD9-81ED-4DB2-BD59-A6C34878D82A}">
                    <a16:rowId xmlns:a16="http://schemas.microsoft.com/office/drawing/2014/main" val="10000"/>
                  </a:ext>
                </a:extLst>
              </a:tr>
              <a:tr h="509803">
                <a:tc>
                  <a:txBody>
                    <a:bodyPr/>
                    <a:lstStyle/>
                    <a:p>
                      <a:pPr algn="ctr"/>
                      <a:r>
                        <a:rPr lang="en-US" sz="2800" dirty="0">
                          <a:solidFill>
                            <a:schemeClr val="accent2"/>
                          </a:solidFill>
                        </a:rPr>
                        <a:t>Daniel 2:31-45</a:t>
                      </a:r>
                    </a:p>
                  </a:txBody>
                  <a:tcPr anchor="ctr">
                    <a:solidFill>
                      <a:srgbClr val="005000"/>
                    </a:solidFill>
                  </a:tcPr>
                </a:tc>
                <a:tc>
                  <a:txBody>
                    <a:bodyPr/>
                    <a:lstStyle/>
                    <a:p>
                      <a:pPr algn="ctr"/>
                      <a:r>
                        <a:rPr lang="en-US" sz="2800" dirty="0">
                          <a:solidFill>
                            <a:srgbClr val="FFFF00"/>
                          </a:solidFill>
                        </a:rPr>
                        <a:t>Roman Empire</a:t>
                      </a:r>
                    </a:p>
                  </a:txBody>
                  <a:tcPr anchor="ctr">
                    <a:solidFill>
                      <a:srgbClr val="005000"/>
                    </a:solidFill>
                  </a:tcPr>
                </a:tc>
                <a:tc rowSpan="5">
                  <a:txBody>
                    <a:bodyPr/>
                    <a:lstStyle/>
                    <a:p>
                      <a:pPr algn="ctr"/>
                      <a:r>
                        <a:rPr lang="en-US" sz="2800" kern="1200" dirty="0">
                          <a:solidFill>
                            <a:schemeClr val="accent2"/>
                          </a:solidFill>
                          <a:effectLst/>
                          <a:latin typeface="+mn-lt"/>
                          <a:ea typeface="+mn-ea"/>
                          <a:cs typeface="+mn-cs"/>
                        </a:rPr>
                        <a:t>Acts 8:1</a:t>
                      </a:r>
                    </a:p>
                    <a:p>
                      <a:pPr algn="ctr"/>
                      <a:r>
                        <a:rPr lang="en-US" sz="2800" kern="1200" dirty="0">
                          <a:solidFill>
                            <a:schemeClr val="accent2"/>
                          </a:solidFill>
                          <a:effectLst/>
                          <a:latin typeface="+mn-lt"/>
                          <a:ea typeface="+mn-ea"/>
                          <a:cs typeface="+mn-cs"/>
                        </a:rPr>
                        <a:t>Acts 11:22,26</a:t>
                      </a:r>
                    </a:p>
                    <a:p>
                      <a:pPr algn="ctr"/>
                      <a:r>
                        <a:rPr lang="en-US" sz="2800" kern="1200" dirty="0">
                          <a:solidFill>
                            <a:schemeClr val="accent2"/>
                          </a:solidFill>
                          <a:effectLst/>
                          <a:latin typeface="+mn-lt"/>
                          <a:ea typeface="+mn-ea"/>
                          <a:cs typeface="+mn-cs"/>
                        </a:rPr>
                        <a:t>Acts 13:1</a:t>
                      </a:r>
                    </a:p>
                    <a:p>
                      <a:pPr algn="ctr"/>
                      <a:r>
                        <a:rPr lang="en-US" sz="2800" kern="1200" dirty="0">
                          <a:solidFill>
                            <a:schemeClr val="accent2"/>
                          </a:solidFill>
                          <a:effectLst/>
                          <a:latin typeface="+mn-lt"/>
                          <a:ea typeface="+mn-ea"/>
                          <a:cs typeface="+mn-cs"/>
                        </a:rPr>
                        <a:t>Acts 20:28 </a:t>
                      </a:r>
                    </a:p>
                    <a:p>
                      <a:pPr algn="ctr"/>
                      <a:r>
                        <a:rPr lang="en-US" sz="2800" kern="1200" dirty="0">
                          <a:solidFill>
                            <a:schemeClr val="accent2"/>
                          </a:solidFill>
                          <a:effectLst/>
                          <a:latin typeface="+mn-lt"/>
                          <a:ea typeface="+mn-ea"/>
                          <a:cs typeface="+mn-cs"/>
                        </a:rPr>
                        <a:t>Colossians 1:13</a:t>
                      </a:r>
                      <a:endParaRPr lang="en-US" sz="2800" dirty="0">
                        <a:solidFill>
                          <a:schemeClr val="accent2"/>
                        </a:solidFill>
                      </a:endParaRPr>
                    </a:p>
                  </a:txBody>
                  <a:tcPr anchor="ctr">
                    <a:solidFill>
                      <a:srgbClr val="005000"/>
                    </a:solidFill>
                  </a:tcPr>
                </a:tc>
                <a:extLst>
                  <a:ext uri="{0D108BD9-81ED-4DB2-BD59-A6C34878D82A}">
                    <a16:rowId xmlns:a16="http://schemas.microsoft.com/office/drawing/2014/main" val="10001"/>
                  </a:ext>
                </a:extLst>
              </a:tr>
              <a:tr h="929640">
                <a:tc>
                  <a:txBody>
                    <a:bodyPr/>
                    <a:lstStyle/>
                    <a:p>
                      <a:pPr algn="ctr"/>
                      <a:r>
                        <a:rPr lang="en-US" sz="2800" kern="1200" dirty="0">
                          <a:solidFill>
                            <a:schemeClr val="accent2"/>
                          </a:solidFill>
                          <a:effectLst/>
                          <a:latin typeface="+mn-lt"/>
                          <a:ea typeface="+mn-ea"/>
                          <a:cs typeface="+mn-cs"/>
                        </a:rPr>
                        <a:t>Matthew 3:1,2; 10:7; Mark 1:15 </a:t>
                      </a:r>
                      <a:endParaRPr lang="en-US" sz="2800" dirty="0">
                        <a:solidFill>
                          <a:schemeClr val="accent2"/>
                        </a:solidFill>
                      </a:endParaRPr>
                    </a:p>
                  </a:txBody>
                  <a:tcPr anchor="ctr">
                    <a:solidFill>
                      <a:srgbClr val="005000"/>
                    </a:solidFill>
                  </a:tcPr>
                </a:tc>
                <a:tc>
                  <a:txBody>
                    <a:bodyPr/>
                    <a:lstStyle/>
                    <a:p>
                      <a:pPr algn="ctr"/>
                      <a:r>
                        <a:rPr lang="en-US" sz="2800" dirty="0">
                          <a:solidFill>
                            <a:srgbClr val="FFFF00"/>
                          </a:solidFill>
                        </a:rPr>
                        <a:t>Kingdom at hand</a:t>
                      </a: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4"/>
                  </a:ext>
                </a:extLst>
              </a:tr>
              <a:tr h="929640">
                <a:tc>
                  <a:txBody>
                    <a:bodyPr/>
                    <a:lstStyle/>
                    <a:p>
                      <a:pPr algn="ctr"/>
                      <a:r>
                        <a:rPr lang="en-US" sz="2800">
                          <a:solidFill>
                            <a:schemeClr val="accent2"/>
                          </a:solidFill>
                        </a:rPr>
                        <a:t>Matthew </a:t>
                      </a:r>
                      <a:r>
                        <a:rPr lang="en-US" sz="2800" dirty="0">
                          <a:solidFill>
                            <a:schemeClr val="accent2"/>
                          </a:solidFill>
                        </a:rPr>
                        <a:t>16:18,19</a:t>
                      </a:r>
                    </a:p>
                  </a:txBody>
                  <a:tcPr anchor="ctr">
                    <a:solidFill>
                      <a:srgbClr val="005000"/>
                    </a:solidFill>
                  </a:tcPr>
                </a:tc>
                <a:tc>
                  <a:txBody>
                    <a:bodyPr/>
                    <a:lstStyle/>
                    <a:p>
                      <a:pPr algn="ctr"/>
                      <a:r>
                        <a:rPr lang="en-US" sz="2800" dirty="0">
                          <a:solidFill>
                            <a:srgbClr val="FFFF00"/>
                          </a:solidFill>
                        </a:rPr>
                        <a:t>Jesus the Founder and owner</a:t>
                      </a: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5"/>
                  </a:ext>
                </a:extLst>
              </a:tr>
              <a:tr h="929640">
                <a:tc>
                  <a:txBody>
                    <a:bodyPr/>
                    <a:lstStyle/>
                    <a:p>
                      <a:pPr algn="ctr"/>
                      <a:r>
                        <a:rPr lang="en-US" sz="2800" dirty="0">
                          <a:solidFill>
                            <a:schemeClr val="accent2"/>
                          </a:solidFill>
                        </a:rPr>
                        <a:t>Mark</a:t>
                      </a:r>
                      <a:r>
                        <a:rPr lang="en-US" sz="2800" baseline="0" dirty="0">
                          <a:solidFill>
                            <a:schemeClr val="accent2"/>
                          </a:solidFill>
                        </a:rPr>
                        <a:t> 9:1</a:t>
                      </a:r>
                      <a:endParaRPr lang="en-US" sz="2800" dirty="0">
                        <a:solidFill>
                          <a:schemeClr val="accent2"/>
                        </a:solidFill>
                      </a:endParaRPr>
                    </a:p>
                  </a:txBody>
                  <a:tcPr anchor="ctr">
                    <a:solidFill>
                      <a:srgbClr val="005000"/>
                    </a:solidFill>
                  </a:tcPr>
                </a:tc>
                <a:tc>
                  <a:txBody>
                    <a:bodyPr/>
                    <a:lstStyle/>
                    <a:p>
                      <a:pPr algn="ctr"/>
                      <a:r>
                        <a:rPr lang="en-US" sz="2800" dirty="0">
                          <a:solidFill>
                            <a:srgbClr val="FFFF00"/>
                          </a:solidFill>
                        </a:rPr>
                        <a:t>During apostles’ lives</a:t>
                      </a:r>
                    </a:p>
                    <a:p>
                      <a:pPr algn="ctr"/>
                      <a:r>
                        <a:rPr lang="en-US" sz="2800" dirty="0">
                          <a:solidFill>
                            <a:srgbClr val="FFFF00"/>
                          </a:solidFill>
                        </a:rPr>
                        <a:t>Come with power</a:t>
                      </a: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6"/>
                  </a:ext>
                </a:extLst>
              </a:tr>
              <a:tr h="1769315">
                <a:tc>
                  <a:txBody>
                    <a:bodyPr/>
                    <a:lstStyle/>
                    <a:p>
                      <a:pPr algn="ctr"/>
                      <a:r>
                        <a:rPr lang="en-US" sz="2800" dirty="0">
                          <a:solidFill>
                            <a:schemeClr val="accent2"/>
                          </a:solidFill>
                        </a:rPr>
                        <a:t>Acts 1:3-8</a:t>
                      </a:r>
                    </a:p>
                  </a:txBody>
                  <a:tcPr anchor="ctr">
                    <a:solidFill>
                      <a:srgbClr val="005000"/>
                    </a:solidFill>
                  </a:tcPr>
                </a:tc>
                <a:tc>
                  <a:txBody>
                    <a:bodyPr/>
                    <a:lstStyle/>
                    <a:p>
                      <a:pPr algn="ctr"/>
                      <a:r>
                        <a:rPr lang="en-US" sz="2800" dirty="0">
                          <a:solidFill>
                            <a:srgbClr val="FFFF00"/>
                          </a:solidFill>
                        </a:rPr>
                        <a:t>When Spirit came</a:t>
                      </a:r>
                    </a:p>
                    <a:p>
                      <a:pPr algn="ctr"/>
                      <a:r>
                        <a:rPr lang="en-US" sz="2800" dirty="0">
                          <a:solidFill>
                            <a:srgbClr val="FFFF00"/>
                          </a:solidFill>
                        </a:rPr>
                        <a:t>Not many days hence </a:t>
                      </a:r>
                    </a:p>
                    <a:p>
                      <a:pPr algn="ctr"/>
                      <a:r>
                        <a:rPr lang="en-US" sz="2800" dirty="0">
                          <a:solidFill>
                            <a:srgbClr val="FFFF00"/>
                          </a:solidFill>
                        </a:rPr>
                        <a:t>In Jerusalem</a:t>
                      </a:r>
                    </a:p>
                    <a:p>
                      <a:pPr algn="ctr"/>
                      <a:r>
                        <a:rPr lang="en-US" sz="2800" dirty="0">
                          <a:solidFill>
                            <a:srgbClr val="FFFF00"/>
                          </a:solidFill>
                        </a:rPr>
                        <a:t>Apostles bear witness</a:t>
                      </a:r>
                    </a:p>
                  </a:txBody>
                  <a:tcPr anchor="ctr">
                    <a:solidFill>
                      <a:srgbClr val="005000"/>
                    </a:solidFill>
                  </a:tcPr>
                </a:tc>
                <a:tc vMerge="1">
                  <a:txBody>
                    <a:bodyPr/>
                    <a:lstStyle/>
                    <a:p>
                      <a:pPr algn="ctr"/>
                      <a:endParaRPr lang="en-US" sz="2400" dirty="0">
                        <a:solidFill>
                          <a:schemeClr val="accent2"/>
                        </a:solidFill>
                      </a:endParaRPr>
                    </a:p>
                  </a:txBody>
                  <a:tcPr anchor="ctr">
                    <a:solidFill>
                      <a:srgbClr val="002060"/>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3873065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E18CD3F0-7CCC-DEE9-C489-44F846471079}"/>
              </a:ext>
            </a:extLst>
          </p:cNvPr>
          <p:cNvSpPr txBox="1">
            <a:spLocks noChangeArrowheads="1"/>
          </p:cNvSpPr>
          <p:nvPr/>
        </p:nvSpPr>
        <p:spPr bwMode="auto">
          <a:xfrm>
            <a:off x="2590800" y="426422"/>
            <a:ext cx="70104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defRPr>
            </a:lvl2pPr>
            <a:lvl3pPr algn="l" rtl="0" eaLnBrk="1" fontAlgn="base" hangingPunct="1">
              <a:spcBef>
                <a:spcPct val="0"/>
              </a:spcBef>
              <a:spcAft>
                <a:spcPct val="0"/>
              </a:spcAft>
              <a:buClr>
                <a:schemeClr val="tx1"/>
              </a:buClr>
              <a:defRPr sz="3200">
                <a:solidFill>
                  <a:schemeClr val="tx1"/>
                </a:solidFill>
                <a:latin typeface="Arial" charset="0"/>
              </a:defRPr>
            </a:lvl3pPr>
            <a:lvl4pPr algn="l" rtl="0" eaLnBrk="1" fontAlgn="base" hangingPunct="1">
              <a:spcBef>
                <a:spcPct val="0"/>
              </a:spcBef>
              <a:spcAft>
                <a:spcPct val="0"/>
              </a:spcAft>
              <a:buClr>
                <a:schemeClr val="tx1"/>
              </a:buClr>
              <a:defRPr sz="3200">
                <a:solidFill>
                  <a:schemeClr val="tx1"/>
                </a:solidFill>
                <a:latin typeface="Arial" charset="0"/>
              </a:defRPr>
            </a:lvl4pPr>
            <a:lvl5pPr algn="l" rtl="0" eaLnBrk="1" fontAlgn="base" hangingPunct="1">
              <a:spcBef>
                <a:spcPct val="0"/>
              </a:spcBef>
              <a:spcAft>
                <a:spcPct val="0"/>
              </a:spcAft>
              <a:buClr>
                <a:schemeClr val="tx1"/>
              </a:buClr>
              <a:defRPr sz="3200">
                <a:solidFill>
                  <a:schemeClr val="tx1"/>
                </a:solidFill>
                <a:latin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defRPr>
            </a:lvl9pPr>
          </a:lstStyle>
          <a:p>
            <a:pPr algn="ctr"/>
            <a:r>
              <a:rPr lang="en-US" sz="3600" kern="0" dirty="0"/>
              <a:t>Why So Many Denominations?</a:t>
            </a:r>
          </a:p>
        </p:txBody>
      </p:sp>
      <p:graphicFrame>
        <p:nvGraphicFramePr>
          <p:cNvPr id="6" name="Table 5">
            <a:extLst>
              <a:ext uri="{FF2B5EF4-FFF2-40B4-BE49-F238E27FC236}">
                <a16:creationId xmlns:a16="http://schemas.microsoft.com/office/drawing/2014/main" id="{69B75EFA-4090-2F13-B541-F770AB029075}"/>
              </a:ext>
            </a:extLst>
          </p:cNvPr>
          <p:cNvGraphicFramePr>
            <a:graphicFrameLocks noGrp="1"/>
          </p:cNvGraphicFramePr>
          <p:nvPr>
            <p:extLst>
              <p:ext uri="{D42A27DB-BD31-4B8C-83A1-F6EECF244321}">
                <p14:modId xmlns:p14="http://schemas.microsoft.com/office/powerpoint/2010/main" val="2448124812"/>
              </p:ext>
            </p:extLst>
          </p:nvPr>
        </p:nvGraphicFramePr>
        <p:xfrm>
          <a:off x="1066800" y="1361859"/>
          <a:ext cx="9753600" cy="2926080"/>
        </p:xfrm>
        <a:graphic>
          <a:graphicData uri="http://schemas.openxmlformats.org/drawingml/2006/table">
            <a:tbl>
              <a:tblPr firstRow="1" bandRow="1">
                <a:tableStyleId>{5C22544A-7EE6-4342-B048-85BDC9FD1C3A}</a:tableStyleId>
              </a:tblPr>
              <a:tblGrid>
                <a:gridCol w="3395133">
                  <a:extLst>
                    <a:ext uri="{9D8B030D-6E8A-4147-A177-3AD203B41FA5}">
                      <a16:colId xmlns:a16="http://schemas.microsoft.com/office/drawing/2014/main" val="4092296340"/>
                    </a:ext>
                  </a:extLst>
                </a:gridCol>
                <a:gridCol w="3310467">
                  <a:extLst>
                    <a:ext uri="{9D8B030D-6E8A-4147-A177-3AD203B41FA5}">
                      <a16:colId xmlns:a16="http://schemas.microsoft.com/office/drawing/2014/main" val="3265511927"/>
                    </a:ext>
                  </a:extLst>
                </a:gridCol>
                <a:gridCol w="3048000">
                  <a:extLst>
                    <a:ext uri="{9D8B030D-6E8A-4147-A177-3AD203B41FA5}">
                      <a16:colId xmlns:a16="http://schemas.microsoft.com/office/drawing/2014/main" val="3780829889"/>
                    </a:ext>
                  </a:extLst>
                </a:gridCol>
              </a:tblGrid>
              <a:tr h="370840">
                <a:tc>
                  <a:txBody>
                    <a:bodyPr/>
                    <a:lstStyle/>
                    <a:p>
                      <a:pPr algn="ctr"/>
                      <a:r>
                        <a:rPr lang="en-US" sz="2800" dirty="0">
                          <a:solidFill>
                            <a:srgbClr val="FFFF00"/>
                          </a:solidFill>
                        </a:rPr>
                        <a:t>Jesus’ Church</a:t>
                      </a:r>
                      <a:endParaRPr lang="en-US" sz="2800" dirty="0"/>
                    </a:p>
                  </a:txBody>
                  <a:tcPr anchor="ctr">
                    <a:solidFill>
                      <a:srgbClr val="005000"/>
                    </a:solidFill>
                  </a:tcPr>
                </a:tc>
                <a:tc>
                  <a:txBody>
                    <a:bodyPr/>
                    <a:lstStyle/>
                    <a:p>
                      <a:pPr algn="ctr"/>
                      <a:endParaRPr lang="en-US" sz="2800"/>
                    </a:p>
                  </a:txBody>
                  <a:tcPr anchor="ctr">
                    <a:solidFill>
                      <a:srgbClr val="005000"/>
                    </a:solidFill>
                  </a:tcPr>
                </a:tc>
                <a:tc>
                  <a:txBody>
                    <a:bodyPr/>
                    <a:lstStyle/>
                    <a:p>
                      <a:pPr algn="ctr"/>
                      <a:r>
                        <a:rPr lang="en-US" sz="2800" kern="0" dirty="0">
                          <a:solidFill>
                            <a:srgbClr val="FFFF00"/>
                          </a:solidFill>
                        </a:rPr>
                        <a:t>Denominations</a:t>
                      </a:r>
                      <a:endParaRPr lang="en-US" sz="2800" dirty="0"/>
                    </a:p>
                  </a:txBody>
                  <a:tcPr anchor="ctr">
                    <a:solidFill>
                      <a:srgbClr val="005000"/>
                    </a:solidFill>
                  </a:tcPr>
                </a:tc>
                <a:extLst>
                  <a:ext uri="{0D108BD9-81ED-4DB2-BD59-A6C34878D82A}">
                    <a16:rowId xmlns:a16="http://schemas.microsoft.com/office/drawing/2014/main" val="1929321282"/>
                  </a:ext>
                </a:extLst>
              </a:tr>
              <a:tr h="370840">
                <a:tc>
                  <a:txBody>
                    <a:bodyPr/>
                    <a:lstStyle/>
                    <a:p>
                      <a:pPr algn="ctr"/>
                      <a:r>
                        <a:rPr lang="en-US" sz="2800" dirty="0">
                          <a:solidFill>
                            <a:schemeClr val="tx1"/>
                          </a:solidFill>
                        </a:rPr>
                        <a:t>Jerusalem</a:t>
                      </a:r>
                    </a:p>
                    <a:p>
                      <a:pPr algn="ctr"/>
                      <a:r>
                        <a:rPr lang="en-US" sz="2800" dirty="0">
                          <a:solidFill>
                            <a:schemeClr val="tx1"/>
                          </a:solidFill>
                        </a:rPr>
                        <a:t>Pentecost</a:t>
                      </a:r>
                    </a:p>
                    <a:p>
                      <a:pPr algn="ctr"/>
                      <a:r>
                        <a:rPr lang="en-US" sz="2800" dirty="0">
                          <a:solidFill>
                            <a:schemeClr val="tx1"/>
                          </a:solidFill>
                        </a:rPr>
                        <a:t>Acts 2</a:t>
                      </a:r>
                    </a:p>
                  </a:txBody>
                  <a:tcPr anchor="ctr">
                    <a:solidFill>
                      <a:srgbClr val="005000"/>
                    </a:solidFill>
                  </a:tcPr>
                </a:tc>
                <a:tc>
                  <a:txBody>
                    <a:bodyPr/>
                    <a:lstStyle/>
                    <a:p>
                      <a:pPr algn="ctr"/>
                      <a:r>
                        <a:rPr lang="en-US" sz="2800" kern="0" dirty="0">
                          <a:solidFill>
                            <a:srgbClr val="FFFF00"/>
                          </a:solidFill>
                        </a:rPr>
                        <a:t>Origin</a:t>
                      </a:r>
                      <a:endParaRPr lang="en-US" sz="2800" dirty="0"/>
                    </a:p>
                  </a:txBody>
                  <a:tcPr anchor="ctr">
                    <a:solidFill>
                      <a:srgbClr val="005000"/>
                    </a:solidFill>
                  </a:tcPr>
                </a:tc>
                <a:tc>
                  <a:txBody>
                    <a:bodyPr/>
                    <a:lstStyle/>
                    <a:p>
                      <a:pPr algn="ctr"/>
                      <a:endParaRPr lang="en-US" sz="2800" dirty="0">
                        <a:solidFill>
                          <a:schemeClr val="tx1"/>
                        </a:solidFill>
                      </a:endParaRPr>
                    </a:p>
                  </a:txBody>
                  <a:tcPr anchor="ctr">
                    <a:solidFill>
                      <a:srgbClr val="005000"/>
                    </a:solidFill>
                  </a:tcPr>
                </a:tc>
                <a:extLst>
                  <a:ext uri="{0D108BD9-81ED-4DB2-BD59-A6C34878D82A}">
                    <a16:rowId xmlns:a16="http://schemas.microsoft.com/office/drawing/2014/main" val="3843561613"/>
                  </a:ext>
                </a:extLst>
              </a:tr>
              <a:tr h="370840">
                <a:tc>
                  <a:txBody>
                    <a:bodyPr/>
                    <a:lstStyle/>
                    <a:p>
                      <a:pPr algn="ctr"/>
                      <a:endParaRPr lang="en-US" sz="2800" dirty="0">
                        <a:solidFill>
                          <a:schemeClr val="tx1"/>
                        </a:solidFill>
                      </a:endParaRPr>
                    </a:p>
                  </a:txBody>
                  <a:tcPr anchor="ctr">
                    <a:solidFill>
                      <a:srgbClr val="005000"/>
                    </a:solidFill>
                  </a:tcPr>
                </a:tc>
                <a:tc>
                  <a:txBody>
                    <a:bodyPr/>
                    <a:lstStyle/>
                    <a:p>
                      <a:pPr algn="ctr"/>
                      <a:r>
                        <a:rPr lang="en-US" sz="2800" kern="0" dirty="0">
                          <a:solidFill>
                            <a:srgbClr val="FFFF00"/>
                          </a:solidFill>
                        </a:rPr>
                        <a:t>Authority</a:t>
                      </a:r>
                      <a:endParaRPr lang="en-US" sz="2800" dirty="0"/>
                    </a:p>
                  </a:txBody>
                  <a:tcPr anchor="ctr">
                    <a:solidFill>
                      <a:srgbClr val="005000"/>
                    </a:solidFill>
                  </a:tcPr>
                </a:tc>
                <a:tc>
                  <a:txBody>
                    <a:bodyPr/>
                    <a:lstStyle/>
                    <a:p>
                      <a:pPr algn="ctr"/>
                      <a:endParaRPr lang="en-US" sz="2800" dirty="0">
                        <a:solidFill>
                          <a:schemeClr val="tx1"/>
                        </a:solidFill>
                      </a:endParaRPr>
                    </a:p>
                  </a:txBody>
                  <a:tcPr anchor="ctr">
                    <a:solidFill>
                      <a:srgbClr val="005000"/>
                    </a:solidFill>
                  </a:tcPr>
                </a:tc>
                <a:extLst>
                  <a:ext uri="{0D108BD9-81ED-4DB2-BD59-A6C34878D82A}">
                    <a16:rowId xmlns:a16="http://schemas.microsoft.com/office/drawing/2014/main" val="2517047636"/>
                  </a:ext>
                </a:extLst>
              </a:tr>
              <a:tr h="370840">
                <a:tc>
                  <a:txBody>
                    <a:bodyPr/>
                    <a:lstStyle/>
                    <a:p>
                      <a:pPr algn="ctr"/>
                      <a:endParaRPr lang="en-US" sz="2800" dirty="0">
                        <a:solidFill>
                          <a:schemeClr val="tx1"/>
                        </a:solidFill>
                      </a:endParaRPr>
                    </a:p>
                  </a:txBody>
                  <a:tcPr anchor="ctr">
                    <a:solidFill>
                      <a:srgbClr val="005000"/>
                    </a:solidFill>
                  </a:tcPr>
                </a:tc>
                <a:tc>
                  <a:txBody>
                    <a:bodyPr/>
                    <a:lstStyle/>
                    <a:p>
                      <a:pPr algn="ctr"/>
                      <a:r>
                        <a:rPr lang="en-US" sz="2800" kern="0" dirty="0">
                          <a:solidFill>
                            <a:srgbClr val="FFFF00"/>
                          </a:solidFill>
                        </a:rPr>
                        <a:t>Organization</a:t>
                      </a:r>
                      <a:endParaRPr lang="en-US" sz="2800" dirty="0"/>
                    </a:p>
                  </a:txBody>
                  <a:tcPr anchor="ctr">
                    <a:solidFill>
                      <a:srgbClr val="005000"/>
                    </a:solidFill>
                  </a:tcPr>
                </a:tc>
                <a:tc>
                  <a:txBody>
                    <a:bodyPr/>
                    <a:lstStyle/>
                    <a:p>
                      <a:pPr algn="ctr"/>
                      <a:endParaRPr lang="en-US" sz="2800" dirty="0">
                        <a:solidFill>
                          <a:schemeClr val="tx1"/>
                        </a:solidFill>
                      </a:endParaRPr>
                    </a:p>
                  </a:txBody>
                  <a:tcPr anchor="ctr">
                    <a:solidFill>
                      <a:srgbClr val="005000"/>
                    </a:solidFill>
                  </a:tcPr>
                </a:tc>
                <a:extLst>
                  <a:ext uri="{0D108BD9-81ED-4DB2-BD59-A6C34878D82A}">
                    <a16:rowId xmlns:a16="http://schemas.microsoft.com/office/drawing/2014/main" val="440932400"/>
                  </a:ext>
                </a:extLst>
              </a:tr>
            </a:tbl>
          </a:graphicData>
        </a:graphic>
      </p:graphicFrame>
    </p:spTree>
    <p:extLst>
      <p:ext uri="{BB962C8B-B14F-4D97-AF65-F5344CB8AC3E}">
        <p14:creationId xmlns:p14="http://schemas.microsoft.com/office/powerpoint/2010/main" val="32439221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608138" y="482026"/>
            <a:ext cx="9059862" cy="584775"/>
          </a:xfrm>
        </p:spPr>
        <p:txBody>
          <a:bodyPr wrap="square" anchor="ctr" anchorCtr="0">
            <a:spAutoFit/>
          </a:bodyPr>
          <a:lstStyle/>
          <a:p>
            <a:pPr algn="ctr"/>
            <a:r>
              <a:rPr lang="en-US" dirty="0"/>
              <a:t>Jesus’ church: Authority &amp; Organization</a:t>
            </a:r>
          </a:p>
        </p:txBody>
      </p:sp>
      <p:sp>
        <p:nvSpPr>
          <p:cNvPr id="5" name="TextBox 4"/>
          <p:cNvSpPr txBox="1"/>
          <p:nvPr/>
        </p:nvSpPr>
        <p:spPr>
          <a:xfrm>
            <a:off x="1143000" y="1307842"/>
            <a:ext cx="9753600" cy="4093428"/>
          </a:xfrm>
          <a:prstGeom prst="rect">
            <a:avLst/>
          </a:prstGeom>
          <a:noFill/>
        </p:spPr>
        <p:txBody>
          <a:bodyPr wrap="square" rtlCol="0">
            <a:spAutoFit/>
          </a:bodyPr>
          <a:lstStyle/>
          <a:p>
            <a:pPr algn="ctr"/>
            <a:r>
              <a:rPr lang="en-US" sz="3200" b="1" dirty="0">
                <a:solidFill>
                  <a:srgbClr val="FFFF00"/>
                </a:solidFill>
                <a:latin typeface="+mn-lt"/>
              </a:rPr>
              <a:t>Authority</a:t>
            </a:r>
            <a:br>
              <a:rPr lang="en-US" sz="3200" b="1" dirty="0">
                <a:solidFill>
                  <a:srgbClr val="FFFF00"/>
                </a:solidFill>
                <a:latin typeface="+mn-lt"/>
              </a:rPr>
            </a:br>
            <a:r>
              <a:rPr lang="en-US" sz="2800" b="1" dirty="0">
                <a:solidFill>
                  <a:schemeClr val="accent1"/>
                </a:solidFill>
                <a:latin typeface="+mn-lt"/>
              </a:rPr>
              <a:t>Bible the only authority; No human laws</a:t>
            </a:r>
            <a:br>
              <a:rPr lang="en-US" sz="2800" b="1" dirty="0">
                <a:solidFill>
                  <a:schemeClr val="accent1"/>
                </a:solidFill>
                <a:latin typeface="+mn-lt"/>
              </a:rPr>
            </a:br>
            <a:r>
              <a:rPr lang="en-US" sz="2800" dirty="0">
                <a:solidFill>
                  <a:schemeClr val="accent2"/>
                </a:solidFill>
                <a:latin typeface="Comic Sans MS" pitchFamily="66" charset="0"/>
              </a:rPr>
              <a:t>John 16:13 1 Corinthians 14:37; 2 Timothy 3:16,17</a:t>
            </a:r>
            <a:br>
              <a:rPr lang="en-US" sz="2800" dirty="0">
                <a:solidFill>
                  <a:schemeClr val="accent2"/>
                </a:solidFill>
                <a:latin typeface="Comic Sans MS" pitchFamily="66" charset="0"/>
              </a:rPr>
            </a:br>
            <a:r>
              <a:rPr lang="en-US" sz="2800" dirty="0">
                <a:solidFill>
                  <a:schemeClr val="accent2"/>
                </a:solidFill>
                <a:latin typeface="Comic Sans MS" pitchFamily="66" charset="0"/>
              </a:rPr>
              <a:t>Matthew 15:9,13,14; Galatians 1:8,9; 2 John 9-11</a:t>
            </a:r>
          </a:p>
          <a:p>
            <a:pPr algn="ctr"/>
            <a:r>
              <a:rPr lang="en-US" sz="3200" b="1" dirty="0">
                <a:solidFill>
                  <a:srgbClr val="FFFF00"/>
                </a:solidFill>
                <a:latin typeface="+mn-lt"/>
              </a:rPr>
              <a:t>Church Organization</a:t>
            </a:r>
            <a:br>
              <a:rPr lang="en-US" sz="3200" b="1" dirty="0">
                <a:solidFill>
                  <a:srgbClr val="FFFF00"/>
                </a:solidFill>
                <a:latin typeface="+mn-lt"/>
              </a:rPr>
            </a:br>
            <a:r>
              <a:rPr lang="en-US" sz="2800" b="1" dirty="0">
                <a:solidFill>
                  <a:schemeClr val="accent1"/>
                </a:solidFill>
                <a:latin typeface="+mn-lt"/>
              </a:rPr>
              <a:t>Christ the only Head; no central earthly organization</a:t>
            </a:r>
            <a:br>
              <a:rPr lang="en-US" sz="2800" b="1" dirty="0">
                <a:solidFill>
                  <a:schemeClr val="accent1"/>
                </a:solidFill>
                <a:latin typeface="+mn-lt"/>
              </a:rPr>
            </a:br>
            <a:r>
              <a:rPr lang="en-US" sz="2800" dirty="0">
                <a:solidFill>
                  <a:schemeClr val="accent2"/>
                </a:solidFill>
                <a:latin typeface="Comic Sans MS" pitchFamily="66" charset="0"/>
              </a:rPr>
              <a:t>Ephesians 1:22,23; 5:22-25; Hebrews 8:1 </a:t>
            </a:r>
          </a:p>
          <a:p>
            <a:pPr algn="ctr"/>
            <a:r>
              <a:rPr lang="en-US" sz="2800" b="1" dirty="0">
                <a:solidFill>
                  <a:schemeClr val="accent1"/>
                </a:solidFill>
                <a:latin typeface="+mn-lt"/>
              </a:rPr>
              <a:t>Independent local churches</a:t>
            </a:r>
            <a:br>
              <a:rPr lang="en-US" sz="2800" b="1" dirty="0">
                <a:solidFill>
                  <a:schemeClr val="accent1"/>
                </a:solidFill>
                <a:latin typeface="+mn-lt"/>
              </a:rPr>
            </a:br>
            <a:r>
              <a:rPr lang="en-US" sz="2400" dirty="0">
                <a:solidFill>
                  <a:schemeClr val="accent2"/>
                </a:solidFill>
                <a:latin typeface="Comic Sans MS" pitchFamily="66" charset="0"/>
              </a:rPr>
              <a:t> </a:t>
            </a:r>
            <a:r>
              <a:rPr lang="en-US" sz="2800" dirty="0">
                <a:solidFill>
                  <a:schemeClr val="accent2"/>
                </a:solidFill>
                <a:latin typeface="Comic Sans MS" pitchFamily="66" charset="0"/>
              </a:rPr>
              <a:t>Acts 14:23; 20:28; 1 Peter 5:1-3</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arn(inVertical)">
                                      <p:cBhvr>
                                        <p:cTn id="12" dur="1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arn(inVertical)">
                                      <p:cBhvr>
                                        <p:cTn id="17"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752600" y="5562600"/>
            <a:ext cx="8610599" cy="954107"/>
          </a:xfrm>
        </p:spPr>
        <p:txBody>
          <a:bodyPr wrap="square" anchor="ctr" anchorCtr="0">
            <a:spAutoFit/>
          </a:bodyPr>
          <a:lstStyle/>
          <a:p>
            <a:pPr marL="0" marR="0" indent="274320" algn="ctr">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Warnings of Apostasy</a:t>
            </a:r>
            <a:b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br>
            <a:r>
              <a:rPr lang="en-US" sz="2800" kern="100" dirty="0">
                <a:solidFill>
                  <a:schemeClr val="accent2"/>
                </a:solidFill>
                <a:effectLst/>
                <a:latin typeface="Tahoma" panose="020B0604030504040204" pitchFamily="34" charset="0"/>
                <a:ea typeface="Times New Roman" panose="02020603050405020304" pitchFamily="18" charset="0"/>
                <a:cs typeface="Times New Roman" panose="02020603050405020304" pitchFamily="18" charset="0"/>
              </a:rPr>
              <a:t>Acts 20:28-30; 2 Timothy 4:2-4; </a:t>
            </a:r>
            <a:r>
              <a:rPr lang="en-US" sz="2800" dirty="0">
                <a:solidFill>
                  <a:schemeClr val="accent2"/>
                </a:solidFill>
                <a:effectLst/>
                <a:latin typeface="Tahoma" panose="020B0604030504040204" pitchFamily="34" charset="0"/>
                <a:ea typeface="Times New Roman" panose="02020603050405020304" pitchFamily="18" charset="0"/>
                <a:cs typeface="Times New Roman" panose="02020603050405020304" pitchFamily="18" charset="0"/>
              </a:rPr>
              <a:t>1 Timothy 4:1-3</a:t>
            </a:r>
            <a:endParaRPr lang="en-US" sz="2800" dirty="0">
              <a:solidFill>
                <a:schemeClr val="accent2"/>
              </a:solidFill>
            </a:endParaRPr>
          </a:p>
        </p:txBody>
      </p:sp>
      <p:sp>
        <p:nvSpPr>
          <p:cNvPr id="4" name="Rectangle 2">
            <a:extLst>
              <a:ext uri="{FF2B5EF4-FFF2-40B4-BE49-F238E27FC236}">
                <a16:creationId xmlns:a16="http://schemas.microsoft.com/office/drawing/2014/main" id="{E18CD3F0-7CCC-DEE9-C489-44F846471079}"/>
              </a:ext>
            </a:extLst>
          </p:cNvPr>
          <p:cNvSpPr txBox="1">
            <a:spLocks noChangeArrowheads="1"/>
          </p:cNvSpPr>
          <p:nvPr/>
        </p:nvSpPr>
        <p:spPr bwMode="auto">
          <a:xfrm>
            <a:off x="2590800" y="426422"/>
            <a:ext cx="70104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defRPr>
            </a:lvl2pPr>
            <a:lvl3pPr algn="l" rtl="0" eaLnBrk="1" fontAlgn="base" hangingPunct="1">
              <a:spcBef>
                <a:spcPct val="0"/>
              </a:spcBef>
              <a:spcAft>
                <a:spcPct val="0"/>
              </a:spcAft>
              <a:buClr>
                <a:schemeClr val="tx1"/>
              </a:buClr>
              <a:defRPr sz="3200">
                <a:solidFill>
                  <a:schemeClr val="tx1"/>
                </a:solidFill>
                <a:latin typeface="Arial" charset="0"/>
              </a:defRPr>
            </a:lvl3pPr>
            <a:lvl4pPr algn="l" rtl="0" eaLnBrk="1" fontAlgn="base" hangingPunct="1">
              <a:spcBef>
                <a:spcPct val="0"/>
              </a:spcBef>
              <a:spcAft>
                <a:spcPct val="0"/>
              </a:spcAft>
              <a:buClr>
                <a:schemeClr val="tx1"/>
              </a:buClr>
              <a:defRPr sz="3200">
                <a:solidFill>
                  <a:schemeClr val="tx1"/>
                </a:solidFill>
                <a:latin typeface="Arial" charset="0"/>
              </a:defRPr>
            </a:lvl4pPr>
            <a:lvl5pPr algn="l" rtl="0" eaLnBrk="1" fontAlgn="base" hangingPunct="1">
              <a:spcBef>
                <a:spcPct val="0"/>
              </a:spcBef>
              <a:spcAft>
                <a:spcPct val="0"/>
              </a:spcAft>
              <a:buClr>
                <a:schemeClr val="tx1"/>
              </a:buClr>
              <a:defRPr sz="3200">
                <a:solidFill>
                  <a:schemeClr val="tx1"/>
                </a:solidFill>
                <a:latin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defRPr>
            </a:lvl9pPr>
          </a:lstStyle>
          <a:p>
            <a:pPr algn="ctr"/>
            <a:r>
              <a:rPr lang="en-US" sz="3600" kern="0" dirty="0"/>
              <a:t>Why So Many Denominations?</a:t>
            </a:r>
          </a:p>
        </p:txBody>
      </p:sp>
      <p:graphicFrame>
        <p:nvGraphicFramePr>
          <p:cNvPr id="6" name="Table 5">
            <a:extLst>
              <a:ext uri="{FF2B5EF4-FFF2-40B4-BE49-F238E27FC236}">
                <a16:creationId xmlns:a16="http://schemas.microsoft.com/office/drawing/2014/main" id="{69B75EFA-4090-2F13-B541-F770AB029075}"/>
              </a:ext>
            </a:extLst>
          </p:cNvPr>
          <p:cNvGraphicFramePr>
            <a:graphicFrameLocks noGrp="1"/>
          </p:cNvGraphicFramePr>
          <p:nvPr>
            <p:extLst>
              <p:ext uri="{D42A27DB-BD31-4B8C-83A1-F6EECF244321}">
                <p14:modId xmlns:p14="http://schemas.microsoft.com/office/powerpoint/2010/main" val="3096147101"/>
              </p:ext>
            </p:extLst>
          </p:nvPr>
        </p:nvGraphicFramePr>
        <p:xfrm>
          <a:off x="1066800" y="1361859"/>
          <a:ext cx="9753600" cy="3779520"/>
        </p:xfrm>
        <a:graphic>
          <a:graphicData uri="http://schemas.openxmlformats.org/drawingml/2006/table">
            <a:tbl>
              <a:tblPr firstRow="1" bandRow="1">
                <a:tableStyleId>{5C22544A-7EE6-4342-B048-85BDC9FD1C3A}</a:tableStyleId>
              </a:tblPr>
              <a:tblGrid>
                <a:gridCol w="3395133">
                  <a:extLst>
                    <a:ext uri="{9D8B030D-6E8A-4147-A177-3AD203B41FA5}">
                      <a16:colId xmlns:a16="http://schemas.microsoft.com/office/drawing/2014/main" val="4092296340"/>
                    </a:ext>
                  </a:extLst>
                </a:gridCol>
                <a:gridCol w="3310467">
                  <a:extLst>
                    <a:ext uri="{9D8B030D-6E8A-4147-A177-3AD203B41FA5}">
                      <a16:colId xmlns:a16="http://schemas.microsoft.com/office/drawing/2014/main" val="3265511927"/>
                    </a:ext>
                  </a:extLst>
                </a:gridCol>
                <a:gridCol w="3048000">
                  <a:extLst>
                    <a:ext uri="{9D8B030D-6E8A-4147-A177-3AD203B41FA5}">
                      <a16:colId xmlns:a16="http://schemas.microsoft.com/office/drawing/2014/main" val="3780829889"/>
                    </a:ext>
                  </a:extLst>
                </a:gridCol>
              </a:tblGrid>
              <a:tr h="370840">
                <a:tc>
                  <a:txBody>
                    <a:bodyPr/>
                    <a:lstStyle/>
                    <a:p>
                      <a:pPr algn="ctr"/>
                      <a:r>
                        <a:rPr lang="en-US" sz="2800" dirty="0">
                          <a:solidFill>
                            <a:srgbClr val="FFFF00"/>
                          </a:solidFill>
                        </a:rPr>
                        <a:t>Jesus’ Church</a:t>
                      </a:r>
                      <a:endParaRPr lang="en-US" sz="2800" dirty="0"/>
                    </a:p>
                  </a:txBody>
                  <a:tcPr anchor="ctr">
                    <a:solidFill>
                      <a:srgbClr val="005000"/>
                    </a:solidFill>
                  </a:tcPr>
                </a:tc>
                <a:tc>
                  <a:txBody>
                    <a:bodyPr/>
                    <a:lstStyle/>
                    <a:p>
                      <a:pPr algn="ctr"/>
                      <a:endParaRPr lang="en-US" sz="2800"/>
                    </a:p>
                  </a:txBody>
                  <a:tcPr anchor="ctr">
                    <a:solidFill>
                      <a:srgbClr val="005000"/>
                    </a:solidFill>
                  </a:tcPr>
                </a:tc>
                <a:tc>
                  <a:txBody>
                    <a:bodyPr/>
                    <a:lstStyle/>
                    <a:p>
                      <a:pPr algn="ctr"/>
                      <a:r>
                        <a:rPr lang="en-US" sz="2800" kern="0" dirty="0">
                          <a:solidFill>
                            <a:srgbClr val="FFFF00"/>
                          </a:solidFill>
                        </a:rPr>
                        <a:t>Denominations</a:t>
                      </a:r>
                      <a:endParaRPr lang="en-US" sz="2800" dirty="0"/>
                    </a:p>
                  </a:txBody>
                  <a:tcPr anchor="ctr">
                    <a:solidFill>
                      <a:srgbClr val="005000"/>
                    </a:solidFill>
                  </a:tcPr>
                </a:tc>
                <a:extLst>
                  <a:ext uri="{0D108BD9-81ED-4DB2-BD59-A6C34878D82A}">
                    <a16:rowId xmlns:a16="http://schemas.microsoft.com/office/drawing/2014/main" val="1929321282"/>
                  </a:ext>
                </a:extLst>
              </a:tr>
              <a:tr h="370840">
                <a:tc>
                  <a:txBody>
                    <a:bodyPr/>
                    <a:lstStyle/>
                    <a:p>
                      <a:pPr algn="ctr"/>
                      <a:r>
                        <a:rPr lang="en-US" sz="2800" dirty="0">
                          <a:solidFill>
                            <a:schemeClr val="tx1"/>
                          </a:solidFill>
                        </a:rPr>
                        <a:t>Jerusalem</a:t>
                      </a:r>
                    </a:p>
                    <a:p>
                      <a:pPr algn="ctr"/>
                      <a:r>
                        <a:rPr lang="en-US" sz="2800" dirty="0">
                          <a:solidFill>
                            <a:schemeClr val="tx1"/>
                          </a:solidFill>
                        </a:rPr>
                        <a:t>Pentecost</a:t>
                      </a:r>
                    </a:p>
                    <a:p>
                      <a:pPr algn="ctr"/>
                      <a:r>
                        <a:rPr lang="en-US" sz="2800" dirty="0">
                          <a:solidFill>
                            <a:schemeClr val="tx1"/>
                          </a:solidFill>
                        </a:rPr>
                        <a:t>Acts 2</a:t>
                      </a:r>
                    </a:p>
                  </a:txBody>
                  <a:tcPr anchor="ctr">
                    <a:solidFill>
                      <a:srgbClr val="005000"/>
                    </a:solidFill>
                  </a:tcPr>
                </a:tc>
                <a:tc>
                  <a:txBody>
                    <a:bodyPr/>
                    <a:lstStyle/>
                    <a:p>
                      <a:pPr algn="ctr"/>
                      <a:r>
                        <a:rPr lang="en-US" sz="2800" kern="0" dirty="0">
                          <a:solidFill>
                            <a:srgbClr val="FFFF00"/>
                          </a:solidFill>
                        </a:rPr>
                        <a:t>Origin</a:t>
                      </a:r>
                      <a:endParaRPr lang="en-US" sz="2800" dirty="0"/>
                    </a:p>
                  </a:txBody>
                  <a:tcPr anchor="ctr">
                    <a:solidFill>
                      <a:srgbClr val="005000"/>
                    </a:solidFill>
                  </a:tcPr>
                </a:tc>
                <a:tc>
                  <a:txBody>
                    <a:bodyPr/>
                    <a:lstStyle/>
                    <a:p>
                      <a:pPr algn="ctr"/>
                      <a:endParaRPr lang="en-US" sz="2800" dirty="0">
                        <a:solidFill>
                          <a:schemeClr val="tx1"/>
                        </a:solidFill>
                      </a:endParaRPr>
                    </a:p>
                  </a:txBody>
                  <a:tcPr anchor="ctr">
                    <a:solidFill>
                      <a:srgbClr val="005000"/>
                    </a:solidFill>
                  </a:tcPr>
                </a:tc>
                <a:extLst>
                  <a:ext uri="{0D108BD9-81ED-4DB2-BD59-A6C34878D82A}">
                    <a16:rowId xmlns:a16="http://schemas.microsoft.com/office/drawing/2014/main" val="3843561613"/>
                  </a:ext>
                </a:extLst>
              </a:tr>
              <a:tr h="370840">
                <a:tc>
                  <a:txBody>
                    <a:bodyPr/>
                    <a:lstStyle/>
                    <a:p>
                      <a:pPr algn="ctr"/>
                      <a:r>
                        <a:rPr lang="en-US" sz="2800" dirty="0">
                          <a:solidFill>
                            <a:schemeClr val="tx1"/>
                          </a:solidFill>
                        </a:rPr>
                        <a:t>Scripture only</a:t>
                      </a:r>
                    </a:p>
                  </a:txBody>
                  <a:tcPr anchor="ctr">
                    <a:solidFill>
                      <a:srgbClr val="005000"/>
                    </a:solidFill>
                  </a:tcPr>
                </a:tc>
                <a:tc>
                  <a:txBody>
                    <a:bodyPr/>
                    <a:lstStyle/>
                    <a:p>
                      <a:pPr algn="ctr"/>
                      <a:r>
                        <a:rPr lang="en-US" sz="2800" kern="0" dirty="0">
                          <a:solidFill>
                            <a:srgbClr val="FFFF00"/>
                          </a:solidFill>
                        </a:rPr>
                        <a:t>Authority</a:t>
                      </a:r>
                      <a:endParaRPr lang="en-US" sz="2800" dirty="0"/>
                    </a:p>
                  </a:txBody>
                  <a:tcPr anchor="ctr">
                    <a:solidFill>
                      <a:srgbClr val="005000"/>
                    </a:solidFill>
                  </a:tcPr>
                </a:tc>
                <a:tc>
                  <a:txBody>
                    <a:bodyPr/>
                    <a:lstStyle/>
                    <a:p>
                      <a:pPr algn="ctr"/>
                      <a:endParaRPr lang="en-US" sz="2800" dirty="0">
                        <a:solidFill>
                          <a:schemeClr val="tx1"/>
                        </a:solidFill>
                      </a:endParaRPr>
                    </a:p>
                  </a:txBody>
                  <a:tcPr anchor="ctr">
                    <a:solidFill>
                      <a:srgbClr val="005000"/>
                    </a:solidFill>
                  </a:tcPr>
                </a:tc>
                <a:extLst>
                  <a:ext uri="{0D108BD9-81ED-4DB2-BD59-A6C34878D82A}">
                    <a16:rowId xmlns:a16="http://schemas.microsoft.com/office/drawing/2014/main" val="2517047636"/>
                  </a:ext>
                </a:extLst>
              </a:tr>
              <a:tr h="370840">
                <a:tc>
                  <a:txBody>
                    <a:bodyPr/>
                    <a:lstStyle/>
                    <a:p>
                      <a:pPr algn="ctr"/>
                      <a:r>
                        <a:rPr lang="en-US" sz="2800" dirty="0">
                          <a:solidFill>
                            <a:schemeClr val="tx1"/>
                          </a:solidFill>
                        </a:rPr>
                        <a:t>Jesus as Head</a:t>
                      </a:r>
                    </a:p>
                    <a:p>
                      <a:pPr algn="ctr"/>
                      <a:r>
                        <a:rPr lang="en-US" sz="2800" dirty="0">
                          <a:solidFill>
                            <a:schemeClr val="tx1"/>
                          </a:solidFill>
                        </a:rPr>
                        <a:t>No earthly headquarters</a:t>
                      </a:r>
                    </a:p>
                  </a:txBody>
                  <a:tcPr anchor="ctr">
                    <a:solidFill>
                      <a:srgbClr val="005000"/>
                    </a:solidFill>
                  </a:tcPr>
                </a:tc>
                <a:tc>
                  <a:txBody>
                    <a:bodyPr/>
                    <a:lstStyle/>
                    <a:p>
                      <a:pPr algn="ctr"/>
                      <a:r>
                        <a:rPr lang="en-US" sz="2800" kern="0" dirty="0">
                          <a:solidFill>
                            <a:srgbClr val="FFFF00"/>
                          </a:solidFill>
                        </a:rPr>
                        <a:t>Organization</a:t>
                      </a:r>
                      <a:endParaRPr lang="en-US" sz="2800" dirty="0"/>
                    </a:p>
                  </a:txBody>
                  <a:tcPr anchor="ctr">
                    <a:solidFill>
                      <a:srgbClr val="005000"/>
                    </a:solidFill>
                  </a:tcPr>
                </a:tc>
                <a:tc>
                  <a:txBody>
                    <a:bodyPr/>
                    <a:lstStyle/>
                    <a:p>
                      <a:pPr algn="ctr"/>
                      <a:endParaRPr lang="en-US" sz="2800" dirty="0">
                        <a:solidFill>
                          <a:schemeClr val="tx1"/>
                        </a:solidFill>
                      </a:endParaRPr>
                    </a:p>
                  </a:txBody>
                  <a:tcPr anchor="ctr">
                    <a:solidFill>
                      <a:srgbClr val="005000"/>
                    </a:solidFill>
                  </a:tcPr>
                </a:tc>
                <a:extLst>
                  <a:ext uri="{0D108BD9-81ED-4DB2-BD59-A6C34878D82A}">
                    <a16:rowId xmlns:a16="http://schemas.microsoft.com/office/drawing/2014/main" val="44093240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962"/>
                                        </p:tgtEl>
                                        <p:attrNameLst>
                                          <p:attrName>style.visibility</p:attrName>
                                        </p:attrNameLst>
                                      </p:cBhvr>
                                      <p:to>
                                        <p:strVal val="visible"/>
                                      </p:to>
                                    </p:set>
                                    <p:anim calcmode="lin" valueType="num">
                                      <p:cBhvr additive="base">
                                        <p:cTn id="7" dur="500" fill="hold"/>
                                        <p:tgtEl>
                                          <p:spTgt spid="40962"/>
                                        </p:tgtEl>
                                        <p:attrNameLst>
                                          <p:attrName>ppt_x</p:attrName>
                                        </p:attrNameLst>
                                      </p:cBhvr>
                                      <p:tavLst>
                                        <p:tav tm="0">
                                          <p:val>
                                            <p:strVal val="#ppt_x"/>
                                          </p:val>
                                        </p:tav>
                                        <p:tav tm="100000">
                                          <p:val>
                                            <p:strVal val="#ppt_x"/>
                                          </p:val>
                                        </p:tav>
                                      </p:tavLst>
                                    </p:anim>
                                    <p:anim calcmode="lin" valueType="num">
                                      <p:cBhvr additive="base">
                                        <p:cTn id="8" dur="500" fill="hold"/>
                                        <p:tgtEl>
                                          <p:spTgt spid="409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133600" y="482025"/>
            <a:ext cx="7916862" cy="584775"/>
          </a:xfrm>
        </p:spPr>
        <p:txBody>
          <a:bodyPr wrap="square" anchor="ctr" anchorCtr="0">
            <a:spAutoFit/>
          </a:bodyPr>
          <a:lstStyle/>
          <a:p>
            <a:pPr algn="ctr"/>
            <a:r>
              <a:rPr lang="en-US" dirty="0">
                <a:solidFill>
                  <a:srgbClr val="FFFF00"/>
                </a:solidFill>
              </a:rPr>
              <a:t>Origin of denominations - 1</a:t>
            </a:r>
          </a:p>
        </p:txBody>
      </p:sp>
      <p:sp>
        <p:nvSpPr>
          <p:cNvPr id="2" name="Rectangle 2">
            <a:extLst>
              <a:ext uri="{FF2B5EF4-FFF2-40B4-BE49-F238E27FC236}">
                <a16:creationId xmlns:a16="http://schemas.microsoft.com/office/drawing/2014/main" id="{849CE541-E7F4-AEA3-2705-DD14F4D1950B}"/>
              </a:ext>
            </a:extLst>
          </p:cNvPr>
          <p:cNvSpPr txBox="1">
            <a:spLocks noChangeArrowheads="1"/>
          </p:cNvSpPr>
          <p:nvPr/>
        </p:nvSpPr>
        <p:spPr bwMode="auto">
          <a:xfrm>
            <a:off x="609600" y="1143000"/>
            <a:ext cx="10896600" cy="4893647"/>
          </a:xfrm>
          <a:prstGeom prst="rect">
            <a:avLst/>
          </a:prstGeom>
          <a:noFill/>
          <a:ln w="9525">
            <a:noFill/>
            <a:miter lim="800000"/>
            <a:headEnd/>
            <a:tailEnd/>
          </a:ln>
          <a:effectLst/>
        </p:spPr>
        <p:txBody>
          <a:bodyPr vert="horz" wrap="square" lIns="0" tIns="45720" rIns="0" bIns="45720" numCol="1" anchor="ctr" anchorCtr="0" compatLnSpc="1">
            <a:prstTxWarp prst="textNoShape">
              <a:avLst/>
            </a:prstTxWarp>
            <a:spAutoFit/>
          </a:bodyPr>
          <a:lst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defRPr>
            </a:lvl2pPr>
            <a:lvl3pPr algn="l" rtl="0" eaLnBrk="1" fontAlgn="base" hangingPunct="1">
              <a:spcBef>
                <a:spcPct val="0"/>
              </a:spcBef>
              <a:spcAft>
                <a:spcPct val="0"/>
              </a:spcAft>
              <a:buClr>
                <a:schemeClr val="tx1"/>
              </a:buClr>
              <a:defRPr sz="3200">
                <a:solidFill>
                  <a:schemeClr val="tx1"/>
                </a:solidFill>
                <a:latin typeface="Arial" charset="0"/>
              </a:defRPr>
            </a:lvl3pPr>
            <a:lvl4pPr algn="l" rtl="0" eaLnBrk="1" fontAlgn="base" hangingPunct="1">
              <a:spcBef>
                <a:spcPct val="0"/>
              </a:spcBef>
              <a:spcAft>
                <a:spcPct val="0"/>
              </a:spcAft>
              <a:buClr>
                <a:schemeClr val="tx1"/>
              </a:buClr>
              <a:defRPr sz="3200">
                <a:solidFill>
                  <a:schemeClr val="tx1"/>
                </a:solidFill>
                <a:latin typeface="Arial" charset="0"/>
              </a:defRPr>
            </a:lvl4pPr>
            <a:lvl5pPr algn="l" rtl="0" eaLnBrk="1" fontAlgn="base" hangingPunct="1">
              <a:spcBef>
                <a:spcPct val="0"/>
              </a:spcBef>
              <a:spcAft>
                <a:spcPct val="0"/>
              </a:spcAft>
              <a:buClr>
                <a:schemeClr val="tx1"/>
              </a:buClr>
              <a:defRPr sz="3200">
                <a:solidFill>
                  <a:schemeClr val="tx1"/>
                </a:solidFill>
                <a:latin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defRPr>
            </a:lvl9pPr>
          </a:lstStyle>
          <a:p>
            <a:pPr marL="274320" marR="0" indent="274320">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At the end of the fifth century the Roman Church was completely organized...” </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(“Canon Law,” </a:t>
            </a:r>
            <a:r>
              <a:rPr lang="en-US" sz="2000" i="1" kern="100" dirty="0">
                <a:effectLst/>
                <a:latin typeface="Tahoma" panose="020B0604030504040204" pitchFamily="34" charset="0"/>
                <a:ea typeface="Times New Roman" panose="02020603050405020304" pitchFamily="18" charset="0"/>
                <a:cs typeface="Times New Roman" panose="02020603050405020304" pitchFamily="18" charset="0"/>
              </a:rPr>
              <a:t>Catholic Encyclopedia,</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vol. IX, p61); </a:t>
            </a:r>
            <a:r>
              <a:rPr lang="en-US" sz="2000" u="sng" kern="100" dirty="0">
                <a:effectLst/>
                <a:latin typeface="Tahoma" panose="020B0604030504040204" pitchFamily="34"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http://www.newadvent.org/cathen/09056a.htm</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(7/2011)</a:t>
            </a:r>
          </a:p>
          <a:p>
            <a:pPr marL="274320" marR="274320" indent="274320">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Lutheran churches, can trace [their] roots directly to the Protestant Reformation that took place in Europe in the 16th century. Martin Luther, a German monk, became aware of differences between the Bible and church practices of the day. … By the late 1500s the Reformation had spread throughout Europe. Followers of Martin Luther’s teachings were labeled ‘Lutherans’ by their enemies and adopted the name themselves. </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Website of the Evangelical Lutheran Church in America, </a:t>
            </a:r>
            <a:r>
              <a:rPr lang="en-US" sz="2000" u="sng" kern="100" dirty="0">
                <a:effectLst/>
                <a:latin typeface="Tahoma" panose="020B0604030504040204" pitchFamily="34" charset="0"/>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http://www.elca.org/Who-We-Are/History/Lutheran-Roots-in-America.aspx</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(6/2011)</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133600" y="329625"/>
            <a:ext cx="7916862" cy="584775"/>
          </a:xfrm>
        </p:spPr>
        <p:txBody>
          <a:bodyPr wrap="square" anchor="ctr" anchorCtr="0">
            <a:spAutoFit/>
          </a:bodyPr>
          <a:lstStyle/>
          <a:p>
            <a:pPr algn="ctr"/>
            <a:r>
              <a:rPr lang="en-US" dirty="0">
                <a:solidFill>
                  <a:srgbClr val="FFFF00"/>
                </a:solidFill>
              </a:rPr>
              <a:t>Origin of denominations - 2</a:t>
            </a:r>
          </a:p>
        </p:txBody>
      </p:sp>
      <p:sp>
        <p:nvSpPr>
          <p:cNvPr id="2" name="Rectangle 2">
            <a:extLst>
              <a:ext uri="{FF2B5EF4-FFF2-40B4-BE49-F238E27FC236}">
                <a16:creationId xmlns:a16="http://schemas.microsoft.com/office/drawing/2014/main" id="{849CE541-E7F4-AEA3-2705-DD14F4D1950B}"/>
              </a:ext>
            </a:extLst>
          </p:cNvPr>
          <p:cNvSpPr txBox="1">
            <a:spLocks noChangeArrowheads="1"/>
          </p:cNvSpPr>
          <p:nvPr/>
        </p:nvSpPr>
        <p:spPr bwMode="auto">
          <a:xfrm>
            <a:off x="609600" y="1852374"/>
            <a:ext cx="10896600" cy="3724096"/>
          </a:xfrm>
          <a:prstGeom prst="rect">
            <a:avLst/>
          </a:prstGeom>
          <a:noFill/>
          <a:ln w="9525">
            <a:noFill/>
            <a:miter lim="800000"/>
            <a:headEnd/>
            <a:tailEnd/>
          </a:ln>
          <a:effectLst/>
        </p:spPr>
        <p:txBody>
          <a:bodyPr vert="horz" wrap="square" lIns="0" tIns="45720" rIns="0" bIns="45720" numCol="1" anchor="ctr" anchorCtr="0" compatLnSpc="1">
            <a:prstTxWarp prst="textNoShape">
              <a:avLst/>
            </a:prstTxWarp>
            <a:spAutoFit/>
          </a:bodyPr>
          <a:lst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defRPr>
            </a:lvl2pPr>
            <a:lvl3pPr algn="l" rtl="0" eaLnBrk="1" fontAlgn="base" hangingPunct="1">
              <a:spcBef>
                <a:spcPct val="0"/>
              </a:spcBef>
              <a:spcAft>
                <a:spcPct val="0"/>
              </a:spcAft>
              <a:buClr>
                <a:schemeClr val="tx1"/>
              </a:buClr>
              <a:defRPr sz="3200">
                <a:solidFill>
                  <a:schemeClr val="tx1"/>
                </a:solidFill>
                <a:latin typeface="Arial" charset="0"/>
              </a:defRPr>
            </a:lvl3pPr>
            <a:lvl4pPr algn="l" rtl="0" eaLnBrk="1" fontAlgn="base" hangingPunct="1">
              <a:spcBef>
                <a:spcPct val="0"/>
              </a:spcBef>
              <a:spcAft>
                <a:spcPct val="0"/>
              </a:spcAft>
              <a:buClr>
                <a:schemeClr val="tx1"/>
              </a:buClr>
              <a:defRPr sz="3200">
                <a:solidFill>
                  <a:schemeClr val="tx1"/>
                </a:solidFill>
                <a:latin typeface="Arial" charset="0"/>
              </a:defRPr>
            </a:lvl4pPr>
            <a:lvl5pPr algn="l" rtl="0" eaLnBrk="1" fontAlgn="base" hangingPunct="1">
              <a:spcBef>
                <a:spcPct val="0"/>
              </a:spcBef>
              <a:spcAft>
                <a:spcPct val="0"/>
              </a:spcAft>
              <a:buClr>
                <a:schemeClr val="tx1"/>
              </a:buClr>
              <a:defRPr sz="3200">
                <a:solidFill>
                  <a:schemeClr val="tx1"/>
                </a:solidFill>
                <a:latin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defRPr>
            </a:lvl9pPr>
          </a:lstStyle>
          <a:p>
            <a:pPr marL="274320" marR="274320" indent="274320">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“…in 1533 [Parliament] declared that the Church of England was free and independent, ... and that, so far as the law of Christ allowed, in England the King was the supreme temporal head of the Church” </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a:t>
            </a:r>
            <a:r>
              <a:rPr lang="en-US" sz="2000" i="1" kern="100" dirty="0">
                <a:effectLst/>
                <a:latin typeface="Tahoma" panose="020B0604030504040204" pitchFamily="34" charset="0"/>
                <a:ea typeface="Times New Roman" panose="02020603050405020304" pitchFamily="18" charset="0"/>
                <a:cs typeface="Times New Roman" panose="02020603050405020304" pitchFamily="18" charset="0"/>
              </a:rPr>
              <a:t>The Episcopal Church – Its Teachings and Worship</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a:t>
            </a:r>
            <a:r>
              <a:rPr lang="en-US" sz="2000" kern="100" dirty="0" err="1">
                <a:effectLst/>
                <a:latin typeface="Tahoma" panose="020B0604030504040204" pitchFamily="34" charset="0"/>
                <a:ea typeface="Times New Roman" panose="02020603050405020304" pitchFamily="18" charset="0"/>
                <a:cs typeface="Times New Roman" panose="02020603050405020304" pitchFamily="18" charset="0"/>
              </a:rPr>
              <a:t>Latta</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Griswold; Morehouse-Gorham Co., New York, 1917, pages 8-12.</a:t>
            </a:r>
          </a:p>
          <a:p>
            <a:pPr marL="274320" marR="274320" indent="274320">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“The origin of all Presbyterian and Reformed churches can be traced back to [John] Calvin’s Geneva. – Website of the American Presbyterian Church: </a:t>
            </a:r>
            <a:r>
              <a:rPr lang="en-US" sz="2000" u="sng" kern="100" dirty="0">
                <a:effectLst/>
                <a:latin typeface="Tahoma" panose="020B0604030504040204" pitchFamily="34"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http://www.americanpresbyterianchurch.org/the_church_of_scotland.htm</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(6/2011)</a:t>
            </a:r>
          </a:p>
        </p:txBody>
      </p:sp>
    </p:spTree>
    <p:extLst>
      <p:ext uri="{BB962C8B-B14F-4D97-AF65-F5344CB8AC3E}">
        <p14:creationId xmlns:p14="http://schemas.microsoft.com/office/powerpoint/2010/main" val="11589744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133600" y="329625"/>
            <a:ext cx="7916862" cy="584775"/>
          </a:xfrm>
        </p:spPr>
        <p:txBody>
          <a:bodyPr wrap="square" anchor="ctr" anchorCtr="0">
            <a:spAutoFit/>
          </a:bodyPr>
          <a:lstStyle/>
          <a:p>
            <a:pPr algn="ctr"/>
            <a:r>
              <a:rPr lang="en-US" dirty="0">
                <a:solidFill>
                  <a:srgbClr val="FFFF00"/>
                </a:solidFill>
              </a:rPr>
              <a:t>Origin of denominations - 3</a:t>
            </a:r>
          </a:p>
        </p:txBody>
      </p:sp>
      <p:sp>
        <p:nvSpPr>
          <p:cNvPr id="2" name="Rectangle 2">
            <a:extLst>
              <a:ext uri="{FF2B5EF4-FFF2-40B4-BE49-F238E27FC236}">
                <a16:creationId xmlns:a16="http://schemas.microsoft.com/office/drawing/2014/main" id="{849CE541-E7F4-AEA3-2705-DD14F4D1950B}"/>
              </a:ext>
            </a:extLst>
          </p:cNvPr>
          <p:cNvSpPr txBox="1">
            <a:spLocks noChangeArrowheads="1"/>
          </p:cNvSpPr>
          <p:nvPr/>
        </p:nvSpPr>
        <p:spPr bwMode="auto">
          <a:xfrm>
            <a:off x="609600" y="914400"/>
            <a:ext cx="10896600" cy="5755422"/>
          </a:xfrm>
          <a:prstGeom prst="rect">
            <a:avLst/>
          </a:prstGeom>
          <a:noFill/>
          <a:ln w="9525">
            <a:noFill/>
            <a:miter lim="800000"/>
            <a:headEnd/>
            <a:tailEnd/>
          </a:ln>
          <a:effectLst/>
        </p:spPr>
        <p:txBody>
          <a:bodyPr vert="horz" wrap="square" lIns="0" tIns="45720" rIns="0" bIns="45720" numCol="1" anchor="ctr" anchorCtr="0" compatLnSpc="1">
            <a:prstTxWarp prst="textNoShape">
              <a:avLst/>
            </a:prstTxWarp>
            <a:spAutoFit/>
          </a:bodyPr>
          <a:lst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defRPr>
            </a:lvl2pPr>
            <a:lvl3pPr algn="l" rtl="0" eaLnBrk="1" fontAlgn="base" hangingPunct="1">
              <a:spcBef>
                <a:spcPct val="0"/>
              </a:spcBef>
              <a:spcAft>
                <a:spcPct val="0"/>
              </a:spcAft>
              <a:buClr>
                <a:schemeClr val="tx1"/>
              </a:buClr>
              <a:defRPr sz="3200">
                <a:solidFill>
                  <a:schemeClr val="tx1"/>
                </a:solidFill>
                <a:latin typeface="Arial" charset="0"/>
              </a:defRPr>
            </a:lvl3pPr>
            <a:lvl4pPr algn="l" rtl="0" eaLnBrk="1" fontAlgn="base" hangingPunct="1">
              <a:spcBef>
                <a:spcPct val="0"/>
              </a:spcBef>
              <a:spcAft>
                <a:spcPct val="0"/>
              </a:spcAft>
              <a:buClr>
                <a:schemeClr val="tx1"/>
              </a:buClr>
              <a:defRPr sz="3200">
                <a:solidFill>
                  <a:schemeClr val="tx1"/>
                </a:solidFill>
                <a:latin typeface="Arial" charset="0"/>
              </a:defRPr>
            </a:lvl4pPr>
            <a:lvl5pPr algn="l" rtl="0" eaLnBrk="1" fontAlgn="base" hangingPunct="1">
              <a:spcBef>
                <a:spcPct val="0"/>
              </a:spcBef>
              <a:spcAft>
                <a:spcPct val="0"/>
              </a:spcAft>
              <a:buClr>
                <a:schemeClr val="tx1"/>
              </a:buClr>
              <a:defRPr sz="3200">
                <a:solidFill>
                  <a:schemeClr val="tx1"/>
                </a:solidFill>
                <a:latin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defRPr>
            </a:lvl9pPr>
          </a:lstStyle>
          <a:p>
            <a:pPr marL="274320" marR="274320" indent="274320">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“…there are those who hold that one way or another there has been a continuous line from the days of John the Baptist … But the most widely held view, it would seem, conceded to be supported best by historical research, is that the beginnings were in English Congregationalism in the 17th century … The leader … in Holland was John Smyth … This congregation in Holland in 1609 is widely recognized as the first church formed on basic Baptist principles” – </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“These Are the Baptists,” Gene Bartlett; Cathedral Publishers, Royal Oak, MI, 1972, p. 3,4.</a:t>
            </a:r>
          </a:p>
          <a:p>
            <a:pPr marL="274320" marR="274320" indent="274320">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“This church is a great Protestant body, though it did not come directly out of the Reformation but had its origin within the Church of England. Its founder was John Wesley</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 </a:t>
            </a:r>
            <a:r>
              <a:rPr lang="en-US" sz="2000" i="1" kern="100" dirty="0">
                <a:effectLst/>
                <a:latin typeface="Tahoma" panose="020B0604030504040204" pitchFamily="34" charset="0"/>
                <a:ea typeface="Times New Roman" panose="02020603050405020304" pitchFamily="18" charset="0"/>
                <a:cs typeface="Times New Roman" panose="02020603050405020304" pitchFamily="18" charset="0"/>
              </a:rPr>
              <a:t>The Book of Discipline of the United Methodist Church</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United Methodist Pub. House, Nashville, 1972, p. 7. </a:t>
            </a:r>
          </a:p>
        </p:txBody>
      </p:sp>
    </p:spTree>
    <p:extLst>
      <p:ext uri="{BB962C8B-B14F-4D97-AF65-F5344CB8AC3E}">
        <p14:creationId xmlns:p14="http://schemas.microsoft.com/office/powerpoint/2010/main" val="14307314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752600" y="5672539"/>
            <a:ext cx="8610599" cy="954107"/>
          </a:xfrm>
        </p:spPr>
        <p:txBody>
          <a:bodyPr wrap="square" anchor="ctr" anchorCtr="0">
            <a:spAutoFit/>
          </a:bodyPr>
          <a:lstStyle/>
          <a:p>
            <a:pPr marL="0" marR="0" indent="274320" algn="ctr">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Warnings of Apostasy</a:t>
            </a:r>
            <a:b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br>
            <a:r>
              <a:rPr lang="en-US" sz="2800" kern="100" dirty="0">
                <a:solidFill>
                  <a:schemeClr val="accent2"/>
                </a:solidFill>
                <a:effectLst/>
                <a:latin typeface="Tahoma" panose="020B0604030504040204" pitchFamily="34" charset="0"/>
                <a:ea typeface="Times New Roman" panose="02020603050405020304" pitchFamily="18" charset="0"/>
                <a:cs typeface="Times New Roman" panose="02020603050405020304" pitchFamily="18" charset="0"/>
              </a:rPr>
              <a:t>Acts 20:28-30; 2 Timothy 4:2-4; </a:t>
            </a:r>
            <a:r>
              <a:rPr lang="en-US" sz="2800" dirty="0">
                <a:solidFill>
                  <a:schemeClr val="accent2"/>
                </a:solidFill>
                <a:effectLst/>
                <a:latin typeface="Tahoma" panose="020B0604030504040204" pitchFamily="34" charset="0"/>
                <a:ea typeface="Times New Roman" panose="02020603050405020304" pitchFamily="18" charset="0"/>
                <a:cs typeface="Times New Roman" panose="02020603050405020304" pitchFamily="18" charset="0"/>
              </a:rPr>
              <a:t>1 Timothy 4:1-3</a:t>
            </a:r>
            <a:endParaRPr lang="en-US" sz="2800" dirty="0">
              <a:solidFill>
                <a:schemeClr val="accent2"/>
              </a:solidFill>
            </a:endParaRPr>
          </a:p>
        </p:txBody>
      </p:sp>
      <p:sp>
        <p:nvSpPr>
          <p:cNvPr id="4" name="Rectangle 2">
            <a:extLst>
              <a:ext uri="{FF2B5EF4-FFF2-40B4-BE49-F238E27FC236}">
                <a16:creationId xmlns:a16="http://schemas.microsoft.com/office/drawing/2014/main" id="{E18CD3F0-7CCC-DEE9-C489-44F846471079}"/>
              </a:ext>
            </a:extLst>
          </p:cNvPr>
          <p:cNvSpPr txBox="1">
            <a:spLocks noChangeArrowheads="1"/>
          </p:cNvSpPr>
          <p:nvPr/>
        </p:nvSpPr>
        <p:spPr bwMode="auto">
          <a:xfrm>
            <a:off x="2590800" y="426422"/>
            <a:ext cx="70104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defRPr>
            </a:lvl2pPr>
            <a:lvl3pPr algn="l" rtl="0" eaLnBrk="1" fontAlgn="base" hangingPunct="1">
              <a:spcBef>
                <a:spcPct val="0"/>
              </a:spcBef>
              <a:spcAft>
                <a:spcPct val="0"/>
              </a:spcAft>
              <a:buClr>
                <a:schemeClr val="tx1"/>
              </a:buClr>
              <a:defRPr sz="3200">
                <a:solidFill>
                  <a:schemeClr val="tx1"/>
                </a:solidFill>
                <a:latin typeface="Arial" charset="0"/>
              </a:defRPr>
            </a:lvl3pPr>
            <a:lvl4pPr algn="l" rtl="0" eaLnBrk="1" fontAlgn="base" hangingPunct="1">
              <a:spcBef>
                <a:spcPct val="0"/>
              </a:spcBef>
              <a:spcAft>
                <a:spcPct val="0"/>
              </a:spcAft>
              <a:buClr>
                <a:schemeClr val="tx1"/>
              </a:buClr>
              <a:defRPr sz="3200">
                <a:solidFill>
                  <a:schemeClr val="tx1"/>
                </a:solidFill>
                <a:latin typeface="Arial" charset="0"/>
              </a:defRPr>
            </a:lvl4pPr>
            <a:lvl5pPr algn="l" rtl="0" eaLnBrk="1" fontAlgn="base" hangingPunct="1">
              <a:spcBef>
                <a:spcPct val="0"/>
              </a:spcBef>
              <a:spcAft>
                <a:spcPct val="0"/>
              </a:spcAft>
              <a:buClr>
                <a:schemeClr val="tx1"/>
              </a:buClr>
              <a:defRPr sz="3200">
                <a:solidFill>
                  <a:schemeClr val="tx1"/>
                </a:solidFill>
                <a:latin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defRPr>
            </a:lvl9pPr>
          </a:lstStyle>
          <a:p>
            <a:pPr algn="ctr"/>
            <a:r>
              <a:rPr lang="en-US" sz="3600" kern="0" dirty="0"/>
              <a:t>Why So Many Denominations?</a:t>
            </a:r>
          </a:p>
        </p:txBody>
      </p:sp>
      <p:graphicFrame>
        <p:nvGraphicFramePr>
          <p:cNvPr id="6" name="Table 5">
            <a:extLst>
              <a:ext uri="{FF2B5EF4-FFF2-40B4-BE49-F238E27FC236}">
                <a16:creationId xmlns:a16="http://schemas.microsoft.com/office/drawing/2014/main" id="{69B75EFA-4090-2F13-B541-F770AB029075}"/>
              </a:ext>
            </a:extLst>
          </p:cNvPr>
          <p:cNvGraphicFramePr>
            <a:graphicFrameLocks noGrp="1"/>
          </p:cNvGraphicFramePr>
          <p:nvPr>
            <p:extLst>
              <p:ext uri="{D42A27DB-BD31-4B8C-83A1-F6EECF244321}">
                <p14:modId xmlns:p14="http://schemas.microsoft.com/office/powerpoint/2010/main" val="20864948"/>
              </p:ext>
            </p:extLst>
          </p:nvPr>
        </p:nvGraphicFramePr>
        <p:xfrm>
          <a:off x="1066800" y="1361859"/>
          <a:ext cx="9753600" cy="3779520"/>
        </p:xfrm>
        <a:graphic>
          <a:graphicData uri="http://schemas.openxmlformats.org/drawingml/2006/table">
            <a:tbl>
              <a:tblPr firstRow="1" bandRow="1">
                <a:tableStyleId>{5C22544A-7EE6-4342-B048-85BDC9FD1C3A}</a:tableStyleId>
              </a:tblPr>
              <a:tblGrid>
                <a:gridCol w="3395133">
                  <a:extLst>
                    <a:ext uri="{9D8B030D-6E8A-4147-A177-3AD203B41FA5}">
                      <a16:colId xmlns:a16="http://schemas.microsoft.com/office/drawing/2014/main" val="4092296340"/>
                    </a:ext>
                  </a:extLst>
                </a:gridCol>
                <a:gridCol w="3310467">
                  <a:extLst>
                    <a:ext uri="{9D8B030D-6E8A-4147-A177-3AD203B41FA5}">
                      <a16:colId xmlns:a16="http://schemas.microsoft.com/office/drawing/2014/main" val="3265511927"/>
                    </a:ext>
                  </a:extLst>
                </a:gridCol>
                <a:gridCol w="3048000">
                  <a:extLst>
                    <a:ext uri="{9D8B030D-6E8A-4147-A177-3AD203B41FA5}">
                      <a16:colId xmlns:a16="http://schemas.microsoft.com/office/drawing/2014/main" val="3780829889"/>
                    </a:ext>
                  </a:extLst>
                </a:gridCol>
              </a:tblGrid>
              <a:tr h="370840">
                <a:tc>
                  <a:txBody>
                    <a:bodyPr/>
                    <a:lstStyle/>
                    <a:p>
                      <a:pPr algn="ctr"/>
                      <a:r>
                        <a:rPr lang="en-US" sz="2800" dirty="0">
                          <a:solidFill>
                            <a:srgbClr val="FFFF00"/>
                          </a:solidFill>
                        </a:rPr>
                        <a:t>Jesus’ Church</a:t>
                      </a:r>
                      <a:endParaRPr lang="en-US" sz="2800" dirty="0"/>
                    </a:p>
                  </a:txBody>
                  <a:tcPr anchor="ctr">
                    <a:solidFill>
                      <a:srgbClr val="005000"/>
                    </a:solidFill>
                  </a:tcPr>
                </a:tc>
                <a:tc>
                  <a:txBody>
                    <a:bodyPr/>
                    <a:lstStyle/>
                    <a:p>
                      <a:pPr algn="ctr"/>
                      <a:endParaRPr lang="en-US" sz="2800"/>
                    </a:p>
                  </a:txBody>
                  <a:tcPr anchor="ctr">
                    <a:solidFill>
                      <a:srgbClr val="005000"/>
                    </a:solidFill>
                  </a:tcPr>
                </a:tc>
                <a:tc>
                  <a:txBody>
                    <a:bodyPr/>
                    <a:lstStyle/>
                    <a:p>
                      <a:pPr algn="ctr"/>
                      <a:r>
                        <a:rPr lang="en-US" sz="2800" kern="0" dirty="0">
                          <a:solidFill>
                            <a:srgbClr val="FFFF00"/>
                          </a:solidFill>
                        </a:rPr>
                        <a:t>Denominations</a:t>
                      </a:r>
                      <a:endParaRPr lang="en-US" sz="2800" dirty="0"/>
                    </a:p>
                  </a:txBody>
                  <a:tcPr anchor="ctr">
                    <a:solidFill>
                      <a:srgbClr val="005000"/>
                    </a:solidFill>
                  </a:tcPr>
                </a:tc>
                <a:extLst>
                  <a:ext uri="{0D108BD9-81ED-4DB2-BD59-A6C34878D82A}">
                    <a16:rowId xmlns:a16="http://schemas.microsoft.com/office/drawing/2014/main" val="1929321282"/>
                  </a:ext>
                </a:extLst>
              </a:tr>
              <a:tr h="370840">
                <a:tc>
                  <a:txBody>
                    <a:bodyPr/>
                    <a:lstStyle/>
                    <a:p>
                      <a:pPr algn="ctr"/>
                      <a:r>
                        <a:rPr lang="en-US" sz="2800" dirty="0">
                          <a:solidFill>
                            <a:schemeClr val="tx1"/>
                          </a:solidFill>
                        </a:rPr>
                        <a:t>Jerusalem</a:t>
                      </a:r>
                    </a:p>
                    <a:p>
                      <a:pPr algn="ctr"/>
                      <a:r>
                        <a:rPr lang="en-US" sz="2800" dirty="0">
                          <a:solidFill>
                            <a:schemeClr val="tx1"/>
                          </a:solidFill>
                        </a:rPr>
                        <a:t>Pentecost</a:t>
                      </a:r>
                    </a:p>
                    <a:p>
                      <a:pPr algn="ctr"/>
                      <a:r>
                        <a:rPr lang="en-US" sz="2800" dirty="0">
                          <a:solidFill>
                            <a:schemeClr val="tx1"/>
                          </a:solidFill>
                        </a:rPr>
                        <a:t>Acts 2</a:t>
                      </a:r>
                    </a:p>
                  </a:txBody>
                  <a:tcPr anchor="ctr">
                    <a:solidFill>
                      <a:srgbClr val="005000"/>
                    </a:solidFill>
                  </a:tcPr>
                </a:tc>
                <a:tc>
                  <a:txBody>
                    <a:bodyPr/>
                    <a:lstStyle/>
                    <a:p>
                      <a:pPr algn="ctr"/>
                      <a:r>
                        <a:rPr lang="en-US" sz="2800" kern="0" dirty="0">
                          <a:solidFill>
                            <a:srgbClr val="FFFF00"/>
                          </a:solidFill>
                        </a:rPr>
                        <a:t>Origin</a:t>
                      </a:r>
                      <a:endParaRPr lang="en-US" sz="2800" dirty="0"/>
                    </a:p>
                  </a:txBody>
                  <a:tcPr anchor="ctr">
                    <a:solidFill>
                      <a:srgbClr val="005000"/>
                    </a:solidFill>
                  </a:tcPr>
                </a:tc>
                <a:tc>
                  <a:txBody>
                    <a:bodyPr/>
                    <a:lstStyle/>
                    <a:p>
                      <a:pPr algn="ctr"/>
                      <a:r>
                        <a:rPr lang="en-US" sz="2800" dirty="0">
                          <a:solidFill>
                            <a:schemeClr val="tx1"/>
                          </a:solidFill>
                        </a:rPr>
                        <a:t>Other places</a:t>
                      </a:r>
                    </a:p>
                    <a:p>
                      <a:pPr algn="ctr"/>
                      <a:r>
                        <a:rPr lang="en-US" sz="2800" dirty="0">
                          <a:solidFill>
                            <a:schemeClr val="tx1"/>
                          </a:solidFill>
                        </a:rPr>
                        <a:t>Centuries later</a:t>
                      </a:r>
                    </a:p>
                  </a:txBody>
                  <a:tcPr anchor="ctr">
                    <a:solidFill>
                      <a:srgbClr val="005000"/>
                    </a:solidFill>
                  </a:tcPr>
                </a:tc>
                <a:extLst>
                  <a:ext uri="{0D108BD9-81ED-4DB2-BD59-A6C34878D82A}">
                    <a16:rowId xmlns:a16="http://schemas.microsoft.com/office/drawing/2014/main" val="3843561613"/>
                  </a:ext>
                </a:extLst>
              </a:tr>
              <a:tr h="370840">
                <a:tc>
                  <a:txBody>
                    <a:bodyPr/>
                    <a:lstStyle/>
                    <a:p>
                      <a:pPr algn="ctr"/>
                      <a:r>
                        <a:rPr lang="en-US" sz="2800" dirty="0">
                          <a:solidFill>
                            <a:schemeClr val="tx1"/>
                          </a:solidFill>
                        </a:rPr>
                        <a:t>Scripture only</a:t>
                      </a:r>
                    </a:p>
                  </a:txBody>
                  <a:tcPr anchor="ctr">
                    <a:solidFill>
                      <a:srgbClr val="005000"/>
                    </a:solidFill>
                  </a:tcPr>
                </a:tc>
                <a:tc>
                  <a:txBody>
                    <a:bodyPr/>
                    <a:lstStyle/>
                    <a:p>
                      <a:pPr algn="ctr"/>
                      <a:r>
                        <a:rPr lang="en-US" sz="2800" kern="0" dirty="0">
                          <a:solidFill>
                            <a:srgbClr val="FFFF00"/>
                          </a:solidFill>
                        </a:rPr>
                        <a:t>Authority</a:t>
                      </a:r>
                      <a:endParaRPr lang="en-US" sz="2800" dirty="0"/>
                    </a:p>
                  </a:txBody>
                  <a:tcPr anchor="ctr">
                    <a:solidFill>
                      <a:srgbClr val="005000"/>
                    </a:solidFill>
                  </a:tcPr>
                </a:tc>
                <a:tc>
                  <a:txBody>
                    <a:bodyPr/>
                    <a:lstStyle/>
                    <a:p>
                      <a:pPr algn="ctr"/>
                      <a:endParaRPr lang="en-US" sz="2800" dirty="0">
                        <a:solidFill>
                          <a:schemeClr val="tx1"/>
                        </a:solidFill>
                      </a:endParaRPr>
                    </a:p>
                  </a:txBody>
                  <a:tcPr anchor="ctr">
                    <a:solidFill>
                      <a:srgbClr val="005000"/>
                    </a:solidFill>
                  </a:tcPr>
                </a:tc>
                <a:extLst>
                  <a:ext uri="{0D108BD9-81ED-4DB2-BD59-A6C34878D82A}">
                    <a16:rowId xmlns:a16="http://schemas.microsoft.com/office/drawing/2014/main" val="2517047636"/>
                  </a:ext>
                </a:extLst>
              </a:tr>
              <a:tr h="370840">
                <a:tc>
                  <a:txBody>
                    <a:bodyPr/>
                    <a:lstStyle/>
                    <a:p>
                      <a:pPr algn="ctr"/>
                      <a:r>
                        <a:rPr lang="en-US" sz="2800" dirty="0">
                          <a:solidFill>
                            <a:schemeClr val="tx1"/>
                          </a:solidFill>
                        </a:rPr>
                        <a:t>Jesus as Head</a:t>
                      </a:r>
                    </a:p>
                    <a:p>
                      <a:pPr algn="ctr"/>
                      <a:r>
                        <a:rPr lang="en-US" sz="2800" dirty="0">
                          <a:solidFill>
                            <a:schemeClr val="tx1"/>
                          </a:solidFill>
                        </a:rPr>
                        <a:t>No earthly headquarters</a:t>
                      </a:r>
                    </a:p>
                  </a:txBody>
                  <a:tcPr anchor="ctr">
                    <a:solidFill>
                      <a:srgbClr val="005000"/>
                    </a:solidFill>
                  </a:tcPr>
                </a:tc>
                <a:tc>
                  <a:txBody>
                    <a:bodyPr/>
                    <a:lstStyle/>
                    <a:p>
                      <a:pPr algn="ctr"/>
                      <a:r>
                        <a:rPr lang="en-US" sz="2800" kern="0" dirty="0">
                          <a:solidFill>
                            <a:srgbClr val="FFFF00"/>
                          </a:solidFill>
                        </a:rPr>
                        <a:t>Organization</a:t>
                      </a:r>
                      <a:endParaRPr lang="en-US" sz="2800" dirty="0"/>
                    </a:p>
                  </a:txBody>
                  <a:tcPr anchor="ctr">
                    <a:solidFill>
                      <a:srgbClr val="005000"/>
                    </a:solidFill>
                  </a:tcPr>
                </a:tc>
                <a:tc>
                  <a:txBody>
                    <a:bodyPr/>
                    <a:lstStyle/>
                    <a:p>
                      <a:pPr algn="ctr"/>
                      <a:endParaRPr lang="en-US" sz="2800" dirty="0">
                        <a:solidFill>
                          <a:schemeClr val="tx1"/>
                        </a:solidFill>
                      </a:endParaRPr>
                    </a:p>
                  </a:txBody>
                  <a:tcPr anchor="ctr">
                    <a:solidFill>
                      <a:srgbClr val="005000"/>
                    </a:solidFill>
                  </a:tcPr>
                </a:tc>
                <a:extLst>
                  <a:ext uri="{0D108BD9-81ED-4DB2-BD59-A6C34878D82A}">
                    <a16:rowId xmlns:a16="http://schemas.microsoft.com/office/drawing/2014/main" val="440932400"/>
                  </a:ext>
                </a:extLst>
              </a:tr>
            </a:tbl>
          </a:graphicData>
        </a:graphic>
      </p:graphicFrame>
    </p:spTree>
    <p:extLst>
      <p:ext uri="{BB962C8B-B14F-4D97-AF65-F5344CB8AC3E}">
        <p14:creationId xmlns:p14="http://schemas.microsoft.com/office/powerpoint/2010/main" val="3684187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133600" y="482025"/>
            <a:ext cx="7916862" cy="584775"/>
          </a:xfrm>
        </p:spPr>
        <p:txBody>
          <a:bodyPr wrap="square" anchor="ctr" anchorCtr="0">
            <a:spAutoFit/>
          </a:bodyPr>
          <a:lstStyle/>
          <a:p>
            <a:pPr algn="ctr"/>
            <a:r>
              <a:rPr lang="en-US" dirty="0">
                <a:solidFill>
                  <a:srgbClr val="FFFF00"/>
                </a:solidFill>
              </a:rPr>
              <a:t>Authority of denominations - 1</a:t>
            </a:r>
          </a:p>
        </p:txBody>
      </p:sp>
      <p:sp>
        <p:nvSpPr>
          <p:cNvPr id="2" name="Rectangle 2">
            <a:extLst>
              <a:ext uri="{FF2B5EF4-FFF2-40B4-BE49-F238E27FC236}">
                <a16:creationId xmlns:a16="http://schemas.microsoft.com/office/drawing/2014/main" id="{849CE541-E7F4-AEA3-2705-DD14F4D1950B}"/>
              </a:ext>
            </a:extLst>
          </p:cNvPr>
          <p:cNvSpPr txBox="1">
            <a:spLocks noChangeArrowheads="1"/>
          </p:cNvSpPr>
          <p:nvPr/>
        </p:nvSpPr>
        <p:spPr bwMode="auto">
          <a:xfrm>
            <a:off x="609600" y="1371600"/>
            <a:ext cx="10896600" cy="4708981"/>
          </a:xfrm>
          <a:prstGeom prst="rect">
            <a:avLst/>
          </a:prstGeom>
          <a:noFill/>
          <a:ln w="9525">
            <a:noFill/>
            <a:miter lim="800000"/>
            <a:headEnd/>
            <a:tailEnd/>
          </a:ln>
          <a:effectLst/>
        </p:spPr>
        <p:txBody>
          <a:bodyPr vert="horz" wrap="square" lIns="0" tIns="45720" rIns="0" bIns="45720" numCol="1" anchor="ctr" anchorCtr="0" compatLnSpc="1">
            <a:prstTxWarp prst="textNoShape">
              <a:avLst/>
            </a:prstTxWarp>
            <a:spAutoFit/>
          </a:bodyPr>
          <a:lst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defRPr>
            </a:lvl2pPr>
            <a:lvl3pPr algn="l" rtl="0" eaLnBrk="1" fontAlgn="base" hangingPunct="1">
              <a:spcBef>
                <a:spcPct val="0"/>
              </a:spcBef>
              <a:spcAft>
                <a:spcPct val="0"/>
              </a:spcAft>
              <a:buClr>
                <a:schemeClr val="tx1"/>
              </a:buClr>
              <a:defRPr sz="3200">
                <a:solidFill>
                  <a:schemeClr val="tx1"/>
                </a:solidFill>
                <a:latin typeface="Arial" charset="0"/>
              </a:defRPr>
            </a:lvl3pPr>
            <a:lvl4pPr algn="l" rtl="0" eaLnBrk="1" fontAlgn="base" hangingPunct="1">
              <a:spcBef>
                <a:spcPct val="0"/>
              </a:spcBef>
              <a:spcAft>
                <a:spcPct val="0"/>
              </a:spcAft>
              <a:buClr>
                <a:schemeClr val="tx1"/>
              </a:buClr>
              <a:defRPr sz="3200">
                <a:solidFill>
                  <a:schemeClr val="tx1"/>
                </a:solidFill>
                <a:latin typeface="Arial" charset="0"/>
              </a:defRPr>
            </a:lvl4pPr>
            <a:lvl5pPr algn="l" rtl="0" eaLnBrk="1" fontAlgn="base" hangingPunct="1">
              <a:spcBef>
                <a:spcPct val="0"/>
              </a:spcBef>
              <a:spcAft>
                <a:spcPct val="0"/>
              </a:spcAft>
              <a:buClr>
                <a:schemeClr val="tx1"/>
              </a:buClr>
              <a:defRPr sz="3200">
                <a:solidFill>
                  <a:schemeClr val="tx1"/>
                </a:solidFill>
                <a:latin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defRPr>
            </a:lvl9pPr>
          </a:lstStyle>
          <a:p>
            <a:pPr marL="274320" marR="274320" indent="274320">
              <a:spcBef>
                <a:spcPts val="30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“We must, therefore, conclude that the Scriptures </a:t>
            </a:r>
            <a:r>
              <a:rPr lang="en-US" sz="2800" i="1" kern="100" dirty="0">
                <a:effectLst/>
                <a:latin typeface="Tahoma" panose="020B0604030504040204" pitchFamily="34" charset="0"/>
                <a:ea typeface="Times New Roman" panose="02020603050405020304" pitchFamily="18" charset="0"/>
                <a:cs typeface="Times New Roman" panose="02020603050405020304" pitchFamily="18" charset="0"/>
              </a:rPr>
              <a:t>alone</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cannot be a sufficient guide and rule of faith … because they are not of themselves clear and intelligible even in matters of the highest importance, and because they do not contain all the truths necessary for salvation” </a:t>
            </a:r>
            <a:r>
              <a:rPr lang="en-US" sz="2000" i="1" kern="100" dirty="0">
                <a:effectLst/>
                <a:latin typeface="Tahoma" panose="020B0604030504040204" pitchFamily="34" charset="0"/>
                <a:ea typeface="Times New Roman" panose="02020603050405020304" pitchFamily="18" charset="0"/>
                <a:cs typeface="Times New Roman" panose="02020603050405020304" pitchFamily="18" charset="0"/>
              </a:rPr>
              <a:t>The Faith of Our Fathers</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James Cardinal Gibbons, 110th Edition, p. 73.</a:t>
            </a:r>
          </a:p>
          <a:p>
            <a:pPr marL="274320" marR="274320" indent="274320">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“Do we get from the Bible alone all our knowledge and certainty about what God has told us? No, there is also Sacred Tradition … Do you have to believe in Tradition? Yes, … we are obliged to accept all the truths contained in the Bible and Tradition…” </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a:t>
            </a:r>
            <a:r>
              <a:rPr lang="en-US" sz="2000" i="1" kern="100" dirty="0">
                <a:effectLst/>
                <a:latin typeface="Tahoma" panose="020B0604030504040204" pitchFamily="34" charset="0"/>
                <a:ea typeface="Times New Roman" panose="02020603050405020304" pitchFamily="18" charset="0"/>
                <a:cs typeface="Times New Roman" panose="02020603050405020304" pitchFamily="18" charset="0"/>
              </a:rPr>
              <a:t>A Catechism for Adults</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William Cogan, 1975 Edition, pp. 9,10.</a:t>
            </a:r>
          </a:p>
        </p:txBody>
      </p:sp>
    </p:spTree>
    <p:extLst>
      <p:ext uri="{BB962C8B-B14F-4D97-AF65-F5344CB8AC3E}">
        <p14:creationId xmlns:p14="http://schemas.microsoft.com/office/powerpoint/2010/main" val="42871812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133600" y="634425"/>
            <a:ext cx="7916862" cy="584775"/>
          </a:xfrm>
        </p:spPr>
        <p:txBody>
          <a:bodyPr wrap="square" anchor="ctr" anchorCtr="0">
            <a:spAutoFit/>
          </a:bodyPr>
          <a:lstStyle/>
          <a:p>
            <a:pPr algn="ctr"/>
            <a:r>
              <a:rPr lang="en-US" dirty="0">
                <a:solidFill>
                  <a:srgbClr val="FFFF00"/>
                </a:solidFill>
              </a:rPr>
              <a:t>Authority of denominations - 2</a:t>
            </a:r>
          </a:p>
        </p:txBody>
      </p:sp>
      <p:sp>
        <p:nvSpPr>
          <p:cNvPr id="2" name="Rectangle 2">
            <a:extLst>
              <a:ext uri="{FF2B5EF4-FFF2-40B4-BE49-F238E27FC236}">
                <a16:creationId xmlns:a16="http://schemas.microsoft.com/office/drawing/2014/main" id="{849CE541-E7F4-AEA3-2705-DD14F4D1950B}"/>
              </a:ext>
            </a:extLst>
          </p:cNvPr>
          <p:cNvSpPr txBox="1">
            <a:spLocks noChangeArrowheads="1"/>
          </p:cNvSpPr>
          <p:nvPr/>
        </p:nvSpPr>
        <p:spPr bwMode="auto">
          <a:xfrm>
            <a:off x="647700" y="1524000"/>
            <a:ext cx="10896600" cy="3108543"/>
          </a:xfrm>
          <a:prstGeom prst="rect">
            <a:avLst/>
          </a:prstGeom>
          <a:noFill/>
          <a:ln w="9525">
            <a:noFill/>
            <a:miter lim="800000"/>
            <a:headEnd/>
            <a:tailEnd/>
          </a:ln>
          <a:effectLst/>
        </p:spPr>
        <p:txBody>
          <a:bodyPr vert="horz" wrap="square" lIns="0" tIns="45720" rIns="0" bIns="45720" numCol="1" anchor="ctr" anchorCtr="0" compatLnSpc="1">
            <a:prstTxWarp prst="textNoShape">
              <a:avLst/>
            </a:prstTxWarp>
            <a:spAutoFit/>
          </a:bodyPr>
          <a:lst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defRPr>
            </a:lvl2pPr>
            <a:lvl3pPr algn="l" rtl="0" eaLnBrk="1" fontAlgn="base" hangingPunct="1">
              <a:spcBef>
                <a:spcPct val="0"/>
              </a:spcBef>
              <a:spcAft>
                <a:spcPct val="0"/>
              </a:spcAft>
              <a:buClr>
                <a:schemeClr val="tx1"/>
              </a:buClr>
              <a:defRPr sz="3200">
                <a:solidFill>
                  <a:schemeClr val="tx1"/>
                </a:solidFill>
                <a:latin typeface="Arial" charset="0"/>
              </a:defRPr>
            </a:lvl3pPr>
            <a:lvl4pPr algn="l" rtl="0" eaLnBrk="1" fontAlgn="base" hangingPunct="1">
              <a:spcBef>
                <a:spcPct val="0"/>
              </a:spcBef>
              <a:spcAft>
                <a:spcPct val="0"/>
              </a:spcAft>
              <a:buClr>
                <a:schemeClr val="tx1"/>
              </a:buClr>
              <a:defRPr sz="3200">
                <a:solidFill>
                  <a:schemeClr val="tx1"/>
                </a:solidFill>
                <a:latin typeface="Arial" charset="0"/>
              </a:defRPr>
            </a:lvl4pPr>
            <a:lvl5pPr algn="l" rtl="0" eaLnBrk="1" fontAlgn="base" hangingPunct="1">
              <a:spcBef>
                <a:spcPct val="0"/>
              </a:spcBef>
              <a:spcAft>
                <a:spcPct val="0"/>
              </a:spcAft>
              <a:buClr>
                <a:schemeClr val="tx1"/>
              </a:buClr>
              <a:defRPr sz="3200">
                <a:solidFill>
                  <a:schemeClr val="tx1"/>
                </a:solidFill>
                <a:latin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defRPr>
            </a:lvl9pPr>
          </a:lstStyle>
          <a:p>
            <a:pPr marL="274320" marR="274320" indent="274320">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“The United Presbyterian Church ... is guided by the Nicene and Apostles’ Creed from the time of the early church; the Scots Confession, the Heidelberg Catechism, and the Second Helvetic Confession from the era of the Reformation; the Westminster Confession and Shorter Catechism from the seventeenth century; and the Theological Declaration of Barmen from the twentieth century.” </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a:t>
            </a:r>
            <a:r>
              <a:rPr lang="en-US" sz="2000" i="1" kern="100" dirty="0">
                <a:effectLst/>
                <a:latin typeface="Tahoma" panose="020B0604030504040204" pitchFamily="34" charset="0"/>
                <a:ea typeface="Times New Roman" panose="02020603050405020304" pitchFamily="18" charset="0"/>
                <a:cs typeface="Times New Roman" panose="02020603050405020304" pitchFamily="18" charset="0"/>
              </a:rPr>
              <a:t>The Book of Confessions</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of the United Presbyterian Church, section 9.04</a:t>
            </a:r>
          </a:p>
        </p:txBody>
      </p:sp>
    </p:spTree>
    <p:extLst>
      <p:ext uri="{BB962C8B-B14F-4D97-AF65-F5344CB8AC3E}">
        <p14:creationId xmlns:p14="http://schemas.microsoft.com/office/powerpoint/2010/main" val="30913701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133600" y="558225"/>
            <a:ext cx="7916862" cy="584775"/>
          </a:xfrm>
        </p:spPr>
        <p:txBody>
          <a:bodyPr wrap="square" anchor="ctr" anchorCtr="0">
            <a:spAutoFit/>
          </a:bodyPr>
          <a:lstStyle/>
          <a:p>
            <a:pPr algn="ctr"/>
            <a:r>
              <a:rPr lang="en-US" dirty="0">
                <a:solidFill>
                  <a:srgbClr val="FFFF00"/>
                </a:solidFill>
              </a:rPr>
              <a:t>Authority of denominations - 3</a:t>
            </a:r>
          </a:p>
        </p:txBody>
      </p:sp>
      <p:sp>
        <p:nvSpPr>
          <p:cNvPr id="2" name="Rectangle 2">
            <a:extLst>
              <a:ext uri="{FF2B5EF4-FFF2-40B4-BE49-F238E27FC236}">
                <a16:creationId xmlns:a16="http://schemas.microsoft.com/office/drawing/2014/main" id="{849CE541-E7F4-AEA3-2705-DD14F4D1950B}"/>
              </a:ext>
            </a:extLst>
          </p:cNvPr>
          <p:cNvSpPr txBox="1">
            <a:spLocks noChangeArrowheads="1"/>
          </p:cNvSpPr>
          <p:nvPr/>
        </p:nvSpPr>
        <p:spPr bwMode="auto">
          <a:xfrm>
            <a:off x="647700" y="1570910"/>
            <a:ext cx="10896600" cy="4585871"/>
          </a:xfrm>
          <a:prstGeom prst="rect">
            <a:avLst/>
          </a:prstGeom>
          <a:noFill/>
          <a:ln w="9525">
            <a:noFill/>
            <a:miter lim="800000"/>
            <a:headEnd/>
            <a:tailEnd/>
          </a:ln>
          <a:effectLst/>
        </p:spPr>
        <p:txBody>
          <a:bodyPr vert="horz" wrap="square" lIns="0" tIns="45720" rIns="0" bIns="45720" numCol="1" anchor="ctr" anchorCtr="0" compatLnSpc="1">
            <a:prstTxWarp prst="textNoShape">
              <a:avLst/>
            </a:prstTxWarp>
            <a:spAutoFit/>
          </a:bodyPr>
          <a:lst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defRPr>
            </a:lvl2pPr>
            <a:lvl3pPr algn="l" rtl="0" eaLnBrk="1" fontAlgn="base" hangingPunct="1">
              <a:spcBef>
                <a:spcPct val="0"/>
              </a:spcBef>
              <a:spcAft>
                <a:spcPct val="0"/>
              </a:spcAft>
              <a:buClr>
                <a:schemeClr val="tx1"/>
              </a:buClr>
              <a:defRPr sz="3200">
                <a:solidFill>
                  <a:schemeClr val="tx1"/>
                </a:solidFill>
                <a:latin typeface="Arial" charset="0"/>
              </a:defRPr>
            </a:lvl3pPr>
            <a:lvl4pPr algn="l" rtl="0" eaLnBrk="1" fontAlgn="base" hangingPunct="1">
              <a:spcBef>
                <a:spcPct val="0"/>
              </a:spcBef>
              <a:spcAft>
                <a:spcPct val="0"/>
              </a:spcAft>
              <a:buClr>
                <a:schemeClr val="tx1"/>
              </a:buClr>
              <a:defRPr sz="3200">
                <a:solidFill>
                  <a:schemeClr val="tx1"/>
                </a:solidFill>
                <a:latin typeface="Arial" charset="0"/>
              </a:defRPr>
            </a:lvl4pPr>
            <a:lvl5pPr algn="l" rtl="0" eaLnBrk="1" fontAlgn="base" hangingPunct="1">
              <a:spcBef>
                <a:spcPct val="0"/>
              </a:spcBef>
              <a:spcAft>
                <a:spcPct val="0"/>
              </a:spcAft>
              <a:buClr>
                <a:schemeClr val="tx1"/>
              </a:buClr>
              <a:defRPr sz="3200">
                <a:solidFill>
                  <a:schemeClr val="tx1"/>
                </a:solidFill>
                <a:latin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defRPr>
            </a:lvl9pPr>
          </a:lstStyle>
          <a:p>
            <a:pPr marL="274320" marR="274320" indent="274320">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“Traditionally United Methodists have not only been happy to be guided by the </a:t>
            </a:r>
            <a:r>
              <a:rPr lang="en-US" sz="2800" i="1" kern="100" dirty="0">
                <a:effectLst/>
                <a:latin typeface="Tahoma" panose="020B0604030504040204" pitchFamily="34" charset="0"/>
                <a:ea typeface="Times New Roman" panose="02020603050405020304" pitchFamily="18" charset="0"/>
                <a:cs typeface="Times New Roman" panose="02020603050405020304" pitchFamily="18" charset="0"/>
              </a:rPr>
              <a:t>Discipline</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as a book of church law, but they have usually regarded it with a certain degree of reverence...” </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a:t>
            </a:r>
            <a:r>
              <a:rPr lang="en-US" sz="2000" i="1" kern="100" dirty="0">
                <a:effectLst/>
                <a:latin typeface="Tahoma" panose="020B0604030504040204" pitchFamily="34" charset="0"/>
                <a:ea typeface="Times New Roman" panose="02020603050405020304" pitchFamily="18" charset="0"/>
                <a:cs typeface="Times New Roman" panose="02020603050405020304" pitchFamily="18" charset="0"/>
              </a:rPr>
              <a:t>The Book of Discipline</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p. v, vi.</a:t>
            </a:r>
          </a:p>
          <a:p>
            <a:pPr marL="274320" marR="274320" indent="274320">
              <a:spcBef>
                <a:spcPts val="0"/>
              </a:spcBef>
              <a:spcAft>
                <a:spcPts val="30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“…we, the ministers and lay members of the Church of the Nazarene, in accordance with the principles of constitutional legislation established among us, do hereby ordain, adopt, and set forth as the fundamental law or constitution of the Church of the Nazarene the Articles of Faith, the General Rules, and the Articles of Organization and Government here following…” </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a:t>
            </a:r>
            <a:r>
              <a:rPr lang="en-US" sz="2000" i="1" kern="100" dirty="0">
                <a:effectLst/>
                <a:latin typeface="Tahoma" panose="020B0604030504040204" pitchFamily="34" charset="0"/>
                <a:ea typeface="Times New Roman" panose="02020603050405020304" pitchFamily="18" charset="0"/>
                <a:cs typeface="Times New Roman" panose="02020603050405020304" pitchFamily="18" charset="0"/>
              </a:rPr>
              <a:t>Church of the Nazarene Manual</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p. 27. </a:t>
            </a:r>
          </a:p>
        </p:txBody>
      </p:sp>
    </p:spTree>
    <p:extLst>
      <p:ext uri="{BB962C8B-B14F-4D97-AF65-F5344CB8AC3E}">
        <p14:creationId xmlns:p14="http://schemas.microsoft.com/office/powerpoint/2010/main" val="10939472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752600" y="5672539"/>
            <a:ext cx="8610599" cy="954107"/>
          </a:xfrm>
        </p:spPr>
        <p:txBody>
          <a:bodyPr wrap="square" anchor="ctr" anchorCtr="0">
            <a:spAutoFit/>
          </a:bodyPr>
          <a:lstStyle/>
          <a:p>
            <a:pPr marL="0" marR="0" indent="274320" algn="ctr">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Warnings of Apostasy</a:t>
            </a:r>
            <a:b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br>
            <a:r>
              <a:rPr lang="en-US" sz="2800" kern="100" dirty="0">
                <a:solidFill>
                  <a:schemeClr val="accent2"/>
                </a:solidFill>
                <a:effectLst/>
                <a:latin typeface="Tahoma" panose="020B0604030504040204" pitchFamily="34" charset="0"/>
                <a:ea typeface="Times New Roman" panose="02020603050405020304" pitchFamily="18" charset="0"/>
                <a:cs typeface="Times New Roman" panose="02020603050405020304" pitchFamily="18" charset="0"/>
              </a:rPr>
              <a:t>Acts 20:28-30; 2 Timothy 4:2-4; </a:t>
            </a:r>
            <a:r>
              <a:rPr lang="en-US" sz="2800" dirty="0">
                <a:solidFill>
                  <a:schemeClr val="accent2"/>
                </a:solidFill>
                <a:effectLst/>
                <a:latin typeface="Tahoma" panose="020B0604030504040204" pitchFamily="34" charset="0"/>
                <a:ea typeface="Times New Roman" panose="02020603050405020304" pitchFamily="18" charset="0"/>
                <a:cs typeface="Times New Roman" panose="02020603050405020304" pitchFamily="18" charset="0"/>
              </a:rPr>
              <a:t>1 Timothy 4:1-3</a:t>
            </a:r>
            <a:endParaRPr lang="en-US" sz="2800" dirty="0">
              <a:solidFill>
                <a:schemeClr val="accent2"/>
              </a:solidFill>
            </a:endParaRPr>
          </a:p>
        </p:txBody>
      </p:sp>
      <p:sp>
        <p:nvSpPr>
          <p:cNvPr id="4" name="Rectangle 2">
            <a:extLst>
              <a:ext uri="{FF2B5EF4-FFF2-40B4-BE49-F238E27FC236}">
                <a16:creationId xmlns:a16="http://schemas.microsoft.com/office/drawing/2014/main" id="{E18CD3F0-7CCC-DEE9-C489-44F846471079}"/>
              </a:ext>
            </a:extLst>
          </p:cNvPr>
          <p:cNvSpPr txBox="1">
            <a:spLocks noChangeArrowheads="1"/>
          </p:cNvSpPr>
          <p:nvPr/>
        </p:nvSpPr>
        <p:spPr bwMode="auto">
          <a:xfrm>
            <a:off x="2590800" y="426422"/>
            <a:ext cx="70104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defRPr>
            </a:lvl2pPr>
            <a:lvl3pPr algn="l" rtl="0" eaLnBrk="1" fontAlgn="base" hangingPunct="1">
              <a:spcBef>
                <a:spcPct val="0"/>
              </a:spcBef>
              <a:spcAft>
                <a:spcPct val="0"/>
              </a:spcAft>
              <a:buClr>
                <a:schemeClr val="tx1"/>
              </a:buClr>
              <a:defRPr sz="3200">
                <a:solidFill>
                  <a:schemeClr val="tx1"/>
                </a:solidFill>
                <a:latin typeface="Arial" charset="0"/>
              </a:defRPr>
            </a:lvl3pPr>
            <a:lvl4pPr algn="l" rtl="0" eaLnBrk="1" fontAlgn="base" hangingPunct="1">
              <a:spcBef>
                <a:spcPct val="0"/>
              </a:spcBef>
              <a:spcAft>
                <a:spcPct val="0"/>
              </a:spcAft>
              <a:buClr>
                <a:schemeClr val="tx1"/>
              </a:buClr>
              <a:defRPr sz="3200">
                <a:solidFill>
                  <a:schemeClr val="tx1"/>
                </a:solidFill>
                <a:latin typeface="Arial" charset="0"/>
              </a:defRPr>
            </a:lvl4pPr>
            <a:lvl5pPr algn="l" rtl="0" eaLnBrk="1" fontAlgn="base" hangingPunct="1">
              <a:spcBef>
                <a:spcPct val="0"/>
              </a:spcBef>
              <a:spcAft>
                <a:spcPct val="0"/>
              </a:spcAft>
              <a:buClr>
                <a:schemeClr val="tx1"/>
              </a:buClr>
              <a:defRPr sz="3200">
                <a:solidFill>
                  <a:schemeClr val="tx1"/>
                </a:solidFill>
                <a:latin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defRPr>
            </a:lvl9pPr>
          </a:lstStyle>
          <a:p>
            <a:pPr algn="ctr"/>
            <a:r>
              <a:rPr lang="en-US" sz="3600" kern="0" dirty="0"/>
              <a:t>Why So Many Denominations?</a:t>
            </a:r>
          </a:p>
        </p:txBody>
      </p:sp>
      <p:graphicFrame>
        <p:nvGraphicFramePr>
          <p:cNvPr id="6" name="Table 5">
            <a:extLst>
              <a:ext uri="{FF2B5EF4-FFF2-40B4-BE49-F238E27FC236}">
                <a16:creationId xmlns:a16="http://schemas.microsoft.com/office/drawing/2014/main" id="{69B75EFA-4090-2F13-B541-F770AB029075}"/>
              </a:ext>
            </a:extLst>
          </p:cNvPr>
          <p:cNvGraphicFramePr>
            <a:graphicFrameLocks noGrp="1"/>
          </p:cNvGraphicFramePr>
          <p:nvPr>
            <p:extLst>
              <p:ext uri="{D42A27DB-BD31-4B8C-83A1-F6EECF244321}">
                <p14:modId xmlns:p14="http://schemas.microsoft.com/office/powerpoint/2010/main" val="1067537921"/>
              </p:ext>
            </p:extLst>
          </p:nvPr>
        </p:nvGraphicFramePr>
        <p:xfrm>
          <a:off x="1066800" y="1361859"/>
          <a:ext cx="9753600" cy="4206240"/>
        </p:xfrm>
        <a:graphic>
          <a:graphicData uri="http://schemas.openxmlformats.org/drawingml/2006/table">
            <a:tbl>
              <a:tblPr firstRow="1" bandRow="1">
                <a:tableStyleId>{5C22544A-7EE6-4342-B048-85BDC9FD1C3A}</a:tableStyleId>
              </a:tblPr>
              <a:tblGrid>
                <a:gridCol w="3395133">
                  <a:extLst>
                    <a:ext uri="{9D8B030D-6E8A-4147-A177-3AD203B41FA5}">
                      <a16:colId xmlns:a16="http://schemas.microsoft.com/office/drawing/2014/main" val="4092296340"/>
                    </a:ext>
                  </a:extLst>
                </a:gridCol>
                <a:gridCol w="3310467">
                  <a:extLst>
                    <a:ext uri="{9D8B030D-6E8A-4147-A177-3AD203B41FA5}">
                      <a16:colId xmlns:a16="http://schemas.microsoft.com/office/drawing/2014/main" val="3265511927"/>
                    </a:ext>
                  </a:extLst>
                </a:gridCol>
                <a:gridCol w="3048000">
                  <a:extLst>
                    <a:ext uri="{9D8B030D-6E8A-4147-A177-3AD203B41FA5}">
                      <a16:colId xmlns:a16="http://schemas.microsoft.com/office/drawing/2014/main" val="3780829889"/>
                    </a:ext>
                  </a:extLst>
                </a:gridCol>
              </a:tblGrid>
              <a:tr h="370840">
                <a:tc>
                  <a:txBody>
                    <a:bodyPr/>
                    <a:lstStyle/>
                    <a:p>
                      <a:pPr algn="ctr"/>
                      <a:r>
                        <a:rPr lang="en-US" sz="2800" dirty="0">
                          <a:solidFill>
                            <a:srgbClr val="FFFF00"/>
                          </a:solidFill>
                        </a:rPr>
                        <a:t>Jesus’ Church</a:t>
                      </a:r>
                      <a:endParaRPr lang="en-US" sz="2800" dirty="0"/>
                    </a:p>
                  </a:txBody>
                  <a:tcPr anchor="ctr">
                    <a:solidFill>
                      <a:srgbClr val="005000"/>
                    </a:solidFill>
                  </a:tcPr>
                </a:tc>
                <a:tc>
                  <a:txBody>
                    <a:bodyPr/>
                    <a:lstStyle/>
                    <a:p>
                      <a:pPr algn="ctr"/>
                      <a:endParaRPr lang="en-US" sz="2800"/>
                    </a:p>
                  </a:txBody>
                  <a:tcPr anchor="ctr">
                    <a:solidFill>
                      <a:srgbClr val="005000"/>
                    </a:solidFill>
                  </a:tcPr>
                </a:tc>
                <a:tc>
                  <a:txBody>
                    <a:bodyPr/>
                    <a:lstStyle/>
                    <a:p>
                      <a:pPr algn="ctr"/>
                      <a:r>
                        <a:rPr lang="en-US" sz="2800" kern="0" dirty="0">
                          <a:solidFill>
                            <a:srgbClr val="FFFF00"/>
                          </a:solidFill>
                        </a:rPr>
                        <a:t>Denominations</a:t>
                      </a:r>
                      <a:endParaRPr lang="en-US" sz="2800" dirty="0"/>
                    </a:p>
                  </a:txBody>
                  <a:tcPr anchor="ctr">
                    <a:solidFill>
                      <a:srgbClr val="005000"/>
                    </a:solidFill>
                  </a:tcPr>
                </a:tc>
                <a:extLst>
                  <a:ext uri="{0D108BD9-81ED-4DB2-BD59-A6C34878D82A}">
                    <a16:rowId xmlns:a16="http://schemas.microsoft.com/office/drawing/2014/main" val="1929321282"/>
                  </a:ext>
                </a:extLst>
              </a:tr>
              <a:tr h="370840">
                <a:tc>
                  <a:txBody>
                    <a:bodyPr/>
                    <a:lstStyle/>
                    <a:p>
                      <a:pPr algn="ctr"/>
                      <a:r>
                        <a:rPr lang="en-US" sz="2800" dirty="0">
                          <a:solidFill>
                            <a:schemeClr val="tx1"/>
                          </a:solidFill>
                        </a:rPr>
                        <a:t>Jerusalem</a:t>
                      </a:r>
                    </a:p>
                    <a:p>
                      <a:pPr algn="ctr"/>
                      <a:r>
                        <a:rPr lang="en-US" sz="2800" dirty="0">
                          <a:solidFill>
                            <a:schemeClr val="tx1"/>
                          </a:solidFill>
                        </a:rPr>
                        <a:t>Pentecost</a:t>
                      </a:r>
                    </a:p>
                    <a:p>
                      <a:pPr algn="ctr"/>
                      <a:r>
                        <a:rPr lang="en-US" sz="2800" dirty="0">
                          <a:solidFill>
                            <a:schemeClr val="tx1"/>
                          </a:solidFill>
                        </a:rPr>
                        <a:t>Acts 2</a:t>
                      </a:r>
                    </a:p>
                  </a:txBody>
                  <a:tcPr anchor="ctr">
                    <a:solidFill>
                      <a:srgbClr val="005000"/>
                    </a:solidFill>
                  </a:tcPr>
                </a:tc>
                <a:tc>
                  <a:txBody>
                    <a:bodyPr/>
                    <a:lstStyle/>
                    <a:p>
                      <a:pPr algn="ctr"/>
                      <a:r>
                        <a:rPr lang="en-US" sz="2800" kern="0" dirty="0">
                          <a:solidFill>
                            <a:srgbClr val="FFFF00"/>
                          </a:solidFill>
                        </a:rPr>
                        <a:t>Origin</a:t>
                      </a:r>
                      <a:endParaRPr lang="en-US" sz="2800" dirty="0"/>
                    </a:p>
                  </a:txBody>
                  <a:tcPr anchor="ctr">
                    <a:solidFill>
                      <a:srgbClr val="005000"/>
                    </a:solidFill>
                  </a:tcPr>
                </a:tc>
                <a:tc>
                  <a:txBody>
                    <a:bodyPr/>
                    <a:lstStyle/>
                    <a:p>
                      <a:pPr algn="ctr"/>
                      <a:r>
                        <a:rPr lang="en-US" sz="2800" dirty="0">
                          <a:solidFill>
                            <a:schemeClr val="tx1"/>
                          </a:solidFill>
                        </a:rPr>
                        <a:t>Other places</a:t>
                      </a:r>
                    </a:p>
                    <a:p>
                      <a:pPr algn="ctr"/>
                      <a:r>
                        <a:rPr lang="en-US" sz="2800" dirty="0">
                          <a:solidFill>
                            <a:schemeClr val="tx1"/>
                          </a:solidFill>
                        </a:rPr>
                        <a:t>Centuries later</a:t>
                      </a:r>
                    </a:p>
                  </a:txBody>
                  <a:tcPr anchor="ctr">
                    <a:solidFill>
                      <a:srgbClr val="005000"/>
                    </a:solidFill>
                  </a:tcPr>
                </a:tc>
                <a:extLst>
                  <a:ext uri="{0D108BD9-81ED-4DB2-BD59-A6C34878D82A}">
                    <a16:rowId xmlns:a16="http://schemas.microsoft.com/office/drawing/2014/main" val="3843561613"/>
                  </a:ext>
                </a:extLst>
              </a:tr>
              <a:tr h="370840">
                <a:tc>
                  <a:txBody>
                    <a:bodyPr/>
                    <a:lstStyle/>
                    <a:p>
                      <a:pPr algn="ctr"/>
                      <a:r>
                        <a:rPr lang="en-US" sz="2800" dirty="0">
                          <a:solidFill>
                            <a:schemeClr val="tx1"/>
                          </a:solidFill>
                        </a:rPr>
                        <a:t>Scripture only</a:t>
                      </a:r>
                    </a:p>
                  </a:txBody>
                  <a:tcPr anchor="ctr">
                    <a:solidFill>
                      <a:srgbClr val="005000"/>
                    </a:solidFill>
                  </a:tcPr>
                </a:tc>
                <a:tc>
                  <a:txBody>
                    <a:bodyPr/>
                    <a:lstStyle/>
                    <a:p>
                      <a:pPr algn="ctr"/>
                      <a:r>
                        <a:rPr lang="en-US" sz="2800" kern="0" dirty="0">
                          <a:solidFill>
                            <a:srgbClr val="FFFF00"/>
                          </a:solidFill>
                        </a:rPr>
                        <a:t>Authority</a:t>
                      </a:r>
                      <a:endParaRPr lang="en-US" sz="2800" dirty="0"/>
                    </a:p>
                  </a:txBody>
                  <a:tcPr anchor="ctr">
                    <a:solidFill>
                      <a:srgbClr val="005000"/>
                    </a:solidFill>
                  </a:tcPr>
                </a:tc>
                <a:tc>
                  <a:txBody>
                    <a:bodyPr/>
                    <a:lstStyle/>
                    <a:p>
                      <a:pPr algn="ctr"/>
                      <a:r>
                        <a:rPr lang="en-US" sz="2800" dirty="0">
                          <a:solidFill>
                            <a:schemeClr val="tx1"/>
                          </a:solidFill>
                        </a:rPr>
                        <a:t>Man-made creeds and rules</a:t>
                      </a:r>
                    </a:p>
                  </a:txBody>
                  <a:tcPr anchor="ctr">
                    <a:solidFill>
                      <a:srgbClr val="005000"/>
                    </a:solidFill>
                  </a:tcPr>
                </a:tc>
                <a:extLst>
                  <a:ext uri="{0D108BD9-81ED-4DB2-BD59-A6C34878D82A}">
                    <a16:rowId xmlns:a16="http://schemas.microsoft.com/office/drawing/2014/main" val="2517047636"/>
                  </a:ext>
                </a:extLst>
              </a:tr>
              <a:tr h="370840">
                <a:tc>
                  <a:txBody>
                    <a:bodyPr/>
                    <a:lstStyle/>
                    <a:p>
                      <a:pPr algn="ctr"/>
                      <a:r>
                        <a:rPr lang="en-US" sz="2800" dirty="0">
                          <a:solidFill>
                            <a:schemeClr val="tx1"/>
                          </a:solidFill>
                        </a:rPr>
                        <a:t>Jesus as Head</a:t>
                      </a:r>
                    </a:p>
                    <a:p>
                      <a:pPr algn="ctr"/>
                      <a:r>
                        <a:rPr lang="en-US" sz="2800" dirty="0">
                          <a:solidFill>
                            <a:schemeClr val="tx1"/>
                          </a:solidFill>
                        </a:rPr>
                        <a:t>No earthly headquarters</a:t>
                      </a:r>
                    </a:p>
                  </a:txBody>
                  <a:tcPr anchor="ctr">
                    <a:solidFill>
                      <a:srgbClr val="005000"/>
                    </a:solidFill>
                  </a:tcPr>
                </a:tc>
                <a:tc>
                  <a:txBody>
                    <a:bodyPr/>
                    <a:lstStyle/>
                    <a:p>
                      <a:pPr algn="ctr"/>
                      <a:r>
                        <a:rPr lang="en-US" sz="2800" kern="0" dirty="0">
                          <a:solidFill>
                            <a:srgbClr val="FFFF00"/>
                          </a:solidFill>
                        </a:rPr>
                        <a:t>Organization</a:t>
                      </a:r>
                      <a:endParaRPr lang="en-US" sz="2800" dirty="0"/>
                    </a:p>
                  </a:txBody>
                  <a:tcPr anchor="ctr">
                    <a:solidFill>
                      <a:srgbClr val="005000"/>
                    </a:solidFill>
                  </a:tcPr>
                </a:tc>
                <a:tc>
                  <a:txBody>
                    <a:bodyPr/>
                    <a:lstStyle/>
                    <a:p>
                      <a:pPr algn="ctr"/>
                      <a:endParaRPr lang="en-US" sz="2800" dirty="0">
                        <a:solidFill>
                          <a:schemeClr val="tx1"/>
                        </a:solidFill>
                      </a:endParaRPr>
                    </a:p>
                  </a:txBody>
                  <a:tcPr anchor="ctr">
                    <a:solidFill>
                      <a:srgbClr val="005000"/>
                    </a:solidFill>
                  </a:tcPr>
                </a:tc>
                <a:extLst>
                  <a:ext uri="{0D108BD9-81ED-4DB2-BD59-A6C34878D82A}">
                    <a16:rowId xmlns:a16="http://schemas.microsoft.com/office/drawing/2014/main" val="440932400"/>
                  </a:ext>
                </a:extLst>
              </a:tr>
            </a:tbl>
          </a:graphicData>
        </a:graphic>
      </p:graphicFrame>
    </p:spTree>
    <p:extLst>
      <p:ext uri="{BB962C8B-B14F-4D97-AF65-F5344CB8AC3E}">
        <p14:creationId xmlns:p14="http://schemas.microsoft.com/office/powerpoint/2010/main" val="5836526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133600" y="482025"/>
            <a:ext cx="7916862" cy="584775"/>
          </a:xfrm>
        </p:spPr>
        <p:txBody>
          <a:bodyPr wrap="square" anchor="ctr" anchorCtr="0">
            <a:spAutoFit/>
          </a:bodyPr>
          <a:lstStyle/>
          <a:p>
            <a:pPr algn="ctr"/>
            <a:r>
              <a:rPr lang="en-US" dirty="0">
                <a:solidFill>
                  <a:srgbClr val="FFFF00"/>
                </a:solidFill>
              </a:rPr>
              <a:t>Organization of denominations - 1</a:t>
            </a:r>
          </a:p>
        </p:txBody>
      </p:sp>
      <p:sp>
        <p:nvSpPr>
          <p:cNvPr id="2" name="Rectangle 2">
            <a:extLst>
              <a:ext uri="{FF2B5EF4-FFF2-40B4-BE49-F238E27FC236}">
                <a16:creationId xmlns:a16="http://schemas.microsoft.com/office/drawing/2014/main" id="{849CE541-E7F4-AEA3-2705-DD14F4D1950B}"/>
              </a:ext>
            </a:extLst>
          </p:cNvPr>
          <p:cNvSpPr txBox="1">
            <a:spLocks noChangeArrowheads="1"/>
          </p:cNvSpPr>
          <p:nvPr/>
        </p:nvSpPr>
        <p:spPr bwMode="auto">
          <a:xfrm>
            <a:off x="647700" y="1295400"/>
            <a:ext cx="10896600" cy="4585871"/>
          </a:xfrm>
          <a:prstGeom prst="rect">
            <a:avLst/>
          </a:prstGeom>
          <a:noFill/>
          <a:ln w="9525">
            <a:noFill/>
            <a:miter lim="800000"/>
            <a:headEnd/>
            <a:tailEnd/>
          </a:ln>
          <a:effectLst/>
        </p:spPr>
        <p:txBody>
          <a:bodyPr vert="horz" wrap="square" lIns="0" tIns="45720" rIns="0" bIns="45720" numCol="1" anchor="ctr" anchorCtr="0" compatLnSpc="1">
            <a:prstTxWarp prst="textNoShape">
              <a:avLst/>
            </a:prstTxWarp>
            <a:spAutoFit/>
          </a:bodyPr>
          <a:lst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defRPr>
            </a:lvl2pPr>
            <a:lvl3pPr algn="l" rtl="0" eaLnBrk="1" fontAlgn="base" hangingPunct="1">
              <a:spcBef>
                <a:spcPct val="0"/>
              </a:spcBef>
              <a:spcAft>
                <a:spcPct val="0"/>
              </a:spcAft>
              <a:buClr>
                <a:schemeClr val="tx1"/>
              </a:buClr>
              <a:defRPr sz="3200">
                <a:solidFill>
                  <a:schemeClr val="tx1"/>
                </a:solidFill>
                <a:latin typeface="Arial" charset="0"/>
              </a:defRPr>
            </a:lvl3pPr>
            <a:lvl4pPr algn="l" rtl="0" eaLnBrk="1" fontAlgn="base" hangingPunct="1">
              <a:spcBef>
                <a:spcPct val="0"/>
              </a:spcBef>
              <a:spcAft>
                <a:spcPct val="0"/>
              </a:spcAft>
              <a:buClr>
                <a:schemeClr val="tx1"/>
              </a:buClr>
              <a:defRPr sz="3200">
                <a:solidFill>
                  <a:schemeClr val="tx1"/>
                </a:solidFill>
                <a:latin typeface="Arial" charset="0"/>
              </a:defRPr>
            </a:lvl4pPr>
            <a:lvl5pPr algn="l" rtl="0" eaLnBrk="1" fontAlgn="base" hangingPunct="1">
              <a:spcBef>
                <a:spcPct val="0"/>
              </a:spcBef>
              <a:spcAft>
                <a:spcPct val="0"/>
              </a:spcAft>
              <a:buClr>
                <a:schemeClr val="tx1"/>
              </a:buClr>
              <a:defRPr sz="3200">
                <a:solidFill>
                  <a:schemeClr val="tx1"/>
                </a:solidFill>
                <a:latin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defRPr>
            </a:lvl9pPr>
          </a:lstStyle>
          <a:p>
            <a:pPr marL="274320" marR="274320" indent="274320">
              <a:spcBef>
                <a:spcPts val="30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“The Pope, who is the bishop of Rome and the Vicar of Christ … is the visible head of the whole Catholic Church … Does Jesus require us to follow the Pope in matters of religion? Yes, because obedience and loyalty to the Pope are among the chief requirements of Our Lord’s plan for unity” </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a:t>
            </a:r>
            <a:r>
              <a:rPr lang="en-US" sz="2000" i="1" kern="100" dirty="0">
                <a:effectLst/>
                <a:latin typeface="Tahoma" panose="020B0604030504040204" pitchFamily="34" charset="0"/>
                <a:ea typeface="Times New Roman" panose="02020603050405020304" pitchFamily="18" charset="0"/>
                <a:cs typeface="Times New Roman" panose="02020603050405020304" pitchFamily="18" charset="0"/>
              </a:rPr>
              <a:t>A Catechism for Adults</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William Cogan, 1975 Edition, pages 55,56.</a:t>
            </a:r>
          </a:p>
          <a:p>
            <a:pPr marL="274320" marR="274320" indent="274320">
              <a:spcBef>
                <a:spcPts val="0"/>
              </a:spcBef>
              <a:spcAft>
                <a:spcPts val="30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“…in 1533 [Parliament] declared that the Church of England was free and independent, ... and that, so far as the law of Christ allowed, in England the King was the supreme temporal head of the Church” </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a:t>
            </a:r>
            <a:r>
              <a:rPr lang="en-US" sz="2000" i="1" kern="100" dirty="0">
                <a:effectLst/>
                <a:latin typeface="Tahoma" panose="020B0604030504040204" pitchFamily="34" charset="0"/>
                <a:ea typeface="Times New Roman" panose="02020603050405020304" pitchFamily="18" charset="0"/>
                <a:cs typeface="Times New Roman" panose="02020603050405020304" pitchFamily="18" charset="0"/>
              </a:rPr>
              <a:t>The Episcopal Church – Its Teachings and Worship</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a:t>
            </a:r>
            <a:r>
              <a:rPr lang="en-US" sz="2000" kern="100" dirty="0" err="1">
                <a:effectLst/>
                <a:latin typeface="Tahoma" panose="020B0604030504040204" pitchFamily="34" charset="0"/>
                <a:ea typeface="Times New Roman" panose="02020603050405020304" pitchFamily="18" charset="0"/>
                <a:cs typeface="Times New Roman" panose="02020603050405020304" pitchFamily="18" charset="0"/>
              </a:rPr>
              <a:t>Latta</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Griswold; Morehouse-Gorham Co., New York, 1917, pages 8-12.</a:t>
            </a:r>
          </a:p>
        </p:txBody>
      </p:sp>
    </p:spTree>
    <p:extLst>
      <p:ext uri="{BB962C8B-B14F-4D97-AF65-F5344CB8AC3E}">
        <p14:creationId xmlns:p14="http://schemas.microsoft.com/office/powerpoint/2010/main" val="27569314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133600" y="405825"/>
            <a:ext cx="7916862" cy="584775"/>
          </a:xfrm>
        </p:spPr>
        <p:txBody>
          <a:bodyPr wrap="square" anchor="ctr" anchorCtr="0">
            <a:spAutoFit/>
          </a:bodyPr>
          <a:lstStyle/>
          <a:p>
            <a:pPr algn="ctr"/>
            <a:r>
              <a:rPr lang="en-US" dirty="0">
                <a:solidFill>
                  <a:srgbClr val="FFFF00"/>
                </a:solidFill>
              </a:rPr>
              <a:t>Organization of denominations - 2</a:t>
            </a:r>
          </a:p>
        </p:txBody>
      </p:sp>
      <p:sp>
        <p:nvSpPr>
          <p:cNvPr id="2" name="Rectangle 2">
            <a:extLst>
              <a:ext uri="{FF2B5EF4-FFF2-40B4-BE49-F238E27FC236}">
                <a16:creationId xmlns:a16="http://schemas.microsoft.com/office/drawing/2014/main" id="{849CE541-E7F4-AEA3-2705-DD14F4D1950B}"/>
              </a:ext>
            </a:extLst>
          </p:cNvPr>
          <p:cNvSpPr txBox="1">
            <a:spLocks noChangeArrowheads="1"/>
          </p:cNvSpPr>
          <p:nvPr/>
        </p:nvSpPr>
        <p:spPr bwMode="auto">
          <a:xfrm>
            <a:off x="647700" y="990600"/>
            <a:ext cx="10896600" cy="5670783"/>
          </a:xfrm>
          <a:prstGeom prst="rect">
            <a:avLst/>
          </a:prstGeom>
          <a:noFill/>
          <a:ln w="9525">
            <a:noFill/>
            <a:miter lim="800000"/>
            <a:headEnd/>
            <a:tailEnd/>
          </a:ln>
          <a:effectLst/>
        </p:spPr>
        <p:txBody>
          <a:bodyPr vert="horz" wrap="square" lIns="0" tIns="45720" rIns="0" bIns="45720" numCol="1" anchor="ctr" anchorCtr="0" compatLnSpc="1">
            <a:prstTxWarp prst="textNoShape">
              <a:avLst/>
            </a:prstTxWarp>
            <a:spAutoFit/>
          </a:bodyPr>
          <a:lst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defRPr>
            </a:lvl2pPr>
            <a:lvl3pPr algn="l" rtl="0" eaLnBrk="1" fontAlgn="base" hangingPunct="1">
              <a:spcBef>
                <a:spcPct val="0"/>
              </a:spcBef>
              <a:spcAft>
                <a:spcPct val="0"/>
              </a:spcAft>
              <a:buClr>
                <a:schemeClr val="tx1"/>
              </a:buClr>
              <a:defRPr sz="3200">
                <a:solidFill>
                  <a:schemeClr val="tx1"/>
                </a:solidFill>
                <a:latin typeface="Arial" charset="0"/>
              </a:defRPr>
            </a:lvl3pPr>
            <a:lvl4pPr algn="l" rtl="0" eaLnBrk="1" fontAlgn="base" hangingPunct="1">
              <a:spcBef>
                <a:spcPct val="0"/>
              </a:spcBef>
              <a:spcAft>
                <a:spcPct val="0"/>
              </a:spcAft>
              <a:buClr>
                <a:schemeClr val="tx1"/>
              </a:buClr>
              <a:defRPr sz="3200">
                <a:solidFill>
                  <a:schemeClr val="tx1"/>
                </a:solidFill>
                <a:latin typeface="Arial" charset="0"/>
              </a:defRPr>
            </a:lvl4pPr>
            <a:lvl5pPr algn="l" rtl="0" eaLnBrk="1" fontAlgn="base" hangingPunct="1">
              <a:spcBef>
                <a:spcPct val="0"/>
              </a:spcBef>
              <a:spcAft>
                <a:spcPct val="0"/>
              </a:spcAft>
              <a:buClr>
                <a:schemeClr val="tx1"/>
              </a:buClr>
              <a:defRPr sz="3200">
                <a:solidFill>
                  <a:schemeClr val="tx1"/>
                </a:solidFill>
                <a:latin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defRPr>
            </a:lvl9pPr>
          </a:lstStyle>
          <a:p>
            <a:pPr marL="0" marR="0" indent="274320">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The General Conference of the Methodist church has “full legislative power” over all denominational matters </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a:t>
            </a:r>
            <a:r>
              <a:rPr lang="en-US" sz="2000" i="1" kern="100" dirty="0">
                <a:effectLst/>
                <a:latin typeface="Tahoma" panose="020B0604030504040204" pitchFamily="34" charset="0"/>
                <a:ea typeface="Times New Roman" panose="02020603050405020304" pitchFamily="18" charset="0"/>
                <a:cs typeface="Times New Roman" panose="02020603050405020304" pitchFamily="18" charset="0"/>
              </a:rPr>
              <a:t>The Book of Discipline</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page 20.</a:t>
            </a:r>
          </a:p>
          <a:p>
            <a:pPr marR="274320" indent="274320">
              <a:spcBef>
                <a:spcPts val="30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“In 1863 the General Conference was organized …. This set the Advent Movement on a coordinated, organized course.” – </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Website of the Seventh Day Adventist Church (quoting the church manual): </a:t>
            </a:r>
            <a:r>
              <a:rPr lang="en-US" sz="2000" u="sng" kern="100" dirty="0">
                <a:effectLst/>
                <a:latin typeface="Tahoma" panose="020B0604030504040204" pitchFamily="34"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http://www.adventist.org/beliefs/church-manual/index.html</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(6/2011)</a:t>
            </a:r>
          </a:p>
          <a:p>
            <a:pPr marR="274320" indent="274320">
              <a:spcBef>
                <a:spcPts val="0"/>
              </a:spcBef>
              <a:spcAft>
                <a:spcPts val="30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“The General Assembly shall have power to legislate for the Church of the Nazarene, and to make rules and regulations for all the departments related to or associated with it … The General Assembly is the supreme doctrine-formulating and lawmaking and elective authority of the Church of the Nazarene, subject to the provisions of the church constitution</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 </a:t>
            </a:r>
            <a:r>
              <a:rPr lang="en-US" sz="2000" i="1" kern="100" dirty="0">
                <a:effectLst/>
                <a:latin typeface="Tahoma" panose="020B0604030504040204" pitchFamily="34" charset="0"/>
                <a:ea typeface="Times New Roman" panose="02020603050405020304" pitchFamily="18" charset="0"/>
                <a:cs typeface="Times New Roman" panose="02020603050405020304" pitchFamily="18" charset="0"/>
              </a:rPr>
              <a:t>Church of the Nazarene Manual</a:t>
            </a:r>
            <a:r>
              <a:rPr lang="en-US" sz="2000" kern="100" dirty="0">
                <a:effectLst/>
                <a:latin typeface="Tahoma" panose="020B0604030504040204" pitchFamily="34" charset="0"/>
                <a:ea typeface="Times New Roman" panose="02020603050405020304" pitchFamily="18" charset="0"/>
                <a:cs typeface="Times New Roman" panose="02020603050405020304" pitchFamily="18" charset="0"/>
              </a:rPr>
              <a:t>, pages 43, 141. </a:t>
            </a:r>
          </a:p>
        </p:txBody>
      </p:sp>
    </p:spTree>
    <p:extLst>
      <p:ext uri="{BB962C8B-B14F-4D97-AF65-F5344CB8AC3E}">
        <p14:creationId xmlns:p14="http://schemas.microsoft.com/office/powerpoint/2010/main" val="35089956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752600" y="5672539"/>
            <a:ext cx="8610599" cy="954107"/>
          </a:xfrm>
        </p:spPr>
        <p:txBody>
          <a:bodyPr wrap="square" anchor="ctr" anchorCtr="0">
            <a:spAutoFit/>
          </a:bodyPr>
          <a:lstStyle/>
          <a:p>
            <a:pPr marL="0" marR="0" indent="274320" algn="ctr">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Warnings of Apostasy</a:t>
            </a:r>
            <a:b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br>
            <a:r>
              <a:rPr lang="en-US" sz="2800" kern="100" dirty="0">
                <a:solidFill>
                  <a:schemeClr val="accent2"/>
                </a:solidFill>
                <a:effectLst/>
                <a:latin typeface="Tahoma" panose="020B0604030504040204" pitchFamily="34" charset="0"/>
                <a:ea typeface="Times New Roman" panose="02020603050405020304" pitchFamily="18" charset="0"/>
                <a:cs typeface="Times New Roman" panose="02020603050405020304" pitchFamily="18" charset="0"/>
              </a:rPr>
              <a:t>Acts 20:28-30; 2 Timothy 4:2-4; </a:t>
            </a:r>
            <a:r>
              <a:rPr lang="en-US" sz="2800" dirty="0">
                <a:solidFill>
                  <a:schemeClr val="accent2"/>
                </a:solidFill>
                <a:effectLst/>
                <a:latin typeface="Tahoma" panose="020B0604030504040204" pitchFamily="34" charset="0"/>
                <a:ea typeface="Times New Roman" panose="02020603050405020304" pitchFamily="18" charset="0"/>
                <a:cs typeface="Times New Roman" panose="02020603050405020304" pitchFamily="18" charset="0"/>
              </a:rPr>
              <a:t>1 Timothy 4:1-3</a:t>
            </a:r>
            <a:endParaRPr lang="en-US" sz="2800" dirty="0">
              <a:solidFill>
                <a:schemeClr val="accent2"/>
              </a:solidFill>
            </a:endParaRPr>
          </a:p>
        </p:txBody>
      </p:sp>
      <p:sp>
        <p:nvSpPr>
          <p:cNvPr id="4" name="Rectangle 2">
            <a:extLst>
              <a:ext uri="{FF2B5EF4-FFF2-40B4-BE49-F238E27FC236}">
                <a16:creationId xmlns:a16="http://schemas.microsoft.com/office/drawing/2014/main" id="{E18CD3F0-7CCC-DEE9-C489-44F846471079}"/>
              </a:ext>
            </a:extLst>
          </p:cNvPr>
          <p:cNvSpPr txBox="1">
            <a:spLocks noChangeArrowheads="1"/>
          </p:cNvSpPr>
          <p:nvPr/>
        </p:nvSpPr>
        <p:spPr bwMode="auto">
          <a:xfrm>
            <a:off x="2590800" y="426422"/>
            <a:ext cx="70104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defRPr>
            </a:lvl2pPr>
            <a:lvl3pPr algn="l" rtl="0" eaLnBrk="1" fontAlgn="base" hangingPunct="1">
              <a:spcBef>
                <a:spcPct val="0"/>
              </a:spcBef>
              <a:spcAft>
                <a:spcPct val="0"/>
              </a:spcAft>
              <a:buClr>
                <a:schemeClr val="tx1"/>
              </a:buClr>
              <a:defRPr sz="3200">
                <a:solidFill>
                  <a:schemeClr val="tx1"/>
                </a:solidFill>
                <a:latin typeface="Arial" charset="0"/>
              </a:defRPr>
            </a:lvl3pPr>
            <a:lvl4pPr algn="l" rtl="0" eaLnBrk="1" fontAlgn="base" hangingPunct="1">
              <a:spcBef>
                <a:spcPct val="0"/>
              </a:spcBef>
              <a:spcAft>
                <a:spcPct val="0"/>
              </a:spcAft>
              <a:buClr>
                <a:schemeClr val="tx1"/>
              </a:buClr>
              <a:defRPr sz="3200">
                <a:solidFill>
                  <a:schemeClr val="tx1"/>
                </a:solidFill>
                <a:latin typeface="Arial" charset="0"/>
              </a:defRPr>
            </a:lvl4pPr>
            <a:lvl5pPr algn="l" rtl="0" eaLnBrk="1" fontAlgn="base" hangingPunct="1">
              <a:spcBef>
                <a:spcPct val="0"/>
              </a:spcBef>
              <a:spcAft>
                <a:spcPct val="0"/>
              </a:spcAft>
              <a:buClr>
                <a:schemeClr val="tx1"/>
              </a:buClr>
              <a:defRPr sz="3200">
                <a:solidFill>
                  <a:schemeClr val="tx1"/>
                </a:solidFill>
                <a:latin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defRPr>
            </a:lvl9pPr>
          </a:lstStyle>
          <a:p>
            <a:pPr algn="ctr"/>
            <a:r>
              <a:rPr lang="en-US" sz="3600" kern="0" dirty="0"/>
              <a:t>Why So Many Denominations?</a:t>
            </a:r>
          </a:p>
        </p:txBody>
      </p:sp>
      <p:graphicFrame>
        <p:nvGraphicFramePr>
          <p:cNvPr id="6" name="Table 5">
            <a:extLst>
              <a:ext uri="{FF2B5EF4-FFF2-40B4-BE49-F238E27FC236}">
                <a16:creationId xmlns:a16="http://schemas.microsoft.com/office/drawing/2014/main" id="{69B75EFA-4090-2F13-B541-F770AB029075}"/>
              </a:ext>
            </a:extLst>
          </p:cNvPr>
          <p:cNvGraphicFramePr>
            <a:graphicFrameLocks noGrp="1"/>
          </p:cNvGraphicFramePr>
          <p:nvPr/>
        </p:nvGraphicFramePr>
        <p:xfrm>
          <a:off x="1066800" y="1361859"/>
          <a:ext cx="9753600" cy="4206240"/>
        </p:xfrm>
        <a:graphic>
          <a:graphicData uri="http://schemas.openxmlformats.org/drawingml/2006/table">
            <a:tbl>
              <a:tblPr firstRow="1" bandRow="1">
                <a:tableStyleId>{5C22544A-7EE6-4342-B048-85BDC9FD1C3A}</a:tableStyleId>
              </a:tblPr>
              <a:tblGrid>
                <a:gridCol w="3395133">
                  <a:extLst>
                    <a:ext uri="{9D8B030D-6E8A-4147-A177-3AD203B41FA5}">
                      <a16:colId xmlns:a16="http://schemas.microsoft.com/office/drawing/2014/main" val="4092296340"/>
                    </a:ext>
                  </a:extLst>
                </a:gridCol>
                <a:gridCol w="3310467">
                  <a:extLst>
                    <a:ext uri="{9D8B030D-6E8A-4147-A177-3AD203B41FA5}">
                      <a16:colId xmlns:a16="http://schemas.microsoft.com/office/drawing/2014/main" val="3265511927"/>
                    </a:ext>
                  </a:extLst>
                </a:gridCol>
                <a:gridCol w="3048000">
                  <a:extLst>
                    <a:ext uri="{9D8B030D-6E8A-4147-A177-3AD203B41FA5}">
                      <a16:colId xmlns:a16="http://schemas.microsoft.com/office/drawing/2014/main" val="3780829889"/>
                    </a:ext>
                  </a:extLst>
                </a:gridCol>
              </a:tblGrid>
              <a:tr h="370840">
                <a:tc>
                  <a:txBody>
                    <a:bodyPr/>
                    <a:lstStyle/>
                    <a:p>
                      <a:pPr algn="ctr"/>
                      <a:r>
                        <a:rPr lang="en-US" sz="2800" dirty="0">
                          <a:solidFill>
                            <a:srgbClr val="FFFF00"/>
                          </a:solidFill>
                        </a:rPr>
                        <a:t>Jesus’ Church</a:t>
                      </a:r>
                      <a:endParaRPr lang="en-US" sz="2800" dirty="0"/>
                    </a:p>
                  </a:txBody>
                  <a:tcPr anchor="ctr">
                    <a:solidFill>
                      <a:srgbClr val="005000"/>
                    </a:solidFill>
                  </a:tcPr>
                </a:tc>
                <a:tc>
                  <a:txBody>
                    <a:bodyPr/>
                    <a:lstStyle/>
                    <a:p>
                      <a:pPr algn="ctr"/>
                      <a:endParaRPr lang="en-US" sz="2800"/>
                    </a:p>
                  </a:txBody>
                  <a:tcPr anchor="ctr">
                    <a:solidFill>
                      <a:srgbClr val="005000"/>
                    </a:solidFill>
                  </a:tcPr>
                </a:tc>
                <a:tc>
                  <a:txBody>
                    <a:bodyPr/>
                    <a:lstStyle/>
                    <a:p>
                      <a:pPr algn="ctr"/>
                      <a:r>
                        <a:rPr lang="en-US" sz="2800" kern="0" dirty="0">
                          <a:solidFill>
                            <a:srgbClr val="FFFF00"/>
                          </a:solidFill>
                        </a:rPr>
                        <a:t>Denominations</a:t>
                      </a:r>
                      <a:endParaRPr lang="en-US" sz="2800" dirty="0"/>
                    </a:p>
                  </a:txBody>
                  <a:tcPr anchor="ctr">
                    <a:solidFill>
                      <a:srgbClr val="005000"/>
                    </a:solidFill>
                  </a:tcPr>
                </a:tc>
                <a:extLst>
                  <a:ext uri="{0D108BD9-81ED-4DB2-BD59-A6C34878D82A}">
                    <a16:rowId xmlns:a16="http://schemas.microsoft.com/office/drawing/2014/main" val="1929321282"/>
                  </a:ext>
                </a:extLst>
              </a:tr>
              <a:tr h="370840">
                <a:tc>
                  <a:txBody>
                    <a:bodyPr/>
                    <a:lstStyle/>
                    <a:p>
                      <a:pPr algn="ctr"/>
                      <a:r>
                        <a:rPr lang="en-US" sz="2800" dirty="0">
                          <a:solidFill>
                            <a:schemeClr val="tx1"/>
                          </a:solidFill>
                        </a:rPr>
                        <a:t>Jerusalem</a:t>
                      </a:r>
                    </a:p>
                    <a:p>
                      <a:pPr algn="ctr"/>
                      <a:r>
                        <a:rPr lang="en-US" sz="2800" dirty="0">
                          <a:solidFill>
                            <a:schemeClr val="tx1"/>
                          </a:solidFill>
                        </a:rPr>
                        <a:t>Pentecost</a:t>
                      </a:r>
                    </a:p>
                    <a:p>
                      <a:pPr algn="ctr"/>
                      <a:r>
                        <a:rPr lang="en-US" sz="2800" dirty="0">
                          <a:solidFill>
                            <a:schemeClr val="tx1"/>
                          </a:solidFill>
                        </a:rPr>
                        <a:t>Acts 2</a:t>
                      </a:r>
                    </a:p>
                  </a:txBody>
                  <a:tcPr anchor="ctr">
                    <a:solidFill>
                      <a:srgbClr val="005000"/>
                    </a:solidFill>
                  </a:tcPr>
                </a:tc>
                <a:tc>
                  <a:txBody>
                    <a:bodyPr/>
                    <a:lstStyle/>
                    <a:p>
                      <a:pPr algn="ctr"/>
                      <a:r>
                        <a:rPr lang="en-US" sz="2800" kern="0" dirty="0">
                          <a:solidFill>
                            <a:srgbClr val="FFFF00"/>
                          </a:solidFill>
                        </a:rPr>
                        <a:t>Origin</a:t>
                      </a:r>
                      <a:endParaRPr lang="en-US" sz="2800" dirty="0"/>
                    </a:p>
                  </a:txBody>
                  <a:tcPr anchor="ctr">
                    <a:solidFill>
                      <a:srgbClr val="005000"/>
                    </a:solidFill>
                  </a:tcPr>
                </a:tc>
                <a:tc>
                  <a:txBody>
                    <a:bodyPr/>
                    <a:lstStyle/>
                    <a:p>
                      <a:pPr algn="ctr"/>
                      <a:r>
                        <a:rPr lang="en-US" sz="2800" dirty="0">
                          <a:solidFill>
                            <a:schemeClr val="tx1"/>
                          </a:solidFill>
                        </a:rPr>
                        <a:t>Other places</a:t>
                      </a:r>
                    </a:p>
                    <a:p>
                      <a:pPr algn="ctr"/>
                      <a:r>
                        <a:rPr lang="en-US" sz="2800" dirty="0">
                          <a:solidFill>
                            <a:schemeClr val="tx1"/>
                          </a:solidFill>
                        </a:rPr>
                        <a:t>Centuries later</a:t>
                      </a:r>
                    </a:p>
                  </a:txBody>
                  <a:tcPr anchor="ctr">
                    <a:solidFill>
                      <a:srgbClr val="005000"/>
                    </a:solidFill>
                  </a:tcPr>
                </a:tc>
                <a:extLst>
                  <a:ext uri="{0D108BD9-81ED-4DB2-BD59-A6C34878D82A}">
                    <a16:rowId xmlns:a16="http://schemas.microsoft.com/office/drawing/2014/main" val="3843561613"/>
                  </a:ext>
                </a:extLst>
              </a:tr>
              <a:tr h="370840">
                <a:tc>
                  <a:txBody>
                    <a:bodyPr/>
                    <a:lstStyle/>
                    <a:p>
                      <a:pPr algn="ctr"/>
                      <a:r>
                        <a:rPr lang="en-US" sz="2800" dirty="0">
                          <a:solidFill>
                            <a:schemeClr val="tx1"/>
                          </a:solidFill>
                        </a:rPr>
                        <a:t>Scripture only</a:t>
                      </a:r>
                    </a:p>
                  </a:txBody>
                  <a:tcPr anchor="ctr">
                    <a:solidFill>
                      <a:srgbClr val="005000"/>
                    </a:solidFill>
                  </a:tcPr>
                </a:tc>
                <a:tc>
                  <a:txBody>
                    <a:bodyPr/>
                    <a:lstStyle/>
                    <a:p>
                      <a:pPr algn="ctr"/>
                      <a:r>
                        <a:rPr lang="en-US" sz="2800" kern="0" dirty="0">
                          <a:solidFill>
                            <a:srgbClr val="FFFF00"/>
                          </a:solidFill>
                        </a:rPr>
                        <a:t>Authority</a:t>
                      </a:r>
                      <a:endParaRPr lang="en-US" sz="2800" dirty="0"/>
                    </a:p>
                  </a:txBody>
                  <a:tcPr anchor="ctr">
                    <a:solidFill>
                      <a:srgbClr val="005000"/>
                    </a:solidFill>
                  </a:tcPr>
                </a:tc>
                <a:tc>
                  <a:txBody>
                    <a:bodyPr/>
                    <a:lstStyle/>
                    <a:p>
                      <a:pPr algn="ctr"/>
                      <a:r>
                        <a:rPr lang="en-US" sz="2800" dirty="0">
                          <a:solidFill>
                            <a:schemeClr val="tx1"/>
                          </a:solidFill>
                        </a:rPr>
                        <a:t>Man-made creeds and rules</a:t>
                      </a:r>
                    </a:p>
                  </a:txBody>
                  <a:tcPr anchor="ctr">
                    <a:solidFill>
                      <a:srgbClr val="005000"/>
                    </a:solidFill>
                  </a:tcPr>
                </a:tc>
                <a:extLst>
                  <a:ext uri="{0D108BD9-81ED-4DB2-BD59-A6C34878D82A}">
                    <a16:rowId xmlns:a16="http://schemas.microsoft.com/office/drawing/2014/main" val="2517047636"/>
                  </a:ext>
                </a:extLst>
              </a:tr>
              <a:tr h="370840">
                <a:tc>
                  <a:txBody>
                    <a:bodyPr/>
                    <a:lstStyle/>
                    <a:p>
                      <a:pPr algn="ctr"/>
                      <a:r>
                        <a:rPr lang="en-US" sz="2800" dirty="0">
                          <a:solidFill>
                            <a:schemeClr val="tx1"/>
                          </a:solidFill>
                        </a:rPr>
                        <a:t>Jesus as Head</a:t>
                      </a:r>
                    </a:p>
                    <a:p>
                      <a:pPr algn="ctr"/>
                      <a:r>
                        <a:rPr lang="en-US" sz="2800" dirty="0">
                          <a:solidFill>
                            <a:schemeClr val="tx1"/>
                          </a:solidFill>
                        </a:rPr>
                        <a:t>No earthly headquarters</a:t>
                      </a:r>
                    </a:p>
                  </a:txBody>
                  <a:tcPr anchor="ctr">
                    <a:solidFill>
                      <a:srgbClr val="005000"/>
                    </a:solidFill>
                  </a:tcPr>
                </a:tc>
                <a:tc>
                  <a:txBody>
                    <a:bodyPr/>
                    <a:lstStyle/>
                    <a:p>
                      <a:pPr algn="ctr"/>
                      <a:r>
                        <a:rPr lang="en-US" sz="2800" kern="0" dirty="0">
                          <a:solidFill>
                            <a:srgbClr val="FFFF00"/>
                          </a:solidFill>
                        </a:rPr>
                        <a:t>Organization</a:t>
                      </a:r>
                      <a:endParaRPr lang="en-US" sz="2800" dirty="0"/>
                    </a:p>
                  </a:txBody>
                  <a:tcPr anchor="ctr">
                    <a:solidFill>
                      <a:srgbClr val="005000"/>
                    </a:solidFill>
                  </a:tcPr>
                </a:tc>
                <a:tc>
                  <a:txBody>
                    <a:bodyPr/>
                    <a:lstStyle/>
                    <a:p>
                      <a:pPr algn="ctr"/>
                      <a:r>
                        <a:rPr lang="en-US" sz="2800" dirty="0">
                          <a:solidFill>
                            <a:schemeClr val="tx1"/>
                          </a:solidFill>
                        </a:rPr>
                        <a:t>Human head or central earthly governing body</a:t>
                      </a:r>
                    </a:p>
                  </a:txBody>
                  <a:tcPr anchor="ctr">
                    <a:solidFill>
                      <a:srgbClr val="005000"/>
                    </a:solidFill>
                  </a:tcPr>
                </a:tc>
                <a:extLst>
                  <a:ext uri="{0D108BD9-81ED-4DB2-BD59-A6C34878D82A}">
                    <a16:rowId xmlns:a16="http://schemas.microsoft.com/office/drawing/2014/main" val="440932400"/>
                  </a:ext>
                </a:extLst>
              </a:tr>
            </a:tbl>
          </a:graphicData>
        </a:graphic>
      </p:graphicFrame>
    </p:spTree>
    <p:extLst>
      <p:ext uri="{BB962C8B-B14F-4D97-AF65-F5344CB8AC3E}">
        <p14:creationId xmlns:p14="http://schemas.microsoft.com/office/powerpoint/2010/main" val="11677331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7"/>
          <p:cNvSpPr>
            <a:spLocks noChangeArrowheads="1"/>
          </p:cNvSpPr>
          <p:nvPr/>
        </p:nvSpPr>
        <p:spPr bwMode="auto">
          <a:xfrm>
            <a:off x="0" y="10756"/>
            <a:ext cx="12306742" cy="6858001"/>
          </a:xfrm>
          <a:prstGeom prst="rect">
            <a:avLst/>
          </a:prstGeom>
          <a:solidFill>
            <a:srgbClr val="000000"/>
          </a:solidFill>
          <a:ln w="9525">
            <a:noFill/>
            <a:miter lim="800000"/>
            <a:headEnd/>
            <a:tailEnd/>
          </a:ln>
        </p:spPr>
        <p:txBody>
          <a:bodyPr wrap="none" anchor="ctr"/>
          <a:lstStyle/>
          <a:p>
            <a:endParaRPr lang="en-US"/>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4EB95DB-884A-47DD-B2D6-F29C4BE8520C}"/>
              </a:ext>
            </a:extLst>
          </p:cNvPr>
          <p:cNvSpPr txBox="1"/>
          <p:nvPr/>
        </p:nvSpPr>
        <p:spPr>
          <a:xfrm>
            <a:off x="1036948" y="6342736"/>
            <a:ext cx="2611226" cy="338554"/>
          </a:xfrm>
          <a:prstGeom prst="rect">
            <a:avLst/>
          </a:prstGeom>
          <a:solidFill>
            <a:schemeClr val="bg2">
              <a:lumMod val="50000"/>
              <a:lumOff val="50000"/>
            </a:schemeClr>
          </a:solidFill>
        </p:spPr>
        <p:txBody>
          <a:bodyPr wrap="square" rtlCol="0">
            <a:spAutoFit/>
          </a:bodyPr>
          <a:lstStyle/>
          <a:p>
            <a:pPr algn="ct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2"/>
              </a:rPr>
              <a:t>biblestudylessons.com</a:t>
            </a: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
        <p:nvSpPr>
          <p:cNvPr id="6" name="Rectangle 3">
            <a:extLst>
              <a:ext uri="{FF2B5EF4-FFF2-40B4-BE49-F238E27FC236}">
                <a16:creationId xmlns:a16="http://schemas.microsoft.com/office/drawing/2014/main" id="{3B0BF6FD-CBA0-E22D-6AF9-FF8974DE5200}"/>
              </a:ext>
            </a:extLst>
          </p:cNvPr>
          <p:cNvSpPr txBox="1">
            <a:spLocks noChangeArrowheads="1"/>
          </p:cNvSpPr>
          <p:nvPr/>
        </p:nvSpPr>
        <p:spPr>
          <a:xfrm>
            <a:off x="457200" y="381000"/>
            <a:ext cx="11462994" cy="5903154"/>
          </a:xfrm>
          <a:prstGeom prst="rect">
            <a:avLst/>
          </a:prstGeom>
          <a:solidFill>
            <a:schemeClr val="tx1">
              <a:lumMod val="75000"/>
            </a:schemeClr>
          </a:solidFill>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Copyright David E. Pratte</a:t>
            </a:r>
            <a:r>
              <a:rPr lang="en-US" sz="2800" b="1">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2023</a:t>
            </a:r>
            <a:endPar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endParaRP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Permission is granted to display this PowerPoint under the following conditions:</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Display the link to</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3"/>
              </a:rPr>
              <a:t>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Minor changes in content are permitted, but no teaching should be presented that disagrees with the teaching in the article associated with this PowerPoint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4"/>
              </a:rPr>
              <a:t>www.BibleStudyLessons.com/powerpoint</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In no case may a fee of any kind be charged for our PowerPoints.</a:t>
            </a: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If you have a website, please add a link to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2"/>
              </a:rPr>
              <a:t>https://BibleStudyLessons.com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1600" dirty="0">
                <a:solidFill>
                  <a:srgbClr val="002060"/>
                </a:solidFill>
              </a:rPr>
              <a:t>Scripture quotations are generally from the New King James Version (NKJV), copyright 1982, 1988 by Thomas Nelson, Inc. Used by permission. All rights reserved.</a:t>
            </a:r>
            <a:endParaRPr lang="en-US" sz="1600" b="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329889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RNRSTYLE" val="Indezine_SM_Title"/>
</p:tagLst>
</file>

<file path=ppt/tags/tag2.xml><?xml version="1.0" encoding="utf-8"?>
<p:tagLst xmlns:a="http://schemas.openxmlformats.org/drawingml/2006/main" xmlns:r="http://schemas.openxmlformats.org/officeDocument/2006/relationships" xmlns:p="http://schemas.openxmlformats.org/presentationml/2006/main">
  <p:tag name="RNRSTYLE" val="Indezine_SM_Text"/>
</p:tagLst>
</file>

<file path=ppt/tags/tag3.xml><?xml version="1.0" encoding="utf-8"?>
<p:tagLst xmlns:a="http://schemas.openxmlformats.org/drawingml/2006/main" xmlns:r="http://schemas.openxmlformats.org/officeDocument/2006/relationships" xmlns:p="http://schemas.openxmlformats.org/presentationml/2006/main">
  <p:tag name="RNRSTYLE" val="Indezine_TM_Title"/>
</p:tagLst>
</file>

<file path=ppt/tags/tag4.xml><?xml version="1.0" encoding="utf-8"?>
<p:tagLst xmlns:a="http://schemas.openxmlformats.org/drawingml/2006/main" xmlns:r="http://schemas.openxmlformats.org/officeDocument/2006/relationships" xmlns:p="http://schemas.openxmlformats.org/presentationml/2006/main">
  <p:tag name="RNRSTYLE" val="Indezine_TM_Text"/>
</p:tagLst>
</file>

<file path=ppt/theme/theme1.xml><?xml version="1.0" encoding="utf-8"?>
<a:theme xmlns:a="http://schemas.openxmlformats.org/drawingml/2006/main" name="Blue-burst.per">
  <a:themeElements>
    <a:clrScheme name="Custom 1">
      <a:dk1>
        <a:srgbClr val="66FFFF"/>
      </a:dk1>
      <a:lt1>
        <a:srgbClr val="66FFFF"/>
      </a:lt1>
      <a:dk2>
        <a:srgbClr val="66FFFF"/>
      </a:dk2>
      <a:lt2>
        <a:srgbClr val="FFFF00"/>
      </a:lt2>
      <a:accent1>
        <a:srgbClr val="99FF99"/>
      </a:accent1>
      <a:accent2>
        <a:srgbClr val="FFFFFF"/>
      </a:accent2>
      <a:accent3>
        <a:srgbClr val="FFFF66"/>
      </a:accent3>
      <a:accent4>
        <a:srgbClr val="FFFF66"/>
      </a:accent4>
      <a:accent5>
        <a:srgbClr val="CC99FF"/>
      </a:accent5>
      <a:accent6>
        <a:srgbClr val="FFFF00"/>
      </a:accent6>
      <a:hlink>
        <a:srgbClr val="0042C7"/>
      </a:hlink>
      <a:folHlink>
        <a:srgbClr val="FFFF66"/>
      </a:folHlink>
    </a:clrScheme>
    <a:fontScheme name="Algerian-Tahoma">
      <a:majorFont>
        <a:latin typeface="Algerian"/>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696969"/>
        </a:dk1>
        <a:lt1>
          <a:srgbClr val="FFFFFF"/>
        </a:lt1>
        <a:dk2>
          <a:srgbClr val="000080"/>
        </a:dk2>
        <a:lt2>
          <a:srgbClr val="FFFFFF"/>
        </a:lt2>
        <a:accent1>
          <a:srgbClr val="18A5FF"/>
        </a:accent1>
        <a:accent2>
          <a:srgbClr val="8080FF"/>
        </a:accent2>
        <a:accent3>
          <a:srgbClr val="AAAAC0"/>
        </a:accent3>
        <a:accent4>
          <a:srgbClr val="DADADA"/>
        </a:accent4>
        <a:accent5>
          <a:srgbClr val="ABCFFF"/>
        </a:accent5>
        <a:accent6>
          <a:srgbClr val="7373E7"/>
        </a:accent6>
        <a:hlink>
          <a:srgbClr val="9ED9FF"/>
        </a:hlink>
        <a:folHlink>
          <a:srgbClr val="BDBDFF"/>
        </a:folHlink>
      </a:clrScheme>
      <a:clrMap bg1="dk2" tx1="lt1" bg2="dk1" tx2="lt2" accent1="accent1" accent2="accent2" accent3="accent3" accent4="accent4" accent5="accent5" accent6="accent6" hlink="hlink" folHlink="folHlink"/>
    </a:extraClrScheme>
    <a:extraClrScheme>
      <a:clrScheme name="Office Theme 2">
        <a:dk1>
          <a:srgbClr val="696969"/>
        </a:dk1>
        <a:lt1>
          <a:srgbClr val="FFFFFF"/>
        </a:lt1>
        <a:dk2>
          <a:srgbClr val="000080"/>
        </a:dk2>
        <a:lt2>
          <a:srgbClr val="FFFFFF"/>
        </a:lt2>
        <a:accent1>
          <a:srgbClr val="4398EE"/>
        </a:accent1>
        <a:accent2>
          <a:srgbClr val="B471F5"/>
        </a:accent2>
        <a:accent3>
          <a:srgbClr val="AAAAC0"/>
        </a:accent3>
        <a:accent4>
          <a:srgbClr val="DADADA"/>
        </a:accent4>
        <a:accent5>
          <a:srgbClr val="B0CAF5"/>
        </a:accent5>
        <a:accent6>
          <a:srgbClr val="A366DE"/>
        </a:accent6>
        <a:hlink>
          <a:srgbClr val="BDBEFF"/>
        </a:hlink>
        <a:folHlink>
          <a:srgbClr val="9FE8F9"/>
        </a:folHlink>
      </a:clrScheme>
      <a:clrMap bg1="dk2" tx1="lt1" bg2="dk1" tx2="lt2" accent1="accent1" accent2="accent2" accent3="accent3" accent4="accent4" accent5="accent5" accent6="accent6" hlink="hlink" folHlink="folHlink"/>
    </a:extraClrScheme>
    <a:extraClrScheme>
      <a:clrScheme name="Office Theme 3">
        <a:dk1>
          <a:srgbClr val="696969"/>
        </a:dk1>
        <a:lt1>
          <a:srgbClr val="FFFFFF"/>
        </a:lt1>
        <a:dk2>
          <a:srgbClr val="000080"/>
        </a:dk2>
        <a:lt2>
          <a:srgbClr val="FFFFFF"/>
        </a:lt2>
        <a:accent1>
          <a:srgbClr val="9B9BFF"/>
        </a:accent1>
        <a:accent2>
          <a:srgbClr val="D2C913"/>
        </a:accent2>
        <a:accent3>
          <a:srgbClr val="AAAAC0"/>
        </a:accent3>
        <a:accent4>
          <a:srgbClr val="DADADA"/>
        </a:accent4>
        <a:accent5>
          <a:srgbClr val="CBCBFF"/>
        </a:accent5>
        <a:accent6>
          <a:srgbClr val="BEB610"/>
        </a:accent6>
        <a:hlink>
          <a:srgbClr val="E8F3AF"/>
        </a:hlink>
        <a:folHlink>
          <a:srgbClr val="FBDFB7"/>
        </a:folHlink>
      </a:clrScheme>
      <a:clrMap bg1="dk2" tx1="lt1" bg2="dk1" tx2="lt2" accent1="accent1" accent2="accent2" accent3="accent3" accent4="accent4" accent5="accent5" accent6="accent6" hlink="hlink" folHlink="folHlink"/>
    </a:extraClrScheme>
    <a:extraClrScheme>
      <a:clrScheme name="Office Theme 4">
        <a:dk1>
          <a:srgbClr val="696969"/>
        </a:dk1>
        <a:lt1>
          <a:srgbClr val="FFFFFF"/>
        </a:lt1>
        <a:dk2>
          <a:srgbClr val="000080"/>
        </a:dk2>
        <a:lt2>
          <a:srgbClr val="FFFFFF"/>
        </a:lt2>
        <a:accent1>
          <a:srgbClr val="79C937"/>
        </a:accent1>
        <a:accent2>
          <a:srgbClr val="EDBB12"/>
        </a:accent2>
        <a:accent3>
          <a:srgbClr val="AAAAC0"/>
        </a:accent3>
        <a:accent4>
          <a:srgbClr val="DADADA"/>
        </a:accent4>
        <a:accent5>
          <a:srgbClr val="BEE1AE"/>
        </a:accent5>
        <a:accent6>
          <a:srgbClr val="D7A90F"/>
        </a:accent6>
        <a:hlink>
          <a:srgbClr val="D9D9FF"/>
        </a:hlink>
        <a:folHlink>
          <a:srgbClr val="FFD9E0"/>
        </a:folHlink>
      </a:clrScheme>
      <a:clrMap bg1="dk2" tx1="lt1" bg2="dk1" tx2="lt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B2B2B2"/>
        </a:lt2>
        <a:accent1>
          <a:srgbClr val="18A5FF"/>
        </a:accent1>
        <a:accent2>
          <a:srgbClr val="8080FF"/>
        </a:accent2>
        <a:accent3>
          <a:srgbClr val="FFFFFF"/>
        </a:accent3>
        <a:accent4>
          <a:srgbClr val="000000"/>
        </a:accent4>
        <a:accent5>
          <a:srgbClr val="ABCFFF"/>
        </a:accent5>
        <a:accent6>
          <a:srgbClr val="7373E7"/>
        </a:accent6>
        <a:hlink>
          <a:srgbClr val="9ED9FF"/>
        </a:hlink>
        <a:folHlink>
          <a:srgbClr val="BDBDFF"/>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B2B2B2"/>
        </a:lt2>
        <a:accent1>
          <a:srgbClr val="4398EE"/>
        </a:accent1>
        <a:accent2>
          <a:srgbClr val="B471F5"/>
        </a:accent2>
        <a:accent3>
          <a:srgbClr val="FFFFFF"/>
        </a:accent3>
        <a:accent4>
          <a:srgbClr val="000000"/>
        </a:accent4>
        <a:accent5>
          <a:srgbClr val="B0CAF5"/>
        </a:accent5>
        <a:accent6>
          <a:srgbClr val="A366DE"/>
        </a:accent6>
        <a:hlink>
          <a:srgbClr val="BDBEFF"/>
        </a:hlink>
        <a:folHlink>
          <a:srgbClr val="9FE8F9"/>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B2B2B2"/>
        </a:lt2>
        <a:accent1>
          <a:srgbClr val="9B9BFF"/>
        </a:accent1>
        <a:accent2>
          <a:srgbClr val="D2C913"/>
        </a:accent2>
        <a:accent3>
          <a:srgbClr val="FFFFFF"/>
        </a:accent3>
        <a:accent4>
          <a:srgbClr val="000000"/>
        </a:accent4>
        <a:accent5>
          <a:srgbClr val="CBCBFF"/>
        </a:accent5>
        <a:accent6>
          <a:srgbClr val="BEB610"/>
        </a:accent6>
        <a:hlink>
          <a:srgbClr val="E8F3AF"/>
        </a:hlink>
        <a:folHlink>
          <a:srgbClr val="FBDFB7"/>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000000"/>
        </a:dk2>
        <a:lt2>
          <a:srgbClr val="B2B2B2"/>
        </a:lt2>
        <a:accent1>
          <a:srgbClr val="79C937"/>
        </a:accent1>
        <a:accent2>
          <a:srgbClr val="EDBB12"/>
        </a:accent2>
        <a:accent3>
          <a:srgbClr val="FFFFFF"/>
        </a:accent3>
        <a:accent4>
          <a:srgbClr val="000000"/>
        </a:accent4>
        <a:accent5>
          <a:srgbClr val="BEE1AE"/>
        </a:accent5>
        <a:accent6>
          <a:srgbClr val="D7A90F"/>
        </a:accent6>
        <a:hlink>
          <a:srgbClr val="D9D9FF"/>
        </a:hlink>
        <a:folHlink>
          <a:srgbClr val="FFD9E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Blue-burst.per</Template>
  <TotalTime>351</TotalTime>
  <Words>1797</Words>
  <Application>Microsoft Office PowerPoint</Application>
  <PresentationFormat>Widescreen</PresentationFormat>
  <Paragraphs>200</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Algerian</vt:lpstr>
      <vt:lpstr>Arial</vt:lpstr>
      <vt:lpstr>Belgium</vt:lpstr>
      <vt:lpstr>Comic Sans MS</vt:lpstr>
      <vt:lpstr>Tahoma</vt:lpstr>
      <vt:lpstr>Blue-burst.per</vt:lpstr>
      <vt:lpstr>PowerPoint Presentation</vt:lpstr>
      <vt:lpstr>PowerPoint Presentation</vt:lpstr>
      <vt:lpstr>PowerPoint Presentation</vt:lpstr>
      <vt:lpstr>The Origin of Jesus’ Church</vt:lpstr>
      <vt:lpstr>The Origin of Jesus’ Church</vt:lpstr>
      <vt:lpstr>The Origin of Jesus’ Church</vt:lpstr>
      <vt:lpstr>The Origin of Jesus’ Church</vt:lpstr>
      <vt:lpstr>The Origin of Jesus’ Church</vt:lpstr>
      <vt:lpstr>The Origin of Jesus’ Church</vt:lpstr>
      <vt:lpstr>The Origin of Jesus’ Church</vt:lpstr>
      <vt:lpstr>The Origin of Jesus’ Church</vt:lpstr>
      <vt:lpstr>PowerPoint Presentation</vt:lpstr>
      <vt:lpstr>Jesus’ church: Authority &amp; Organization</vt:lpstr>
      <vt:lpstr>Warnings of Apostasy Acts 20:28-30; 2 Timothy 4:2-4; 1 Timothy 4:1-3</vt:lpstr>
      <vt:lpstr>Origin of denominations - 1</vt:lpstr>
      <vt:lpstr>Origin of denominations - 2</vt:lpstr>
      <vt:lpstr>Origin of denominations - 3</vt:lpstr>
      <vt:lpstr>Warnings of Apostasy Acts 20:28-30; 2 Timothy 4:2-4; 1 Timothy 4:1-3</vt:lpstr>
      <vt:lpstr>Authority of denominations - 1</vt:lpstr>
      <vt:lpstr>Authority of denominations - 2</vt:lpstr>
      <vt:lpstr>Authority of denominations - 3</vt:lpstr>
      <vt:lpstr>Warnings of Apostasy Acts 20:28-30; 2 Timothy 4:2-4; 1 Timothy 4:1-3</vt:lpstr>
      <vt:lpstr>Organization of denominations - 1</vt:lpstr>
      <vt:lpstr>Organization of denominations - 2</vt:lpstr>
      <vt:lpstr>Warnings of Apostasy Acts 20:28-30; 2 Timothy 4:2-4; 1 Timothy 4:1-3</vt:lpstr>
      <vt:lpstr>PowerPoint Presentation</vt:lpstr>
      <vt:lpstr>PowerPoint Presentation</vt:lpstr>
    </vt:vector>
  </TitlesOfParts>
  <Company>Pratte Publications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So Many Denominations - Church Origins David E. Pratte, https://gospelway.com</dc:title>
  <dc:subject>Why So Many Denominations - Church Origins David E. Pratte, https://gospelway.com</dc:subject>
  <dc:creator>David E. Pratte</dc:creator>
  <cp:keywords>origin Jesus church denominations beginning history Roman Catholicism Lutheran Baptist Methodist England Presbyterian Nazarene</cp:keywords>
  <cp:lastModifiedBy>David Pratte</cp:lastModifiedBy>
  <cp:revision>165</cp:revision>
  <dcterms:created xsi:type="dcterms:W3CDTF">2011-07-02T20:13:59Z</dcterms:created>
  <dcterms:modified xsi:type="dcterms:W3CDTF">2024-01-28T19:20:16Z</dcterms:modified>
  <cp:category>Ch-Hi; CR-De</cp:category>
</cp:coreProperties>
</file>