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2" r:id="rId2"/>
  </p:sldMasterIdLst>
  <p:notesMasterIdLst>
    <p:notesMasterId r:id="rId12"/>
  </p:notesMasterIdLst>
  <p:sldIdLst>
    <p:sldId id="262" r:id="rId3"/>
    <p:sldId id="258" r:id="rId4"/>
    <p:sldId id="260" r:id="rId5"/>
    <p:sldId id="259" r:id="rId6"/>
    <p:sldId id="264" r:id="rId7"/>
    <p:sldId id="265" r:id="rId8"/>
    <p:sldId id="266" r:id="rId9"/>
    <p:sldId id="267" r:id="rId10"/>
    <p:sldId id="263" r:id="rId1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9900"/>
    <a:srgbClr val="66FF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0"/>
    <p:restoredTop sz="94600"/>
  </p:normalViewPr>
  <p:slideViewPr>
    <p:cSldViewPr snapToGrid="0" showGuides="1">
      <p:cViewPr varScale="1">
        <p:scale>
          <a:sx n="58" d="100"/>
          <a:sy n="58" d="100"/>
        </p:scale>
        <p:origin x="501" y="3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>
            <a:extLst>
              <a:ext uri="{FF2B5EF4-FFF2-40B4-BE49-F238E27FC236}">
                <a16:creationId xmlns:a16="http://schemas.microsoft.com/office/drawing/2014/main" id="{E0BB029C-6EE4-40A1-8974-CB535912F6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1027">
            <a:extLst>
              <a:ext uri="{FF2B5EF4-FFF2-40B4-BE49-F238E27FC236}">
                <a16:creationId xmlns:a16="http://schemas.microsoft.com/office/drawing/2014/main" id="{F8691BB1-BF06-43F2-8E54-4CD67D2582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1028">
            <a:extLst>
              <a:ext uri="{FF2B5EF4-FFF2-40B4-BE49-F238E27FC236}">
                <a16:creationId xmlns:a16="http://schemas.microsoft.com/office/drawing/2014/main" id="{06280BE0-F548-4DE0-85F5-7E0191409C6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1029">
            <a:extLst>
              <a:ext uri="{FF2B5EF4-FFF2-40B4-BE49-F238E27FC236}">
                <a16:creationId xmlns:a16="http://schemas.microsoft.com/office/drawing/2014/main" id="{260FA656-A564-4DFF-8BDA-E004975D9D8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1030">
            <a:extLst>
              <a:ext uri="{FF2B5EF4-FFF2-40B4-BE49-F238E27FC236}">
                <a16:creationId xmlns:a16="http://schemas.microsoft.com/office/drawing/2014/main" id="{BC0F8D69-C023-4FD8-B02D-06C070D1176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1031">
            <a:extLst>
              <a:ext uri="{FF2B5EF4-FFF2-40B4-BE49-F238E27FC236}">
                <a16:creationId xmlns:a16="http://schemas.microsoft.com/office/drawing/2014/main" id="{6FFDBCE3-EDEB-4FCC-B745-6537AA963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BBD599-20CF-4BCC-A8EB-3B276EBD0B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ADACE2EE-C638-4C13-A69A-6E9DF42B0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33" y="136526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FE85485D-BB91-452F-A7A5-6F87D76B968E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07484" y="2130426"/>
            <a:ext cx="9751483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01614625-29CF-4D99-97CD-CBA0C3669B43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7484" y="3886200"/>
            <a:ext cx="9751483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F6088737-B9D7-47E7-AE60-F4DC1B1C506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4518" name="Rectangle 6">
            <a:extLst>
              <a:ext uri="{FF2B5EF4-FFF2-40B4-BE49-F238E27FC236}">
                <a16:creationId xmlns:a16="http://schemas.microsoft.com/office/drawing/2014/main" id="{D2BCE3EF-1916-4C92-BF9E-B076B6DE25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4519" name="Rectangle 7">
            <a:extLst>
              <a:ext uri="{FF2B5EF4-FFF2-40B4-BE49-F238E27FC236}">
                <a16:creationId xmlns:a16="http://schemas.microsoft.com/office/drawing/2014/main" id="{C2C6E702-4DB9-49B2-958B-AC34F84C4F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E03024D-ADAF-46CE-9DD3-CA90335DA7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27A42-A29C-4EB6-8DF9-2D11E381F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EAC5F-09F8-4F4B-B9A5-AEE738222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5DC7C-0592-4AA1-B6F7-AA09E7C88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2B7EE-C792-4563-B3A4-FC37EE7C9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86B8C-5EFD-47E5-8FEE-D9C796C86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A7B53-FFB8-412F-A63B-E18A1F3BD8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51894"/>
      </p:ext>
    </p:extLst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8758-F7D3-4720-94F5-6AF84F584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8BF29-6BE1-4151-BB2B-8460A8438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29FD2-D30F-4B5D-8C74-EC1590C3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901E2-1F76-4AB4-A0B7-9C749066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C001D-22E4-4A4B-B090-8C9FD867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7FB75-6471-470A-AE0F-172D4BE059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599908"/>
      </p:ext>
    </p:extLst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C801A-01F3-4FFB-A8D5-E9A7903A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1E8E0-F3D2-4609-BFEC-2D5BD737E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7484" y="1600201"/>
            <a:ext cx="5382683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EC735-0C8D-473C-AD07-D21E38554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3367" y="1600201"/>
            <a:ext cx="5382684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082D0-6A05-49FD-818F-F00843F4B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18176C-8820-4607-9385-AD30A7709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397F0-D865-4D0E-8720-3152C0EF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749DE-CBCD-4341-B54A-0069D1B4E5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102586"/>
      </p:ext>
    </p:extLst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0D1A-36CF-46C5-B1BD-977709C17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020A1-B0F5-4B3B-8961-357A5D60A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66C69-1D03-42BC-BAB3-A2E299295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5C0A45-51F2-47B8-ABAA-D14F7C52C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4A835D-5F06-451C-A1EE-92276447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7E3131-DE12-4300-82C9-CE36EE95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EB39BE-EBEB-4335-913C-392E38857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DA234-DDED-434D-9B5D-05C30515E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983B-C24F-43FF-B521-2B6595D6A7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095160"/>
      </p:ext>
    </p:extLst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F726-CC47-4CE8-81FC-CDB16B765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344C3-6936-4992-A803-6745A73B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BAA1F-DA92-45E0-A2F1-49349048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8E96E3-80E9-42AB-9F61-2E58B5313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304E3-3A7D-4D63-9450-E152E20A70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8068349"/>
      </p:ext>
    </p:extLst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779C3-2247-4A1A-ABFA-A6E71B99B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B6CB8D-D35B-4AA9-81A6-2C5DFA38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66A65-3560-4FF7-AB13-CA537F0B5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3F0AD-FFD9-497D-B320-2D46B1DC20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564276"/>
      </p:ext>
    </p:extLst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4F1BC-4357-4ABF-9428-FF29010E6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29F50-32C1-498C-B55C-618DD35FB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C6A6D-B0D2-4D1F-B804-13E1BF4EE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E90BE-5D4F-4F61-8892-4C9F6E8CA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1192D-E46B-45E5-AD0B-13E6E6167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8B2A9-A070-45BD-A355-98B60BB1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CFEC28-8370-4E8D-B230-4FD92262F2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166301"/>
      </p:ext>
    </p:extLst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88A34-0D12-4CFF-98CD-1C55324A8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19800F-EAA2-4E0E-9290-85710080E2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A5BD8-6B68-4E74-9071-79C3EA113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9F093-7050-476D-AFBA-4481F674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C7C8C-962A-4985-9881-294386DD7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10A4C-5F62-4677-B134-A917C85E6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77D90-38E2-4BB5-B1DB-FF7D42BA69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411474"/>
      </p:ext>
    </p:extLst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43D4F-9C23-4F62-B7A9-FE76A246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837C83-4A67-4719-B5A3-978F10D64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774B4-B2E0-409E-91A3-B3A65CF3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009C3-7AAA-4237-B1D8-02C567F7A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B5272-5EB6-4515-A127-0BD1FC83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DA807-F525-4D19-8E66-703F33EBD3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422347"/>
      </p:ext>
    </p:extLst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4B7A42-B5AD-476A-ADC5-6443927947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4967" y="274639"/>
            <a:ext cx="274108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165D9-8E5D-4CDD-A5D2-63503208A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7484" y="274639"/>
            <a:ext cx="802428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4BFDE-0D34-4FAD-9460-A0D01FEF3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21BE1-B265-4214-8524-A462F357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A9DB2-3DAD-4C02-BEA3-D538756B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D1273-F025-433E-8D25-EF5BB47376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395347"/>
      </p:ext>
    </p:extLst>
  </p:cSld>
  <p:clrMapOvr>
    <a:masterClrMapping/>
  </p:clrMapOvr>
  <p:transition spd="slow"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3024D-ADAF-46CE-9DD3-CA90335DA7D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800904"/>
      </p:ext>
    </p:extLst>
  </p:cSld>
  <p:clrMapOvr>
    <a:masterClrMapping/>
  </p:clrMapOvr>
  <p:transition spd="slow"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B53-FFB8-412F-A63B-E18A1F3BD8D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274521"/>
      </p:ext>
    </p:extLst>
  </p:cSld>
  <p:clrMapOvr>
    <a:masterClrMapping/>
  </p:clrMapOvr>
  <p:transition spd="slow">
    <p:zoom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FB75-6471-470A-AE0F-172D4BE059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98946"/>
      </p:ext>
    </p:extLst>
  </p:cSld>
  <p:clrMapOvr>
    <a:masterClrMapping/>
  </p:clrMapOvr>
  <p:transition spd="slow">
    <p:zoom dir="in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49DE-CBCD-4341-B54A-0069D1B4E5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586462"/>
      </p:ext>
    </p:extLst>
  </p:cSld>
  <p:clrMapOvr>
    <a:masterClrMapping/>
  </p:clrMapOvr>
  <p:transition spd="slow">
    <p:zoom dir="in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E983B-C24F-43FF-B521-2B6595D6A7A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449583"/>
      </p:ext>
    </p:extLst>
  </p:cSld>
  <p:clrMapOvr>
    <a:masterClrMapping/>
  </p:clrMapOvr>
  <p:transition spd="slow">
    <p:zoom dir="in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304E3-3A7D-4D63-9450-E152E20A70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422994"/>
      </p:ext>
    </p:extLst>
  </p:cSld>
  <p:clrMapOvr>
    <a:masterClrMapping/>
  </p:clrMapOvr>
  <p:transition spd="slow">
    <p:zoom dir="in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3F0AD-FFD9-497D-B320-2D46B1DC209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866141"/>
      </p:ext>
    </p:extLst>
  </p:cSld>
  <p:clrMapOvr>
    <a:masterClrMapping/>
  </p:clrMapOvr>
  <p:transition spd="slow">
    <p:zoom dir="in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EC28-8370-4E8D-B230-4FD92262F24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3992622"/>
      </p:ext>
    </p:extLst>
  </p:cSld>
  <p:clrMapOvr>
    <a:masterClrMapping/>
  </p:clrMapOvr>
  <p:transition spd="slow">
    <p:zoom dir="in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7D90-38E2-4BB5-B1DB-FF7D42BA69A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003055"/>
      </p:ext>
    </p:extLst>
  </p:cSld>
  <p:clrMapOvr>
    <a:masterClrMapping/>
  </p:clrMapOvr>
  <p:transition spd="slow">
    <p:zoom dir="in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807-F525-4D19-8E66-703F33EBD3A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413693"/>
      </p:ext>
    </p:extLst>
  </p:cSld>
  <p:clrMapOvr>
    <a:masterClrMapping/>
  </p:clrMapOvr>
  <p:transition spd="slow">
    <p:zoom dir="in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D1273-F025-433E-8D25-EF5BB47376F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300776"/>
      </p:ext>
    </p:extLst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87EBC1D2-4668-4A2E-B796-0D7484F43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33" y="136526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0B9F7962-4676-4E4A-8A29-63FB623505AB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607485" y="274638"/>
            <a:ext cx="1096856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8FBC12B5-3F75-49A7-9692-D17B82AF3F9F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607485" y="1600201"/>
            <a:ext cx="109685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D7AAC47E-71CB-4458-A0AF-97396A46674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63494" name="Rectangle 6">
            <a:extLst>
              <a:ext uri="{FF2B5EF4-FFF2-40B4-BE49-F238E27FC236}">
                <a16:creationId xmlns:a16="http://schemas.microsoft.com/office/drawing/2014/main" id="{B87AF58B-7D5A-4589-A446-BE424DE345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63495" name="Rectangle 7">
            <a:extLst>
              <a:ext uri="{FF2B5EF4-FFF2-40B4-BE49-F238E27FC236}">
                <a16:creationId xmlns:a16="http://schemas.microsoft.com/office/drawing/2014/main" id="{F1B5AD04-BE0C-49EB-B920-052AFAD13C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9343A2-EE53-4CFE-BD72-58D218B63F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slow">
    <p:zoom dir="in"/>
  </p:transition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343A2-EE53-4CFE-BD72-58D218B63FC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66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slow">
    <p:zoom dir="in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>
            <a:extLst>
              <a:ext uri="{FF2B5EF4-FFF2-40B4-BE49-F238E27FC236}">
                <a16:creationId xmlns:a16="http://schemas.microsoft.com/office/drawing/2014/main" id="{F0C54E51-F315-4421-ABE3-3C4F154346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168162" y="3268897"/>
            <a:ext cx="3695700" cy="978729"/>
          </a:xfrm>
        </p:spPr>
        <p:txBody>
          <a:bodyPr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“Our product beats brand X”</a:t>
            </a:r>
          </a:p>
        </p:txBody>
      </p:sp>
      <p:sp>
        <p:nvSpPr>
          <p:cNvPr id="74758" name="Rectangle 6">
            <a:extLst>
              <a:ext uri="{FF2B5EF4-FFF2-40B4-BE49-F238E27FC236}">
                <a16:creationId xmlns:a16="http://schemas.microsoft.com/office/drawing/2014/main" id="{D9ADE90C-D2CB-4503-A117-965C7B9D7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1604" y="1526986"/>
            <a:ext cx="36957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FF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“Care enough to send the very best”</a:t>
            </a:r>
          </a:p>
        </p:txBody>
      </p:sp>
      <p:sp>
        <p:nvSpPr>
          <p:cNvPr id="74759" name="Rectangle 7">
            <a:extLst>
              <a:ext uri="{FF2B5EF4-FFF2-40B4-BE49-F238E27FC236}">
                <a16:creationId xmlns:a16="http://schemas.microsoft.com/office/drawing/2014/main" id="{8E834FF9-CDD3-4B01-925F-6875F6F6D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204" y="3669291"/>
            <a:ext cx="36957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FF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“Often imitated but never equaled”</a:t>
            </a:r>
          </a:p>
        </p:txBody>
      </p:sp>
      <p:sp>
        <p:nvSpPr>
          <p:cNvPr id="74760" name="Rectangle 8">
            <a:extLst>
              <a:ext uri="{FF2B5EF4-FFF2-40B4-BE49-F238E27FC236}">
                <a16:creationId xmlns:a16="http://schemas.microsoft.com/office/drawing/2014/main" id="{14D24858-53C3-4C8F-B918-A0F35DD55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723900"/>
            <a:ext cx="36957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FF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200" b="1">
                <a:solidFill>
                  <a:srgbClr val="66FFFF"/>
                </a:solidFill>
                <a:latin typeface="Paddington" pitchFamily="2" charset="0"/>
              </a:rPr>
              <a:t>“We’re number one!”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1D431C-6E13-4F06-86CA-2983CD9F1B48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D674BA-93EB-40D5-ADA1-91DCAD822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454214"/>
            <a:ext cx="3192701" cy="2422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2B4600-B86D-447A-9C6E-250166CBD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48" y="3669291"/>
            <a:ext cx="2744692" cy="2430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100160-10B4-42F4-9FEA-CFF606038E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70" y="4411744"/>
            <a:ext cx="3896412" cy="2191732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/>
      <p:bldP spid="74758" grpId="0"/>
      <p:bldP spid="74759" grpId="0"/>
      <p:bldP spid="747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5" name="Rectangle 11">
            <a:extLst>
              <a:ext uri="{FF2B5EF4-FFF2-40B4-BE49-F238E27FC236}">
                <a16:creationId xmlns:a16="http://schemas.microsoft.com/office/drawing/2014/main" id="{DF4BCAB6-5FF5-4CB6-A48E-9F156B6B852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862317" y="3485988"/>
            <a:ext cx="3695700" cy="978729"/>
          </a:xfrm>
          <a:noFill/>
          <a:ln/>
        </p:spPr>
        <p:txBody>
          <a:bodyPr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“Be more </a:t>
            </a:r>
            <a:b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</a:br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tolerant”</a:t>
            </a:r>
          </a:p>
        </p:txBody>
      </p:sp>
      <p:sp>
        <p:nvSpPr>
          <p:cNvPr id="82956" name="Rectangle 12">
            <a:extLst>
              <a:ext uri="{FF2B5EF4-FFF2-40B4-BE49-F238E27FC236}">
                <a16:creationId xmlns:a16="http://schemas.microsoft.com/office/drawing/2014/main" id="{2CA3EF88-1E6E-469F-A634-558319052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7047" y="1187538"/>
            <a:ext cx="36957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FF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“One church is as good as another.”</a:t>
            </a:r>
          </a:p>
        </p:txBody>
      </p:sp>
      <p:sp>
        <p:nvSpPr>
          <p:cNvPr id="82957" name="Rectangle 13">
            <a:extLst>
              <a:ext uri="{FF2B5EF4-FFF2-40B4-BE49-F238E27FC236}">
                <a16:creationId xmlns:a16="http://schemas.microsoft.com/office/drawing/2014/main" id="{05551F40-5671-48C7-AC4A-C22F4E475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645661"/>
            <a:ext cx="36957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FF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“Celebrate diversity”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626A88-49BA-456C-B83D-1D36A34D9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3" y="453390"/>
            <a:ext cx="3121152" cy="2727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528E1-33E9-4F4C-9A0F-85711B33D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747" y="4294882"/>
            <a:ext cx="2628594" cy="2412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7CF03C-25FF-4CE9-8C01-A48A89A83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7" y="3822197"/>
            <a:ext cx="2983648" cy="28852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732329-5E76-419B-8A84-76F444D7D4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881" y="441231"/>
            <a:ext cx="2494911" cy="3626214"/>
          </a:xfrm>
          <a:prstGeom prst="rect">
            <a:avLst/>
          </a:prstGeom>
        </p:spPr>
      </p:pic>
      <p:sp>
        <p:nvSpPr>
          <p:cNvPr id="10" name="Rectangle 11">
            <a:extLst>
              <a:ext uri="{FF2B5EF4-FFF2-40B4-BE49-F238E27FC236}">
                <a16:creationId xmlns:a16="http://schemas.microsoft.com/office/drawing/2014/main" id="{C8F9E6D5-BD0F-454B-9A1C-FDF902FF0A7E}"/>
              </a:ext>
            </a:extLst>
          </p:cNvPr>
          <p:cNvSpPr txBox="1">
            <a:spLocks noChangeArrowheads="1"/>
          </p:cNvSpPr>
          <p:nvPr/>
        </p:nvSpPr>
        <p:spPr>
          <a:xfrm>
            <a:off x="3602562" y="2485871"/>
            <a:ext cx="3695700" cy="978729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en-US" sz="3200" b="1" dirty="0">
                <a:solidFill>
                  <a:srgbClr val="66FFFF"/>
                </a:solidFill>
                <a:latin typeface="Paddington" pitchFamily="2" charset="0"/>
              </a:rPr>
              <a:t>“Don’t criticize other churches”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5" grpId="0" uiExpand="1" build="p"/>
      <p:bldP spid="82956" grpId="0"/>
      <p:bldP spid="82957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9A15870-0F80-48CE-9A6B-0EFAE3FE8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4" y="382337"/>
            <a:ext cx="8226425" cy="1089529"/>
          </a:xfrm>
        </p:spPr>
        <p:txBody>
          <a:bodyPr>
            <a:spAutoFit/>
          </a:bodyPr>
          <a:lstStyle/>
          <a:p>
            <a:pPr algn="ctr"/>
            <a:r>
              <a:rPr lang="en-US" altLang="en-US" b="1" dirty="0">
                <a:solidFill>
                  <a:srgbClr val="66FF99"/>
                </a:solidFill>
              </a:rPr>
              <a:t>Jesus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’ </a:t>
            </a:r>
            <a:r>
              <a:rPr lang="en-US" altLang="en-US" b="1" dirty="0">
                <a:solidFill>
                  <a:srgbClr val="66FF99"/>
                </a:solidFill>
              </a:rPr>
              <a:t>Church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 </a:t>
            </a:r>
            <a:b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sz="2800" b="1" dirty="0">
                <a:solidFill>
                  <a:srgbClr val="FFFF66"/>
                </a:solidFill>
                <a:latin typeface="Trebuchet MS" panose="020B0603020202020204" pitchFamily="34" charset="0"/>
              </a:rPr>
              <a:t>Often Imitated, Never Equaled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974CDC1B-9275-42AB-A2B7-9EBCA0A293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184" y="1670040"/>
            <a:ext cx="5561616" cy="1698927"/>
          </a:xfrm>
          <a:solidFill>
            <a:srgbClr val="C00000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en-US" sz="3200" b="1" dirty="0">
                <a:solidFill>
                  <a:srgbClr val="66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Importance of Obedience</a:t>
            </a:r>
            <a:br>
              <a:rPr lang="en-US" altLang="en-US" dirty="0"/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1:22,23; Matthew 15:9; 7:21-27; Hebrews 5:9;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Thessalonians 1:8,9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D1875A-E8AD-4CAA-BA86-53E54504E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84" y="2026765"/>
            <a:ext cx="4034672" cy="3026004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9A15870-0F80-48CE-9A6B-0EFAE3FE8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4" y="382337"/>
            <a:ext cx="8226425" cy="1089529"/>
          </a:xfrm>
        </p:spPr>
        <p:txBody>
          <a:bodyPr>
            <a:spAutoFit/>
          </a:bodyPr>
          <a:lstStyle/>
          <a:p>
            <a:pPr algn="ctr"/>
            <a:r>
              <a:rPr lang="en-US" altLang="en-US" b="1" dirty="0">
                <a:solidFill>
                  <a:srgbClr val="66FF99"/>
                </a:solidFill>
              </a:rPr>
              <a:t>Jesus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’ </a:t>
            </a:r>
            <a:r>
              <a:rPr lang="en-US" altLang="en-US" b="1" dirty="0">
                <a:solidFill>
                  <a:srgbClr val="66FF99"/>
                </a:solidFill>
              </a:rPr>
              <a:t>Church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 </a:t>
            </a:r>
            <a:b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sz="2800" b="1" dirty="0">
                <a:solidFill>
                  <a:srgbClr val="FFFF66"/>
                </a:solidFill>
                <a:latin typeface="Trebuchet MS" panose="020B0603020202020204" pitchFamily="34" charset="0"/>
              </a:rPr>
              <a:t>Often Imitated, Never Equaled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974CDC1B-9275-42AB-A2B7-9EBCA0A293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183" y="1585201"/>
            <a:ext cx="5505056" cy="2142125"/>
          </a:xfrm>
          <a:solidFill>
            <a:srgbClr val="C00000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en-US" sz="3200" b="1" dirty="0">
                <a:solidFill>
                  <a:srgbClr val="66FFFF"/>
                </a:solidFill>
              </a:rPr>
              <a:t>Importance of Obedience</a:t>
            </a:r>
            <a:br>
              <a:rPr lang="en-US" altLang="en-US" sz="3200" dirty="0"/>
            </a:br>
            <a:r>
              <a:rPr lang="en-US" altLang="en-US" sz="3200" b="1" dirty="0"/>
              <a:t>Number of People Saved</a:t>
            </a:r>
            <a:br>
              <a:rPr lang="en-US" altLang="en-US" sz="2800" dirty="0"/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7:13,14; 1 Peter 3:20; 1 Corinthians 10:1-6;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9:27; 11:2-5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A699C-B461-4517-89A9-6E99506ED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84" y="2026765"/>
            <a:ext cx="4034672" cy="302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09694"/>
      </p:ext>
    </p:extLst>
  </p:cSld>
  <p:clrMapOvr>
    <a:masterClrMapping/>
  </p:clrMapOvr>
  <p:transition spd="slow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9A15870-0F80-48CE-9A6B-0EFAE3FE8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4" y="382337"/>
            <a:ext cx="8226425" cy="1089529"/>
          </a:xfrm>
        </p:spPr>
        <p:txBody>
          <a:bodyPr>
            <a:spAutoFit/>
          </a:bodyPr>
          <a:lstStyle/>
          <a:p>
            <a:pPr algn="ctr"/>
            <a:r>
              <a:rPr lang="en-US" altLang="en-US" b="1" dirty="0">
                <a:solidFill>
                  <a:srgbClr val="66FF99"/>
                </a:solidFill>
              </a:rPr>
              <a:t>Jesus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’ </a:t>
            </a:r>
            <a:r>
              <a:rPr lang="en-US" altLang="en-US" b="1" dirty="0">
                <a:solidFill>
                  <a:srgbClr val="66FF99"/>
                </a:solidFill>
              </a:rPr>
              <a:t>Church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 </a:t>
            </a:r>
            <a:b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sz="2800" b="1" dirty="0">
                <a:solidFill>
                  <a:srgbClr val="FFFF66"/>
                </a:solidFill>
                <a:latin typeface="Trebuchet MS" panose="020B0603020202020204" pitchFamily="34" charset="0"/>
              </a:rPr>
              <a:t>Often Imitated, Never Equaled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974CDC1B-9275-42AB-A2B7-9EBCA0A293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0902" y="1660615"/>
            <a:ext cx="5618178" cy="4191917"/>
          </a:xfrm>
          <a:solidFill>
            <a:srgbClr val="C00000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en-US" sz="3200" b="1" dirty="0">
                <a:solidFill>
                  <a:srgbClr val="66FFFF"/>
                </a:solidFill>
              </a:rPr>
              <a:t>Importance of Obedience</a:t>
            </a:r>
            <a:br>
              <a:rPr lang="en-US" altLang="en-US" sz="3200" dirty="0"/>
            </a:br>
            <a:r>
              <a:rPr lang="en-US" altLang="en-US" sz="3200" b="1" dirty="0"/>
              <a:t>Number of People Saved</a:t>
            </a:r>
            <a:br>
              <a:rPr lang="en-US" altLang="en-US" sz="3200" dirty="0"/>
            </a:br>
            <a:r>
              <a:rPr lang="en-US" altLang="en-US" sz="3200" b="1" dirty="0">
                <a:solidFill>
                  <a:srgbClr val="66FFFF"/>
                </a:solidFill>
              </a:rPr>
              <a:t>Direct Statements about Uniqueness</a:t>
            </a:r>
            <a:br>
              <a:rPr lang="en-US" altLang="en-US" dirty="0"/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16:18; Colossians 1:13; Ephesians 5:22-25;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12:20;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John 17:20,21;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1:10,13;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4:3-6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D44986-5EF4-41E7-90EC-113988BEF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84" y="2026765"/>
            <a:ext cx="4034672" cy="302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66335"/>
      </p:ext>
    </p:extLst>
  </p:cSld>
  <p:clrMapOvr>
    <a:masterClrMapping/>
  </p:clrMapOvr>
  <p:transition spd="slow"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9A15870-0F80-48CE-9A6B-0EFAE3FE8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4" y="382337"/>
            <a:ext cx="8226425" cy="1089529"/>
          </a:xfrm>
        </p:spPr>
        <p:txBody>
          <a:bodyPr>
            <a:spAutoFit/>
          </a:bodyPr>
          <a:lstStyle/>
          <a:p>
            <a:pPr algn="ctr"/>
            <a:r>
              <a:rPr lang="en-US" altLang="en-US" b="1" dirty="0">
                <a:solidFill>
                  <a:srgbClr val="66FF99"/>
                </a:solidFill>
              </a:rPr>
              <a:t>Jesus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’ </a:t>
            </a:r>
            <a:r>
              <a:rPr lang="en-US" altLang="en-US" b="1" dirty="0">
                <a:solidFill>
                  <a:srgbClr val="66FF99"/>
                </a:solidFill>
              </a:rPr>
              <a:t>Church</a:t>
            </a: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 </a:t>
            </a:r>
            <a:b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sz="2800" b="1" dirty="0">
                <a:solidFill>
                  <a:srgbClr val="FFFF66"/>
                </a:solidFill>
                <a:latin typeface="Trebuchet MS" panose="020B0603020202020204" pitchFamily="34" charset="0"/>
              </a:rPr>
              <a:t>Often Imitated, Never Equaled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974CDC1B-9275-42AB-A2B7-9EBCA0A293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5486" y="1792593"/>
            <a:ext cx="6259201" cy="4247317"/>
          </a:xfrm>
          <a:solidFill>
            <a:srgbClr val="C00000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en-US" sz="3200" b="1" dirty="0">
                <a:solidFill>
                  <a:srgbClr val="66FFFF"/>
                </a:solidFill>
              </a:rPr>
              <a:t>Importance of Obedience</a:t>
            </a:r>
            <a:br>
              <a:rPr lang="en-US" altLang="en-US" sz="3200" dirty="0"/>
            </a:br>
            <a:r>
              <a:rPr lang="en-US" altLang="en-US" sz="3200" b="1" dirty="0"/>
              <a:t>Number of People Saved</a:t>
            </a:r>
            <a:br>
              <a:rPr lang="en-US" altLang="en-US" sz="3200" dirty="0"/>
            </a:br>
            <a:r>
              <a:rPr lang="en-US" altLang="en-US" sz="3200" b="1" dirty="0">
                <a:solidFill>
                  <a:srgbClr val="66FFFF"/>
                </a:solidFill>
              </a:rPr>
              <a:t>Direct Statements about Uniqueness</a:t>
            </a:r>
            <a:br>
              <a:rPr lang="en-US" altLang="en-US" sz="3200" dirty="0"/>
            </a:br>
            <a:r>
              <a:rPr lang="en-US" altLang="en-US" sz="3200" b="1" dirty="0">
                <a:solidFill>
                  <a:srgbClr val="66FFFF"/>
                </a:solidFill>
              </a:rPr>
              <a:t>Rebuking Error</a:t>
            </a:r>
            <a:br>
              <a:rPr lang="en-US" altLang="en-US" dirty="0"/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Timothy 4:2-4; Proverbs 28:4; Ephesians 5:11; Jude 3;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Ezekiel 33:1-9; Luke 24:47; Revelation 3:19; </a:t>
            </a:r>
            <a:b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Timothy 2:25,26; John 3:20; 7:7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EE2860-B403-4FDB-AF57-C31459F5A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84" y="2026765"/>
            <a:ext cx="4034672" cy="302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58862"/>
      </p:ext>
    </p:extLst>
  </p:cSld>
  <p:clrMapOvr>
    <a:masterClrMapping/>
  </p:clrMapOvr>
  <p:transition spd="slow"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9121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28C6374F-9744-411F-8EFC-167E74FC6181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E07045-F1BF-4986-BEB7-5820EBDAD2F1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08173755"/>
      </p:ext>
    </p:extLst>
  </p:cSld>
  <p:clrMapOvr>
    <a:masterClrMapping/>
  </p:clrMapOvr>
  <p:transition spd="slow">
    <p:zoom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Green-checks.res1">
  <a:themeElements>
    <a:clrScheme name="Green-checks.res1 3">
      <a:dk1>
        <a:srgbClr val="000000"/>
      </a:dk1>
      <a:lt1>
        <a:srgbClr val="FFFFFF"/>
      </a:lt1>
      <a:dk2>
        <a:srgbClr val="085539"/>
      </a:dk2>
      <a:lt2>
        <a:srgbClr val="FFFFFF"/>
      </a:lt2>
      <a:accent1>
        <a:srgbClr val="F7BAD3"/>
      </a:accent1>
      <a:accent2>
        <a:srgbClr val="FBB76E"/>
      </a:accent2>
      <a:accent3>
        <a:srgbClr val="AAB4AE"/>
      </a:accent3>
      <a:accent4>
        <a:srgbClr val="DADADA"/>
      </a:accent4>
      <a:accent5>
        <a:srgbClr val="FAD9E6"/>
      </a:accent5>
      <a:accent6>
        <a:srgbClr val="E3A663"/>
      </a:accent6>
      <a:hlink>
        <a:srgbClr val="58E3B5"/>
      </a:hlink>
      <a:folHlink>
        <a:srgbClr val="EBDA7A"/>
      </a:folHlink>
    </a:clrScheme>
    <a:fontScheme name="Green-checks.res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Green-checks.res1 1">
        <a:dk1>
          <a:srgbClr val="000000"/>
        </a:dk1>
        <a:lt1>
          <a:srgbClr val="FFFFFF"/>
        </a:lt1>
        <a:dk2>
          <a:srgbClr val="085539"/>
        </a:dk2>
        <a:lt2>
          <a:srgbClr val="FFFFFF"/>
        </a:lt2>
        <a:accent1>
          <a:srgbClr val="30E9A9"/>
        </a:accent1>
        <a:accent2>
          <a:srgbClr val="BCE2D6"/>
        </a:accent2>
        <a:accent3>
          <a:srgbClr val="AAB4AE"/>
        </a:accent3>
        <a:accent4>
          <a:srgbClr val="DADADA"/>
        </a:accent4>
        <a:accent5>
          <a:srgbClr val="ADF2D1"/>
        </a:accent5>
        <a:accent6>
          <a:srgbClr val="AACDC2"/>
        </a:accent6>
        <a:hlink>
          <a:srgbClr val="D1FFED"/>
        </a:hlink>
        <a:folHlink>
          <a:srgbClr val="75F0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-checks.res1 2">
        <a:dk1>
          <a:srgbClr val="000000"/>
        </a:dk1>
        <a:lt1>
          <a:srgbClr val="FFFFFF"/>
        </a:lt1>
        <a:dk2>
          <a:srgbClr val="085539"/>
        </a:dk2>
        <a:lt2>
          <a:srgbClr val="FFFFFF"/>
        </a:lt2>
        <a:accent1>
          <a:srgbClr val="82C4F2"/>
        </a:accent1>
        <a:accent2>
          <a:srgbClr val="A2DB14"/>
        </a:accent2>
        <a:accent3>
          <a:srgbClr val="AAB4AE"/>
        </a:accent3>
        <a:accent4>
          <a:srgbClr val="DADADA"/>
        </a:accent4>
        <a:accent5>
          <a:srgbClr val="C1DEF7"/>
        </a:accent5>
        <a:accent6>
          <a:srgbClr val="92C611"/>
        </a:accent6>
        <a:hlink>
          <a:srgbClr val="7BE1C0"/>
        </a:hlink>
        <a:folHlink>
          <a:srgbClr val="B6DE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-checks.res1 3">
        <a:dk1>
          <a:srgbClr val="000000"/>
        </a:dk1>
        <a:lt1>
          <a:srgbClr val="FFFFFF"/>
        </a:lt1>
        <a:dk2>
          <a:srgbClr val="085539"/>
        </a:dk2>
        <a:lt2>
          <a:srgbClr val="FFFFFF"/>
        </a:lt2>
        <a:accent1>
          <a:srgbClr val="F7BAD3"/>
        </a:accent1>
        <a:accent2>
          <a:srgbClr val="FBB76E"/>
        </a:accent2>
        <a:accent3>
          <a:srgbClr val="AAB4AE"/>
        </a:accent3>
        <a:accent4>
          <a:srgbClr val="DADADA"/>
        </a:accent4>
        <a:accent5>
          <a:srgbClr val="FAD9E6"/>
        </a:accent5>
        <a:accent6>
          <a:srgbClr val="E3A663"/>
        </a:accent6>
        <a:hlink>
          <a:srgbClr val="58E3B5"/>
        </a:hlink>
        <a:folHlink>
          <a:srgbClr val="EBDA7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-checks.res1 4">
        <a:dk1>
          <a:srgbClr val="000000"/>
        </a:dk1>
        <a:lt1>
          <a:srgbClr val="FFFFFF"/>
        </a:lt1>
        <a:dk2>
          <a:srgbClr val="085539"/>
        </a:dk2>
        <a:lt2>
          <a:srgbClr val="FFFFFF"/>
        </a:lt2>
        <a:accent1>
          <a:srgbClr val="ECE2AC"/>
        </a:accent1>
        <a:accent2>
          <a:srgbClr val="FCB8A1"/>
        </a:accent2>
        <a:accent3>
          <a:srgbClr val="AAB4AE"/>
        </a:accent3>
        <a:accent4>
          <a:srgbClr val="DADADA"/>
        </a:accent4>
        <a:accent5>
          <a:srgbClr val="F4EED2"/>
        </a:accent5>
        <a:accent6>
          <a:srgbClr val="E4A691"/>
        </a:accent6>
        <a:hlink>
          <a:srgbClr val="C9B5F7"/>
        </a:hlink>
        <a:folHlink>
          <a:srgbClr val="7EDD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-checks.res1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0E9A9"/>
        </a:accent1>
        <a:accent2>
          <a:srgbClr val="BCE2D6"/>
        </a:accent2>
        <a:accent3>
          <a:srgbClr val="FFFFFF"/>
        </a:accent3>
        <a:accent4>
          <a:srgbClr val="000000"/>
        </a:accent4>
        <a:accent5>
          <a:srgbClr val="ADF2D1"/>
        </a:accent5>
        <a:accent6>
          <a:srgbClr val="AACDC2"/>
        </a:accent6>
        <a:hlink>
          <a:srgbClr val="D1FFED"/>
        </a:hlink>
        <a:folHlink>
          <a:srgbClr val="75F0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-checks.res1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7BAD3"/>
        </a:accent1>
        <a:accent2>
          <a:srgbClr val="FBB76E"/>
        </a:accent2>
        <a:accent3>
          <a:srgbClr val="FFFFFF"/>
        </a:accent3>
        <a:accent4>
          <a:srgbClr val="000000"/>
        </a:accent4>
        <a:accent5>
          <a:srgbClr val="FAD9E6"/>
        </a:accent5>
        <a:accent6>
          <a:srgbClr val="E3A663"/>
        </a:accent6>
        <a:hlink>
          <a:srgbClr val="58E3B5"/>
        </a:hlink>
        <a:folHlink>
          <a:srgbClr val="EBDA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-checks.res1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2C4F2"/>
        </a:accent1>
        <a:accent2>
          <a:srgbClr val="A2DB14"/>
        </a:accent2>
        <a:accent3>
          <a:srgbClr val="FFFFFF"/>
        </a:accent3>
        <a:accent4>
          <a:srgbClr val="000000"/>
        </a:accent4>
        <a:accent5>
          <a:srgbClr val="C1DEF7"/>
        </a:accent5>
        <a:accent6>
          <a:srgbClr val="92C611"/>
        </a:accent6>
        <a:hlink>
          <a:srgbClr val="7BE1C0"/>
        </a:hlink>
        <a:folHlink>
          <a:srgbClr val="B6DEF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-checks.res1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CE2AC"/>
        </a:accent1>
        <a:accent2>
          <a:srgbClr val="FCB8A1"/>
        </a:accent2>
        <a:accent3>
          <a:srgbClr val="FFFFFF"/>
        </a:accent3>
        <a:accent4>
          <a:srgbClr val="000000"/>
        </a:accent4>
        <a:accent5>
          <a:srgbClr val="F4EED2"/>
        </a:accent5>
        <a:accent6>
          <a:srgbClr val="E4A691"/>
        </a:accent6>
        <a:hlink>
          <a:srgbClr val="C9B5F7"/>
        </a:hlink>
        <a:folHlink>
          <a:srgbClr val="7EDD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Green-checks.res1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-Round-Tahoma">
      <a:majorFont>
        <a:latin typeface="Arial Rounded MT Bold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M:\Data\Templates\PowerPoint\Green-checks.res1.pot</Template>
  <TotalTime>384</TotalTime>
  <Words>360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Rounded MT Bold</vt:lpstr>
      <vt:lpstr>Comic Sans MS</vt:lpstr>
      <vt:lpstr>Paddington</vt:lpstr>
      <vt:lpstr>Tahoma</vt:lpstr>
      <vt:lpstr>Trebuchet MS</vt:lpstr>
      <vt:lpstr>Green-checks.res1</vt:lpstr>
      <vt:lpstr>1_Green-checks.res1</vt:lpstr>
      <vt:lpstr>PowerPoint Presentation</vt:lpstr>
      <vt:lpstr>PowerPoint Presentation</vt:lpstr>
      <vt:lpstr>PowerPoint Presentation</vt:lpstr>
      <vt:lpstr>Jesus’ Church  Often Imitated, Never Equaled</vt:lpstr>
      <vt:lpstr>Jesus’ Church  Often Imitated, Never Equaled</vt:lpstr>
      <vt:lpstr>Jesus’ Church  Often Imitated, Never Equaled</vt:lpstr>
      <vt:lpstr>Jesus’ Church  Often Imitated, Never Equaled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Unique, Uncommon, Unequaled Church PowerPoint slides charts- David E. Pratte</dc:title>
  <dc:subject>The Unique, Uncommon, Unequaled Church PowerPoint slides charts- David E. Pratte</dc:subject>
  <dc:creator>David E. Pratte</dc:creator>
  <cp:keywords>PowerPoint, slides, chartschurch, Jesus, Christ, unique, unequaled, uncommon, diversity, tolerance, David E. Pratte, www.gospelway.com</cp:keywords>
  <cp:lastModifiedBy>David Pratte</cp:lastModifiedBy>
  <cp:revision>78</cp:revision>
  <dcterms:created xsi:type="dcterms:W3CDTF">2009-05-08T17:47:07Z</dcterms:created>
  <dcterms:modified xsi:type="dcterms:W3CDTF">2022-10-27T18:26:26Z</dcterms:modified>
</cp:coreProperties>
</file>