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337" r:id="rId2"/>
    <p:sldId id="351" r:id="rId3"/>
    <p:sldId id="263" r:id="rId4"/>
    <p:sldId id="352" r:id="rId5"/>
    <p:sldId id="353" r:id="rId6"/>
    <p:sldId id="319" r:id="rId7"/>
    <p:sldId id="322" r:id="rId8"/>
    <p:sldId id="318" r:id="rId9"/>
    <p:sldId id="328" r:id="rId10"/>
    <p:sldId id="327" r:id="rId11"/>
    <p:sldId id="329" r:id="rId12"/>
    <p:sldId id="326" r:id="rId13"/>
    <p:sldId id="330" r:id="rId14"/>
    <p:sldId id="324" r:id="rId15"/>
    <p:sldId id="257" r:id="rId16"/>
    <p:sldId id="320" r:id="rId17"/>
    <p:sldId id="331" r:id="rId18"/>
    <p:sldId id="323" r:id="rId19"/>
    <p:sldId id="332" r:id="rId20"/>
    <p:sldId id="333" r:id="rId21"/>
    <p:sldId id="335" r:id="rId22"/>
    <p:sldId id="334" r:id="rId23"/>
    <p:sldId id="266" r:id="rId24"/>
    <p:sldId id="268" r:id="rId25"/>
    <p:sldId id="267" r:id="rId26"/>
    <p:sldId id="361" r:id="rId27"/>
    <p:sldId id="336" r:id="rId28"/>
    <p:sldId id="269" r:id="rId29"/>
    <p:sldId id="270" r:id="rId30"/>
    <p:sldId id="362" r:id="rId31"/>
    <p:sldId id="280" r:id="rId32"/>
    <p:sldId id="272" r:id="rId33"/>
    <p:sldId id="341" r:id="rId34"/>
    <p:sldId id="342" r:id="rId35"/>
    <p:sldId id="340" r:id="rId36"/>
    <p:sldId id="282" r:id="rId37"/>
    <p:sldId id="339" r:id="rId38"/>
    <p:sldId id="355" r:id="rId39"/>
    <p:sldId id="363" r:id="rId40"/>
    <p:sldId id="343" r:id="rId41"/>
    <p:sldId id="345" r:id="rId42"/>
    <p:sldId id="357" r:id="rId43"/>
    <p:sldId id="358" r:id="rId44"/>
    <p:sldId id="359" r:id="rId45"/>
    <p:sldId id="348" r:id="rId46"/>
    <p:sldId id="349" r:id="rId47"/>
    <p:sldId id="347" r:id="rId48"/>
    <p:sldId id="360" r:id="rId49"/>
    <p:sldId id="350" r:id="rId50"/>
    <p:sldId id="356" r:id="rId51"/>
    <p:sldId id="354" r:id="rId5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C9FF"/>
    <a:srgbClr val="000000"/>
    <a:srgbClr val="FF66FF"/>
    <a:srgbClr val="FFFF66"/>
    <a:srgbClr val="66FF99"/>
    <a:srgbClr val="66FFFF"/>
    <a:srgbClr val="FFFFFF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059" autoAdjust="0"/>
    <p:restoredTop sz="99628" autoAdjust="0"/>
  </p:normalViewPr>
  <p:slideViewPr>
    <p:cSldViewPr showGuides="1">
      <p:cViewPr varScale="1">
        <p:scale>
          <a:sx n="44" d="100"/>
          <a:sy n="44" d="100"/>
        </p:scale>
        <p:origin x="48" y="53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2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FE3A00-2FDC-4BD9-AD59-91AD1E1A473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C0BABD-558A-45C2-BF34-33E56B8FA4E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4A4A03-5E79-429B-BE56-CEDA9D9BC18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EE6831-E8EE-46EA-A3E2-098B40125AF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7D2CFA-C4B8-4768-A509-236CFFFB36C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0EAC39-D127-4E6B-A3B0-2387AF1D65E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74927B-DF3E-4F1A-81D1-A60FDC98475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202478-CEC1-4F22-B471-B1B4E614FC7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DA0B2F-28CB-4031-A602-EA4EA845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6E4CF9-B203-4085-8721-39F02E3AB53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942AE4-E22D-4CD0-9DA8-58A35C8A79F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51F20245-9390-4953-9E58-BCF1D841B95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zoom dir="in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Announcements.ppt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biblestudylesson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studylesson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Announcements.ppt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hlinkClick r:id="rId2"/>
          </p:cNvPr>
          <p:cNvSpPr>
            <a:spLocks noChangeArrowheads="1"/>
          </p:cNvSpPr>
          <p:nvPr/>
        </p:nvSpPr>
        <p:spPr bwMode="auto">
          <a:xfrm>
            <a:off x="1524000" y="3429000"/>
            <a:ext cx="9144000" cy="34290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24000" y="0"/>
            <a:ext cx="9144000" cy="36576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57740"/>
      </p:ext>
    </p:extLst>
  </p:cSld>
  <p:clrMapOvr>
    <a:masterClrMapping/>
  </p:clrMapOvr>
  <p:transition spd="slow">
    <p:zoom dir="in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9DA1C0-FF84-FB4D-BE2E-25281B6B7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D600C448-4B16-769E-2394-2ADA569DB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81000"/>
            <a:ext cx="7924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FFFF00"/>
                </a:solidFill>
                <a:latin typeface="Belgium" pitchFamily="82" charset="0"/>
              </a:rPr>
              <a:t>The Work of the </a:t>
            </a:r>
            <a:r>
              <a:rPr lang="en-US" sz="3600" b="1" u="sng" dirty="0">
                <a:solidFill>
                  <a:srgbClr val="FFFF00"/>
                </a:solidFill>
                <a:latin typeface="Belgium" pitchFamily="82" charset="0"/>
              </a:rPr>
              <a:t>Local</a:t>
            </a:r>
            <a:r>
              <a:rPr lang="en-US" sz="3600" b="1" dirty="0">
                <a:solidFill>
                  <a:srgbClr val="FFFF00"/>
                </a:solidFill>
                <a:latin typeface="Belgium" pitchFamily="82" charset="0"/>
              </a:rPr>
              <a:t> Church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527F7D-797B-51ED-C958-9ED8F39DEF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600200"/>
            <a:ext cx="4114800" cy="4114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A5AC3C-9DCC-8E42-8912-AFF86F61717C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02875025"/>
      </p:ext>
    </p:extLst>
  </p:cSld>
  <p:clrMapOvr>
    <a:masterClrMapping/>
  </p:clrMapOvr>
  <p:transition spd="slow">
    <p:zoom dir="in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133600" y="381000"/>
            <a:ext cx="7924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FFFF00"/>
                </a:solidFill>
                <a:latin typeface="Belgium" pitchFamily="82" charset="0"/>
              </a:rPr>
              <a:t>The Work of the Local Church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EA1AC9-634A-994A-D819-5D7E4AB930B2}"/>
              </a:ext>
            </a:extLst>
          </p:cNvPr>
          <p:cNvSpPr txBox="1"/>
          <p:nvPr/>
        </p:nvSpPr>
        <p:spPr>
          <a:xfrm>
            <a:off x="457200" y="1305580"/>
            <a:ext cx="563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Spiritual 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8C8222-80C9-B6C6-A9FD-28E4A8A75237}"/>
              </a:ext>
            </a:extLst>
          </p:cNvPr>
          <p:cNvSpPr txBox="1"/>
          <p:nvPr/>
        </p:nvSpPr>
        <p:spPr>
          <a:xfrm>
            <a:off x="6324600" y="1143000"/>
            <a:ext cx="563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Social Activities</a:t>
            </a:r>
            <a:br>
              <a:rPr lang="en-US" sz="2800" b="1" dirty="0">
                <a:latin typeface="+mn-lt"/>
              </a:rPr>
            </a:br>
            <a:r>
              <a:rPr lang="en-US" sz="2800" b="1" dirty="0">
                <a:latin typeface="+mn-lt"/>
              </a:rPr>
              <a:t>(Entertainment, Recreation)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B1CC21-F3B5-8C24-08F0-7CB4E8E79D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86000"/>
            <a:ext cx="5105400" cy="28717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E29469-4679-C34D-7474-BAFF541B25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286000"/>
            <a:ext cx="4267200" cy="33677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45C442-9FAA-636D-001E-6C9EF747A7BB}"/>
              </a:ext>
            </a:extLst>
          </p:cNvPr>
          <p:cNvSpPr txBox="1"/>
          <p:nvPr/>
        </p:nvSpPr>
        <p:spPr>
          <a:xfrm>
            <a:off x="5181600" y="1295400"/>
            <a:ext cx="16764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rgbClr val="FFFF00"/>
                </a:solidFill>
                <a:latin typeface="+mn-lt"/>
              </a:rPr>
              <a:t>OR</a:t>
            </a:r>
          </a:p>
        </p:txBody>
      </p:sp>
    </p:spTree>
  </p:cSld>
  <p:clrMapOvr>
    <a:masterClrMapping/>
  </p:clrMapOvr>
  <p:transition spd="slow">
    <p:zoom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9A13D3-1347-69EA-9954-00789C1EB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89005640-624A-1BD7-1AC0-BA2BEB322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81000"/>
            <a:ext cx="7924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FFFF00"/>
                </a:solidFill>
                <a:latin typeface="Belgium" pitchFamily="82" charset="0"/>
              </a:rPr>
              <a:t>The Work of the Local Church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F4471E-23CF-E142-D9B9-9E05B970C609}"/>
              </a:ext>
            </a:extLst>
          </p:cNvPr>
          <p:cNvSpPr txBox="1"/>
          <p:nvPr/>
        </p:nvSpPr>
        <p:spPr>
          <a:xfrm>
            <a:off x="1066800" y="1143000"/>
            <a:ext cx="5638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The Local Church Contrasted to Individuals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The Nature of Local Church Work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Danger of Changing the Work of the Church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Examples of Improper Church Work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Defenses of Other Church Works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519611-7023-A1F3-2BC1-145254004A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600200"/>
            <a:ext cx="4114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023724"/>
      </p:ext>
    </p:extLst>
  </p:cSld>
  <p:clrMapOvr>
    <a:masterClrMapping/>
  </p:clrMapOvr>
  <p:transition spd="slow">
    <p:zoom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59FD46-6B81-AB2F-30D2-2A4359184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D7753112-B6D7-3807-955A-B90D21B0C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81000"/>
            <a:ext cx="9982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FFFF00"/>
                </a:solidFill>
                <a:latin typeface="Belgium" pitchFamily="82" charset="0"/>
              </a:rPr>
              <a:t>The Local Church Contrasted to the Individual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C339EB-BB8F-DA45-8664-30EF722E94CE}"/>
              </a:ext>
            </a:extLst>
          </p:cNvPr>
          <p:cNvSpPr txBox="1"/>
          <p:nvPr/>
        </p:nvSpPr>
        <p:spPr>
          <a:xfrm>
            <a:off x="457200" y="1305580"/>
            <a:ext cx="563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The Local Church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711EE7-F934-AA23-8C43-C2D0F25A6D62}"/>
              </a:ext>
            </a:extLst>
          </p:cNvPr>
          <p:cNvSpPr txBox="1"/>
          <p:nvPr/>
        </p:nvSpPr>
        <p:spPr>
          <a:xfrm>
            <a:off x="6172200" y="1143000"/>
            <a:ext cx="563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The Individual Christian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5F0B78-EE21-EA51-7AED-1E9AF0B7E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057400"/>
            <a:ext cx="4114800" cy="4114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990AB3-2D13-145E-2785-28893A3998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539" y="2006680"/>
            <a:ext cx="3878661" cy="416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57807"/>
      </p:ext>
    </p:extLst>
  </p:cSld>
  <p:clrMapOvr>
    <a:masterClrMapping/>
  </p:clrMapOvr>
  <p:transition spd="slow">
    <p:zoom dir="in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91883B-27C6-C9A9-877E-66DC905C3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90" name="Group 50">
            <a:extLst>
              <a:ext uri="{FF2B5EF4-FFF2-40B4-BE49-F238E27FC236}">
                <a16:creationId xmlns:a16="http://schemas.microsoft.com/office/drawing/2014/main" id="{B0126D46-A308-9B19-CF22-AACB7DB8EBF0}"/>
              </a:ext>
            </a:extLst>
          </p:cNvPr>
          <p:cNvGraphicFramePr>
            <a:graphicFrameLocks noGrp="1"/>
          </p:cNvGraphicFramePr>
          <p:nvPr/>
        </p:nvGraphicFramePr>
        <p:xfrm>
          <a:off x="1600200" y="1450976"/>
          <a:ext cx="9067800" cy="3284538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Bookman Old Style" pitchFamily="18" charset="0"/>
                        </a:rPr>
                        <a:t>Local Church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Bookman Old Style" pitchFamily="18" charset="0"/>
                        </a:rPr>
                        <a:t>Individual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Nature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Group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CC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CC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7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CC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CC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 Box 2">
            <a:extLst>
              <a:ext uri="{FF2B5EF4-FFF2-40B4-BE49-F238E27FC236}">
                <a16:creationId xmlns:a16="http://schemas.microsoft.com/office/drawing/2014/main" id="{FFD9B7A5-709C-B8A3-879D-92C76830CD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81000"/>
            <a:ext cx="8686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66FF99"/>
                </a:solidFill>
                <a:latin typeface="Belgium" pitchFamily="82" charset="0"/>
              </a:rPr>
              <a:t>The Local Church Contrasted to the Individual</a:t>
            </a:r>
          </a:p>
        </p:txBody>
      </p:sp>
    </p:spTree>
    <p:extLst>
      <p:ext uri="{BB962C8B-B14F-4D97-AF65-F5344CB8AC3E}">
        <p14:creationId xmlns:p14="http://schemas.microsoft.com/office/powerpoint/2010/main" val="1817478130"/>
      </p:ext>
    </p:extLst>
  </p:cSld>
  <p:clrMapOvr>
    <a:masterClrMapping/>
  </p:clrMapOvr>
  <p:transition spd="slow">
    <p:zoom dir="in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4834E9-909F-640D-9A6F-8B3304601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D33F7FC6-27EE-9575-0F28-0C07644E4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81000"/>
            <a:ext cx="8686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66FF99"/>
                </a:solidFill>
                <a:latin typeface="Belgium" pitchFamily="82" charset="0"/>
              </a:rPr>
              <a:t>The Local Church Contrasted to the Individual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93D5E1-98AE-0F54-E536-2C7C2352075C}"/>
              </a:ext>
            </a:extLst>
          </p:cNvPr>
          <p:cNvSpPr txBox="1"/>
          <p:nvPr/>
        </p:nvSpPr>
        <p:spPr>
          <a:xfrm>
            <a:off x="647700" y="990600"/>
            <a:ext cx="108966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A Local Church Consists of Christians in a Local Area.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rgbClr val="E4C9FF"/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Particular churches in various localities. </a:t>
            </a:r>
          </a:p>
          <a:p>
            <a:pPr marL="0" marR="0" indent="27432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Acts 8:1 – The church which was at Jerusalem </a:t>
            </a:r>
          </a:p>
          <a:p>
            <a:pPr marL="0" marR="0" indent="27432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Corinthians 1:2 – The church of God which is at Corinth. 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rgbClr val="E4C9FF"/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Local churches distinguished from one another </a:t>
            </a:r>
          </a:p>
          <a:p>
            <a:pPr marL="0" marR="0" indent="27432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Philippians 4:14-16 – </a:t>
            </a:r>
            <a:r>
              <a:rPr lang="en-US" sz="2800" b="1" i="1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church </a:t>
            </a: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shared with Paul but Philippi </a:t>
            </a:r>
          </a:p>
          <a:p>
            <a:pPr marL="0" marR="0" indent="27432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Revelation 1:4 – Jesus addressed 7 churches of Asia one by one</a:t>
            </a:r>
          </a:p>
          <a:p>
            <a:pPr marL="274320" indent="-274320"/>
            <a:r>
              <a:rPr lang="en-US" sz="2800" b="1" i="1" dirty="0">
                <a:solidFill>
                  <a:srgbClr val="E4C9FF"/>
                </a:solidFill>
                <a:latin typeface="Trebuchet MS" panose="020B0603020202020204" pitchFamily="34" charset="0"/>
              </a:rPr>
              <a:t>Local churches consisted of individual disciples</a:t>
            </a:r>
            <a:br>
              <a:rPr lang="en-US" sz="2800" b="1" i="1" dirty="0">
                <a:solidFill>
                  <a:srgbClr val="E4C9FF"/>
                </a:solidFill>
                <a:latin typeface="Trebuchet MS" panose="020B0603020202020204" pitchFamily="34" charset="0"/>
              </a:rPr>
            </a:br>
            <a:r>
              <a:rPr lang="en-US" sz="2800" dirty="0">
                <a:latin typeface="Trebuchet MS" panose="020B0603020202020204" pitchFamily="34" charset="0"/>
              </a:rPr>
              <a:t>Acts 13:1 – Men were “in” the church in Antioch (9:26-29)</a:t>
            </a:r>
          </a:p>
          <a:p>
            <a:endParaRPr lang="en-US" sz="800" dirty="0">
              <a:latin typeface="Trebuchet MS" panose="020B0603020202020204" pitchFamily="34" charset="0"/>
            </a:endParaRPr>
          </a:p>
          <a:p>
            <a:pPr indent="27432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  <a:t>Local churches were groups consisting of individual Christians. These churches were distinguished from one another, each having its own identity as a group. </a:t>
            </a:r>
            <a:endParaRPr lang="en-US" sz="2800" kern="100" dirty="0">
              <a:solidFill>
                <a:schemeClr val="accent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688697"/>
      </p:ext>
    </p:extLst>
  </p:cSld>
  <p:clrMapOvr>
    <a:masterClrMapping/>
  </p:clrMapOvr>
  <p:transition spd="slow">
    <p:zoom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290571-9AAA-BABC-E727-7E0326662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90052D54-B863-E902-619A-927947DDE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81000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66FF99"/>
                </a:solidFill>
                <a:latin typeface="Belgium" pitchFamily="82" charset="0"/>
              </a:rPr>
              <a:t>The Local Church and the Individual</a:t>
            </a:r>
          </a:p>
        </p:txBody>
      </p:sp>
      <p:graphicFrame>
        <p:nvGraphicFramePr>
          <p:cNvPr id="10290" name="Group 50">
            <a:extLst>
              <a:ext uri="{FF2B5EF4-FFF2-40B4-BE49-F238E27FC236}">
                <a16:creationId xmlns:a16="http://schemas.microsoft.com/office/drawing/2014/main" id="{D7582D22-366B-14BA-E9C9-5A82678E07DA}"/>
              </a:ext>
            </a:extLst>
          </p:cNvPr>
          <p:cNvGraphicFramePr>
            <a:graphicFrameLocks noGrp="1"/>
          </p:cNvGraphicFramePr>
          <p:nvPr/>
        </p:nvGraphicFramePr>
        <p:xfrm>
          <a:off x="1600200" y="1450976"/>
          <a:ext cx="9067800" cy="3284538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Bookman Old Style" pitchFamily="18" charset="0"/>
                        </a:rPr>
                        <a:t>Local Church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Bookman Old Style" pitchFamily="18" charset="0"/>
                        </a:rPr>
                        <a:t>Individual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Nature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Group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Rules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Church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CC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7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CC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CC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8782245"/>
      </p:ext>
    </p:extLst>
  </p:cSld>
  <p:clrMapOvr>
    <a:masterClrMapping/>
  </p:clrMapOvr>
  <p:transition spd="slow">
    <p:zoom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96EC98-4510-AEF1-56CB-109B04007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459D8E82-78D8-8380-3645-C77070F0F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81000"/>
            <a:ext cx="8686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66FF99"/>
                </a:solidFill>
                <a:latin typeface="Belgium" pitchFamily="82" charset="0"/>
              </a:rPr>
              <a:t>The Local Church Contrasted to the Individual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EF8D4E-E9AE-AF10-B3DB-BEF05009DFAE}"/>
              </a:ext>
            </a:extLst>
          </p:cNvPr>
          <p:cNvSpPr txBox="1"/>
          <p:nvPr/>
        </p:nvSpPr>
        <p:spPr>
          <a:xfrm>
            <a:off x="647700" y="965775"/>
            <a:ext cx="10896600" cy="5301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Local Churches and Individuals Follow Separate Rules.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rgbClr val="E4C9FF"/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Rules to guide local churches. </a:t>
            </a:r>
          </a:p>
          <a:p>
            <a:pPr marL="0" marR="0" indent="274320" algn="just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Corinthians 16:1,2 – Orders given Corinth </a:t>
            </a:r>
            <a:r>
              <a:rPr lang="en-US" sz="2800" kern="1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&amp; Galatian </a:t>
            </a:r>
            <a:r>
              <a:rPr lang="en-US" sz="2800" b="1" i="1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churches</a:t>
            </a:r>
            <a:endParaRPr lang="en-US" sz="2800" kern="1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274320" algn="just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Revelation 1:4; chapters 2 &amp; 3 – Instructions to local churches 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rgbClr val="E4C9FF"/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Other instructions addressed to individual Christians.</a:t>
            </a:r>
          </a:p>
          <a:p>
            <a:pPr marL="548640" marR="0" indent="-274320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Corinthians 7 </a:t>
            </a:r>
            <a:r>
              <a:rPr lang="en-US" sz="2800" kern="1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Conduct of “e</a:t>
            </a: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ach man” toward “his own wife.”</a:t>
            </a:r>
          </a:p>
          <a:p>
            <a:pPr marL="548640" marR="0" indent="-274320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Ephesians 5:22-6:9 – Husbands, wives, parents, children, servants, and masters instructed about their personal duties.</a:t>
            </a:r>
          </a:p>
          <a:p>
            <a:pPr marL="548640" marR="0" indent="-274320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R="0" algn="ctr"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Scripture reveals different rules for married vs. single people, parents vs. children, masters vs. servants, elders vs. members. </a:t>
            </a:r>
          </a:p>
          <a:p>
            <a:pPr marR="0" algn="ctr"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Likewise, rules for churches differ from those for individuals.</a:t>
            </a:r>
          </a:p>
        </p:txBody>
      </p:sp>
    </p:spTree>
    <p:extLst>
      <p:ext uri="{BB962C8B-B14F-4D97-AF65-F5344CB8AC3E}">
        <p14:creationId xmlns:p14="http://schemas.microsoft.com/office/powerpoint/2010/main" val="172916308"/>
      </p:ext>
    </p:extLst>
  </p:cSld>
  <p:clrMapOvr>
    <a:masterClrMapping/>
  </p:clrMapOvr>
  <p:transition spd="slow">
    <p:zoom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877159-5C51-399D-AE6B-F3B701805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CED82BF7-6983-4FED-2F73-B245F0B67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81000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rgbClr val="66FF99"/>
                </a:solidFill>
                <a:latin typeface="Belgium" pitchFamily="82" charset="0"/>
              </a:rPr>
              <a:t>The Local Church and the Individual</a:t>
            </a:r>
          </a:p>
        </p:txBody>
      </p:sp>
      <p:graphicFrame>
        <p:nvGraphicFramePr>
          <p:cNvPr id="12291" name="Group 3">
            <a:extLst>
              <a:ext uri="{FF2B5EF4-FFF2-40B4-BE49-F238E27FC236}">
                <a16:creationId xmlns:a16="http://schemas.microsoft.com/office/drawing/2014/main" id="{DF7350D4-136F-6FFC-716B-198171E77825}"/>
              </a:ext>
            </a:extLst>
          </p:cNvPr>
          <p:cNvGraphicFramePr>
            <a:graphicFrameLocks noGrp="1"/>
          </p:cNvGraphicFramePr>
          <p:nvPr/>
        </p:nvGraphicFramePr>
        <p:xfrm>
          <a:off x="1219200" y="1219200"/>
          <a:ext cx="9829800" cy="4747578"/>
        </p:xfrm>
        <a:graphic>
          <a:graphicData uri="http://schemas.openxmlformats.org/drawingml/2006/table">
            <a:tbl>
              <a:tblPr/>
              <a:tblGrid>
                <a:gridCol w="29737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1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4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Bookman Old Style" pitchFamily="18" charset="0"/>
                        </a:rPr>
                        <a:t>Local Church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Bookman Old Style" pitchFamily="18" charset="0"/>
                        </a:rPr>
                        <a:t>Individual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Nature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Group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Rules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Church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Funds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Church treasury (collects donations)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 funds (business/donates)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7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CC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CC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CC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CC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1102643"/>
      </p:ext>
    </p:extLst>
  </p:cSld>
  <p:clrMapOvr>
    <a:masterClrMapping/>
  </p:clrMapOvr>
  <p:transition spd="slow">
    <p:zoom dir="in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3103C8-7999-A082-003C-540A36160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BE067BE0-A44A-ECD9-3001-47F487B7F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81000"/>
            <a:ext cx="8686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66FF99"/>
                </a:solidFill>
                <a:latin typeface="Belgium" pitchFamily="82" charset="0"/>
              </a:rPr>
              <a:t>The Local Church Contrasted to the Individual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E0A4C4-3603-F191-1529-16D07AB48024}"/>
              </a:ext>
            </a:extLst>
          </p:cNvPr>
          <p:cNvSpPr txBox="1"/>
          <p:nvPr/>
        </p:nvSpPr>
        <p:spPr>
          <a:xfrm>
            <a:off x="647700" y="965775"/>
            <a:ext cx="10896600" cy="5301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Local Churches and Individuals Have Separate Funds. </a:t>
            </a:r>
            <a:endParaRPr lang="en-US" sz="2800" b="1" i="1" kern="100" dirty="0">
              <a:solidFill>
                <a:srgbClr val="FFFF00"/>
              </a:solidFill>
              <a:effectLst/>
              <a:latin typeface="Trebuchet MS" panose="020B06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rgbClr val="E4C9FF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Local churches possessed and used funds to do their work. </a:t>
            </a:r>
          </a:p>
          <a:p>
            <a:pPr marL="0" marR="0" indent="274320" algn="just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Corinthians 16:1-4 – Churches collected pools of funds </a:t>
            </a:r>
          </a:p>
          <a:p>
            <a:pPr marL="0" marR="0" indent="274320" algn="just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Philippians 4:14-16; 2 Corinthians 11:8,9 – Preacher support 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rgbClr val="E4C9FF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n-US" sz="2800" b="1" i="1" kern="100" dirty="0">
                <a:solidFill>
                  <a:srgbClr val="E4C9FF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ocal church obtains funds differently from individuals. </a:t>
            </a:r>
          </a:p>
          <a:p>
            <a:pPr indent="274320" algn="just"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Cor. 16:1f; 2 Cor. 8 &amp; 9 – Church takes donations from members</a:t>
            </a:r>
          </a:p>
          <a:p>
            <a:pPr marL="0" marR="0" indent="274320" algn="just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Eph. 4:28; 1 Thess. 4:11; 2 Thess. 3:10ff – Individual</a:t>
            </a:r>
            <a:r>
              <a:rPr lang="en-US" sz="2800" kern="100" dirty="0"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has</a:t>
            </a:r>
            <a:r>
              <a:rPr lang="en-US" sz="2800" kern="100" dirty="0">
                <a:effectLst/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business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rgbClr val="E4C9FF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n-US" sz="2800" b="1" i="1" kern="100" dirty="0">
                <a:solidFill>
                  <a:srgbClr val="E4C9FF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ocal church controls funds differently from individuals. </a:t>
            </a:r>
          </a:p>
          <a:p>
            <a:pPr indent="274320" algn="just"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Acts 4:32-5:11; 6:1-6; 11:30 – Church funds supervised by leaders</a:t>
            </a:r>
            <a:endParaRPr lang="en-US" sz="2800" kern="100" dirty="0">
              <a:effectLst/>
              <a:latin typeface="Trebuchet MS" panose="020B06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indent="274320" algn="just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Acts 5:4 – Christian’s funds are his “own” and under his “control”</a:t>
            </a:r>
          </a:p>
          <a:p>
            <a:pPr marL="0" marR="0" indent="274320" algn="just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Cor. 9:6,7; 1 Cor. 16:1,2 – Each person “purposes” for himself.</a:t>
            </a:r>
          </a:p>
          <a:p>
            <a:pPr marL="0" marR="0" algn="ctr"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church and the individual obtain and control funds differently.</a:t>
            </a:r>
          </a:p>
        </p:txBody>
      </p:sp>
    </p:spTree>
    <p:extLst>
      <p:ext uri="{BB962C8B-B14F-4D97-AF65-F5344CB8AC3E}">
        <p14:creationId xmlns:p14="http://schemas.microsoft.com/office/powerpoint/2010/main" val="1657240065"/>
      </p:ext>
    </p:extLst>
  </p:cSld>
  <p:clrMapOvr>
    <a:masterClrMapping/>
  </p:clrMapOvr>
  <p:transition spd="slow">
    <p:zoom dir="in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C27529-2710-1CBB-B1A1-7497BD9DF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EB4D9C1C-8D94-EFBC-E568-F09DE0B46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81000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rgbClr val="66FF99"/>
                </a:solidFill>
                <a:latin typeface="Belgium" pitchFamily="82" charset="0"/>
              </a:rPr>
              <a:t>The Local Church and the Individual</a:t>
            </a:r>
          </a:p>
        </p:txBody>
      </p:sp>
      <p:graphicFrame>
        <p:nvGraphicFramePr>
          <p:cNvPr id="12291" name="Group 3">
            <a:extLst>
              <a:ext uri="{FF2B5EF4-FFF2-40B4-BE49-F238E27FC236}">
                <a16:creationId xmlns:a16="http://schemas.microsoft.com/office/drawing/2014/main" id="{6B0B4362-94CC-F99B-E474-B26EA9C377C6}"/>
              </a:ext>
            </a:extLst>
          </p:cNvPr>
          <p:cNvGraphicFramePr>
            <a:graphicFrameLocks noGrp="1"/>
          </p:cNvGraphicFramePr>
          <p:nvPr/>
        </p:nvGraphicFramePr>
        <p:xfrm>
          <a:off x="1219200" y="1219200"/>
          <a:ext cx="9829800" cy="4998720"/>
        </p:xfrm>
        <a:graphic>
          <a:graphicData uri="http://schemas.openxmlformats.org/drawingml/2006/table">
            <a:tbl>
              <a:tblPr/>
              <a:tblGrid>
                <a:gridCol w="29737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1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4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Bookman Old Style" pitchFamily="18" charset="0"/>
                        </a:rPr>
                        <a:t>Local Church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Bookman Old Style" pitchFamily="18" charset="0"/>
                        </a:rPr>
                        <a:t>Individual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Nature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Group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Rules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Church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Funds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Church treasury (collects donations)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 funds (business/donates)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7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Supervision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Elders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 responsibility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CC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CC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CC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7742890"/>
      </p:ext>
    </p:extLst>
  </p:cSld>
  <p:clrMapOvr>
    <a:masterClrMapping/>
  </p:clrMapOvr>
  <p:transition spd="slow">
    <p:zoom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764E08-D71C-B55F-2D30-8B7726D07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CE76EEB2-F5E2-3727-3548-5209C7196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81000"/>
            <a:ext cx="8686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66FF99"/>
                </a:solidFill>
                <a:latin typeface="Belgium" pitchFamily="82" charset="0"/>
              </a:rPr>
              <a:t>The Local Church Contrasted to the Individual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42D082-9D04-B627-AB41-C1F5B2BA88B6}"/>
              </a:ext>
            </a:extLst>
          </p:cNvPr>
          <p:cNvSpPr txBox="1"/>
          <p:nvPr/>
        </p:nvSpPr>
        <p:spPr>
          <a:xfrm>
            <a:off x="647700" y="965775"/>
            <a:ext cx="10896600" cy="5563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Churches Act Under Different Supervision from Individuals. </a:t>
            </a:r>
          </a:p>
          <a:p>
            <a:pPr marL="274320" marR="0" indent="-274320" algn="just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rgbClr val="E4C9FF"/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A local church is overseen by elders (bishops/pastors). </a:t>
            </a:r>
          </a:p>
          <a:p>
            <a:pPr marL="274320" marR="0" indent="-274320" algn="just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Acts 14:23; Titus 1:5; 1 Peter 5:2,3; Acts 20:28; 1 Timothy 5:17 </a:t>
            </a:r>
          </a:p>
          <a:p>
            <a:pPr marL="274320" marR="0" indent="-274320" algn="just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rgbClr val="E4C9FF"/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Individuals are responsible to make decisions for themselves.</a:t>
            </a:r>
          </a:p>
          <a:p>
            <a:pPr marL="274320" marR="0" indent="274320">
              <a:spcBef>
                <a:spcPts val="0"/>
              </a:spcBef>
              <a:spcAft>
                <a:spcPts val="6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chemeClr val="accent2"/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The choice to obey and follow Christ</a:t>
            </a:r>
          </a:p>
          <a:p>
            <a:pPr marL="274320" marR="0" indent="274320">
              <a:spcBef>
                <a:spcPts val="0"/>
              </a:spcBef>
              <a:spcAft>
                <a:spcPts val="6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Matthew 7:21-28;</a:t>
            </a: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100" dirty="0">
                <a:effectLst/>
                <a:latin typeface="Trebuchet MS" panose="020B0603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James 1:23-25 </a:t>
            </a:r>
          </a:p>
          <a:p>
            <a:pPr marL="274320" marR="0" indent="274320">
              <a:spcBef>
                <a:spcPts val="0"/>
              </a:spcBef>
              <a:spcAft>
                <a:spcPts val="6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chemeClr val="accent2"/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The choice to meet the conditions of forgiveness</a:t>
            </a:r>
          </a:p>
          <a:p>
            <a:pPr marL="274320" marR="0" indent="274320">
              <a:spcBef>
                <a:spcPts val="0"/>
              </a:spcBef>
              <a:spcAft>
                <a:spcPts val="6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Mark 16:15,16; Acts 2:38 </a:t>
            </a:r>
          </a:p>
          <a:p>
            <a:pPr marL="274320" marR="0" indent="274320">
              <a:spcBef>
                <a:spcPts val="0"/>
              </a:spcBef>
              <a:spcAft>
                <a:spcPts val="6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chemeClr val="accent2"/>
                </a:solidFill>
                <a:effectLst/>
                <a:latin typeface="Trebuchet MS" panose="020B0603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Preparation for judgment</a:t>
            </a:r>
            <a:endParaRPr lang="en-US" sz="2800" b="1" kern="100" dirty="0">
              <a:solidFill>
                <a:schemeClr val="accent2"/>
              </a:solidFill>
              <a:effectLst/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274320" marR="0" indent="274320">
              <a:spcBef>
                <a:spcPts val="0"/>
              </a:spcBef>
              <a:spcAft>
                <a:spcPts val="6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Corinthians 5:10; </a:t>
            </a:r>
            <a:r>
              <a:rPr lang="en-US" sz="2800" kern="100" dirty="0">
                <a:effectLst/>
                <a:latin typeface="Trebuchet MS" panose="020B0603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Galatians 6:7,8 </a:t>
            </a:r>
          </a:p>
          <a:p>
            <a:pPr marL="274320" marR="0" indent="274320" algn="ctr">
              <a:spcBef>
                <a:spcPts val="0"/>
              </a:spcBef>
              <a:spcAft>
                <a:spcPts val="6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The local church makes decisions differently from individuals</a:t>
            </a:r>
            <a:r>
              <a:rPr lang="en-US" sz="2800" kern="100" dirty="0">
                <a:effectLst/>
                <a:latin typeface="Trebuchet MS" panose="020B0603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endParaRPr lang="en-US" sz="2800" kern="100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849289"/>
      </p:ext>
    </p:extLst>
  </p:cSld>
  <p:clrMapOvr>
    <a:masterClrMapping/>
  </p:clrMapOvr>
  <p:transition spd="slow">
    <p:zoom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0E3FB-6F6A-E8A0-D00F-81F85A7B4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32A8D7AD-7296-F425-E216-E15781CDF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81000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rgbClr val="66FF99"/>
                </a:solidFill>
                <a:latin typeface="Belgium" pitchFamily="82" charset="0"/>
              </a:rPr>
              <a:t>The Local Church and the Individual</a:t>
            </a:r>
          </a:p>
        </p:txBody>
      </p:sp>
      <p:graphicFrame>
        <p:nvGraphicFramePr>
          <p:cNvPr id="12291" name="Group 3">
            <a:extLst>
              <a:ext uri="{FF2B5EF4-FFF2-40B4-BE49-F238E27FC236}">
                <a16:creationId xmlns:a16="http://schemas.microsoft.com/office/drawing/2014/main" id="{55CE082A-938E-7512-910B-8DCF699BF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995939"/>
              </p:ext>
            </p:extLst>
          </p:nvPr>
        </p:nvGraphicFramePr>
        <p:xfrm>
          <a:off x="1219200" y="1219200"/>
          <a:ext cx="9829800" cy="4998720"/>
        </p:xfrm>
        <a:graphic>
          <a:graphicData uri="http://schemas.openxmlformats.org/drawingml/2006/table">
            <a:tbl>
              <a:tblPr/>
              <a:tblGrid>
                <a:gridCol w="29737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1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4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Bookman Old Style" pitchFamily="18" charset="0"/>
                        </a:rPr>
                        <a:t>Local Church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Bookman Old Style" pitchFamily="18" charset="0"/>
                        </a:rPr>
                        <a:t>Individual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Nature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Group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Rules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Church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Funds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Church treasury (collects donations)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 funds (business/donates)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7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Supervision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Elders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 responsibility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Work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Church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CC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CC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7793396"/>
      </p:ext>
    </p:extLst>
  </p:cSld>
  <p:clrMapOvr>
    <a:masterClrMapping/>
  </p:clrMapOvr>
  <p:transition spd="slow">
    <p:zoom dir="in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133600" y="228600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rgbClr val="66FF99"/>
                </a:solidFill>
                <a:latin typeface="Belgium" pitchFamily="82" charset="0"/>
              </a:rPr>
              <a:t>Examples of Different Works</a:t>
            </a:r>
          </a:p>
        </p:txBody>
      </p:sp>
      <p:graphicFrame>
        <p:nvGraphicFramePr>
          <p:cNvPr id="4217" name="Group 1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133846"/>
              </p:ext>
            </p:extLst>
          </p:nvPr>
        </p:nvGraphicFramePr>
        <p:xfrm>
          <a:off x="457200" y="838200"/>
          <a:ext cx="11506200" cy="5943600"/>
        </p:xfrm>
        <a:graphic>
          <a:graphicData uri="http://schemas.openxmlformats.org/drawingml/2006/table">
            <a:tbl>
              <a:tblPr/>
              <a:tblGrid>
                <a:gridCol w="373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Bookman Old Style" pitchFamily="18" charset="0"/>
                        </a:rPr>
                        <a:t>Scripture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Bookman Old Style" pitchFamily="18" charset="0"/>
                        </a:rPr>
                        <a:t>Individual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Bookman Old Style" pitchFamily="18" charset="0"/>
                        </a:rPr>
                        <a:t>Local Church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rebuchet MS" pitchFamily="34" charset="0"/>
                        </a:rPr>
                        <a:t>Ephesians 4:28; </a:t>
                      </a:r>
                      <a:b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rebuchet MS" pitchFamily="34" charset="0"/>
                        </a:rPr>
                      </a:b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rebuchet MS" pitchFamily="34" charset="0"/>
                        </a:rPr>
                        <a:t>1 Corinthians 16:1,2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Earns by labor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Receives contributions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rebuchet MS" pitchFamily="34" charset="0"/>
                        </a:rPr>
                        <a:t>Acts 5:4; 2 Cor. 9:7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Decides what to give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Accepts gifts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rebuchet MS" pitchFamily="34" charset="0"/>
                        </a:rPr>
                        <a:t>1 Timothy 5:8,16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Cares for needy relatives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Cares for members without relatives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rebuchet MS" pitchFamily="34" charset="0"/>
                        </a:rPr>
                        <a:t>Matthew 18:15-17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Speak alone, 2 or 3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Rebukes, withdraws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rebuchet MS" pitchFamily="34" charset="0"/>
                        </a:rPr>
                        <a:t>Ephesians 5:22-6:4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Marry, raise children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Bride of Christ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800" kern="1200" dirty="0">
                          <a:solidFill>
                            <a:schemeClr val="accent2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 Corinthians 11:22,34 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Eat common meals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Eat Lord’s Supper 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4941014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rebuchet MS" pitchFamily="34" charset="0"/>
                        </a:rPr>
                        <a:t>1 Corinthians 1:10-13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Wear human names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No human names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rebuchet MS" pitchFamily="34" charset="0"/>
                        </a:rPr>
                        <a:t>1 Corinthians 14:7; Hebrews 2:12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Play instruments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Sing spiritual songs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zoom dir="in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7BF64D-9BC1-C0E4-0CBF-194469BA0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134C1C1D-7245-AA32-E843-0EBBE8A43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81000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rgbClr val="66FF99"/>
                </a:solidFill>
                <a:latin typeface="Belgium" pitchFamily="82" charset="0"/>
              </a:rPr>
              <a:t>The Local Church and the Individual</a:t>
            </a:r>
          </a:p>
        </p:txBody>
      </p:sp>
      <p:graphicFrame>
        <p:nvGraphicFramePr>
          <p:cNvPr id="12291" name="Group 3">
            <a:extLst>
              <a:ext uri="{FF2B5EF4-FFF2-40B4-BE49-F238E27FC236}">
                <a16:creationId xmlns:a16="http://schemas.microsoft.com/office/drawing/2014/main" id="{8B39D056-4477-9B81-C008-A548D2B0D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359047"/>
              </p:ext>
            </p:extLst>
          </p:nvPr>
        </p:nvGraphicFramePr>
        <p:xfrm>
          <a:off x="1219200" y="1219200"/>
          <a:ext cx="9829800" cy="4998720"/>
        </p:xfrm>
        <a:graphic>
          <a:graphicData uri="http://schemas.openxmlformats.org/drawingml/2006/table">
            <a:tbl>
              <a:tblPr/>
              <a:tblGrid>
                <a:gridCol w="29737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1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4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Bookman Old Style" pitchFamily="18" charset="0"/>
                        </a:rPr>
                        <a:t>Local Church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Bookman Old Style" pitchFamily="18" charset="0"/>
                        </a:rPr>
                        <a:t>Individual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Nature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Group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Rules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Church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Funds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Church treasury (collects donations)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 funds (business/donates)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7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Supervision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Elders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 responsibility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Work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Church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Membership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Receives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Requests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CCFF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2491919"/>
      </p:ext>
    </p:extLst>
  </p:cSld>
  <p:clrMapOvr>
    <a:masterClrMapping/>
  </p:clrMapOvr>
  <p:transition spd="slow">
    <p:zoom dir="in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C632E2-568D-E956-EDF1-3E770EF55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B91CF292-F57A-60EC-F34D-1325B970E0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81000"/>
            <a:ext cx="8686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66FF99"/>
                </a:solidFill>
                <a:latin typeface="Belgium" pitchFamily="82" charset="0"/>
              </a:rPr>
              <a:t>The Local Church Contrasted to the Individual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48C2E4-B823-0FEE-350D-9064631422B1}"/>
              </a:ext>
            </a:extLst>
          </p:cNvPr>
          <p:cNvSpPr txBox="1"/>
          <p:nvPr/>
        </p:nvSpPr>
        <p:spPr>
          <a:xfrm>
            <a:off x="647700" y="965775"/>
            <a:ext cx="10896600" cy="5455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Local Churches and Individuals Have Distinct Roles in Deciding Church Membership.</a:t>
            </a:r>
          </a:p>
          <a:p>
            <a:pPr marL="274320" marR="0" indent="-274320" algn="just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rgbClr val="E4C9FF"/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Individuals choose to request membership; the church decides to receive members.</a:t>
            </a:r>
          </a:p>
          <a:p>
            <a:pPr marL="0" marR="0" indent="274320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Acts 9:26-29 – Paul sought to join the disciples in Jerusalem. The church determined he was faithful and received him. </a:t>
            </a:r>
          </a:p>
          <a:p>
            <a:pPr marL="0" marR="0" indent="274320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Acts 18:27,28 – Ephesus sent a letter to Achaia to receive Apollos</a:t>
            </a:r>
          </a:p>
          <a:p>
            <a:pPr marL="274320" marR="0" indent="-274320" algn="just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rgbClr val="E4C9FF"/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The church excludes unruly members.</a:t>
            </a:r>
          </a:p>
          <a:p>
            <a:pPr marL="0" marR="0" indent="274320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Corinthians chapter 5; 2 Thessalonians 3:6-15 – Because of member’s conduct, the church may refuse to keep company.</a:t>
            </a:r>
          </a:p>
          <a:p>
            <a:pPr algn="ctr">
              <a:buNone/>
            </a:pPr>
            <a:r>
              <a:rPr lang="en-US" sz="2800" dirty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role of the individual differs from that of the church in </a:t>
            </a:r>
            <a: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deciding who is and is not included in the group. </a:t>
            </a:r>
            <a:endParaRPr lang="en-US" sz="2800" kern="100" dirty="0">
              <a:solidFill>
                <a:schemeClr val="accent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238883"/>
      </p:ext>
    </p:extLst>
  </p:cSld>
  <p:clrMapOvr>
    <a:masterClrMapping/>
  </p:clrMapOvr>
  <p:transition spd="slow">
    <p:zoom dir="in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627ACE-7CD7-CA75-1D00-37DC9AEDB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33882F37-6E6F-16E6-E4CF-D2A6DF84B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81000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rgbClr val="66FF99"/>
                </a:solidFill>
                <a:latin typeface="Belgium" pitchFamily="82" charset="0"/>
              </a:rPr>
              <a:t>The Local Church and the Individual</a:t>
            </a:r>
          </a:p>
        </p:txBody>
      </p:sp>
      <p:graphicFrame>
        <p:nvGraphicFramePr>
          <p:cNvPr id="12291" name="Group 3">
            <a:extLst>
              <a:ext uri="{FF2B5EF4-FFF2-40B4-BE49-F238E27FC236}">
                <a16:creationId xmlns:a16="http://schemas.microsoft.com/office/drawing/2014/main" id="{CDE28FF7-C53B-F9D5-02AD-A7F7094AC73B}"/>
              </a:ext>
            </a:extLst>
          </p:cNvPr>
          <p:cNvGraphicFramePr>
            <a:graphicFrameLocks noGrp="1"/>
          </p:cNvGraphicFramePr>
          <p:nvPr/>
        </p:nvGraphicFramePr>
        <p:xfrm>
          <a:off x="1219200" y="1219200"/>
          <a:ext cx="9829800" cy="4998720"/>
        </p:xfrm>
        <a:graphic>
          <a:graphicData uri="http://schemas.openxmlformats.org/drawingml/2006/table">
            <a:tbl>
              <a:tblPr/>
              <a:tblGrid>
                <a:gridCol w="29737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1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41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Bookman Old Style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Bookman Old Style" pitchFamily="18" charset="0"/>
                        </a:rPr>
                        <a:t>Local Church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Bookman Old Style" pitchFamily="18" charset="0"/>
                        </a:rPr>
                        <a:t>Individual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Nature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Group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Rules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Church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Funds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Church treasury (collects donations)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 funds (business/donates)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7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Supervision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Elders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 responsibility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Work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Church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Membership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Receives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Requests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Intent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Church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Individual</a:t>
                      </a:r>
                    </a:p>
                  </a:txBody>
                  <a:tcPr marL="45720" marR="45720" anchor="ctr" anchorCtr="1" horzOverflow="overflow">
                    <a:lnL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708622"/>
      </p:ext>
    </p:extLst>
  </p:cSld>
  <p:clrMapOvr>
    <a:masterClrMapping/>
  </p:clrMapOvr>
  <p:transition spd="slow">
    <p:zoom dir="in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226EAA-F01E-0698-C5CE-E5CE437EE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AE91746E-5CF6-F6AF-191E-E5CA222CA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81000"/>
            <a:ext cx="8686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66FF99"/>
                </a:solidFill>
                <a:latin typeface="Belgium" pitchFamily="82" charset="0"/>
              </a:rPr>
              <a:t>The Local Church Contrasted to the Individual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941210-1A58-D3BF-8A53-A419A4152ED1}"/>
              </a:ext>
            </a:extLst>
          </p:cNvPr>
          <p:cNvSpPr txBox="1"/>
          <p:nvPr/>
        </p:nvSpPr>
        <p:spPr>
          <a:xfrm>
            <a:off x="647700" y="965775"/>
            <a:ext cx="10896600" cy="5301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The Local Church Intends to Be a Church (Not Just Individuals).</a:t>
            </a:r>
          </a:p>
          <a:p>
            <a:pPr marL="0" marR="0" algn="ctr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group of Christians constitutes a local church only by deliberate choice, by common consent, and mutual intent and purpose.</a:t>
            </a:r>
          </a:p>
          <a:p>
            <a:pPr marL="0" marR="0" algn="ctr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rgbClr val="E4C9FF"/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This follows as a necessary conclusion from previous points. </a:t>
            </a:r>
          </a:p>
          <a:p>
            <a:pPr marL="0" marR="0" indent="-274320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A local church intentionally qualifies and appoints men as elders.</a:t>
            </a:r>
          </a:p>
          <a:p>
            <a:pPr marL="0" marR="0" indent="-274320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It intentionally establishes a treasury of church funds.</a:t>
            </a:r>
          </a:p>
          <a:p>
            <a:pPr marL="0" marR="0" indent="-274320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It deliberately does the works of a local church.</a:t>
            </a:r>
          </a:p>
          <a:p>
            <a:pPr marL="274320" marR="0" indent="-274320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Every individual member must make a deliberate choice to become part of the local church.</a:t>
            </a:r>
          </a:p>
          <a:p>
            <a:pPr marR="0" algn="ctr"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 a local church is not </a:t>
            </a:r>
            <a:r>
              <a:rPr lang="en-US" sz="2800" kern="10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just any </a:t>
            </a:r>
            <a:r>
              <a:rPr lang="en-US" sz="2800" kern="100" dirty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group of Christians, but a group of Christians that are </a:t>
            </a:r>
            <a:r>
              <a:rPr lang="en-US" sz="2800" b="1" i="1" kern="100" dirty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ordered, arranged, or organized </a:t>
            </a:r>
            <a:r>
              <a:rPr lang="en-US" sz="2800" kern="100" dirty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work and worship together as a local church. </a:t>
            </a:r>
          </a:p>
        </p:txBody>
      </p:sp>
    </p:spTree>
    <p:extLst>
      <p:ext uri="{BB962C8B-B14F-4D97-AF65-F5344CB8AC3E}">
        <p14:creationId xmlns:p14="http://schemas.microsoft.com/office/powerpoint/2010/main" val="3002153008"/>
      </p:ext>
    </p:extLst>
  </p:cSld>
  <p:clrMapOvr>
    <a:masterClrMapping/>
  </p:clrMapOvr>
  <p:transition spd="slow">
    <p:zoom dir="in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ABBC97-236F-2B83-659B-A669D07C8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007D60F5-61E0-F7F1-7DFA-1C744DA95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81000"/>
            <a:ext cx="8686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66FF99"/>
                </a:solidFill>
                <a:latin typeface="Belgium" pitchFamily="82" charset="0"/>
              </a:rPr>
              <a:t>The Local Church Contrasted to the Individual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C9B4C2-6AF8-B238-9158-076EC61ED52C}"/>
              </a:ext>
            </a:extLst>
          </p:cNvPr>
          <p:cNvSpPr txBox="1"/>
          <p:nvPr/>
        </p:nvSpPr>
        <p:spPr>
          <a:xfrm>
            <a:off x="533400" y="115318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Individual Blocks</a:t>
            </a:r>
            <a:endParaRPr lang="en-US" sz="2800" kern="100" dirty="0">
              <a:solidFill>
                <a:schemeClr val="accent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5950F2-2FB0-1229-6EEB-936CCF769B5E}"/>
              </a:ext>
            </a:extLst>
          </p:cNvPr>
          <p:cNvSpPr txBox="1"/>
          <p:nvPr/>
        </p:nvSpPr>
        <p:spPr>
          <a:xfrm>
            <a:off x="6400800" y="950893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Organized Group of Blocks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29E67C-20D2-642B-4A39-4D4AFFB78D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286000"/>
            <a:ext cx="4462935" cy="3429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43F2F0-602C-7629-159D-D5849A767E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167" y="1676400"/>
            <a:ext cx="3226034" cy="25456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54A6B6-D739-82DF-670F-345EBFC8D4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212" y="1981200"/>
            <a:ext cx="2796988" cy="2438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C5D226-DE4D-315A-E49D-8194708C43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92" b="24482"/>
          <a:stretch/>
        </p:blipFill>
        <p:spPr>
          <a:xfrm>
            <a:off x="6918113" y="4495800"/>
            <a:ext cx="4070907" cy="198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629155"/>
      </p:ext>
    </p:extLst>
  </p:cSld>
  <p:clrMapOvr>
    <a:masterClrMapping/>
  </p:clrMapOvr>
  <p:transition spd="slow">
    <p:zoom dir="in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252ABE-9EA2-47C7-8A5A-4A91CC73A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>
            <a:extLst>
              <a:ext uri="{FF2B5EF4-FFF2-40B4-BE49-F238E27FC236}">
                <a16:creationId xmlns:a16="http://schemas.microsoft.com/office/drawing/2014/main" id="{7DD7BF70-4522-C3C9-6817-6D55D2EBC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81000"/>
            <a:ext cx="8686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66FF99"/>
                </a:solidFill>
                <a:latin typeface="Belgium" pitchFamily="82" charset="0"/>
              </a:rPr>
              <a:t>The Local Church Contrasted to the Individual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3E6319-8525-23CC-BA94-6CC8346953CE}"/>
              </a:ext>
            </a:extLst>
          </p:cNvPr>
          <p:cNvSpPr txBox="1"/>
          <p:nvPr/>
        </p:nvSpPr>
        <p:spPr>
          <a:xfrm>
            <a:off x="647700" y="1076980"/>
            <a:ext cx="4076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FFFF00"/>
                </a:solidFill>
                <a:effectLst/>
                <a:latin typeface="Trebuchet MS" panose="020B0603020202020204" pitchFamily="34" charset="0"/>
              </a:rPr>
              <a:t>Individual People</a:t>
            </a:r>
            <a:endParaRPr lang="en-US" sz="2800" kern="100" dirty="0">
              <a:solidFill>
                <a:schemeClr val="accent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97E28E-CA5F-AD26-D363-9EFFAE5100F1}"/>
              </a:ext>
            </a:extLst>
          </p:cNvPr>
          <p:cNvSpPr txBox="1"/>
          <p:nvPr/>
        </p:nvSpPr>
        <p:spPr>
          <a:xfrm>
            <a:off x="6172200" y="1000780"/>
            <a:ext cx="510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Organized Groups of People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71D582-6A02-F113-E181-1F745FB15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3810000"/>
            <a:ext cx="2743200" cy="2743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9F0B0D-C82D-A2FC-EB4F-620AB0F19C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1111" b="11111"/>
          <a:stretch>
            <a:fillRect/>
          </a:stretch>
        </p:blipFill>
        <p:spPr>
          <a:xfrm>
            <a:off x="263087" y="1905000"/>
            <a:ext cx="4689913" cy="384813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FE40FCD-D551-6652-D880-90B5684770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031" y="3667047"/>
            <a:ext cx="2448570" cy="30381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2C284C3-021F-1F9B-33C1-1575E50826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5" b="14286"/>
          <a:stretch/>
        </p:blipFill>
        <p:spPr>
          <a:xfrm>
            <a:off x="6934200" y="1600200"/>
            <a:ext cx="3810000" cy="213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450314"/>
      </p:ext>
    </p:extLst>
  </p:cSld>
  <p:clrMapOvr>
    <a:masterClrMapping/>
  </p:clrMapOvr>
  <p:transition spd="slow">
    <p:zoom dir="in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2133600" y="381000"/>
            <a:ext cx="7924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FFFF00"/>
                </a:solidFill>
                <a:latin typeface="Belgium" pitchFamily="82" charset="0"/>
              </a:rPr>
              <a:t>The Work of the Local Church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EA1AC9-634A-994A-D819-5D7E4AB930B2}"/>
              </a:ext>
            </a:extLst>
          </p:cNvPr>
          <p:cNvSpPr txBox="1"/>
          <p:nvPr/>
        </p:nvSpPr>
        <p:spPr>
          <a:xfrm>
            <a:off x="1066800" y="1143000"/>
            <a:ext cx="5638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The Local Church Contrasted to Individuals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The Nature of Local Church Work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Danger of Changing the Work of the Church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Examples of Improper Church Work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Defenses of Other Church Works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195FDC-8508-E893-D991-BFE4F47186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600200"/>
            <a:ext cx="4114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657576"/>
      </p:ext>
    </p:extLst>
  </p:cSld>
  <p:clrMapOvr>
    <a:masterClrMapping/>
  </p:clrMapOvr>
  <p:transition spd="slow">
    <p:zoom dir="in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2133600" y="304800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66FF99"/>
                </a:solidFill>
                <a:latin typeface="Belgium" pitchFamily="82" charset="0"/>
              </a:rPr>
              <a:t>The Work of the Local Church</a:t>
            </a:r>
          </a:p>
        </p:txBody>
      </p:sp>
      <p:sp>
        <p:nvSpPr>
          <p:cNvPr id="13335" name="Text Box 23"/>
          <p:cNvSpPr txBox="1">
            <a:spLocks noChangeArrowheads="1"/>
          </p:cNvSpPr>
          <p:nvPr/>
        </p:nvSpPr>
        <p:spPr bwMode="auto">
          <a:xfrm>
            <a:off x="762000" y="838200"/>
            <a:ext cx="10668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4320" indent="-274320">
              <a:spcBef>
                <a:spcPts val="0"/>
              </a:spcBef>
            </a:pPr>
            <a:r>
              <a:rPr lang="en-US" sz="2800" b="1" dirty="0">
                <a:solidFill>
                  <a:srgbClr val="FFFF00"/>
                </a:solidFill>
                <a:latin typeface="Trebuchet MS" pitchFamily="34" charset="0"/>
              </a:rPr>
              <a:t>Preach the gospel to the lost</a:t>
            </a:r>
            <a:br>
              <a:rPr lang="en-US" sz="2800" b="1" dirty="0">
                <a:solidFill>
                  <a:srgbClr val="66FFFF"/>
                </a:solidFill>
                <a:latin typeface="Trebuchet MS" pitchFamily="34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Acts 11:22-26; Philippians 4:14-18; 1 Timothy 3:15 </a:t>
            </a:r>
          </a:p>
          <a:p>
            <a:pPr marL="274320" indent="-274320">
              <a:spcBef>
                <a:spcPts val="0"/>
              </a:spcBef>
            </a:pPr>
            <a:r>
              <a:rPr lang="en-US" sz="2800" b="1" dirty="0">
                <a:solidFill>
                  <a:srgbClr val="FFFF00"/>
                </a:solidFill>
                <a:latin typeface="Trebuchet MS" pitchFamily="34" charset="0"/>
              </a:rPr>
              <a:t>Instruct and edify Christians</a:t>
            </a:r>
            <a:br>
              <a:rPr lang="en-US" sz="2800" b="1" dirty="0">
                <a:solidFill>
                  <a:srgbClr val="66FFFF"/>
                </a:solidFill>
                <a:latin typeface="Trebuchet MS" pitchFamily="34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1 Corinthians 14:19,23-26; Ephesians 4:15,16; 1 Corinthians 5 </a:t>
            </a:r>
          </a:p>
          <a:p>
            <a:pPr marL="274320" indent="-274320">
              <a:spcBef>
                <a:spcPts val="0"/>
              </a:spcBef>
            </a:pPr>
            <a:r>
              <a:rPr lang="en-US" sz="2800" b="1" dirty="0">
                <a:solidFill>
                  <a:srgbClr val="FFFF00"/>
                </a:solidFill>
                <a:latin typeface="Trebuchet MS" pitchFamily="34" charset="0"/>
              </a:rPr>
              <a:t>Provide opportunities to praise God</a:t>
            </a:r>
            <a:br>
              <a:rPr lang="en-US" sz="2800" b="1" dirty="0">
                <a:solidFill>
                  <a:srgbClr val="66FFFF"/>
                </a:solidFill>
                <a:latin typeface="Trebuchet MS" pitchFamily="34" charset="0"/>
              </a:rPr>
            </a:br>
            <a:r>
              <a:rPr lang="en-US" sz="2800" dirty="0">
                <a:solidFill>
                  <a:schemeClr val="bg2"/>
                </a:solidFill>
                <a:latin typeface="Comic Sans MS" pitchFamily="66" charset="0"/>
              </a:rPr>
              <a:t>Preaching </a:t>
            </a:r>
            <a:r>
              <a:rPr lang="en-US" sz="2800" dirty="0">
                <a:solidFill>
                  <a:srgbClr val="FFFFFF"/>
                </a:solidFill>
                <a:latin typeface="Comic Sans MS" pitchFamily="66" charset="0"/>
              </a:rPr>
              <a:t>(see above)</a:t>
            </a:r>
            <a:br>
              <a:rPr lang="en-US" sz="2800" b="1" dirty="0">
                <a:solidFill>
                  <a:srgbClr val="FFFFFF"/>
                </a:solidFill>
                <a:latin typeface="Trebuchet MS" pitchFamily="34" charset="0"/>
              </a:rPr>
            </a:br>
            <a:r>
              <a:rPr lang="en-US" sz="2800" dirty="0">
                <a:solidFill>
                  <a:schemeClr val="bg2"/>
                </a:solidFill>
                <a:latin typeface="Comic Sans MS" pitchFamily="66" charset="0"/>
              </a:rPr>
              <a:t>Prayer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(1 Corinthians 14:15; Acts 2:42)</a:t>
            </a:r>
            <a:br>
              <a:rPr lang="en-US" sz="2800" dirty="0">
                <a:latin typeface="Comic Sans MS" pitchFamily="66" charset="0"/>
              </a:rPr>
            </a:br>
            <a:r>
              <a:rPr lang="en-US" sz="2800" dirty="0">
                <a:solidFill>
                  <a:schemeClr val="bg2"/>
                </a:solidFill>
                <a:latin typeface="Comic Sans MS" pitchFamily="66" charset="0"/>
              </a:rPr>
              <a:t>Lord’s Supper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(1 Corinthians 11:17-34; Acts 20:7)</a:t>
            </a:r>
            <a:br>
              <a:rPr lang="en-US" sz="2800" dirty="0">
                <a:latin typeface="Comic Sans MS" pitchFamily="66" charset="0"/>
              </a:rPr>
            </a:br>
            <a:r>
              <a:rPr lang="en-US" sz="2800" dirty="0">
                <a:solidFill>
                  <a:schemeClr val="bg2"/>
                </a:solidFill>
                <a:latin typeface="Comic Sans MS" pitchFamily="66" charset="0"/>
              </a:rPr>
              <a:t>Singing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(1 Corinthians 14:15; Hebrews 2:12)</a:t>
            </a:r>
            <a:br>
              <a:rPr lang="en-US" sz="2800" dirty="0">
                <a:latin typeface="Comic Sans MS" pitchFamily="66" charset="0"/>
              </a:rPr>
            </a:br>
            <a:r>
              <a:rPr lang="en-US" sz="2800" dirty="0">
                <a:solidFill>
                  <a:schemeClr val="bg2"/>
                </a:solidFill>
                <a:latin typeface="Comic Sans MS" pitchFamily="66" charset="0"/>
              </a:rPr>
              <a:t>Collection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(1 Corinthians 16:1,2; 2 Corinthians 8 &amp; 9). </a:t>
            </a:r>
          </a:p>
          <a:p>
            <a:pPr marL="274320" indent="-274320">
              <a:spcBef>
                <a:spcPts val="0"/>
              </a:spcBef>
            </a:pPr>
            <a:r>
              <a:rPr lang="en-US" sz="2800" b="1" dirty="0">
                <a:solidFill>
                  <a:srgbClr val="FFFF00"/>
                </a:solidFill>
                <a:latin typeface="Trebuchet MS" pitchFamily="34" charset="0"/>
              </a:rPr>
              <a:t>Care for certain destitute members</a:t>
            </a:r>
            <a:br>
              <a:rPr lang="en-US" sz="2800" b="1" i="1" dirty="0">
                <a:latin typeface="Comic Sans MS" pitchFamily="66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1 Corinthians 16:1,2; 2 Corinthians 8 &amp; 9; Acts 4:32-35</a:t>
            </a:r>
          </a:p>
        </p:txBody>
      </p:sp>
    </p:spTree>
  </p:cSld>
  <p:clrMapOvr>
    <a:masterClrMapping/>
  </p:clrMapOvr>
  <p:transition spd="slow">
    <p:zoom dir="in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5" name="Rectangle 35"/>
          <p:cNvSpPr>
            <a:spLocks noChangeArrowheads="1"/>
          </p:cNvSpPr>
          <p:nvPr/>
        </p:nvSpPr>
        <p:spPr bwMode="auto">
          <a:xfrm>
            <a:off x="2209800" y="609601"/>
            <a:ext cx="77724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600" b="1" dirty="0">
                <a:solidFill>
                  <a:srgbClr val="66FFFF"/>
                </a:solidFill>
                <a:latin typeface="Belgium" pitchFamily="82" charset="0"/>
              </a:rPr>
              <a:t>What Pattern May We Change?</a:t>
            </a:r>
          </a:p>
        </p:txBody>
      </p:sp>
      <p:graphicFrame>
        <p:nvGraphicFramePr>
          <p:cNvPr id="15463" name="Group 103"/>
          <p:cNvGraphicFramePr>
            <a:graphicFrameLocks noGrp="1"/>
          </p:cNvGraphicFramePr>
          <p:nvPr/>
        </p:nvGraphicFramePr>
        <p:xfrm>
          <a:off x="2209800" y="1828800"/>
          <a:ext cx="7848600" cy="3255264"/>
        </p:xfrm>
        <a:graphic>
          <a:graphicData uri="http://schemas.openxmlformats.org/drawingml/2006/table">
            <a:tbl>
              <a:tblPr/>
              <a:tblGrid>
                <a:gridCol w="238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8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itchFamily="18" charset="0"/>
                        </a:rPr>
                        <a:t>Salvation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itchFamily="18" charset="0"/>
                        </a:rPr>
                        <a:t>Worship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itchFamily="18" charset="0"/>
                        </a:rPr>
                        <a:t>Church Work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7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Hear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Believe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Repent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Confess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Baptism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Bible study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Prayer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Singing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Lord’s Supper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Collection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Teach lost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Edify members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Praise God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Help needy members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461" name="Rectangle 101"/>
          <p:cNvSpPr>
            <a:spLocks noChangeArrowheads="1"/>
          </p:cNvSpPr>
          <p:nvPr/>
        </p:nvSpPr>
        <p:spPr bwMode="auto">
          <a:xfrm>
            <a:off x="914400" y="5562600"/>
            <a:ext cx="10363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US" sz="2800" b="1" dirty="0">
                <a:solidFill>
                  <a:srgbClr val="66FFFF"/>
                </a:solidFill>
                <a:latin typeface="Tahoma" charset="0"/>
                <a:cs typeface="Tahoma" charset="0"/>
              </a:rPr>
              <a:t>We must not change any area of the Divine pattern.</a:t>
            </a:r>
          </a:p>
        </p:txBody>
      </p:sp>
    </p:spTree>
  </p:cSld>
  <p:clrMapOvr>
    <a:masterClrMapping/>
  </p:clrMapOvr>
  <p:transition spd="slow">
    <p:zoom dir="in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2133600" y="381000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rgbClr val="66FF99"/>
                </a:solidFill>
                <a:latin typeface="Belgium" pitchFamily="82" charset="0"/>
              </a:rPr>
              <a:t>The Spiritual Nature of the Church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990600" y="990601"/>
            <a:ext cx="10287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4320" indent="-274320">
              <a:spcBef>
                <a:spcPts val="0"/>
              </a:spcBef>
            </a:pPr>
            <a:r>
              <a:rPr lang="en-US" sz="2800" b="1" dirty="0">
                <a:solidFill>
                  <a:srgbClr val="66FFFF"/>
                </a:solidFill>
                <a:latin typeface="Trebuchet MS" pitchFamily="34" charset="0"/>
              </a:rPr>
              <a:t>Its Founder, Owner, and Head came to meet spiritual needs.</a:t>
            </a:r>
            <a:br>
              <a:rPr lang="en-US" sz="2800" b="1" dirty="0">
                <a:solidFill>
                  <a:srgbClr val="66FFFF"/>
                </a:solidFill>
                <a:latin typeface="Trebuchet MS" pitchFamily="34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</a:rPr>
              <a:t>Luke 19:10; 5:32; Matthew 20:28; 26:28; Ephesians 1:7</a:t>
            </a:r>
          </a:p>
          <a:p>
            <a:pPr marL="274320" indent="-274320">
              <a:spcBef>
                <a:spcPts val="0"/>
              </a:spcBef>
            </a:pPr>
            <a:r>
              <a:rPr lang="en-US" sz="2800" b="1" dirty="0">
                <a:solidFill>
                  <a:srgbClr val="66FFFF"/>
                </a:solidFill>
                <a:latin typeface="Trebuchet MS" pitchFamily="34" charset="0"/>
              </a:rPr>
              <a:t>It was purchased with a spiritual price.</a:t>
            </a:r>
            <a:br>
              <a:rPr lang="en-US" sz="2800" b="1" dirty="0">
                <a:solidFill>
                  <a:srgbClr val="66FFFF"/>
                </a:solidFill>
                <a:latin typeface="Trebuchet MS" pitchFamily="34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</a:rPr>
              <a:t>Acts 20:28; Ephesians 5:23-25</a:t>
            </a:r>
          </a:p>
          <a:p>
            <a:pPr marL="274320" indent="-274320">
              <a:spcBef>
                <a:spcPts val="0"/>
              </a:spcBef>
            </a:pPr>
            <a:r>
              <a:rPr lang="en-US" sz="2800" b="1" dirty="0">
                <a:solidFill>
                  <a:srgbClr val="66FFFF"/>
                </a:solidFill>
                <a:latin typeface="Trebuchet MS" pitchFamily="34" charset="0"/>
              </a:rPr>
              <a:t>It consists of spiritually saved people who seek eternal life.</a:t>
            </a:r>
            <a:br>
              <a:rPr lang="en-US" sz="2800" b="1" dirty="0">
                <a:solidFill>
                  <a:srgbClr val="66FFFF"/>
                </a:solidFill>
                <a:latin typeface="Trebuchet MS" pitchFamily="34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</a:rPr>
              <a:t>Acts 2:47 (Acts 20:28; Ephesians 5:23,25; Col. 1:12-14)</a:t>
            </a:r>
          </a:p>
          <a:p>
            <a:pPr marL="274320" indent="-274320">
              <a:spcBef>
                <a:spcPts val="0"/>
              </a:spcBef>
            </a:pPr>
            <a:r>
              <a:rPr lang="en-US" sz="2800" b="1" dirty="0">
                <a:solidFill>
                  <a:srgbClr val="66FFFF"/>
                </a:solidFill>
                <a:latin typeface="Trebuchet MS" pitchFamily="34" charset="0"/>
              </a:rPr>
              <a:t>It is entered by a spiritual birth.</a:t>
            </a:r>
            <a:br>
              <a:rPr lang="en-US" sz="2800" b="1" dirty="0">
                <a:solidFill>
                  <a:srgbClr val="FFFFFF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</a:rPr>
              <a:t>John 3:3,5 (Rom. 6:3,4; 1 Corinthians 12:13; Acts 2:38,47)</a:t>
            </a:r>
          </a:p>
          <a:p>
            <a:pPr marL="274320" indent="-274320">
              <a:spcBef>
                <a:spcPts val="0"/>
              </a:spcBef>
            </a:pPr>
            <a:r>
              <a:rPr lang="en-US" sz="2800" b="1" dirty="0">
                <a:solidFill>
                  <a:srgbClr val="66FFFF"/>
                </a:solidFill>
                <a:latin typeface="Trebuchet MS" pitchFamily="34" charset="0"/>
              </a:rPr>
              <a:t>The primary work of its highest leaders is spiritual.</a:t>
            </a:r>
            <a:br>
              <a:rPr lang="en-US" sz="2800" b="1" i="1" dirty="0">
                <a:solidFill>
                  <a:srgbClr val="FFFFFF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</a:rPr>
              <a:t>Acts 6:2-4; 20:28-30; Hebrews 13:7,17</a:t>
            </a:r>
          </a:p>
          <a:p>
            <a:pPr marL="274320" indent="-274320">
              <a:spcBef>
                <a:spcPts val="0"/>
              </a:spcBef>
            </a:pPr>
            <a:r>
              <a:rPr lang="en-US" sz="2800" b="1" dirty="0">
                <a:solidFill>
                  <a:srgbClr val="66FFFF"/>
                </a:solidFill>
                <a:latin typeface="Trebuchet MS" pitchFamily="34" charset="0"/>
              </a:rPr>
              <a:t>It is a spiritual house, a kingdom not of this world</a:t>
            </a:r>
            <a:br>
              <a:rPr lang="en-US" sz="2800" b="1" i="1" dirty="0">
                <a:solidFill>
                  <a:srgbClr val="FFFFFF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</a:rPr>
              <a:t>1 Peter 2:5; John 18:36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5856B8-AD69-C823-AAEF-F51C1E247C4A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 spd="slow">
    <p:zoom dir="in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AB4B88-EA9A-5083-32DB-75804011A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CE64C6F2-FADB-F339-7B16-1B2310229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81000"/>
            <a:ext cx="7924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FFFF00"/>
                </a:solidFill>
                <a:latin typeface="Belgium" pitchFamily="82" charset="0"/>
              </a:rPr>
              <a:t>The Work of the Local Church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14A3D2-21F3-4944-5645-2E1AE831FFB8}"/>
              </a:ext>
            </a:extLst>
          </p:cNvPr>
          <p:cNvSpPr txBox="1"/>
          <p:nvPr/>
        </p:nvSpPr>
        <p:spPr>
          <a:xfrm>
            <a:off x="1066800" y="1143000"/>
            <a:ext cx="5638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The Local Church Contrasted to Individuals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The Nature of Local Church Work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Danger of Changing the Work of the Church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Examples of Improper Church Work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Defenses of Other Church Works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13C3BE-0353-8F8A-E70D-57D1FDE91F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600200"/>
            <a:ext cx="4114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079848"/>
      </p:ext>
    </p:extLst>
  </p:cSld>
  <p:clrMapOvr>
    <a:masterClrMapping/>
  </p:clrMapOvr>
  <p:transition spd="slow">
    <p:zoom dir="in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157CFD-42E9-A993-A16A-9DCA0E2ED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6">
            <a:extLst>
              <a:ext uri="{FF2B5EF4-FFF2-40B4-BE49-F238E27FC236}">
                <a16:creationId xmlns:a16="http://schemas.microsoft.com/office/drawing/2014/main" id="{0C15738B-FC0C-710D-6348-B0609F51CB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0" y="429682"/>
            <a:ext cx="84582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 b="1" dirty="0">
                <a:solidFill>
                  <a:srgbClr val="66FF99"/>
                </a:solidFill>
                <a:latin typeface="Belgium" pitchFamily="82" charset="0"/>
              </a:rPr>
              <a:t>Unauthorized Practices: The Principle</a:t>
            </a:r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672FDD6D-D3F7-458A-E71F-4F47D889B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11049000" cy="5209118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rgbClr val="E4C9FF"/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The Bible completely reveals ALL good works.</a:t>
            </a:r>
          </a:p>
          <a:p>
            <a:pPr marL="274320" marR="0" indent="-274320" algn="ctr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John 16:13; Acts 20:20,27; 2 Timothy 3:16,17; 2 Peter 1:3 </a:t>
            </a:r>
          </a:p>
          <a:p>
            <a:pPr marL="274320" marR="0" indent="-274320" algn="ctr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kern="100" dirty="0">
                <a:solidFill>
                  <a:srgbClr val="E4C9FF"/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Practices not included in God’s word are unacceptable.</a:t>
            </a:r>
          </a:p>
          <a:p>
            <a:pPr marL="274320" marR="0" indent="-274320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15:9,13,14</a:t>
            </a: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Worship is vain if based </a:t>
            </a:r>
            <a:r>
              <a:rPr lang="en-US" sz="2800" kern="100" dirty="0"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human precepts</a:t>
            </a: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74320" marR="0" indent="-274320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Isaiah 55:8,9; Luke 16:15</a:t>
            </a: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God’s thoughts are different from ours.</a:t>
            </a:r>
          </a:p>
          <a:p>
            <a:pPr marL="274320" marR="0" indent="-274320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Jeremiah 10:23; Proverbs 14:12; 2 Corinthians 10:18</a:t>
            </a: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The way of man is not in himself. </a:t>
            </a:r>
          </a:p>
          <a:p>
            <a:pPr marL="274320" marR="0" indent="-274320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Proverbs 3:5,6</a:t>
            </a: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Trust in the Lord, not on your own understanding. </a:t>
            </a:r>
          </a:p>
          <a:p>
            <a:pPr marL="274320" marR="0" indent="-274320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Colossians 3:17</a:t>
            </a: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All we do should be done in Jesus’ name</a:t>
            </a:r>
          </a:p>
          <a:p>
            <a:pPr marL="274320" marR="0" indent="-274320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Galatians 1:6-9</a:t>
            </a: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Man is accursed if he preaches a different gospel. </a:t>
            </a:r>
          </a:p>
          <a:p>
            <a:pPr marL="274320" marR="0" indent="-274320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John 9</a:t>
            </a:r>
            <a:r>
              <a:rPr lang="en-US" sz="2800" kern="1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Whoever does not abide in Jesus’ teaching, has not God. </a:t>
            </a:r>
          </a:p>
          <a:p>
            <a:pPr marL="274320" marR="0" indent="-274320" algn="ctr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must restrict ourselves to works that God has authorized.</a:t>
            </a:r>
          </a:p>
        </p:txBody>
      </p:sp>
    </p:spTree>
    <p:extLst>
      <p:ext uri="{BB962C8B-B14F-4D97-AF65-F5344CB8AC3E}">
        <p14:creationId xmlns:p14="http://schemas.microsoft.com/office/powerpoint/2010/main" val="2312558469"/>
      </p:ext>
    </p:extLst>
  </p:cSld>
  <p:clrMapOvr>
    <a:masterClrMapping/>
  </p:clrMapOvr>
  <p:transition spd="slow">
    <p:zoom dir="in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609600" y="1219200"/>
            <a:ext cx="11049000" cy="5009064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74320" marR="0" indent="-27432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E4C9FF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Naaman </a:t>
            </a:r>
            <a:r>
              <a:rPr lang="en-US" sz="2800" b="1" kern="100" dirty="0">
                <a:solidFill>
                  <a:schemeClr val="accent2"/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-</a:t>
            </a:r>
            <a:r>
              <a:rPr lang="en-US" sz="2800" b="1" kern="100" dirty="0">
                <a:solidFill>
                  <a:schemeClr val="bg2"/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 Dipping in the Jordan </a:t>
            </a:r>
            <a:r>
              <a:rPr lang="en-US" sz="2800" b="1" kern="100" dirty="0">
                <a:solidFill>
                  <a:srgbClr val="E4C9FF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800" b="1" kern="100" dirty="0">
                <a:solidFill>
                  <a:schemeClr val="accent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2 Kings 5:10-14) </a:t>
            </a:r>
            <a:endParaRPr lang="en-US" sz="2800" b="1" kern="100" dirty="0">
              <a:solidFill>
                <a:schemeClr val="bg2"/>
              </a:solidFill>
              <a:effectLst/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274320" marR="0" indent="-274320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E4C9FF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Baptism</a:t>
            </a:r>
            <a:r>
              <a:rPr lang="en-US" sz="2800" b="1" kern="100" dirty="0">
                <a:solidFill>
                  <a:schemeClr val="bg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- Immersion of a penitent believer </a:t>
            </a:r>
            <a:r>
              <a:rPr lang="en-US" sz="2800" b="1" kern="100" dirty="0">
                <a:solidFill>
                  <a:schemeClr val="accent2"/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(Romans 6:4; Mark 16:16; Acts 2:38)</a:t>
            </a:r>
            <a:endParaRPr lang="en-US" sz="2800" b="1" kern="100" dirty="0">
              <a:solidFill>
                <a:schemeClr val="bg2"/>
              </a:solidFill>
              <a:effectLst/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274320" indent="-274320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E4C9FF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The Lord’s Supper</a:t>
            </a:r>
            <a:r>
              <a:rPr lang="en-US" sz="2800" b="1" kern="100" dirty="0">
                <a:solidFill>
                  <a:schemeClr val="bg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- Bread and fruit of the vine </a:t>
            </a:r>
            <a:r>
              <a:rPr lang="en-US" sz="2800" b="1" kern="100" dirty="0">
                <a:solidFill>
                  <a:schemeClr val="accent2"/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(Matthew 26:26ff)</a:t>
            </a:r>
          </a:p>
          <a:p>
            <a:pPr marL="274320" indent="-274320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E4C9FF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Musical praise</a:t>
            </a:r>
            <a:r>
              <a:rPr lang="en-US" sz="2800" b="1" kern="100" dirty="0">
                <a:solidFill>
                  <a:schemeClr val="bg2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– Singing </a:t>
            </a:r>
            <a:r>
              <a:rPr lang="en-US" sz="2800" b="1" kern="100" dirty="0">
                <a:solidFill>
                  <a:schemeClr val="accent2"/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(Ephesians 5:19; Colossians 3:16; etc.)</a:t>
            </a:r>
            <a:endParaRPr lang="en-US" sz="2800" b="1" kern="100" dirty="0">
              <a:solidFill>
                <a:schemeClr val="bg2"/>
              </a:solidFill>
              <a:effectLst/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274320" marR="0" indent="-274320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E4C9FF"/>
                </a:solidFill>
                <a:effectLst/>
                <a:latin typeface="Trebuchet MS" panose="020B0603020202020204" pitchFamily="34" charset="0"/>
                <a:cs typeface="Times New Roman" panose="02020603050405020304" pitchFamily="18" charset="0"/>
              </a:rPr>
              <a:t>Work of the church</a:t>
            </a:r>
            <a:r>
              <a:rPr lang="en-US" sz="2800" b="1" kern="100" dirty="0">
                <a:solidFill>
                  <a:srgbClr val="E4C9FF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b="1" dirty="0"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Teaching the lost, edifying the members, providing for worship, and caring for destitute members</a:t>
            </a:r>
          </a:p>
          <a:p>
            <a:pPr marL="274320" marR="0" indent="-274320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endParaRPr lang="en-US" sz="2800" b="1" dirty="0"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algn="ctr"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rgbClr val="FFFF00"/>
                </a:solidFill>
                <a:latin typeface="Trebuchet MS" panose="020B0603020202020204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The church</a:t>
            </a:r>
            <a:r>
              <a:rPr lang="en-US" sz="2800" kern="1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may provide tools, facilities, and legitimate aids. </a:t>
            </a:r>
            <a:br>
              <a:rPr lang="en-US" sz="2800" kern="1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kern="1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But </a:t>
            </a:r>
            <a:r>
              <a:rPr lang="en-US" sz="2800" b="1" i="1" kern="1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other</a:t>
            </a:r>
            <a:r>
              <a:rPr lang="en-US" sz="2800" kern="1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acts as works of the local church are eliminated because they differ from what God says. </a:t>
            </a:r>
            <a:endParaRPr lang="en-US" sz="2800" b="1" kern="100" dirty="0">
              <a:solidFill>
                <a:schemeClr val="bg2"/>
              </a:solidFill>
              <a:effectLst/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16BA2768-E89D-BCED-A790-FB5A58A022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6900" y="429682"/>
            <a:ext cx="84582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 b="1" dirty="0">
                <a:solidFill>
                  <a:srgbClr val="66FF99"/>
                </a:solidFill>
                <a:latin typeface="Belgium" pitchFamily="82" charset="0"/>
              </a:rPr>
              <a:t>Unauthorized Practices: Applications</a:t>
            </a:r>
          </a:p>
        </p:txBody>
      </p:sp>
    </p:spTree>
  </p:cSld>
  <p:clrMapOvr>
    <a:masterClrMapping/>
  </p:clrMapOvr>
  <p:transition spd="slow">
    <p:zoom dir="in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209800" y="457201"/>
            <a:ext cx="77724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 b="1">
                <a:solidFill>
                  <a:srgbClr val="66FF99"/>
                </a:solidFill>
                <a:latin typeface="Belgium" pitchFamily="82" charset="0"/>
              </a:rPr>
              <a:t>The Danger of Losing Spiritual Emphasis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914400" y="1219200"/>
            <a:ext cx="10287000" cy="5429179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800" b="1" dirty="0">
                <a:solidFill>
                  <a:srgbClr val="FFFF66"/>
                </a:solidFill>
                <a:latin typeface="Trebuchet MS" pitchFamily="34" charset="0"/>
                <a:cs typeface="Tahoma" charset="0"/>
              </a:rPr>
              <a:t>Spiritual things more important than physical.</a:t>
            </a:r>
            <a:r>
              <a:rPr lang="en-US" sz="2800" i="1" dirty="0">
                <a:solidFill>
                  <a:srgbClr val="FFFF66"/>
                </a:solidFill>
                <a:latin typeface="Comic Sans MS" pitchFamily="66" charset="0"/>
                <a:cs typeface="Tahoma" charset="0"/>
              </a:rPr>
              <a:t> </a:t>
            </a:r>
            <a:br>
              <a:rPr lang="en-US" sz="2800" i="1" dirty="0">
                <a:solidFill>
                  <a:srgbClr val="FF00FF"/>
                </a:solidFill>
                <a:latin typeface="Comic Sans MS" pitchFamily="66" charset="0"/>
                <a:cs typeface="Tahoma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ahoma" charset="0"/>
              </a:rPr>
              <a:t>Matthew 16:26,27 – The world or your soul? </a:t>
            </a:r>
            <a:br>
              <a:rPr lang="en-US" sz="2800" dirty="0">
                <a:solidFill>
                  <a:srgbClr val="FFFFFF"/>
                </a:solidFill>
                <a:latin typeface="Comic Sans MS" pitchFamily="66" charset="0"/>
                <a:cs typeface="Tahoma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ahoma" charset="0"/>
              </a:rPr>
              <a:t>John 6:27,63 – Food that perishes or eternal life? </a:t>
            </a:r>
            <a:br>
              <a:rPr lang="en-US" sz="2800" dirty="0">
                <a:solidFill>
                  <a:srgbClr val="FFFFFF"/>
                </a:solidFill>
                <a:latin typeface="Comic Sans MS" pitchFamily="66" charset="0"/>
                <a:cs typeface="Tahoma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ahoma" charset="0"/>
              </a:rPr>
              <a:t>Romans 8:6 – Carnally minded or spiritually minded?</a:t>
            </a:r>
          </a:p>
          <a:p>
            <a:pPr algn="ctr">
              <a:spcBef>
                <a:spcPct val="20000"/>
              </a:spcBef>
            </a:pPr>
            <a:r>
              <a:rPr lang="en-US" sz="2800" b="1" dirty="0">
                <a:solidFill>
                  <a:srgbClr val="FFFF66"/>
                </a:solidFill>
                <a:latin typeface="Trebuchet MS" pitchFamily="34" charset="0"/>
                <a:cs typeface="Tahoma" charset="0"/>
              </a:rPr>
              <a:t>Maintaining a spiritual emphasis.</a:t>
            </a:r>
            <a:br>
              <a:rPr lang="en-US" sz="2800" b="1" dirty="0">
                <a:solidFill>
                  <a:srgbClr val="66FFFF"/>
                </a:solidFill>
                <a:latin typeface="Trebuchet MS" pitchFamily="34" charset="0"/>
                <a:cs typeface="Tahoma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ahoma" charset="0"/>
              </a:rPr>
              <a:t>Matthew 6:19-21,33 – Seek first the kingdom of God</a:t>
            </a:r>
            <a:br>
              <a:rPr lang="en-US" sz="2800" dirty="0">
                <a:solidFill>
                  <a:srgbClr val="FFFFFF"/>
                </a:solidFill>
                <a:latin typeface="Comic Sans MS" pitchFamily="66" charset="0"/>
                <a:cs typeface="Tahoma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ahoma" charset="0"/>
              </a:rPr>
              <a:t>John 4:23,24 – Spiritual worship for a spiritual God </a:t>
            </a:r>
          </a:p>
          <a:p>
            <a:pPr algn="ctr">
              <a:spcBef>
                <a:spcPct val="20000"/>
              </a:spcBef>
            </a:pPr>
            <a:r>
              <a:rPr lang="en-US" sz="2800" b="1" dirty="0">
                <a:solidFill>
                  <a:srgbClr val="FFFF66"/>
                </a:solidFill>
                <a:latin typeface="Trebuchet MS" pitchFamily="34" charset="0"/>
                <a:cs typeface="Tahoma" charset="0"/>
              </a:rPr>
              <a:t>Spiritual emphasis in the work of the church.</a:t>
            </a:r>
            <a:br>
              <a:rPr lang="en-US" sz="2800" b="1" dirty="0">
                <a:solidFill>
                  <a:srgbClr val="66FFFF"/>
                </a:solidFill>
                <a:latin typeface="Trebuchet MS" pitchFamily="34" charset="0"/>
                <a:cs typeface="Tahoma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ahoma" charset="0"/>
              </a:rPr>
              <a:t>John 18:36 – No physical fighting in a spiritual kingdom</a:t>
            </a:r>
            <a:br>
              <a:rPr lang="en-US" sz="2800" dirty="0">
                <a:solidFill>
                  <a:srgbClr val="FFFFFF"/>
                </a:solidFill>
                <a:latin typeface="Comic Sans MS" pitchFamily="66" charset="0"/>
                <a:cs typeface="Tahoma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ahoma" charset="0"/>
              </a:rPr>
              <a:t>1 Peter 2:5,9 – Spiritual sacrifices for a spiritual house</a:t>
            </a:r>
          </a:p>
          <a:p>
            <a:pPr algn="ctr">
              <a:spcBef>
                <a:spcPct val="20000"/>
              </a:spcBef>
            </a:pPr>
            <a:r>
              <a:rPr lang="en-US" sz="2800" b="1" dirty="0">
                <a:solidFill>
                  <a:srgbClr val="FFFF66"/>
                </a:solidFill>
                <a:latin typeface="Trebuchet MS" pitchFamily="34" charset="0"/>
                <a:cs typeface="Tahoma" charset="0"/>
              </a:rPr>
              <a:t>Some inspired examples</a:t>
            </a:r>
            <a:br>
              <a:rPr lang="en-US" sz="2800" i="1" dirty="0">
                <a:solidFill>
                  <a:srgbClr val="FF00FF"/>
                </a:solidFill>
                <a:latin typeface="Comic Sans MS" pitchFamily="66" charset="0"/>
                <a:cs typeface="Tahoma" charset="0"/>
              </a:rPr>
            </a:br>
            <a:r>
              <a:rPr lang="en-US" sz="2800" dirty="0">
                <a:solidFill>
                  <a:srgbClr val="FFFFFF"/>
                </a:solidFill>
                <a:latin typeface="Comic Sans MS" pitchFamily="66" charset="0"/>
                <a:cs typeface="Tahoma" charset="0"/>
              </a:rPr>
              <a:t>Acts 6:1-4; Matthew 21:12,13; 1 Corinthians 11:17-34</a:t>
            </a:r>
          </a:p>
        </p:txBody>
      </p:sp>
    </p:spTree>
  </p:cSld>
  <p:clrMapOvr>
    <a:masterClrMapping/>
  </p:clrMapOvr>
  <p:transition spd="slow">
    <p:zoom dir="in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5F89A0-043B-8E7B-EDA2-3A838069F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0F4B9CA3-ED81-54DD-5C67-F522FB174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81000"/>
            <a:ext cx="7924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FFFF00"/>
                </a:solidFill>
                <a:latin typeface="Belgium" pitchFamily="82" charset="0"/>
              </a:rPr>
              <a:t>The Work of the Local Church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0D794A-CB34-01BD-6012-47A3883B9A3A}"/>
              </a:ext>
            </a:extLst>
          </p:cNvPr>
          <p:cNvSpPr txBox="1"/>
          <p:nvPr/>
        </p:nvSpPr>
        <p:spPr>
          <a:xfrm>
            <a:off x="1066800" y="1143000"/>
            <a:ext cx="5638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The Local Church Contrasted to Individuals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The Nature of Local Church Work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Danger of Changing the Work of the Church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Examples of Improper Church Work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Defenses of Other Church Works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7011EB-D68B-FFFC-C800-1A89655A6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600200"/>
            <a:ext cx="4114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854534"/>
      </p:ext>
    </p:extLst>
  </p:cSld>
  <p:clrMapOvr>
    <a:masterClrMapping/>
  </p:clrMapOvr>
  <p:transition spd="slow">
    <p:zoom dir="in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2209800" y="457201"/>
            <a:ext cx="77724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 b="1">
                <a:solidFill>
                  <a:srgbClr val="66FFFF"/>
                </a:solidFill>
                <a:latin typeface="Belgium" pitchFamily="82" charset="0"/>
              </a:rPr>
              <a:t>Authority and Church Work</a:t>
            </a:r>
          </a:p>
        </p:txBody>
      </p:sp>
      <p:graphicFrame>
        <p:nvGraphicFramePr>
          <p:cNvPr id="30723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3741980"/>
              </p:ext>
            </p:extLst>
          </p:nvPr>
        </p:nvGraphicFramePr>
        <p:xfrm>
          <a:off x="990600" y="1295400"/>
          <a:ext cx="10287000" cy="4236720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itchFamily="18" charset="0"/>
                        </a:rPr>
                        <a:t>Instruction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itchFamily="18" charset="0"/>
                        </a:rPr>
                        <a:t>Unauthorized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itchFamily="18" charset="0"/>
                        </a:rPr>
                        <a:t>Authorized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7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Preach the gospel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Edify members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Worship God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Help destitute members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Carnal attractions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zoom dir="in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2209800" y="457201"/>
            <a:ext cx="77724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 b="1">
                <a:solidFill>
                  <a:srgbClr val="66FF99"/>
                </a:solidFill>
                <a:latin typeface="Belgium" pitchFamily="82" charset="0"/>
              </a:rPr>
              <a:t>Gospel or Gimmicks?</a:t>
            </a:r>
          </a:p>
        </p:txBody>
      </p:sp>
      <p:graphicFrame>
        <p:nvGraphicFramePr>
          <p:cNvPr id="19490" name="Group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494308"/>
              </p:ext>
            </p:extLst>
          </p:nvPr>
        </p:nvGraphicFramePr>
        <p:xfrm>
          <a:off x="1143000" y="1295400"/>
          <a:ext cx="9753600" cy="4279392"/>
        </p:xfrm>
        <a:graphic>
          <a:graphicData uri="http://schemas.openxmlformats.org/drawingml/2006/table">
            <a:tbl>
              <a:tblPr/>
              <a:tblGrid>
                <a:gridCol w="49223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312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Bookman Old Style" pitchFamily="18" charset="0"/>
                        </a:rPr>
                        <a:t>The Gospel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Bookman Old Style" pitchFamily="18" charset="0"/>
                        </a:rPr>
                        <a:t>Carnal appeals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7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God’s Power</a:t>
                      </a:r>
                      <a:b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</a:b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itchFamily="66" charset="0"/>
                        </a:rPr>
                        <a:t>Romans 1:16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Called by the gospel</a:t>
                      </a:r>
                      <a:b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</a:b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itchFamily="66" charset="0"/>
                        </a:rPr>
                        <a:t>2 Thessalonians 2:14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Jesus Draws/Invites</a:t>
                      </a:r>
                      <a:b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</a:b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itchFamily="66" charset="0"/>
                        </a:rPr>
                        <a:t>John 12:32; Matt. 11:28-30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Apostles preached</a:t>
                      </a:r>
                      <a:b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</a:b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itchFamily="66" charset="0"/>
                        </a:rPr>
                        <a:t>Acts 17:2,17; 18:4,11,19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No fleshly weapons</a:t>
                      </a:r>
                      <a:b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</a:b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itchFamily="66" charset="0"/>
                        </a:rPr>
                        <a:t>2 Corinthians 10:3-5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Spiritual armor/sword</a:t>
                      </a:r>
                      <a:b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</a:b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itchFamily="66" charset="0"/>
                        </a:rPr>
                        <a:t>Ephesians 6:10-18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Preach the cross</a:t>
                      </a:r>
                      <a:b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</a:b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mic Sans MS" panose="030F0702030302020204" pitchFamily="66" charset="0"/>
                        </a:rPr>
                        <a:t>1 Corinthians 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itchFamily="66" charset="0"/>
                        </a:rPr>
                        <a:t>1:18-25; 2:1-5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Flesh doesn’t profit</a:t>
                      </a:r>
                      <a:b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</a:b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itchFamily="66" charset="0"/>
                        </a:rPr>
                        <a:t>John 6:26f,44f,63,68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491" name="Rectangle 35"/>
          <p:cNvSpPr>
            <a:spLocks noChangeArrowheads="1"/>
          </p:cNvSpPr>
          <p:nvPr/>
        </p:nvSpPr>
        <p:spPr bwMode="auto">
          <a:xfrm>
            <a:off x="2209800" y="5791201"/>
            <a:ext cx="777240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Tahoma" charset="0"/>
                <a:cs typeface="Tahoma" charset="0"/>
              </a:rPr>
              <a:t>Spiritual work requires spiritual weapons.</a:t>
            </a:r>
          </a:p>
        </p:txBody>
      </p:sp>
    </p:spTree>
  </p:cSld>
  <p:clrMapOvr>
    <a:masterClrMapping/>
  </p:clrMapOvr>
  <p:transition spd="slow">
    <p:zoom dir="in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54B73E-61FE-0F01-6B95-CF0120E32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2EFA581-F6C0-DD46-F617-33FDDDEFA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57201"/>
            <a:ext cx="77724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 b="1">
                <a:solidFill>
                  <a:srgbClr val="66FFFF"/>
                </a:solidFill>
                <a:latin typeface="Belgium" pitchFamily="82" charset="0"/>
              </a:rPr>
              <a:t>Authority and Church Work</a:t>
            </a:r>
          </a:p>
        </p:txBody>
      </p:sp>
      <p:graphicFrame>
        <p:nvGraphicFramePr>
          <p:cNvPr id="30723" name="Group 3">
            <a:extLst>
              <a:ext uri="{FF2B5EF4-FFF2-40B4-BE49-F238E27FC236}">
                <a16:creationId xmlns:a16="http://schemas.microsoft.com/office/drawing/2014/main" id="{99E1261F-747D-CB24-59C2-E528A4DD70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24925"/>
              </p:ext>
            </p:extLst>
          </p:nvPr>
        </p:nvGraphicFramePr>
        <p:xfrm>
          <a:off x="990600" y="1295400"/>
          <a:ext cx="10287000" cy="4236720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itchFamily="18" charset="0"/>
                        </a:rPr>
                        <a:t>Instruction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itchFamily="18" charset="0"/>
                        </a:rPr>
                        <a:t>Unauthorized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itchFamily="18" charset="0"/>
                        </a:rPr>
                        <a:t>Authorized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7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Preach the gospel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Edify members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Worship God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Help destitute members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Carnal attractions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Businesses, hospitals, schools, politics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9733556"/>
      </p:ext>
    </p:extLst>
  </p:cSld>
  <p:clrMapOvr>
    <a:masterClrMapping/>
  </p:clrMapOvr>
  <p:transition spd="slow">
    <p:zoom dir="in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98C89D-8071-84A8-035D-6E73C0C8B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1E0A871B-EF13-6ED5-7635-7C7EBF729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57201"/>
            <a:ext cx="77724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 b="1">
                <a:solidFill>
                  <a:srgbClr val="66FFFF"/>
                </a:solidFill>
                <a:latin typeface="Belgium" pitchFamily="82" charset="0"/>
              </a:rPr>
              <a:t>Authority and Church Work</a:t>
            </a:r>
          </a:p>
        </p:txBody>
      </p:sp>
      <p:graphicFrame>
        <p:nvGraphicFramePr>
          <p:cNvPr id="30723" name="Group 3">
            <a:extLst>
              <a:ext uri="{FF2B5EF4-FFF2-40B4-BE49-F238E27FC236}">
                <a16:creationId xmlns:a16="http://schemas.microsoft.com/office/drawing/2014/main" id="{1DBDEB4E-006B-6A68-226D-1404204CC4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439865"/>
              </p:ext>
            </p:extLst>
          </p:nvPr>
        </p:nvGraphicFramePr>
        <p:xfrm>
          <a:off x="990600" y="1295400"/>
          <a:ext cx="10287000" cy="4236720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itchFamily="18" charset="0"/>
                        </a:rPr>
                        <a:t>Instruction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itchFamily="18" charset="0"/>
                        </a:rPr>
                        <a:t>Unauthorized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itchFamily="18" charset="0"/>
                        </a:rPr>
                        <a:t>Authorized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7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Preach the gospel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Edify members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Worship God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Help destitute members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Carnal attractions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Businesses, hospitals, schools, politics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Entertainment, recreation, social activities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9390037"/>
      </p:ext>
    </p:extLst>
  </p:cSld>
  <p:clrMapOvr>
    <a:masterClrMapping/>
  </p:clrMapOvr>
  <p:transition spd="slow">
    <p:zoom dir="in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5A3DAF-BD66-6B88-1871-973FFB2D1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725B198C-A2FC-456E-B14A-5210A81A9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57201"/>
            <a:ext cx="77724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 b="1">
                <a:solidFill>
                  <a:srgbClr val="66FFFF"/>
                </a:solidFill>
                <a:latin typeface="Belgium" pitchFamily="82" charset="0"/>
              </a:rPr>
              <a:t>Authority and Church Work</a:t>
            </a:r>
          </a:p>
        </p:txBody>
      </p:sp>
      <p:graphicFrame>
        <p:nvGraphicFramePr>
          <p:cNvPr id="30723" name="Group 3">
            <a:extLst>
              <a:ext uri="{FF2B5EF4-FFF2-40B4-BE49-F238E27FC236}">
                <a16:creationId xmlns:a16="http://schemas.microsoft.com/office/drawing/2014/main" id="{FD9E1B28-7133-2690-27B4-51FBB5B7D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58493"/>
              </p:ext>
            </p:extLst>
          </p:nvPr>
        </p:nvGraphicFramePr>
        <p:xfrm>
          <a:off x="990600" y="1295400"/>
          <a:ext cx="10287000" cy="4236720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itchFamily="18" charset="0"/>
                        </a:rPr>
                        <a:t>Instruction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itchFamily="18" charset="0"/>
                        </a:rPr>
                        <a:t>Unauthorized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itchFamily="18" charset="0"/>
                        </a:rPr>
                        <a:t>Authorized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7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Preach the gospel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Edify members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Worship God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Help destitute members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Carnal attractions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Businesses, hospitals, schools, politics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Entertainment, recreation, social activities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Caring for needy non-members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6500130"/>
      </p:ext>
    </p:extLst>
  </p:cSld>
  <p:clrMapOvr>
    <a:masterClrMapping/>
  </p:clrMapOvr>
  <p:transition spd="slow">
    <p:zoom dir="in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2209800" y="457201"/>
            <a:ext cx="77724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 b="1">
                <a:solidFill>
                  <a:srgbClr val="66FFFF"/>
                </a:solidFill>
                <a:latin typeface="Belgium" pitchFamily="82" charset="0"/>
              </a:rPr>
              <a:t>Whom Should Local Churches Help?</a:t>
            </a:r>
          </a:p>
        </p:txBody>
      </p:sp>
      <p:sp>
        <p:nvSpPr>
          <p:cNvPr id="33809" name="Rectangle 17"/>
          <p:cNvSpPr>
            <a:spLocks noChangeArrowheads="1"/>
          </p:cNvSpPr>
          <p:nvPr/>
        </p:nvSpPr>
        <p:spPr bwMode="auto">
          <a:xfrm>
            <a:off x="1905000" y="1444626"/>
            <a:ext cx="8458200" cy="3584575"/>
          </a:xfrm>
          <a:prstGeom prst="rect">
            <a:avLst/>
          </a:prstGeom>
          <a:noFill/>
          <a:ln w="76200" cmpd="tri">
            <a:solidFill>
              <a:srgbClr val="66FFFF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Acts 2:44,45 — “all that </a:t>
            </a:r>
            <a:r>
              <a:rPr lang="en-US" sz="2800" i="1">
                <a:solidFill>
                  <a:srgbClr val="FFFF66"/>
                </a:solidFill>
                <a:latin typeface="Tahoma" charset="0"/>
                <a:cs typeface="Tahoma" charset="0"/>
              </a:rPr>
              <a:t>believed</a:t>
            </a: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” </a:t>
            </a:r>
            <a:b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</a:b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Acts 4:32-5:11 — “them that </a:t>
            </a:r>
            <a:r>
              <a:rPr lang="en-US" sz="2800" i="1">
                <a:solidFill>
                  <a:srgbClr val="FFFF66"/>
                </a:solidFill>
                <a:latin typeface="Tahoma" charset="0"/>
                <a:cs typeface="Tahoma" charset="0"/>
              </a:rPr>
              <a:t>believed</a:t>
            </a: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” (4:32) </a:t>
            </a:r>
            <a:b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</a:b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Acts 6:1-6 — “number of the </a:t>
            </a:r>
            <a:r>
              <a:rPr lang="en-US" sz="2800" i="1">
                <a:solidFill>
                  <a:srgbClr val="FFFF66"/>
                </a:solidFill>
                <a:latin typeface="Tahoma" charset="0"/>
                <a:cs typeface="Tahoma" charset="0"/>
              </a:rPr>
              <a:t>disciples</a:t>
            </a: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 (v1) </a:t>
            </a:r>
            <a:b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</a:b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Acts 11:27-30 — “unto the </a:t>
            </a:r>
            <a:r>
              <a:rPr lang="en-US" sz="2800" i="1">
                <a:solidFill>
                  <a:srgbClr val="FFFF66"/>
                </a:solidFill>
                <a:latin typeface="Tahoma" charset="0"/>
                <a:cs typeface="Tahoma" charset="0"/>
              </a:rPr>
              <a:t>brethren</a:t>
            </a: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” (v29) </a:t>
            </a:r>
            <a:b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</a:b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Romans 15:25-27 — “unto the </a:t>
            </a:r>
            <a:r>
              <a:rPr lang="en-US" sz="2800" i="1">
                <a:solidFill>
                  <a:srgbClr val="FFFF66"/>
                </a:solidFill>
                <a:latin typeface="Tahoma" charset="0"/>
                <a:cs typeface="Tahoma" charset="0"/>
              </a:rPr>
              <a:t>saints</a:t>
            </a:r>
            <a:r>
              <a:rPr lang="en-US" sz="2800">
                <a:solidFill>
                  <a:srgbClr val="FFFF66"/>
                </a:solidFill>
                <a:latin typeface="Tahoma" charset="0"/>
                <a:cs typeface="Tahoma" charset="0"/>
              </a:rPr>
              <a:t>…</a:t>
            </a:r>
            <a:r>
              <a:rPr lang="en-US" sz="2800" i="1">
                <a:solidFill>
                  <a:srgbClr val="FFFF66"/>
                </a:solidFill>
                <a:latin typeface="Tahoma" charset="0"/>
                <a:cs typeface="Tahoma" charset="0"/>
              </a:rPr>
              <a:t>saints</a:t>
            </a: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” </a:t>
            </a:r>
            <a:b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</a:b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1 Corinthians 16:1-4 — “for the </a:t>
            </a:r>
            <a:r>
              <a:rPr lang="en-US" sz="2800" i="1">
                <a:solidFill>
                  <a:srgbClr val="FFFF66"/>
                </a:solidFill>
                <a:latin typeface="Tahoma" charset="0"/>
                <a:cs typeface="Tahoma" charset="0"/>
              </a:rPr>
              <a:t>saints</a:t>
            </a: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” </a:t>
            </a:r>
            <a:b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</a:b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2 Corinthians 8:4; 9:1,12 — “to the </a:t>
            </a:r>
            <a:r>
              <a:rPr lang="en-US" sz="2800" i="1">
                <a:solidFill>
                  <a:srgbClr val="FFFF66"/>
                </a:solidFill>
                <a:latin typeface="Tahoma" charset="0"/>
                <a:cs typeface="Tahoma" charset="0"/>
              </a:rPr>
              <a:t>saints</a:t>
            </a: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” </a:t>
            </a:r>
            <a:b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</a:b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1 Timothy 5:16 – “widows indeed” (</a:t>
            </a:r>
            <a:r>
              <a:rPr lang="en-US" sz="2800">
                <a:solidFill>
                  <a:srgbClr val="FFFF66"/>
                </a:solidFill>
                <a:latin typeface="Tahoma" charset="0"/>
                <a:cs typeface="Tahoma" charset="0"/>
              </a:rPr>
              <a:t>trust in God</a:t>
            </a:r>
            <a:r>
              <a:rPr lang="en-US" sz="2800">
                <a:solidFill>
                  <a:srgbClr val="FFFFFF"/>
                </a:solidFill>
                <a:latin typeface="Tahoma" charset="0"/>
                <a:cs typeface="Tahoma" charset="0"/>
              </a:rPr>
              <a:t>)</a:t>
            </a:r>
            <a:endParaRPr lang="en-US" b="1">
              <a:solidFill>
                <a:srgbClr val="66FFFF"/>
              </a:solidFill>
              <a:latin typeface="Tahoma" charset="0"/>
              <a:cs typeface="Tahoma" charset="0"/>
            </a:endParaRPr>
          </a:p>
        </p:txBody>
      </p:sp>
      <p:sp>
        <p:nvSpPr>
          <p:cNvPr id="33810" name="Rectangle 18"/>
          <p:cNvSpPr>
            <a:spLocks noChangeArrowheads="1"/>
          </p:cNvSpPr>
          <p:nvPr/>
        </p:nvSpPr>
        <p:spPr bwMode="auto">
          <a:xfrm>
            <a:off x="1905000" y="5405865"/>
            <a:ext cx="8458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b="1">
                <a:solidFill>
                  <a:srgbClr val="66FFFF"/>
                </a:solidFill>
                <a:latin typeface="Tahoma" charset="0"/>
                <a:cs typeface="Tahoma" charset="0"/>
              </a:rPr>
              <a:t>Individuals should help non-members as they can.</a:t>
            </a:r>
            <a:br>
              <a:rPr lang="en-US" b="1">
                <a:solidFill>
                  <a:srgbClr val="66FFFF"/>
                </a:solidFill>
                <a:latin typeface="Tahoma" charset="0"/>
                <a:cs typeface="Tahoma" charset="0"/>
              </a:rPr>
            </a:br>
            <a:r>
              <a:rPr lang="en-US" b="1">
                <a:solidFill>
                  <a:srgbClr val="66FFFF"/>
                </a:solidFill>
                <a:latin typeface="Tahoma" charset="0"/>
                <a:cs typeface="Tahoma" charset="0"/>
              </a:rPr>
              <a:t>Leave the church free to emphasize spiritual work.</a:t>
            </a:r>
          </a:p>
        </p:txBody>
      </p:sp>
    </p:spTree>
  </p:cSld>
  <p:clrMapOvr>
    <a:masterClrMapping/>
  </p:clrMapOvr>
  <p:transition spd="slow">
    <p:zoom dir="in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431592-F810-EE05-FAA0-C46BFEEFD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BB42741D-A8EA-4CB2-1FE9-1205BA7E1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57201"/>
            <a:ext cx="77724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 b="1">
                <a:solidFill>
                  <a:srgbClr val="66FFFF"/>
                </a:solidFill>
                <a:latin typeface="Belgium" pitchFamily="82" charset="0"/>
              </a:rPr>
              <a:t>Authority and Church Work</a:t>
            </a:r>
          </a:p>
        </p:txBody>
      </p:sp>
      <p:graphicFrame>
        <p:nvGraphicFramePr>
          <p:cNvPr id="30723" name="Group 3">
            <a:extLst>
              <a:ext uri="{FF2B5EF4-FFF2-40B4-BE49-F238E27FC236}">
                <a16:creationId xmlns:a16="http://schemas.microsoft.com/office/drawing/2014/main" id="{C3BB9A08-C8F7-1080-BE76-FFE6281364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016543"/>
              </p:ext>
            </p:extLst>
          </p:nvPr>
        </p:nvGraphicFramePr>
        <p:xfrm>
          <a:off x="990600" y="1295400"/>
          <a:ext cx="10287000" cy="4236720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itchFamily="18" charset="0"/>
                        </a:rPr>
                        <a:t>Instruction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itchFamily="18" charset="0"/>
                        </a:rPr>
                        <a:t>Unauthorized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99"/>
                          </a:solidFill>
                          <a:effectLst/>
                          <a:latin typeface="Bookman Old Style" pitchFamily="18" charset="0"/>
                        </a:rPr>
                        <a:t>Authorized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7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Preach the gospel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Edify members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Worship God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Trebuchet MS" pitchFamily="34" charset="0"/>
                        </a:rPr>
                        <a:t>Help destitute members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Carnal attractions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Businesses, hospitals, schools, politics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Entertainment, recreation, social activities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Caring for needy non-members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Building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Printed material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Bible classes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TV/Internet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Songbooks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Lights, pews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Utilities, etc.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66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37" name="Rectangle 17">
            <a:extLst>
              <a:ext uri="{FF2B5EF4-FFF2-40B4-BE49-F238E27FC236}">
                <a16:creationId xmlns:a16="http://schemas.microsoft.com/office/drawing/2014/main" id="{129CD172-D32A-C76C-3304-4F2C3F15D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572910"/>
            <a:ext cx="9448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US" sz="2800" b="1" dirty="0">
                <a:solidFill>
                  <a:srgbClr val="66FFFF"/>
                </a:solidFill>
                <a:latin typeface="Tahoma" charset="0"/>
                <a:cs typeface="Tahoma" charset="0"/>
              </a:rPr>
              <a:t>Churches may provide tools &amp; facilities to aid their works, but must use them for authorized works.</a:t>
            </a:r>
          </a:p>
        </p:txBody>
      </p:sp>
    </p:spTree>
    <p:extLst>
      <p:ext uri="{BB962C8B-B14F-4D97-AF65-F5344CB8AC3E}">
        <p14:creationId xmlns:p14="http://schemas.microsoft.com/office/powerpoint/2010/main" val="1173852720"/>
      </p:ext>
    </p:extLst>
  </p:cSld>
  <p:clrMapOvr>
    <a:masterClrMapping/>
  </p:clrMapOvr>
  <p:transition spd="slow">
    <p:zoom dir="in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31A59-3083-9AA6-78CA-15DE2D38B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D1363B3E-7F05-86D3-4716-D1DD995471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57201"/>
            <a:ext cx="77724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 b="1" dirty="0">
                <a:solidFill>
                  <a:srgbClr val="66FFFF"/>
                </a:solidFill>
                <a:latin typeface="Belgium" pitchFamily="82" charset="0"/>
              </a:rPr>
              <a:t>Wrong Purpose / Wrong Emphasis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074C3B-2083-E9AF-064E-1C02F1937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5" b="4478"/>
          <a:stretch>
            <a:fillRect/>
          </a:stretch>
        </p:blipFill>
        <p:spPr>
          <a:xfrm>
            <a:off x="457200" y="1676400"/>
            <a:ext cx="5105400" cy="441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CF6452-492B-C2B4-1F37-55F7608706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802" y="1828800"/>
            <a:ext cx="5335398" cy="421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71958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97E65F-5AB3-F24E-E9CC-719C72B30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ACD388A8-09D2-1B4D-7AC4-DEF0EB2E6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81000"/>
            <a:ext cx="7924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FFFF00"/>
                </a:solidFill>
                <a:latin typeface="Belgium" pitchFamily="82" charset="0"/>
              </a:rPr>
              <a:t>The Work of the Local Church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F929EC-710E-F08F-0996-DB07D8F4C3FB}"/>
              </a:ext>
            </a:extLst>
          </p:cNvPr>
          <p:cNvSpPr txBox="1"/>
          <p:nvPr/>
        </p:nvSpPr>
        <p:spPr>
          <a:xfrm>
            <a:off x="1066800" y="1143000"/>
            <a:ext cx="5638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The Local Church Contrasted to Individuals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The Nature of Local Church Work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Danger of Changing the Work of the Church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Examples of Improper Church Work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Defenses of Other Church Works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61308C-DF3A-F708-30C0-84C30CA32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600200"/>
            <a:ext cx="4114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999350"/>
      </p:ext>
    </p:extLst>
  </p:cSld>
  <p:clrMapOvr>
    <a:masterClrMapping/>
  </p:clrMapOvr>
  <p:transition spd="slow">
    <p:zoom dir="in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E33508-BF4A-9DE7-0DD8-6463FCA61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CDAD746-8C21-02B7-6D9A-7FBB883B8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57200"/>
            <a:ext cx="105918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 b="1" i="1" dirty="0">
                <a:solidFill>
                  <a:srgbClr val="FFFF00"/>
                </a:solidFill>
                <a:latin typeface="Trebuchet MS" panose="020B0603020202020204" pitchFamily="34" charset="0"/>
              </a:rPr>
              <a:t>Fellowship in Authorized or Unauthorized Works?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F6B6FCC-CD75-CA9C-BF7C-54C9E736D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219200"/>
            <a:ext cx="10287000" cy="2154436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74320" indent="-274320"/>
            <a:r>
              <a:rPr lang="en-US" sz="2800" dirty="0">
                <a:solidFill>
                  <a:srgbClr val="FFFF00"/>
                </a:solidFill>
                <a:latin typeface="Trebuchet MS" panose="020B0603020202020204" pitchFamily="34" charset="0"/>
              </a:rPr>
              <a:t>2 John 9-11 – Not all “fellowship” is acceptable. </a:t>
            </a:r>
          </a:p>
          <a:p>
            <a:pPr marL="274320" indent="-274320"/>
            <a:r>
              <a:rPr lang="en-US" sz="2800" dirty="0">
                <a:solidFill>
                  <a:srgbClr val="FFFF00"/>
                </a:solidFill>
                <a:latin typeface="Trebuchet MS" panose="020B0603020202020204" pitchFamily="34" charset="0"/>
              </a:rPr>
              <a:t>Church fellowship limited to authorized/primarily spiritual work</a:t>
            </a:r>
            <a:br>
              <a:rPr lang="en-US" sz="2800" dirty="0">
                <a:solidFill>
                  <a:srgbClr val="FFFF00"/>
                </a:solidFill>
                <a:latin typeface="Trebuchet MS" panose="020B0603020202020204" pitchFamily="34" charset="0"/>
              </a:rPr>
            </a:br>
            <a: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  <a:t>* Fellowship in worship/edification </a:t>
            </a:r>
            <a:r>
              <a:rPr lang="en-US" sz="2800" dirty="0">
                <a:latin typeface="Trebuchet MS" panose="020B0603020202020204" pitchFamily="34" charset="0"/>
              </a:rPr>
              <a:t>– Acts 2:42; 1 Cor. 10:16,17</a:t>
            </a:r>
            <a:br>
              <a:rPr lang="en-US" sz="2800" dirty="0">
                <a:latin typeface="Trebuchet MS" panose="020B0603020202020204" pitchFamily="34" charset="0"/>
              </a:rPr>
            </a:br>
            <a: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  <a:t>* Fellowship in supporting preachers </a:t>
            </a:r>
            <a:r>
              <a:rPr lang="en-US" sz="2800" dirty="0">
                <a:latin typeface="Trebuchet MS" panose="020B0603020202020204" pitchFamily="34" charset="0"/>
              </a:rPr>
              <a:t>– Philippians 4:14-18</a:t>
            </a:r>
            <a:br>
              <a:rPr lang="en-US" sz="2800" dirty="0">
                <a:latin typeface="Trebuchet MS" panose="020B0603020202020204" pitchFamily="34" charset="0"/>
              </a:rPr>
            </a:br>
            <a: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  <a:t>* Fellowship with needy saints </a:t>
            </a:r>
            <a:r>
              <a:rPr lang="en-US" sz="2800" dirty="0">
                <a:latin typeface="Trebuchet MS" panose="020B0603020202020204" pitchFamily="34" charset="0"/>
              </a:rPr>
              <a:t>– Acts 4:32,34,35; 2 Cor. 8:4.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CE792B9-2B79-C90D-6B98-D0D0CB03C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005" y="3462403"/>
            <a:ext cx="10287000" cy="2154436"/>
          </a:xfrm>
          <a:prstGeom prst="rect">
            <a:avLst/>
          </a:prstGeom>
          <a:noFill/>
          <a:ln w="57150" cmpd="tri">
            <a:solidFill>
              <a:srgbClr val="FF66FF"/>
            </a:solidFill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>
                <a:latin typeface="Trebuchet MS" panose="020B0603020202020204" pitchFamily="34" charset="0"/>
              </a:rPr>
              <a:t>Acts 2:42 - Fellowship was part of spiritual </a:t>
            </a:r>
            <a:r>
              <a:rPr lang="en-US" sz="2800" b="1" i="1" dirty="0">
                <a:latin typeface="Trebuchet MS" panose="020B0603020202020204" pitchFamily="34" charset="0"/>
              </a:rPr>
              <a:t>worship</a:t>
            </a:r>
            <a:r>
              <a:rPr lang="en-US" sz="2800" dirty="0">
                <a:latin typeface="Trebuchet MS" panose="020B0603020202020204" pitchFamily="34" charset="0"/>
              </a:rPr>
              <a:t> acts.</a:t>
            </a:r>
          </a:p>
          <a:p>
            <a:pPr algn="ctr"/>
            <a:r>
              <a:rPr lang="en-US" sz="2800" dirty="0">
                <a:latin typeface="Trebuchet MS" panose="020B0603020202020204" pitchFamily="34" charset="0"/>
              </a:rPr>
              <a:t>These acts may be done in church </a:t>
            </a:r>
            <a:r>
              <a:rPr lang="en-US" sz="2800" b="1" i="1" dirty="0">
                <a:latin typeface="Trebuchet MS" panose="020B0603020202020204" pitchFamily="34" charset="0"/>
              </a:rPr>
              <a:t>assemblies</a:t>
            </a:r>
            <a:r>
              <a:rPr lang="en-US" sz="2800" dirty="0">
                <a:latin typeface="Trebuchet MS" panose="020B0603020202020204" pitchFamily="34" charset="0"/>
              </a:rPr>
              <a:t>.</a:t>
            </a:r>
          </a:p>
          <a:p>
            <a:pPr algn="ctr"/>
            <a:r>
              <a:rPr lang="en-US" sz="2800" dirty="0">
                <a:latin typeface="Trebuchet MS" panose="020B0603020202020204" pitchFamily="34" charset="0"/>
              </a:rPr>
              <a:t>1 Cor. 11:34 - Social acts, etc., should </a:t>
            </a:r>
            <a:r>
              <a:rPr lang="en-US" sz="2800" b="1" i="1" dirty="0">
                <a:latin typeface="Trebuchet MS" panose="020B0603020202020204" pitchFamily="34" charset="0"/>
              </a:rPr>
              <a:t>not</a:t>
            </a:r>
            <a:r>
              <a:rPr lang="en-US" sz="2800" dirty="0">
                <a:latin typeface="Trebuchet MS" panose="020B0603020202020204" pitchFamily="34" charset="0"/>
              </a:rPr>
              <a:t> be in assemblies.</a:t>
            </a:r>
          </a:p>
          <a:p>
            <a:pPr algn="ctr"/>
            <a:r>
              <a:rPr lang="en-US" sz="2800" b="1" i="1" dirty="0">
                <a:latin typeface="Trebuchet MS" panose="020B0603020202020204" pitchFamily="34" charset="0"/>
              </a:rPr>
              <a:t>So local church fellowship does not include social activities, recreation, or entertainment!</a:t>
            </a:r>
            <a:endParaRPr lang="en-US" sz="2800" dirty="0">
              <a:latin typeface="Trebuchet MS" panose="020B0603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E3981C0-635F-109F-AD20-76272FB86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791200"/>
            <a:ext cx="10287000" cy="861774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  <a:t>Social activities, etc., change God’s pattern like different music, baptism, etc. They change spiritual emphasis to carnal.</a:t>
            </a:r>
          </a:p>
        </p:txBody>
      </p:sp>
    </p:spTree>
    <p:extLst>
      <p:ext uri="{BB962C8B-B14F-4D97-AF65-F5344CB8AC3E}">
        <p14:creationId xmlns:p14="http://schemas.microsoft.com/office/powerpoint/2010/main" val="117746946"/>
      </p:ext>
    </p:extLst>
  </p:cSld>
  <p:clrMapOvr>
    <a:masterClrMapping/>
  </p:clrMapOvr>
  <p:transition spd="slow">
    <p:zoom dir="in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418737-D580-B91A-2C53-6B671B9B9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BB7E8EB-DD16-D9C7-7E83-014669F90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57200"/>
            <a:ext cx="105918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 b="1" i="1" dirty="0">
                <a:solidFill>
                  <a:srgbClr val="FFFF00"/>
                </a:solidFill>
                <a:latin typeface="Trebuchet MS" panose="020B0603020202020204" pitchFamily="34" charset="0"/>
              </a:rPr>
              <a:t>Edification: Spiritual or Physical - 1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1DF6C2C-2AB5-29D9-EBDC-563A88529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219200"/>
            <a:ext cx="10287000" cy="1292662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74320" indent="-274320"/>
            <a:r>
              <a:rPr lang="en-US" sz="2800" b="1" i="1" dirty="0">
                <a:solidFill>
                  <a:schemeClr val="tx2"/>
                </a:solidFill>
                <a:latin typeface="Trebuchet MS" panose="020B0603020202020204" pitchFamily="34" charset="0"/>
              </a:rPr>
              <a:t>What Scripture do you use to draw the line?</a:t>
            </a:r>
          </a:p>
          <a:p>
            <a:pPr marL="274320" indent="-274320"/>
            <a:r>
              <a:rPr lang="en-US" sz="2800" b="1" i="1" dirty="0">
                <a:solidFill>
                  <a:schemeClr val="tx2"/>
                </a:solidFill>
                <a:latin typeface="Trebuchet MS" panose="020B0603020202020204" pitchFamily="34" charset="0"/>
              </a:rPr>
              <a:t>This is the same error as using carnal attractions.</a:t>
            </a:r>
          </a:p>
          <a:p>
            <a:pPr marL="274320" indent="-274320"/>
            <a:r>
              <a:rPr lang="en-US" sz="2800" b="1" i="1" dirty="0">
                <a:solidFill>
                  <a:schemeClr val="tx2"/>
                </a:solidFill>
                <a:latin typeface="Trebuchet MS" panose="020B0603020202020204" pitchFamily="34" charset="0"/>
              </a:rPr>
              <a:t>The church should edify by spiritual teaching.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68AA9B9-AAA4-9094-54D8-E78D5A2D4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410200"/>
            <a:ext cx="10287000" cy="861774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  <a:t>Spiritual growth requires spiritual methods, especially teaching.</a:t>
            </a:r>
          </a:p>
          <a:p>
            <a:pPr algn="ctr"/>
            <a: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  <a:t>What verse shows spiritual growth is caused by social activities?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B392D9-B90D-BE36-0B8F-3556EBF3D842}"/>
              </a:ext>
            </a:extLst>
          </p:cNvPr>
          <p:cNvSpPr txBox="1"/>
          <p:nvPr/>
        </p:nvSpPr>
        <p:spPr>
          <a:xfrm>
            <a:off x="609600" y="2514600"/>
            <a:ext cx="10896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algn="ctr"/>
            <a: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  <a:t>Ephesians 4:15,16 - discusses </a:t>
            </a:r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spiritual</a:t>
            </a:r>
            <a: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  <a:t> </a:t>
            </a:r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growth</a:t>
            </a:r>
            <a: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  <a:t> (verses 13-15)</a:t>
            </a:r>
          </a:p>
          <a:p>
            <a:pPr marL="274320" indent="-274320"/>
            <a:r>
              <a:rPr lang="en-US" sz="2800" dirty="0">
                <a:latin typeface="Trebuchet MS" panose="020B0603020202020204" pitchFamily="34" charset="0"/>
              </a:rPr>
              <a:t>Verse 15 – The body edifies by </a:t>
            </a:r>
            <a:r>
              <a:rPr lang="en-US" sz="2800" b="1" i="1" dirty="0">
                <a:latin typeface="Trebuchet MS" panose="020B0603020202020204" pitchFamily="34" charset="0"/>
              </a:rPr>
              <a:t>speaking the truth</a:t>
            </a:r>
            <a:r>
              <a:rPr lang="en-US" sz="2800" dirty="0">
                <a:latin typeface="Trebuchet MS" panose="020B0603020202020204" pitchFamily="34" charset="0"/>
              </a:rPr>
              <a:t> in love.</a:t>
            </a:r>
          </a:p>
          <a:p>
            <a:pPr marL="274320" indent="-274320"/>
            <a:r>
              <a:rPr lang="en-US" sz="2800" dirty="0">
                <a:latin typeface="Trebuchet MS" panose="020B0603020202020204" pitchFamily="34" charset="0"/>
              </a:rPr>
              <a:t>2 Peter 3:18 – Grow in the </a:t>
            </a:r>
            <a:r>
              <a:rPr lang="en-US" sz="2800" b="1" i="1" dirty="0">
                <a:latin typeface="Trebuchet MS" panose="020B0603020202020204" pitchFamily="34" charset="0"/>
              </a:rPr>
              <a:t>grace and knowledge</a:t>
            </a:r>
            <a:r>
              <a:rPr lang="en-US" sz="2800" dirty="0">
                <a:latin typeface="Trebuchet MS" panose="020B0603020202020204" pitchFamily="34" charset="0"/>
              </a:rPr>
              <a:t> of our Lord Jesus </a:t>
            </a:r>
          </a:p>
          <a:p>
            <a:pPr marL="274320" indent="-274320"/>
            <a:r>
              <a:rPr lang="en-US" sz="2800" dirty="0">
                <a:latin typeface="Trebuchet MS" panose="020B0603020202020204" pitchFamily="34" charset="0"/>
              </a:rPr>
              <a:t>1 Peter 2:2 – …desire the </a:t>
            </a:r>
            <a:r>
              <a:rPr lang="en-US" sz="2800" b="1" i="1" dirty="0">
                <a:latin typeface="Trebuchet MS" panose="020B0603020202020204" pitchFamily="34" charset="0"/>
              </a:rPr>
              <a:t>milk of the word</a:t>
            </a:r>
            <a:r>
              <a:rPr lang="en-US" sz="2800" dirty="0">
                <a:latin typeface="Trebuchet MS" panose="020B0603020202020204" pitchFamily="34" charset="0"/>
              </a:rPr>
              <a:t>, that you may </a:t>
            </a:r>
            <a:r>
              <a:rPr lang="en-US" sz="2800" b="1" i="1" dirty="0">
                <a:latin typeface="Trebuchet MS" panose="020B0603020202020204" pitchFamily="34" charset="0"/>
              </a:rPr>
              <a:t>grow</a:t>
            </a:r>
            <a:endParaRPr lang="en-US" sz="2800" dirty="0">
              <a:latin typeface="Trebuchet MS" panose="020B0603020202020204" pitchFamily="34" charset="0"/>
            </a:endParaRPr>
          </a:p>
          <a:p>
            <a:pPr marL="274320" indent="-274320"/>
            <a:r>
              <a:rPr lang="en-US" sz="2800" dirty="0">
                <a:latin typeface="Trebuchet MS" panose="020B0603020202020204" pitchFamily="34" charset="0"/>
              </a:rPr>
              <a:t>Colossians 1:28 – Him we preach, </a:t>
            </a:r>
            <a:r>
              <a:rPr lang="en-US" sz="2800" b="1" i="1" dirty="0">
                <a:latin typeface="Trebuchet MS" panose="020B0603020202020204" pitchFamily="34" charset="0"/>
              </a:rPr>
              <a:t>warning and teaching every man in all wisdom</a:t>
            </a:r>
            <a:r>
              <a:rPr lang="en-US" sz="2800" dirty="0">
                <a:latin typeface="Trebuchet MS" panose="020B0603020202020204" pitchFamily="34" charset="0"/>
              </a:rPr>
              <a:t>, to present every man perfect in Christ.</a:t>
            </a:r>
          </a:p>
        </p:txBody>
      </p:sp>
    </p:spTree>
    <p:extLst>
      <p:ext uri="{BB962C8B-B14F-4D97-AF65-F5344CB8AC3E}">
        <p14:creationId xmlns:p14="http://schemas.microsoft.com/office/powerpoint/2010/main" val="3602848390"/>
      </p:ext>
    </p:extLst>
  </p:cSld>
  <p:clrMapOvr>
    <a:masterClrMapping/>
  </p:clrMapOvr>
  <p:transition spd="slow">
    <p:zoom dir="in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8D5AB0-F9E5-36F1-988C-835F122F9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E12CB84-B105-E1AC-06B4-12B581750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57200"/>
            <a:ext cx="105918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 b="1" i="1" dirty="0">
                <a:solidFill>
                  <a:srgbClr val="FFFF00"/>
                </a:solidFill>
                <a:latin typeface="Trebuchet MS" panose="020B0603020202020204" pitchFamily="34" charset="0"/>
              </a:rPr>
              <a:t>Edification: Spiritual or Physical - 2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A9B5B5B3-FBC7-3C1D-D38E-6ACB62589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219200"/>
            <a:ext cx="10287000" cy="2154436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74320" indent="-274320" algn="ctr"/>
            <a: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  <a:t>1 Corinthians 14 includes guidelines about church edification. </a:t>
            </a:r>
          </a:p>
          <a:p>
            <a:pPr marL="274320" indent="-274320"/>
            <a:r>
              <a:rPr lang="en-US" sz="2800" dirty="0">
                <a:latin typeface="+mn-lt"/>
              </a:rPr>
              <a:t>Edify (v26) by teaching (v3) understandable message (verses 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6-10, 15-19) so all can learn (verse 31). </a:t>
            </a:r>
          </a:p>
          <a:p>
            <a:pPr marL="274320" indent="-274320"/>
            <a:r>
              <a:rPr lang="en-US" sz="2800" dirty="0">
                <a:latin typeface="Trebuchet MS" panose="020B0603020202020204" pitchFamily="34" charset="0"/>
              </a:rPr>
              <a:t>Recreation and entertainment give no understandable message, so they are not an authorized form of church edification.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0CB9E1B-C016-00B0-41CC-F1259E56EE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885" y="3660338"/>
            <a:ext cx="10287000" cy="1292662"/>
          </a:xfrm>
          <a:prstGeom prst="rect">
            <a:avLst/>
          </a:prstGeom>
          <a:noFill/>
          <a:ln w="57150" cmpd="tri">
            <a:solidFill>
              <a:srgbClr val="FF66FF"/>
            </a:solidFill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  <a:t>Church edification is appropriate in </a:t>
            </a:r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assemblies</a:t>
            </a:r>
            <a: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  <a:t>. </a:t>
            </a:r>
            <a:b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</a:br>
            <a: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  <a:t>1 Corinthians 11:34 forbids social activities, etc., in assemblies.</a:t>
            </a:r>
            <a:b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</a:br>
            <a: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  <a:t>So they are not legitimate forms of church edification.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8B5B271-18A4-004F-02FC-970AFC296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181600"/>
            <a:ext cx="10287000" cy="1292662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>
                <a:latin typeface="Trebuchet MS" panose="020B0603020202020204" pitchFamily="34" charset="0"/>
              </a:rPr>
              <a:t>Edification by the church is spiritual in nature, instructing and exhorting men to serve God. Recreation, etc., perverts the work and spiritual nature of the church. </a:t>
            </a:r>
          </a:p>
        </p:txBody>
      </p:sp>
    </p:spTree>
    <p:extLst>
      <p:ext uri="{BB962C8B-B14F-4D97-AF65-F5344CB8AC3E}">
        <p14:creationId xmlns:p14="http://schemas.microsoft.com/office/powerpoint/2010/main" val="2341105735"/>
      </p:ext>
    </p:extLst>
  </p:cSld>
  <p:clrMapOvr>
    <a:masterClrMapping/>
  </p:clrMapOvr>
  <p:transition spd="slow">
    <p:zoom dir="in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6E49CB-5725-95DA-13A8-D795CE11F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5053FB0D-A695-76E4-41F1-0178637E5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57200"/>
            <a:ext cx="105918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 b="1" i="1" dirty="0">
                <a:solidFill>
                  <a:srgbClr val="FFFF00"/>
                </a:solidFill>
                <a:latin typeface="Trebuchet MS" panose="020B0603020202020204" pitchFamily="34" charset="0"/>
              </a:rPr>
              <a:t>Hospitality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15C6DB81-D2B5-92F4-D886-27E95AF90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143000"/>
            <a:ext cx="10287000" cy="5601533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74320" indent="-274320"/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Hospitality involves providing food, lodging, health care, and washing feet.</a:t>
            </a:r>
            <a:b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latin typeface="Trebuchet MS" panose="020B0603020202020204" pitchFamily="34" charset="0"/>
                <a:cs typeface="Times New Roman" panose="02020603050405020304" pitchFamily="18" charset="0"/>
              </a:rPr>
              <a:t>Genesis 18:1-8; 19:2,3; Hebrews 13:2; Matthew 25:35,36; 1 Timothy 5:9,10; Matthew 25:34-36</a:t>
            </a:r>
          </a:p>
          <a:p>
            <a:pPr marL="274320" indent="-274320"/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Hospitality toward people in general is always individual, not local church activity. </a:t>
            </a:r>
            <a:b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latin typeface="Trebuchet MS" panose="020B0603020202020204" pitchFamily="34" charset="0"/>
                <a:cs typeface="Times New Roman" panose="02020603050405020304" pitchFamily="18" charset="0"/>
              </a:rPr>
              <a:t>Genesis 18:1-8; 19:1-3; Matthew 25:34-36,40; 1 Timothy 3:2; 5:9,10; 1 Peter 4:9; Romans 12:13</a:t>
            </a:r>
          </a:p>
          <a:p>
            <a:pPr marL="274320" indent="-274320"/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Scriptural hospitality always refers to caring for needs, not recreation/entertainment.</a:t>
            </a:r>
            <a:b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en-US" sz="2800" dirty="0">
                <a:latin typeface="Trebuchet MS" panose="020B0603020202020204" pitchFamily="34" charset="0"/>
                <a:cs typeface="Times New Roman" panose="02020603050405020304" pitchFamily="18" charset="0"/>
              </a:rPr>
              <a:t>Genesis 18,19; Matthew 25; 1 Timothy 5:9,10; etc.</a:t>
            </a:r>
          </a:p>
          <a:p>
            <a:pPr algn="ctr"/>
            <a:r>
              <a:rPr lang="en-US" sz="2800" dirty="0">
                <a:latin typeface="Trebuchet MS" panose="020B0603020202020204" pitchFamily="34" charset="0"/>
                <a:cs typeface="Times New Roman" panose="02020603050405020304" pitchFamily="18" charset="0"/>
              </a:rPr>
              <a:t>This would involve the church in acting without Bible authority and </a:t>
            </a:r>
            <a:r>
              <a:rPr lang="en-US" sz="2800" dirty="0">
                <a:latin typeface="Trebuchet MS" panose="020B0603020202020204" pitchFamily="34" charset="0"/>
              </a:rPr>
              <a:t>changing church emphasis from spiritual to physical. </a:t>
            </a:r>
            <a:endParaRPr lang="en-US" sz="28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319821"/>
      </p:ext>
    </p:extLst>
  </p:cSld>
  <p:clrMapOvr>
    <a:masterClrMapping/>
  </p:clrMapOvr>
  <p:transition spd="slow">
    <p:zoom dir="in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D6DF90-56E1-CA03-8754-A47B3F375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500DF20-45CA-DD79-263E-8497056737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57200"/>
            <a:ext cx="105918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 b="1" i="1" dirty="0">
                <a:solidFill>
                  <a:srgbClr val="FFFF00"/>
                </a:solidFill>
                <a:latin typeface="Trebuchet MS" panose="020B0603020202020204" pitchFamily="34" charset="0"/>
              </a:rPr>
              <a:t>Good Works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63BD427F-36D3-3912-6C62-F3E5F2BA0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143000"/>
            <a:ext cx="10287000" cy="2154436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74320" indent="-274320"/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Good works must be authorized in Scripture: </a:t>
            </a:r>
            <a:r>
              <a:rPr lang="en-US" sz="2800" dirty="0">
                <a:latin typeface="Trebuchet MS" panose="020B0603020202020204" pitchFamily="34" charset="0"/>
              </a:rPr>
              <a:t>2 Timothy 3:16,17; Matthew 15:9,13,14; Galatians 1:6-9;2 John 9; Matthew 7:21-23 </a:t>
            </a:r>
          </a:p>
          <a:p>
            <a:pPr marL="274320" indent="-274320"/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The church </a:t>
            </a:r>
            <a:r>
              <a:rPr lang="en-US" sz="2800" b="1" i="1" u="sng" dirty="0">
                <a:solidFill>
                  <a:schemeClr val="accent1"/>
                </a:solidFill>
                <a:latin typeface="Trebuchet MS" panose="020B0603020202020204" pitchFamily="34" charset="0"/>
              </a:rPr>
              <a:t>teaches</a:t>
            </a:r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 many good works that are </a:t>
            </a:r>
            <a:r>
              <a:rPr lang="en-US" sz="2800" b="1" i="1" u="sng" dirty="0">
                <a:solidFill>
                  <a:schemeClr val="accent1"/>
                </a:solidFill>
                <a:latin typeface="Trebuchet MS" panose="020B0603020202020204" pitchFamily="34" charset="0"/>
              </a:rPr>
              <a:t>practiced</a:t>
            </a:r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 only </a:t>
            </a:r>
            <a:r>
              <a:rPr lang="en-US" sz="2800" b="1" i="1" u="sng" dirty="0">
                <a:solidFill>
                  <a:schemeClr val="accent1"/>
                </a:solidFill>
                <a:latin typeface="Trebuchet MS" panose="020B0603020202020204" pitchFamily="34" charset="0"/>
              </a:rPr>
              <a:t>individually</a:t>
            </a:r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. </a:t>
            </a:r>
            <a:r>
              <a:rPr lang="en-US" sz="2800" dirty="0">
                <a:latin typeface="Trebuchet MS" panose="020B0603020202020204" pitchFamily="34" charset="0"/>
              </a:rPr>
              <a:t>Hebrews 10:24,25; Titus 3:14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7D9D14A-B03F-B0E6-FBA7-DA001C785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429000"/>
            <a:ext cx="10287000" cy="2154436"/>
          </a:xfrm>
          <a:prstGeom prst="rect">
            <a:avLst/>
          </a:prstGeom>
          <a:noFill/>
          <a:ln w="57150" cmpd="tri">
            <a:solidFill>
              <a:srgbClr val="FF66FF"/>
            </a:solidFill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74320" indent="-274320" algn="ctr"/>
            <a:r>
              <a:rPr lang="en-US" sz="2800" dirty="0">
                <a:latin typeface="Trebuchet MS" panose="020B0603020202020204" pitchFamily="34" charset="0"/>
              </a:rPr>
              <a:t>The church provokes love/good works in its </a:t>
            </a:r>
            <a:r>
              <a:rPr lang="en-US" sz="2800" b="1" i="1" dirty="0">
                <a:latin typeface="Trebuchet MS" panose="020B0603020202020204" pitchFamily="34" charset="0"/>
              </a:rPr>
              <a:t>assemblies</a:t>
            </a:r>
            <a:r>
              <a:rPr lang="en-US" sz="2800" dirty="0">
                <a:latin typeface="Trebuchet MS" panose="020B0603020202020204" pitchFamily="34" charset="0"/>
              </a:rPr>
              <a:t> </a:t>
            </a:r>
            <a:br>
              <a:rPr lang="en-US" sz="2800" dirty="0">
                <a:latin typeface="Trebuchet MS" panose="020B0603020202020204" pitchFamily="34" charset="0"/>
              </a:rPr>
            </a:br>
            <a:r>
              <a:rPr lang="en-US" sz="2800" dirty="0">
                <a:latin typeface="Trebuchet MS" panose="020B0603020202020204" pitchFamily="34" charset="0"/>
              </a:rPr>
              <a:t>(Hebrews 10:24,25). </a:t>
            </a:r>
          </a:p>
          <a:p>
            <a:pPr marL="274320" indent="-274320" algn="ctr"/>
            <a:r>
              <a:rPr lang="en-US" sz="2800" dirty="0">
                <a:latin typeface="Trebuchet MS" panose="020B0603020202020204" pitchFamily="34" charset="0"/>
              </a:rPr>
              <a:t>If this authorizes church entertainment, etc., the church may have entertainment, social activities in their </a:t>
            </a:r>
            <a:r>
              <a:rPr lang="en-US" sz="2800" b="1" i="1" dirty="0">
                <a:latin typeface="Trebuchet MS" panose="020B0603020202020204" pitchFamily="34" charset="0"/>
              </a:rPr>
              <a:t>assemblies</a:t>
            </a:r>
            <a:r>
              <a:rPr lang="en-US" sz="2800" dirty="0">
                <a:latin typeface="Trebuchet MS" panose="020B0603020202020204" pitchFamily="34" charset="0"/>
              </a:rPr>
              <a:t>. </a:t>
            </a:r>
          </a:p>
          <a:p>
            <a:pPr marL="274320" indent="-274320" algn="ctr"/>
            <a:r>
              <a:rPr lang="en-US" sz="2800" dirty="0">
                <a:latin typeface="Trebuchet MS" panose="020B0603020202020204" pitchFamily="34" charset="0"/>
              </a:rPr>
              <a:t>But this contradicts 1 Corinthians 11:34.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AF84780-1189-3B3D-84B7-3241ECA8B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" y="5691426"/>
            <a:ext cx="10287000" cy="861774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74320" indent="-274320" algn="ctr"/>
            <a: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  <a:t> This reasoning leads the church to act without Biblical authority and perverts the spiritual nature of church work.</a:t>
            </a:r>
          </a:p>
        </p:txBody>
      </p:sp>
    </p:spTree>
    <p:extLst>
      <p:ext uri="{BB962C8B-B14F-4D97-AF65-F5344CB8AC3E}">
        <p14:creationId xmlns:p14="http://schemas.microsoft.com/office/powerpoint/2010/main" val="151216369"/>
      </p:ext>
    </p:extLst>
  </p:cSld>
  <p:clrMapOvr>
    <a:masterClrMapping/>
  </p:clrMapOvr>
  <p:transition spd="slow">
    <p:zoom dir="in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05DBCF-6E1D-EBCC-B927-047C072FE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C774DA8E-79BF-2243-FC10-757B159F8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57200"/>
            <a:ext cx="105918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Trebuchet MS" panose="020B0603020202020204" pitchFamily="34" charset="0"/>
              </a:rPr>
              <a:t>“No Church Funds Used” or “Call It Individual Work”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A94F8092-E0A3-55E3-3C90-CE100A727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219200"/>
            <a:ext cx="10287000" cy="4739759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74320" indent="-274320"/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The local church may finance authorized church works.</a:t>
            </a:r>
            <a:b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</a:br>
            <a:r>
              <a:rPr lang="en-US" sz="2800" dirty="0">
                <a:latin typeface="Trebuchet MS" panose="020B0603020202020204" pitchFamily="34" charset="0"/>
              </a:rPr>
              <a:t>1 Corinthians 16:1-4; 2 Corinthians 8 &amp; 9; 11:8,9; Acts 4:32-5:11; Philippians 4:14-16.</a:t>
            </a:r>
          </a:p>
          <a:p>
            <a:pPr marL="274320" indent="-274320"/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The local church it may </a:t>
            </a:r>
            <a:r>
              <a:rPr lang="en-US" sz="2800" b="1" i="1" dirty="0">
                <a:solidFill>
                  <a:schemeClr val="tx2"/>
                </a:solidFill>
                <a:latin typeface="Trebuchet MS" panose="020B0603020202020204" pitchFamily="34" charset="0"/>
              </a:rPr>
              <a:t>supervise</a:t>
            </a:r>
            <a: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  <a:t> authorized church works.</a:t>
            </a:r>
            <a:br>
              <a:rPr lang="en-US" sz="2800" b="1" dirty="0">
                <a:solidFill>
                  <a:schemeClr val="tx2"/>
                </a:solidFill>
                <a:latin typeface="Trebuchet MS" panose="020B0603020202020204" pitchFamily="34" charset="0"/>
              </a:rPr>
            </a:br>
            <a:r>
              <a:rPr lang="en-US" sz="2800" dirty="0">
                <a:latin typeface="Trebuchet MS" panose="020B0603020202020204" pitchFamily="34" charset="0"/>
              </a:rPr>
              <a:t>1 Peter 5:2,3; Acts 20:28 – The elders in a local church oversee or shepherd the “</a:t>
            </a:r>
            <a:r>
              <a:rPr lang="en-US" sz="2800" b="1" i="1" dirty="0">
                <a:latin typeface="Trebuchet MS" panose="020B0603020202020204" pitchFamily="34" charset="0"/>
              </a:rPr>
              <a:t>flock</a:t>
            </a:r>
            <a:r>
              <a:rPr lang="en-US" sz="2800" dirty="0">
                <a:latin typeface="Trebuchet MS" panose="020B0603020202020204" pitchFamily="34" charset="0"/>
              </a:rPr>
              <a:t>” - exercise </a:t>
            </a:r>
            <a:r>
              <a:rPr lang="en-US" sz="2800" b="1" i="1" dirty="0">
                <a:latin typeface="Trebuchet MS" panose="020B0603020202020204" pitchFamily="34" charset="0"/>
              </a:rPr>
              <a:t>oversight</a:t>
            </a:r>
            <a:r>
              <a:rPr lang="en-US" sz="2800" dirty="0">
                <a:latin typeface="Trebuchet MS" panose="020B0603020202020204" pitchFamily="34" charset="0"/>
              </a:rPr>
              <a:t>  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Trebuchet MS" panose="020B0603020202020204" pitchFamily="34" charset="0"/>
              </a:rPr>
              <a:t>Elders may supervise only authorized church works</a:t>
            </a:r>
            <a: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  <a:t>.</a:t>
            </a:r>
            <a:b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</a:br>
            <a: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  <a:t>They should not arrange, organize, or supervise unauthorized  works, nor may they appoint others to supervise them.</a:t>
            </a:r>
            <a:b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</a:br>
            <a:r>
              <a:rPr lang="en-US" sz="2800" b="1" dirty="0">
                <a:solidFill>
                  <a:schemeClr val="accent1"/>
                </a:solidFill>
                <a:latin typeface="Trebuchet MS" panose="020B0603020202020204" pitchFamily="34" charset="0"/>
              </a:rPr>
              <a:t>If the church supervises an activity, calling it individual work does not make it individual.</a:t>
            </a:r>
          </a:p>
        </p:txBody>
      </p:sp>
    </p:spTree>
    <p:extLst>
      <p:ext uri="{BB962C8B-B14F-4D97-AF65-F5344CB8AC3E}">
        <p14:creationId xmlns:p14="http://schemas.microsoft.com/office/powerpoint/2010/main" val="686019071"/>
      </p:ext>
    </p:extLst>
  </p:cSld>
  <p:clrMapOvr>
    <a:masterClrMapping/>
  </p:clrMapOvr>
  <p:transition spd="slow">
    <p:zoom dir="in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7A740E-246A-8582-5621-BA8AD082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9A04E35E-0A89-92F8-98A6-D52A040E4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61675"/>
            <a:ext cx="10591800" cy="58477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3200" b="1" i="1" dirty="0">
                <a:solidFill>
                  <a:schemeClr val="tx2"/>
                </a:solidFill>
                <a:latin typeface="Trebuchet MS" panose="020B0603020202020204" pitchFamily="34" charset="0"/>
              </a:rPr>
              <a:t>Where Does It End?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1FBB3DB2-E1EC-20C5-11A9-AE114FD88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382554"/>
            <a:ext cx="10287000" cy="4739759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74320" indent="-457200"/>
            <a:r>
              <a:rPr lang="en-US" sz="2800" dirty="0">
                <a:latin typeface="Trebuchet MS" panose="020B0603020202020204" pitchFamily="34" charset="0"/>
              </a:rPr>
              <a:t>* Ball teams, track meets, exercise programs, boy scouts,</a:t>
            </a:r>
          </a:p>
          <a:p>
            <a:pPr marL="274320" indent="-457200"/>
            <a:r>
              <a:rPr lang="en-US" sz="2800" dirty="0">
                <a:latin typeface="Trebuchet MS" panose="020B0603020202020204" pitchFamily="34" charset="0"/>
              </a:rPr>
              <a:t>* Church dinners, banquets, kitchens, or ice cream socials </a:t>
            </a:r>
          </a:p>
          <a:p>
            <a:pPr marL="274320" indent="-457200"/>
            <a:r>
              <a:rPr lang="en-US" sz="2800" dirty="0">
                <a:latin typeface="Trebuchet MS" panose="020B0603020202020204" pitchFamily="34" charset="0"/>
              </a:rPr>
              <a:t>* Parties, plays, magic shows, drama, carnivals, circuses</a:t>
            </a:r>
          </a:p>
          <a:p>
            <a:pPr marL="274320" indent="-457200"/>
            <a:r>
              <a:rPr lang="en-US" sz="2800" dirty="0">
                <a:latin typeface="Trebuchet MS" panose="020B0603020202020204" pitchFamily="34" charset="0"/>
              </a:rPr>
              <a:t>* Summer camps</a:t>
            </a:r>
          </a:p>
          <a:p>
            <a:pPr marL="274320" indent="-457200"/>
            <a:r>
              <a:rPr lang="en-US" sz="2800" dirty="0">
                <a:latin typeface="Trebuchet MS" panose="020B0603020202020204" pitchFamily="34" charset="0"/>
              </a:rPr>
              <a:t>* Businesses (bookstore, grocery store, gas station) </a:t>
            </a:r>
          </a:p>
          <a:p>
            <a:pPr marL="274320" indent="-457200"/>
            <a:r>
              <a:rPr lang="en-US" sz="2800" dirty="0">
                <a:latin typeface="Trebuchet MS" panose="020B0603020202020204" pitchFamily="34" charset="0"/>
              </a:rPr>
              <a:t>* Hospitals or health clinics </a:t>
            </a:r>
          </a:p>
          <a:p>
            <a:pPr marL="274320" indent="-457200"/>
            <a:r>
              <a:rPr lang="en-US" sz="2800" dirty="0">
                <a:latin typeface="Trebuchet MS" panose="020B0603020202020204" pitchFamily="34" charset="0"/>
              </a:rPr>
              <a:t>* Daycare centers, kindergartens, elementary or secondary schools, or colleges</a:t>
            </a:r>
          </a:p>
          <a:p>
            <a:pPr marL="274320" indent="-457200"/>
            <a:r>
              <a:rPr lang="en-US" sz="2800" dirty="0">
                <a:latin typeface="Trebuchet MS" panose="020B0603020202020204" pitchFamily="34" charset="0"/>
              </a:rPr>
              <a:t>* Campaign rallies for political candidates or parties </a:t>
            </a:r>
          </a:p>
          <a:p>
            <a:pPr marL="274320" indent="-457200"/>
            <a:r>
              <a:rPr lang="en-US" sz="2800" dirty="0">
                <a:latin typeface="Trebuchet MS" panose="020B0603020202020204" pitchFamily="34" charset="0"/>
              </a:rPr>
              <a:t>* Centralized institutions such as missionary, orphan, or widow institutions</a:t>
            </a:r>
          </a:p>
        </p:txBody>
      </p:sp>
    </p:spTree>
    <p:extLst>
      <p:ext uri="{BB962C8B-B14F-4D97-AF65-F5344CB8AC3E}">
        <p14:creationId xmlns:p14="http://schemas.microsoft.com/office/powerpoint/2010/main" val="897191841"/>
      </p:ext>
    </p:extLst>
  </p:cSld>
  <p:clrMapOvr>
    <a:masterClrMapping/>
  </p:clrMapOvr>
  <p:transition spd="slow">
    <p:zoom dir="in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6C7BDB-D56B-19B3-DC94-69552A697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25853F65-8B04-432B-065B-58BE908C4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57200"/>
            <a:ext cx="105918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 b="1" i="1" dirty="0">
                <a:solidFill>
                  <a:srgbClr val="FFFF00"/>
                </a:solidFill>
                <a:latin typeface="Trebuchet MS" panose="020B0603020202020204" pitchFamily="34" charset="0"/>
              </a:rPr>
              <a:t>Just Trust the Elders’ Decisions? - 1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D57FF4C-7E55-55FC-5219-086891D91E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219200"/>
            <a:ext cx="10287000" cy="5170646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  <a:cs typeface="Times" panose="02020603050405020304" pitchFamily="18" charset="0"/>
              </a:rPr>
              <a:t>This approach has repeatedly led to apostasy. </a:t>
            </a:r>
          </a:p>
          <a:p>
            <a:pPr marL="274320" indent="-274320"/>
            <a:r>
              <a:rPr lang="en-US" sz="2800" dirty="0">
                <a:latin typeface="Trebuchet MS" panose="020B0603020202020204" pitchFamily="34" charset="0"/>
                <a:cs typeface="Times" panose="02020603050405020304" pitchFamily="18" charset="0"/>
              </a:rPr>
              <a:t>* </a:t>
            </a:r>
            <a:r>
              <a:rPr lang="en-US" sz="2800" dirty="0">
                <a:solidFill>
                  <a:srgbClr val="FFFF00"/>
                </a:solidFill>
                <a:latin typeface="Trebuchet MS" panose="020B0603020202020204" pitchFamily="34" charset="0"/>
                <a:cs typeface="Times" panose="02020603050405020304" pitchFamily="18" charset="0"/>
              </a:rPr>
              <a:t>In Jesus’ day, </a:t>
            </a:r>
            <a:r>
              <a:rPr lang="en-US" sz="2800" dirty="0">
                <a:latin typeface="Trebuchet MS" panose="020B0603020202020204" pitchFamily="34" charset="0"/>
                <a:cs typeface="Times" panose="02020603050405020304" pitchFamily="18" charset="0"/>
              </a:rPr>
              <a:t>the elders led the people into error.</a:t>
            </a:r>
            <a:br>
              <a:rPr lang="en-US" sz="2800" dirty="0">
                <a:latin typeface="Trebuchet MS" panose="020B0603020202020204" pitchFamily="34" charset="0"/>
                <a:cs typeface="Times" panose="02020603050405020304" pitchFamily="18" charset="0"/>
              </a:rPr>
            </a:br>
            <a:r>
              <a:rPr lang="en-US" sz="2800" dirty="0">
                <a:latin typeface="Trebuchet MS" panose="020B0603020202020204" pitchFamily="34" charset="0"/>
                <a:cs typeface="Times" panose="02020603050405020304" pitchFamily="18" charset="0"/>
              </a:rPr>
              <a:t>Matthew 15:1-9 – Elders’ traditions transgressed God’s law.</a:t>
            </a:r>
            <a:br>
              <a:rPr lang="en-US" sz="2800" dirty="0">
                <a:latin typeface="Trebuchet MS" panose="020B0603020202020204" pitchFamily="34" charset="0"/>
                <a:cs typeface="Times" panose="02020603050405020304" pitchFamily="18" charset="0"/>
              </a:rPr>
            </a:br>
            <a:r>
              <a:rPr lang="en-US" sz="2800" dirty="0">
                <a:latin typeface="Trebuchet MS" panose="020B0603020202020204" pitchFamily="34" charset="0"/>
                <a:cs typeface="Times" panose="02020603050405020304" pitchFamily="18" charset="0"/>
              </a:rPr>
              <a:t>Matthew 16:21; 27:20 – Elders demanded Jesus’ death.</a:t>
            </a:r>
          </a:p>
          <a:p>
            <a:pPr marL="274320" indent="-274320"/>
            <a:r>
              <a:rPr lang="en-US" sz="2800" dirty="0">
                <a:latin typeface="Trebuchet MS" panose="020B0603020202020204" pitchFamily="34" charset="0"/>
                <a:cs typeface="Times" panose="02020603050405020304" pitchFamily="18" charset="0"/>
              </a:rPr>
              <a:t>* In the second and third centuries AD, elders led the apostasy that developed the </a:t>
            </a:r>
            <a:r>
              <a:rPr lang="en-US" sz="2800" dirty="0">
                <a:solidFill>
                  <a:srgbClr val="FFFF00"/>
                </a:solidFill>
                <a:latin typeface="Trebuchet MS" panose="020B0603020202020204" pitchFamily="34" charset="0"/>
                <a:cs typeface="Times" panose="02020603050405020304" pitchFamily="18" charset="0"/>
              </a:rPr>
              <a:t>Catholic church</a:t>
            </a:r>
            <a:r>
              <a:rPr lang="en-US" sz="2800" dirty="0">
                <a:latin typeface="Trebuchet MS" panose="020B0603020202020204" pitchFamily="34" charset="0"/>
                <a:cs typeface="Times" panose="02020603050405020304" pitchFamily="18" charset="0"/>
              </a:rPr>
              <a:t>.</a:t>
            </a:r>
          </a:p>
          <a:p>
            <a:pPr marL="274320" indent="-274320"/>
            <a:r>
              <a:rPr lang="en-US" sz="2800" dirty="0">
                <a:latin typeface="Trebuchet MS" panose="020B0603020202020204" pitchFamily="34" charset="0"/>
                <a:cs typeface="Times" panose="02020603050405020304" pitchFamily="18" charset="0"/>
              </a:rPr>
              <a:t>* In the mid-1800s elders led to division over the </a:t>
            </a:r>
            <a:r>
              <a:rPr lang="en-US" sz="2800" dirty="0">
                <a:solidFill>
                  <a:srgbClr val="FFFF00"/>
                </a:solidFill>
                <a:latin typeface="Trebuchet MS" panose="020B0603020202020204" pitchFamily="34" charset="0"/>
                <a:cs typeface="Times" panose="02020603050405020304" pitchFamily="18" charset="0"/>
              </a:rPr>
              <a:t>missionary society and instrumental music. </a:t>
            </a:r>
          </a:p>
          <a:p>
            <a:pPr marL="274320" indent="-274320"/>
            <a:r>
              <a:rPr lang="en-US" sz="2800" dirty="0">
                <a:latin typeface="Trebuchet MS" panose="020B0603020202020204" pitchFamily="34" charset="0"/>
                <a:cs typeface="Times" panose="02020603050405020304" pitchFamily="18" charset="0"/>
              </a:rPr>
              <a:t>* In the mid1900s elders led churches to support </a:t>
            </a:r>
            <a:r>
              <a:rPr lang="en-US" sz="2800" dirty="0">
                <a:solidFill>
                  <a:srgbClr val="FFFF00"/>
                </a:solidFill>
                <a:latin typeface="Trebuchet MS" panose="020B0603020202020204" pitchFamily="34" charset="0"/>
                <a:cs typeface="Times" panose="02020603050405020304" pitchFamily="18" charset="0"/>
              </a:rPr>
              <a:t>benevolent institutions and social activities. </a:t>
            </a:r>
          </a:p>
          <a:p>
            <a:pPr marL="274320" indent="-274320"/>
            <a:endParaRPr lang="en-US" sz="2800" dirty="0">
              <a:latin typeface="Trebuchet MS" panose="020B0603020202020204" pitchFamily="34" charset="0"/>
              <a:cs typeface="Times" panose="02020603050405020304" pitchFamily="18" charset="0"/>
            </a:endParaRPr>
          </a:p>
          <a:p>
            <a:pPr marL="274320" indent="-274320" algn="ctr"/>
            <a:r>
              <a:rPr lang="en-US" sz="2800" b="1" dirty="0">
                <a:solidFill>
                  <a:schemeClr val="accent1"/>
                </a:solidFill>
                <a:latin typeface="Trebuchet MS" panose="020B0603020202020204" pitchFamily="34" charset="0"/>
              </a:rPr>
              <a:t>Unauthorized practices are error regardless of the source.</a:t>
            </a:r>
          </a:p>
        </p:txBody>
      </p:sp>
    </p:spTree>
    <p:extLst>
      <p:ext uri="{BB962C8B-B14F-4D97-AF65-F5344CB8AC3E}">
        <p14:creationId xmlns:p14="http://schemas.microsoft.com/office/powerpoint/2010/main" val="4234420835"/>
      </p:ext>
    </p:extLst>
  </p:cSld>
  <p:clrMapOvr>
    <a:masterClrMapping/>
  </p:clrMapOvr>
  <p:transition spd="slow">
    <p:zoom dir="in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5F069F-969A-D832-E94C-1DEBBCDA6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2DB8E3EF-E43E-8D05-667C-F4BE2E90E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57200"/>
            <a:ext cx="105918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200" b="1" i="1" dirty="0">
                <a:solidFill>
                  <a:srgbClr val="FFFF00"/>
                </a:solidFill>
                <a:latin typeface="Trebuchet MS" panose="020B0603020202020204" pitchFamily="34" charset="0"/>
              </a:rPr>
              <a:t>Just Trust the Elders’ Decisions? - 2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11535244-FCF5-6D84-4931-C1FA95A5B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143000"/>
            <a:ext cx="6629400" cy="5601533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274320" indent="-274320"/>
            <a:r>
              <a:rPr lang="en-US" sz="2800" dirty="0">
                <a:solidFill>
                  <a:schemeClr val="bg2"/>
                </a:solidFill>
                <a:latin typeface="Trebuchet MS" panose="020B0603020202020204" pitchFamily="34" charset="0"/>
              </a:rPr>
              <a:t>Acts 20:28-30 – Some elders would lead disciples into error.</a:t>
            </a:r>
          </a:p>
          <a:p>
            <a:pPr marL="274320" indent="-274320"/>
            <a:r>
              <a:rPr lang="en-US" sz="2800" dirty="0">
                <a:solidFill>
                  <a:schemeClr val="bg2"/>
                </a:solidFill>
                <a:latin typeface="Trebuchet MS" panose="020B0603020202020204" pitchFamily="34" charset="0"/>
              </a:rPr>
              <a:t>Acts 5:29 – We must obey God rather than man</a:t>
            </a:r>
          </a:p>
          <a:p>
            <a:pPr marL="274320" indent="-274320"/>
            <a:r>
              <a:rPr lang="en-US" sz="2800" dirty="0">
                <a:solidFill>
                  <a:schemeClr val="bg2"/>
                </a:solidFill>
                <a:latin typeface="Trebuchet MS" panose="020B0603020202020204" pitchFamily="34" charset="0"/>
              </a:rPr>
              <a:t>Titus 1:9 – Elders must hold fast faithful word &amp; sound doctrine.</a:t>
            </a:r>
          </a:p>
          <a:p>
            <a:pPr marL="274320" indent="-274320"/>
            <a:r>
              <a:rPr lang="en-US" sz="2800" dirty="0">
                <a:solidFill>
                  <a:schemeClr val="bg2"/>
                </a:solidFill>
                <a:latin typeface="Trebuchet MS" panose="020B0603020202020204" pitchFamily="34" charset="0"/>
              </a:rPr>
              <a:t>Matthew 15:14 – If the blind lead the blind, both fall in a ditch.</a:t>
            </a:r>
          </a:p>
          <a:p>
            <a:pPr marL="274320" indent="-274320"/>
            <a:r>
              <a:rPr lang="en-US" sz="2800" dirty="0">
                <a:solidFill>
                  <a:schemeClr val="bg2"/>
                </a:solidFill>
                <a:latin typeface="Trebuchet MS" panose="020B0603020202020204" pitchFamily="34" charset="0"/>
              </a:rPr>
              <a:t>1 Thessalonians 5:21,22; Acts 17:11 – We must study for ourselves.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Trebuchet MS" panose="020B0603020202020204" pitchFamily="34" charset="0"/>
              </a:rPr>
              <a:t>If recreation, etc., are authorized, why do people not simply provide Scripture showing local churches involved?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36FD11-B8B6-1892-F2AA-636B054638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1905000"/>
            <a:ext cx="419100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473680"/>
      </p:ext>
    </p:extLst>
  </p:cSld>
  <p:clrMapOvr>
    <a:masterClrMapping/>
  </p:clrMapOvr>
  <p:transition spd="slow">
    <p:zoom dir="in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4E36B6-911E-48EE-67C4-AC76611EB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CE388DD-692E-D921-4FE3-649822EE5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61675"/>
            <a:ext cx="10591800" cy="58477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3200" b="1" i="1" dirty="0">
                <a:solidFill>
                  <a:schemeClr val="tx2"/>
                </a:solidFill>
                <a:latin typeface="Trebuchet MS" panose="020B0603020202020204" pitchFamily="34" charset="0"/>
              </a:rPr>
              <a:t>The Slippery Slope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868F0984-38F0-F2DD-EB9D-F8C78C2617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382554"/>
            <a:ext cx="10287000" cy="5170646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>
                <a:latin typeface="Trebuchet MS" panose="020B0603020202020204" pitchFamily="34" charset="0"/>
              </a:rPr>
              <a:t>Regardless of intent, church involvement in unauthorized activities constitutes a </a:t>
            </a:r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slippery slope</a:t>
            </a:r>
            <a:r>
              <a:rPr lang="en-US" sz="2800" dirty="0">
                <a:latin typeface="Trebuchet MS" panose="020B0603020202020204" pitchFamily="34" charset="0"/>
              </a:rPr>
              <a:t>. Unless they repent, churches invariably practice </a:t>
            </a:r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more such activities</a:t>
            </a:r>
            <a:r>
              <a:rPr lang="en-US" sz="2800" dirty="0">
                <a:latin typeface="Trebuchet MS" panose="020B0603020202020204" pitchFamily="34" charset="0"/>
              </a:rPr>
              <a:t>, increasingly emphasizing </a:t>
            </a:r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physical</a:t>
            </a:r>
            <a: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  <a:t> </a:t>
            </a:r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activities</a:t>
            </a:r>
            <a:r>
              <a:rPr lang="en-US" sz="2800" dirty="0">
                <a:solidFill>
                  <a:schemeClr val="accent1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>
                <a:latin typeface="Trebuchet MS" panose="020B0603020202020204" pitchFamily="34" charset="0"/>
              </a:rPr>
              <a:t>instead of the </a:t>
            </a:r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spiritual</a:t>
            </a:r>
            <a:r>
              <a:rPr lang="en-US" sz="2800" dirty="0">
                <a:latin typeface="Trebuchet MS" panose="020B0603020202020204" pitchFamily="34" charset="0"/>
              </a:rPr>
              <a:t> role God requires.</a:t>
            </a:r>
          </a:p>
          <a:p>
            <a:pPr algn="ctr"/>
            <a:r>
              <a:rPr lang="en-US" sz="2800" dirty="0">
                <a:latin typeface="Trebuchet MS" panose="020B0603020202020204" pitchFamily="34" charset="0"/>
              </a:rPr>
              <a:t>To involve the local church in activities that God never authorized – whether by financing them or by arranging, organizing or supervising them – is to </a:t>
            </a:r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act without Divine authority.</a:t>
            </a:r>
            <a:r>
              <a:rPr lang="en-US" sz="2800" dirty="0">
                <a:latin typeface="Trebuchet MS" panose="020B0603020202020204" pitchFamily="34" charset="0"/>
              </a:rPr>
              <a:t> It leads the church </a:t>
            </a:r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away from spiritual emphasis into physical emphasis</a:t>
            </a:r>
            <a:r>
              <a:rPr lang="en-US" sz="2800" dirty="0">
                <a:latin typeface="Trebuchet MS" panose="020B0603020202020204" pitchFamily="34" charset="0"/>
              </a:rPr>
              <a:t>. </a:t>
            </a:r>
          </a:p>
          <a:p>
            <a:pPr algn="ctr"/>
            <a:r>
              <a:rPr lang="en-US" sz="2800" dirty="0">
                <a:latin typeface="Trebuchet MS" panose="020B0603020202020204" pitchFamily="34" charset="0"/>
              </a:rPr>
              <a:t>The inevitable result causes a local church to cease to be a church of Christ. </a:t>
            </a:r>
          </a:p>
        </p:txBody>
      </p:sp>
    </p:spTree>
    <p:extLst>
      <p:ext uri="{BB962C8B-B14F-4D97-AF65-F5344CB8AC3E}">
        <p14:creationId xmlns:p14="http://schemas.microsoft.com/office/powerpoint/2010/main" val="1051434872"/>
      </p:ext>
    </p:extLst>
  </p:cSld>
  <p:clrMapOvr>
    <a:masterClrMapping/>
  </p:clrMapOvr>
  <p:transition spd="slow">
    <p:zoom dir="in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hlinkClick r:id="rId2"/>
          </p:cNvPr>
          <p:cNvSpPr>
            <a:spLocks noChangeArrowheads="1"/>
          </p:cNvSpPr>
          <p:nvPr/>
        </p:nvSpPr>
        <p:spPr bwMode="auto">
          <a:xfrm>
            <a:off x="1524000" y="3429000"/>
            <a:ext cx="9144000" cy="34290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524000" y="0"/>
            <a:ext cx="9144000" cy="36576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473723"/>
      </p:ext>
    </p:extLst>
  </p:cSld>
  <p:clrMapOvr>
    <a:masterClrMapping/>
  </p:clrMapOvr>
  <p:transition spd="slow">
    <p:zoom dir="in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34BD1F-D7BD-E175-8F1A-359747264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>
            <a:extLst>
              <a:ext uri="{FF2B5EF4-FFF2-40B4-BE49-F238E27FC236}">
                <a16:creationId xmlns:a16="http://schemas.microsoft.com/office/drawing/2014/main" id="{CF440182-3EC7-CFCE-4F42-37AB9B1E3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36576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9725EDB-B319-A174-3E1D-C3B7E3FF39F9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41128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2024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BibleStudyLessons.com/powerpoint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US" sz="2800" b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535B41-A030-9A4C-5B50-002E1FE75CFF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289601977"/>
      </p:ext>
    </p:extLst>
  </p:cSld>
  <p:clrMapOvr>
    <a:masterClrMapping/>
  </p:clrMapOvr>
  <p:transition spd="slow">
    <p:zoom dir="in"/>
  </p:transition>
</p:sld>
</file>

<file path=ppt/theme/theme1.xml><?xml version="1.0" encoding="utf-8"?>
<a:theme xmlns:a="http://schemas.openxmlformats.org/drawingml/2006/main" name="Redcurves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Belgium-Tahoma">
      <a:majorFont>
        <a:latin typeface="Belgium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Redcurves 1">
        <a:dk1>
          <a:srgbClr val="808080"/>
        </a:dk1>
        <a:lt1>
          <a:srgbClr val="FFFFFF"/>
        </a:lt1>
        <a:dk2>
          <a:srgbClr val="990000"/>
        </a:dk2>
        <a:lt2>
          <a:srgbClr val="FFFFFF"/>
        </a:lt2>
        <a:accent1>
          <a:srgbClr val="008080"/>
        </a:accent1>
        <a:accent2>
          <a:srgbClr val="0066FF"/>
        </a:accent2>
        <a:accent3>
          <a:srgbClr val="CAAAAA"/>
        </a:accent3>
        <a:accent4>
          <a:srgbClr val="DADADA"/>
        </a:accent4>
        <a:accent5>
          <a:srgbClr val="AAC0C0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3671</TotalTime>
  <Words>3596</Words>
  <Application>Microsoft Office PowerPoint</Application>
  <PresentationFormat>Widescreen</PresentationFormat>
  <Paragraphs>459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9" baseType="lpstr">
      <vt:lpstr>Arial</vt:lpstr>
      <vt:lpstr>Belgium</vt:lpstr>
      <vt:lpstr>Bookman Old Style</vt:lpstr>
      <vt:lpstr>Comic Sans MS</vt:lpstr>
      <vt:lpstr>Tahoma</vt:lpstr>
      <vt:lpstr>Times</vt:lpstr>
      <vt:lpstr>Trebuchet MS</vt:lpstr>
      <vt:lpstr>Redcurves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E. Pratte</dc:creator>
  <cp:lastModifiedBy>David Pratte</cp:lastModifiedBy>
  <cp:revision>950</cp:revision>
  <dcterms:created xsi:type="dcterms:W3CDTF">2008-06-27T21:46:04Z</dcterms:created>
  <dcterms:modified xsi:type="dcterms:W3CDTF">2025-07-28T20:14:22Z</dcterms:modified>
</cp:coreProperties>
</file>