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5" r:id="rId2"/>
    <p:sldId id="256" r:id="rId3"/>
    <p:sldId id="261" r:id="rId4"/>
    <p:sldId id="271" r:id="rId5"/>
    <p:sldId id="269" r:id="rId6"/>
    <p:sldId id="270" r:id="rId7"/>
    <p:sldId id="268" r:id="rId8"/>
    <p:sldId id="263" r:id="rId9"/>
    <p:sldId id="267" r:id="rId10"/>
    <p:sldId id="273" r:id="rId11"/>
    <p:sldId id="266" r:id="rId12"/>
    <p:sldId id="274" r:id="rId13"/>
  </p:sldIdLst>
  <p:sldSz cx="12192000" cy="6858000"/>
  <p:notesSz cx="6858000" cy="9144000"/>
  <p:embeddedFontLst>
    <p:embeddedFont>
      <p:font typeface="Bookman Old Style" panose="02050604050505020204" pitchFamily="18" charset="0"/>
      <p:regular r:id="rId14"/>
      <p:bold r:id="rId15"/>
      <p:italic r:id="rId16"/>
      <p:bold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GE Golden Nugget" panose="00000400000000000000" pitchFamily="2" charset="0"/>
      <p:regular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Trebuchet MS" panose="020B0603020202020204" pitchFamily="34" charset="0"/>
      <p:regular r:id="rId25"/>
      <p:bold r:id="rId26"/>
      <p:italic r:id="rId27"/>
      <p:boldItalic r:id="rId28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422C16"/>
    <a:srgbClr val="0C788E"/>
    <a:srgbClr val="006666"/>
    <a:srgbClr val="0099CC"/>
    <a:srgbClr val="333300"/>
    <a:srgbClr val="FF66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99" autoAdjust="0"/>
    <p:restoredTop sz="94652" autoAdjust="0"/>
  </p:normalViewPr>
  <p:slideViewPr>
    <p:cSldViewPr showGuides="1">
      <p:cViewPr varScale="1">
        <p:scale>
          <a:sx n="58" d="100"/>
          <a:sy n="58" d="100"/>
        </p:scale>
        <p:origin x="223" y="4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F60FB-E7D5-46F0-AF3B-6542AC2A690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52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EE037-3AE8-4198-8A39-E0B03CE3C18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4374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EB3C7-E83D-408F-B2DB-2BA36A1294C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0470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2259A-4FB5-488A-A2E2-DCFEA748B48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6093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0277-A5E6-4D40-BABB-BF88E69922C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2686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DE9AD-8180-488F-867C-CAAF244AD7A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4029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55A83-2305-43FE-8BC4-2798F1E93A6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141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8D3D3-B508-4701-AFFB-A15458F44B1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362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A03D-F133-4CA7-89E8-AC6019A04FD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3331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177AE-275C-456E-B672-B8BF4EFC0D9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9389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203A-A5E0-4313-8BC0-488762CFC7F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4051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69AD8B-4B13-4009-AAA5-F603570DE2B4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starinstitute.org/projects/the-jesus-semina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409932-E879-4A76-B71C-164729765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15996"/>
            <a:ext cx="4953000" cy="1077218"/>
          </a:xfrm>
          <a:prstGeom prst="rect">
            <a:avLst/>
          </a:prstGeom>
          <a:solidFill>
            <a:srgbClr val="660066">
              <a:alpha val="5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Examples of Consensus Thinking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B974E-4454-4107-BB7C-40189AAA477F}"/>
              </a:ext>
            </a:extLst>
          </p:cNvPr>
          <p:cNvSpPr txBox="1"/>
          <p:nvPr/>
        </p:nvSpPr>
        <p:spPr>
          <a:xfrm>
            <a:off x="6096000" y="44958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Consensus Thinking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EE5F89-890A-4336-8C1B-0B837EEEC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838200"/>
            <a:ext cx="4573787" cy="304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67EFAB-D633-4176-AC40-C15462488210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53750"/>
            <a:ext cx="10972800" cy="584775"/>
          </a:xfrm>
          <a:solidFill>
            <a:srgbClr val="000080"/>
          </a:solidFill>
          <a:ln/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Examples of Consensus Thinking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44122"/>
            <a:ext cx="10210800" cy="2646878"/>
          </a:xfrm>
          <a:solidFill>
            <a:srgbClr val="000000">
              <a:alpha val="50000"/>
            </a:srgbClr>
          </a:solidFill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Politics and Government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Media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Science and Education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Moral Issues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Religious Issues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53750"/>
            <a:ext cx="10972800" cy="584775"/>
          </a:xfrm>
          <a:solidFill>
            <a:srgbClr val="000080"/>
          </a:solidFill>
          <a:ln/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Examples of Consensus Thinking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447800"/>
            <a:ext cx="10210800" cy="5244513"/>
          </a:xfrm>
          <a:solidFill>
            <a:srgbClr val="000000">
              <a:alpha val="50000"/>
            </a:srgbClr>
          </a:solidFill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Politics and Government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Media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Science and Education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Moral Issues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/>
              <a:t>Religious Issues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Jesus Seminar - </a:t>
            </a:r>
            <a:r>
              <a:rPr lang="en-US" sz="2800" dirty="0"/>
              <a:t>“the goal of the Seminar was to review each of the sayings and deeds attributed to Jesus in the gospels and determine which of them could be considered authentic. … Eventually more than 200 professionally trained specialists … joined the group … trained in the best universities...”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– </a:t>
            </a:r>
            <a:r>
              <a:rPr lang="en-US" sz="2400" u="sng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https://www.westarinstitute.org/projects/the-jesus-seminar/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539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409932-E879-4A76-B71C-164729765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15996"/>
            <a:ext cx="4953000" cy="2259080"/>
          </a:xfrm>
          <a:prstGeom prst="rect">
            <a:avLst/>
          </a:prstGeom>
          <a:solidFill>
            <a:srgbClr val="660066">
              <a:alpha val="5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Examples of Consensus Thinking</a:t>
            </a:r>
          </a:p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People Who Were Not “in the Mainstream</a:t>
            </a:r>
            <a:r>
              <a:rPr lang="en-US" sz="3200" b="1">
                <a:solidFill>
                  <a:srgbClr val="FFFF00"/>
                </a:solidFill>
                <a:cs typeface="Times New Roman" pitchFamily="18" charset="0"/>
              </a:rPr>
              <a:t>”</a:t>
            </a:r>
            <a:r>
              <a:rPr lang="en-US" sz="3200" b="1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B974E-4454-4107-BB7C-40189AAA477F}"/>
              </a:ext>
            </a:extLst>
          </p:cNvPr>
          <p:cNvSpPr txBox="1"/>
          <p:nvPr/>
        </p:nvSpPr>
        <p:spPr>
          <a:xfrm>
            <a:off x="6096000" y="44958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Consensus Thinking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EE5F89-890A-4336-8C1B-0B837EEEC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838200"/>
            <a:ext cx="457378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0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98557"/>
            <a:ext cx="10972800" cy="707886"/>
          </a:xfrm>
          <a:solidFill>
            <a:srgbClr val="000080"/>
          </a:solidFill>
          <a:ln/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Outside the Mainstream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2B996E7-D562-46A0-9784-A7F0E8F41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631752"/>
            <a:ext cx="7620000" cy="461664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40000"/>
              </a:spcBef>
              <a:buFontTx/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Noah -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cs typeface="Times New Roman" pitchFamily="18" charset="0"/>
              </a:rPr>
              <a:t>Genesis 6:5-8; 7:21-23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spcBef>
                <a:spcPct val="40000"/>
              </a:spcBef>
              <a:buFontTx/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Joshua and Caleb -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cs typeface="Times New Roman" pitchFamily="18" charset="0"/>
              </a:rPr>
              <a:t>Numbers 14:1-10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spcBef>
                <a:spcPct val="40000"/>
              </a:spcBef>
              <a:buFontTx/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Elijah –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cs typeface="Times New Roman" pitchFamily="18" charset="0"/>
              </a:rPr>
              <a:t>1 Kings 18:21-24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spcBef>
                <a:spcPct val="40000"/>
              </a:spcBef>
              <a:buFontTx/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Shadrach, Meshach, and Abednego –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cs typeface="Times New Roman" pitchFamily="18" charset="0"/>
              </a:rPr>
              <a:t>Daniel 3:13-15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spcBef>
                <a:spcPct val="40000"/>
              </a:spcBef>
              <a:buFontTx/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Daniel –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cs typeface="Times New Roman" pitchFamily="18" charset="0"/>
              </a:rPr>
              <a:t>Daniel 6:11-13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spcBef>
                <a:spcPct val="40000"/>
              </a:spcBef>
              <a:buFontTx/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 -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  <a:cs typeface="Times New Roman" pitchFamily="18" charset="0"/>
              </a:rPr>
              <a:t>Matthew 26:56; 27:21-26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628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409932-E879-4A76-B71C-164729765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15996"/>
            <a:ext cx="4953000" cy="3440942"/>
          </a:xfrm>
          <a:prstGeom prst="rect">
            <a:avLst/>
          </a:prstGeom>
          <a:solidFill>
            <a:srgbClr val="660066">
              <a:alpha val="5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Examples of Consensus Thinking</a:t>
            </a:r>
          </a:p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People Who Were Not “in the Mainstream”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Consensus Thinking and Human Authority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B974E-4454-4107-BB7C-40189AAA477F}"/>
              </a:ext>
            </a:extLst>
          </p:cNvPr>
          <p:cNvSpPr txBox="1"/>
          <p:nvPr/>
        </p:nvSpPr>
        <p:spPr>
          <a:xfrm>
            <a:off x="6096000" y="44958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Consensus Thinking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EE5F89-890A-4336-8C1B-0B837EEEC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838200"/>
            <a:ext cx="457378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7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28881"/>
            <a:ext cx="7772400" cy="1323439"/>
          </a:xfrm>
          <a:solidFill>
            <a:srgbClr val="000080"/>
          </a:solidFill>
          <a:ln/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The Mainstream 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&amp; Human Authority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92E341-B851-41B7-B94A-15199A48A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86260"/>
            <a:ext cx="10515600" cy="309007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40000"/>
              </a:spcBef>
              <a:buNone/>
            </a:pPr>
            <a:r>
              <a:rPr lang="en-US" b="1" dirty="0">
                <a:solidFill>
                  <a:schemeClr val="tx2"/>
                </a:solidFill>
              </a:rPr>
              <a:t>Human Authority Does Not Determine Right or Wrong. </a:t>
            </a:r>
            <a:br>
              <a:rPr lang="en-US" dirty="0">
                <a:solidFill>
                  <a:srgbClr val="339966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Proverbs 14:12; Luke 16:15; </a:t>
            </a:r>
            <a:b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itchFamily="18" charset="0"/>
              </a:rPr>
              <a:t>1 Corinthians 1:18-25; 2 Corinthians 10:12,18</a:t>
            </a:r>
            <a:r>
              <a:rPr lang="en-US" sz="2800" dirty="0">
                <a:solidFill>
                  <a:srgbClr val="FFFF00"/>
                </a:solidFill>
                <a:latin typeface="Comic Sans MS" panose="030F0702030302020204" pitchFamily="66" charset="0"/>
                <a:cs typeface="Times New Roman" pitchFamily="18" charset="0"/>
              </a:rPr>
              <a:t> </a:t>
            </a:r>
          </a:p>
          <a:p>
            <a:pPr marL="0" indent="0" algn="ctr">
              <a:spcBef>
                <a:spcPct val="40000"/>
              </a:spcBef>
              <a:buNone/>
            </a:pPr>
            <a:r>
              <a:rPr lang="en-US" b="1" dirty="0">
                <a:solidFill>
                  <a:schemeClr val="tx2"/>
                </a:solidFill>
              </a:rPr>
              <a:t>The Majority Is Often Wrong in Religion.</a:t>
            </a:r>
            <a:br>
              <a:rPr lang="en-US" dirty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Exodus 23:2 ; Matthew 7:13,14;  Romans 12:2;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Acts 28:22</a:t>
            </a:r>
            <a:r>
              <a:rPr 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409932-E879-4A76-B71C-164729765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15996"/>
            <a:ext cx="4953000" cy="4622804"/>
          </a:xfrm>
          <a:prstGeom prst="rect">
            <a:avLst/>
          </a:prstGeom>
          <a:solidFill>
            <a:srgbClr val="660066">
              <a:alpha val="5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Examples of Consensus Thinking</a:t>
            </a:r>
          </a:p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People Who Were Not “in the Mainstream”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  <a:cs typeface="Times New Roman" pitchFamily="18" charset="0"/>
              </a:rPr>
              <a:t>Consensus Thinking and Human Authority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sz="3200" b="1" dirty="0">
                <a:solidFill>
                  <a:srgbClr val="FFFF00"/>
                </a:solidFill>
              </a:rPr>
              <a:t>The Proper Source of Authority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B974E-4454-4107-BB7C-40189AAA477F}"/>
              </a:ext>
            </a:extLst>
          </p:cNvPr>
          <p:cNvSpPr txBox="1"/>
          <p:nvPr/>
        </p:nvSpPr>
        <p:spPr>
          <a:xfrm>
            <a:off x="6096000" y="44958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Consensus Thinking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EE5F89-890A-4336-8C1B-0B837EEEC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838200"/>
            <a:ext cx="457378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3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28881"/>
            <a:ext cx="7772400" cy="1323439"/>
          </a:xfrm>
          <a:solidFill>
            <a:srgbClr val="000080"/>
          </a:solidFill>
          <a:ln/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God’s Word: 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True Authority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92E341-B851-41B7-B94A-15199A48A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86260"/>
            <a:ext cx="10515600" cy="4333494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4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God’s Will Is Recorded in the Bible.</a:t>
            </a:r>
            <a:br>
              <a:rPr lang="en-US" dirty="0">
                <a:solidFill>
                  <a:srgbClr val="339966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Ephesians 3:3-5; 1 Corinthians 14:37;  2 Timothy 3:16,17;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2 Peter 1:20,21</a:t>
            </a:r>
          </a:p>
          <a:p>
            <a:pPr marL="0" indent="0" algn="ctr">
              <a:spcBef>
                <a:spcPct val="4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The Scriptures Are A Complete Revelation.</a:t>
            </a:r>
            <a:br>
              <a:rPr lang="en-US" dirty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Acts 20:20,27; 2 Timothy 3:16,17; 2 Peter 1:3 </a:t>
            </a:r>
          </a:p>
          <a:p>
            <a:pPr marL="0" indent="0" algn="ctr">
              <a:spcBef>
                <a:spcPct val="4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We Must Follow God’s Revealed Will </a:t>
            </a:r>
            <a:br>
              <a:rPr lang="en-US" b="1" dirty="0">
                <a:solidFill>
                  <a:srgbClr val="FFFF00"/>
                </a:solidFill>
                <a:cs typeface="Times New Roman" pitchFamily="18" charset="0"/>
              </a:rPr>
            </a:b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Without Human Changes.</a:t>
            </a:r>
            <a:br>
              <a:rPr lang="en-US" dirty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en-US" sz="280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Colossians 3:17; </a:t>
            </a: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Galatians 1:6-9; 2 John 9 </a:t>
            </a:r>
          </a:p>
        </p:txBody>
      </p:sp>
    </p:spTree>
    <p:extLst>
      <p:ext uri="{BB962C8B-B14F-4D97-AF65-F5344CB8AC3E}">
        <p14:creationId xmlns:p14="http://schemas.microsoft.com/office/powerpoint/2010/main" val="276688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1600200"/>
            <a:ext cx="3581400" cy="3785652"/>
          </a:xfrm>
          <a:solidFill>
            <a:srgbClr val="660066">
              <a:alpha val="5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ct val="40000"/>
              </a:spcBef>
              <a:buNone/>
            </a:pPr>
            <a:r>
              <a:rPr lang="en-US" sz="4000" b="1" dirty="0">
                <a:solidFill>
                  <a:srgbClr val="FFFF00"/>
                </a:solidFill>
                <a:cs typeface="Times New Roman" pitchFamily="18" charset="0"/>
              </a:rPr>
              <a:t>Are you following the word of God or the opinions of men?</a:t>
            </a:r>
            <a:r>
              <a:rPr lang="en-US" sz="4000" b="1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726154-7F40-446A-922C-8F40A6253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827" y="2286001"/>
            <a:ext cx="2972960" cy="19811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79EDC9-6C29-438B-B8C2-97521AFCD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209800"/>
            <a:ext cx="2946400" cy="2209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59FDD260-8A29-4557-A97D-8D9F36EF258F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FF393B-494B-415C-9154-A9EFB7BFE21D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8456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Golden_Nugget-Trebuchet">
      <a:majorFont>
        <a:latin typeface="GE Golden Nugget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CD2E27A-693A-46B8-92F7-5A4608C62E3C}" vid="{5709438F-9229-4BFF-A338-5F74ECBF93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Purple-02.per-fppt</Template>
  <TotalTime>71</TotalTime>
  <Words>472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GE Golden Nugget</vt:lpstr>
      <vt:lpstr>Arial</vt:lpstr>
      <vt:lpstr>Tahoma</vt:lpstr>
      <vt:lpstr>Comic Sans MS</vt:lpstr>
      <vt:lpstr>Bookman Old Style</vt:lpstr>
      <vt:lpstr>Trebuchet MS</vt:lpstr>
      <vt:lpstr>Diseño predeterminado</vt:lpstr>
      <vt:lpstr>PowerPoint Presentation</vt:lpstr>
      <vt:lpstr>PowerPoint Presentation</vt:lpstr>
      <vt:lpstr>Examples of Consensus Thinking</vt:lpstr>
      <vt:lpstr>Examples of Consensus Thinking</vt:lpstr>
      <vt:lpstr>PowerPoint Presentation</vt:lpstr>
      <vt:lpstr>Outside the Mainstream</vt:lpstr>
      <vt:lpstr>PowerPoint Presentation</vt:lpstr>
      <vt:lpstr>The Mainstream  &amp; Human Authority</vt:lpstr>
      <vt:lpstr>PowerPoint Presentation</vt:lpstr>
      <vt:lpstr>God’s Word:  True Authority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Consensus Thinking: Is Right or Wrong Decided by Mainstream/Majority? PowerPoint slides and charts</dc:title>
  <dc:subject>Is religious and moral truth decided by consensus thinking, mainstream, majority view of experts, scholars, polls, or surveys? Or must we follow the Bible?</dc:subject>
  <dc:creator>David Pratte</dc:creator>
  <cp:keywords>religion, Bible, religious, morality, truth, consensus, thinking, mainstream, majority, experts, scholars, polls, surveys, government, politics, media, denominations, churches, vote, voting, immorality, minority,  - David E. Pratte; www.biblestudylessons.com</cp:keywords>
  <cp:lastModifiedBy>David Pratte</cp:lastModifiedBy>
  <cp:revision>46</cp:revision>
  <dcterms:created xsi:type="dcterms:W3CDTF">2021-08-06T20:19:34Z</dcterms:created>
  <dcterms:modified xsi:type="dcterms:W3CDTF">2022-01-25T19:30:51Z</dcterms:modified>
</cp:coreProperties>
</file>