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embeddedFontLst>
    <p:embeddedFont>
      <p:font typeface="Bahnschrift SemiBold" panose="020B0502040204020203" pitchFamily="34" charset="0"/>
      <p:bold r:id="rId8"/>
    </p:embeddedFont>
    <p:embeddedFont>
      <p:font typeface="Comic Sans MS" panose="030F0702030302020204" pitchFamily="66" charset="0"/>
      <p:regular r:id="rId9"/>
      <p:bold r:id="rId10"/>
      <p:italic r:id="rId11"/>
      <p:boldItalic r:id="rId12"/>
    </p:embeddedFont>
    <p:embeddedFont>
      <p:font typeface="Tahoma" panose="020B0604030504040204" pitchFamily="34" charset="0"/>
      <p:regular r:id="rId13"/>
      <p:bold r:id="rId1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45" autoAdjust="0"/>
    <p:restoredTop sz="94600"/>
  </p:normalViewPr>
  <p:slideViewPr>
    <p:cSldViewPr snapToGrid="0" showGuides="1">
      <p:cViewPr varScale="1">
        <p:scale>
          <a:sx n="54" d="100"/>
          <a:sy n="54" d="100"/>
        </p:scale>
        <p:origin x="806" y="4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0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309BABD-9E6C-489B-BF62-95C9BCDC5EA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C26BF68-13B5-4E5B-978A-3CF9E13E11E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3B4008-CF7B-45D0-AA13-A6EB4A69C5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128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708B3C-5D79-4577-8DD6-5FC51E06FD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470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5B15B8-0DA5-4B50-ABCD-6CD068FEF2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085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1748D-F9E6-4E42-9E16-E89D3CAB18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47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99A951-A93E-4C7A-BBE2-7685107076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201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6E4E46-67A8-401D-8422-9463BE41F9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3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2C0DD3-49EC-4DB1-A15A-BF9FF62593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704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D212EA-B8E0-48BC-A20E-6DDD6FAF98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50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78053-C1F7-4B63-8807-E5EBEEFCCC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16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587F5-B355-4519-AE65-DFE9DB90CF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84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9A98D8D-A7B9-425C-AB6A-B61C7FB724A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96191" y="2713419"/>
            <a:ext cx="4901141" cy="1431161"/>
          </a:xfr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altLang="en-US" sz="3600" b="1" dirty="0"/>
              <a:t>The Evidence</a:t>
            </a:r>
          </a:p>
          <a:p>
            <a:pPr algn="ctr">
              <a:spcBef>
                <a:spcPts val="1800"/>
              </a:spcBef>
            </a:pPr>
            <a:r>
              <a:rPr lang="en-US" altLang="en-US" sz="3600" b="1" dirty="0"/>
              <a:t>The Consequences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A9D7EF-A6CE-42D1-B6E8-2D01AFB9D8DF}"/>
              </a:ext>
            </a:extLst>
          </p:cNvPr>
          <p:cNvSpPr txBox="1"/>
          <p:nvPr/>
        </p:nvSpPr>
        <p:spPr>
          <a:xfrm>
            <a:off x="5827965" y="633114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6EB5E0-A3B3-49B2-826F-9614F984E31A}"/>
              </a:ext>
            </a:extLst>
          </p:cNvPr>
          <p:cNvSpPr txBox="1"/>
          <p:nvPr/>
        </p:nvSpPr>
        <p:spPr>
          <a:xfrm>
            <a:off x="1664985" y="928358"/>
            <a:ext cx="5814029" cy="707886"/>
          </a:xfrm>
          <a:prstGeom prst="rect">
            <a:avLst/>
          </a:prstGeom>
          <a:solidFill>
            <a:srgbClr val="002060"/>
          </a:solidFill>
          <a:effectLst>
            <a:outerShdw blurRad="50800" dist="152400" dir="8400000" algn="t" rotWithShape="0">
              <a:schemeClr val="tx2">
                <a:lumMod val="40000"/>
                <a:lumOff val="60000"/>
                <a:alpha val="40000"/>
              </a:scheme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127000"/>
            <a:bevelB w="1270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>
                <a:solidFill>
                  <a:srgbClr val="FFFF00"/>
                </a:solidFill>
                <a:latin typeface="+mj-lt"/>
              </a:rPr>
              <a:t>Creation as a Miracle</a:t>
            </a:r>
            <a:endParaRPr lang="en-US" sz="40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55657" y="681211"/>
            <a:ext cx="7432685" cy="646331"/>
          </a:xfrm>
          <a:ln w="28575">
            <a:solidFill>
              <a:srgbClr val="0070C0"/>
            </a:solidFill>
            <a:prstDash val="solid"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en-US" sz="3600" b="1" dirty="0">
                <a:solidFill>
                  <a:srgbClr val="FFFF00"/>
                </a:solidFill>
              </a:rPr>
              <a:t>Evidence Creation Was a Miracle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78661" y="1511152"/>
            <a:ext cx="5655732" cy="4462760"/>
          </a:xfr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altLang="en-US" sz="2800" b="1" dirty="0"/>
              <a:t>It fits the definition</a:t>
            </a:r>
            <a:br>
              <a:rPr lang="en-US" altLang="en-US" sz="2800" b="1" dirty="0"/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Psalm 95:1-7; Jeremiah 32:17; </a:t>
            </a:r>
            <a:b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1:11,12; 1:26-28; 2:7,21-23 </a:t>
            </a:r>
            <a:endParaRPr lang="en-US" alt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0"/>
              </a:spcBef>
            </a:pPr>
            <a:r>
              <a:rPr lang="en-US" altLang="en-US" sz="2800" b="1" dirty="0"/>
              <a:t>Language of miracles describes it</a:t>
            </a:r>
            <a:br>
              <a:rPr lang="en-US" altLang="en-US" sz="2800" b="1" dirty="0"/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Job 9:8-10; Psalm 65:5-8 </a:t>
            </a:r>
            <a:endParaRPr lang="en-US" alt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0"/>
              </a:spcBef>
            </a:pPr>
            <a:r>
              <a:rPr lang="en-US" altLang="en-US" sz="2800" b="1" dirty="0"/>
              <a:t>It accomplishes the purpose of miracles</a:t>
            </a:r>
            <a:br>
              <a:rPr lang="en-US" altLang="en-US" sz="2800" b="1" dirty="0"/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Exodus 7:3-5; 8:10; 14:4,30,31; Deut. 4:32-39; 2 Kings 19:15; Psalm 95:1-7; Acts 17:24-29; Romans 1:20 </a:t>
            </a:r>
            <a:endParaRPr lang="en-US" altLang="en-US" sz="28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54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96191" y="2713419"/>
            <a:ext cx="4901141" cy="1431161"/>
          </a:xfr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altLang="en-US" sz="3600" b="1" dirty="0"/>
              <a:t>The Evidence</a:t>
            </a:r>
          </a:p>
          <a:p>
            <a:pPr algn="ctr">
              <a:spcBef>
                <a:spcPts val="1800"/>
              </a:spcBef>
            </a:pPr>
            <a:r>
              <a:rPr lang="en-US" altLang="en-US" sz="3600" b="1" dirty="0"/>
              <a:t>The Consequences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45BD28-BAF8-404C-B00D-6A9BDDC97A31}"/>
              </a:ext>
            </a:extLst>
          </p:cNvPr>
          <p:cNvSpPr txBox="1"/>
          <p:nvPr/>
        </p:nvSpPr>
        <p:spPr>
          <a:xfrm>
            <a:off x="1664985" y="928358"/>
            <a:ext cx="5814029" cy="707886"/>
          </a:xfrm>
          <a:prstGeom prst="rect">
            <a:avLst/>
          </a:prstGeom>
          <a:solidFill>
            <a:srgbClr val="002060"/>
          </a:solidFill>
          <a:effectLst>
            <a:outerShdw blurRad="50800" dist="152400" dir="8400000" algn="t" rotWithShape="0">
              <a:schemeClr val="tx2">
                <a:lumMod val="40000"/>
                <a:lumOff val="60000"/>
                <a:alpha val="40000"/>
              </a:scheme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127000"/>
            <a:bevelB w="1270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>
                <a:solidFill>
                  <a:srgbClr val="FFFF00"/>
                </a:solidFill>
                <a:latin typeface="+mj-lt"/>
              </a:rPr>
              <a:t>Creation as a Miracle</a:t>
            </a:r>
            <a:endParaRPr lang="en-US" sz="4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6693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1321" y="458748"/>
            <a:ext cx="8262414" cy="584775"/>
          </a:xfrm>
          <a:ln w="28575">
            <a:solidFill>
              <a:srgbClr val="0070C0"/>
            </a:solidFill>
            <a:prstDash val="solid"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en-US" altLang="en-US" b="1" dirty="0">
                <a:solidFill>
                  <a:srgbClr val="FFFF00"/>
                </a:solidFill>
              </a:rPr>
              <a:t>Consequences of Creation as a Miracle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78661" y="1511152"/>
            <a:ext cx="5655732" cy="4635115"/>
          </a:xfr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Miracles must be history</a:t>
            </a:r>
          </a:p>
          <a:p>
            <a:pPr algn="ctr">
              <a:spcBef>
                <a:spcPts val="0"/>
              </a:spcBef>
            </a:pPr>
            <a:r>
              <a:rPr lang="en-US" b="1" i="1" dirty="0">
                <a:solidFill>
                  <a:schemeClr val="accent1"/>
                </a:solidFill>
              </a:rPr>
              <a:t>Virgin birth </a:t>
            </a:r>
            <a:r>
              <a:rPr lang="en-US" i="1" dirty="0">
                <a:solidFill>
                  <a:schemeClr val="accent1"/>
                </a:solidFill>
              </a:rPr>
              <a:t>–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Luke 1:34,35</a:t>
            </a:r>
          </a:p>
          <a:p>
            <a:pPr algn="ctr">
              <a:spcBef>
                <a:spcPts val="0"/>
              </a:spcBef>
            </a:pPr>
            <a:r>
              <a:rPr lang="en-US" b="1" i="1" dirty="0">
                <a:solidFill>
                  <a:schemeClr val="accent1"/>
                </a:solidFill>
              </a:rPr>
              <a:t>Resurrection</a:t>
            </a:r>
            <a:r>
              <a:rPr lang="en-US" i="1" dirty="0">
                <a:solidFill>
                  <a:schemeClr val="accent1"/>
                </a:solidFill>
              </a:rPr>
              <a:t> –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1:4</a:t>
            </a:r>
          </a:p>
          <a:p>
            <a:pPr algn="ctr">
              <a:spcBef>
                <a:spcPts val="0"/>
              </a:spcBef>
            </a:pPr>
            <a:r>
              <a:rPr lang="en-US" b="1" i="1" dirty="0">
                <a:solidFill>
                  <a:schemeClr val="accent1"/>
                </a:solidFill>
              </a:rPr>
              <a:t>Creation</a:t>
            </a:r>
            <a:r>
              <a:rPr lang="en-US" i="1" dirty="0">
                <a:solidFill>
                  <a:schemeClr val="accent1"/>
                </a:solidFill>
              </a:rPr>
              <a:t> –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1:20</a:t>
            </a:r>
          </a:p>
          <a:p>
            <a:pPr algn="ctr">
              <a:spcBef>
                <a:spcPts val="0"/>
              </a:spcBef>
            </a:pPr>
            <a:r>
              <a:rPr lang="en-US" altLang="en-US" sz="2800" b="1" dirty="0"/>
              <a:t>Miraculous characteristics must be history</a:t>
            </a:r>
            <a:br>
              <a:rPr lang="en-US" altLang="en-US" sz="2800" b="1" dirty="0"/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2 Thessalonians 2:9-12; </a:t>
            </a:r>
            <a:b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28:11-15 </a:t>
            </a:r>
          </a:p>
          <a:p>
            <a:pPr algn="ctr">
              <a:spcBef>
                <a:spcPts val="0"/>
              </a:spcBef>
            </a:pPr>
            <a:r>
              <a:rPr lang="en-US" altLang="en-US" sz="2800" b="1" dirty="0"/>
              <a:t>Miraculous time element must be history</a:t>
            </a:r>
            <a:br>
              <a:rPr lang="en-US" altLang="en-US" sz="2800" b="1" dirty="0"/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Acts 3:7; Exodus 20:11 </a:t>
            </a:r>
            <a:endParaRPr lang="en-US" altLang="en-US" sz="28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09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B6E275EF-D905-4B78-A9F0-A64A312EF1CF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716859"/>
            <a:ext cx="8229600" cy="55707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2019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A81F8B-EFF4-46C9-B4F6-7048071D4095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3547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heme/theme1.xml><?xml version="1.0" encoding="utf-8"?>
<a:theme xmlns:a="http://schemas.openxmlformats.org/drawingml/2006/main" name="Office Theme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5-Bahnschrift-Tahoma">
      <a:majorFont>
        <a:latin typeface="Bahnschrift SemiBol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3FB2"/>
        </a:dk2>
        <a:lt2>
          <a:srgbClr val="FFFFFF"/>
        </a:lt2>
        <a:accent1>
          <a:srgbClr val="A1BFFD"/>
        </a:accent1>
        <a:accent2>
          <a:srgbClr val="A1DEFD"/>
        </a:accent2>
        <a:accent3>
          <a:srgbClr val="AAAFD5"/>
        </a:accent3>
        <a:accent4>
          <a:srgbClr val="DADADA"/>
        </a:accent4>
        <a:accent5>
          <a:srgbClr val="CDDCFE"/>
        </a:accent5>
        <a:accent6>
          <a:srgbClr val="91C9E5"/>
        </a:accent6>
        <a:hlink>
          <a:srgbClr val="D1E1FF"/>
        </a:hlink>
        <a:folHlink>
          <a:srgbClr val="D3F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3FB2"/>
        </a:dk2>
        <a:lt2>
          <a:srgbClr val="FFFFFF"/>
        </a:lt2>
        <a:accent1>
          <a:srgbClr val="BEB2FC"/>
        </a:accent1>
        <a:accent2>
          <a:srgbClr val="9ADDFF"/>
        </a:accent2>
        <a:accent3>
          <a:srgbClr val="AAAFD5"/>
        </a:accent3>
        <a:accent4>
          <a:srgbClr val="DADADA"/>
        </a:accent4>
        <a:accent5>
          <a:srgbClr val="DBD5FD"/>
        </a:accent5>
        <a:accent6>
          <a:srgbClr val="8BC8E7"/>
        </a:accent6>
        <a:hlink>
          <a:srgbClr val="EDCFFD"/>
        </a:hlink>
        <a:folHlink>
          <a:srgbClr val="CADDF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3FB2"/>
        </a:dk2>
        <a:lt2>
          <a:srgbClr val="FFFFFF"/>
        </a:lt2>
        <a:accent1>
          <a:srgbClr val="F2E8A6"/>
        </a:accent1>
        <a:accent2>
          <a:srgbClr val="A3C0F5"/>
        </a:accent2>
        <a:accent3>
          <a:srgbClr val="AAAFD5"/>
        </a:accent3>
        <a:accent4>
          <a:srgbClr val="DADADA"/>
        </a:accent4>
        <a:accent5>
          <a:srgbClr val="F7F2D0"/>
        </a:accent5>
        <a:accent6>
          <a:srgbClr val="93AEDE"/>
        </a:accent6>
        <a:hlink>
          <a:srgbClr val="FAE1D3"/>
        </a:hlink>
        <a:folHlink>
          <a:srgbClr val="D5F7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3FB2"/>
        </a:dk2>
        <a:lt2>
          <a:srgbClr val="FFFFFF"/>
        </a:lt2>
        <a:accent1>
          <a:srgbClr val="E0F4A3"/>
        </a:accent1>
        <a:accent2>
          <a:srgbClr val="F5D7A0"/>
        </a:accent2>
        <a:accent3>
          <a:srgbClr val="AAAFD5"/>
        </a:accent3>
        <a:accent4>
          <a:srgbClr val="DADADA"/>
        </a:accent4>
        <a:accent5>
          <a:srgbClr val="EDF8CE"/>
        </a:accent5>
        <a:accent6>
          <a:srgbClr val="DEC391"/>
        </a:accent6>
        <a:hlink>
          <a:srgbClr val="CEDEFD"/>
        </a:hlink>
        <a:folHlink>
          <a:srgbClr val="FCCEE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1BFFD"/>
        </a:accent1>
        <a:accent2>
          <a:srgbClr val="A1DEFD"/>
        </a:accent2>
        <a:accent3>
          <a:srgbClr val="FFFFFF"/>
        </a:accent3>
        <a:accent4>
          <a:srgbClr val="000000"/>
        </a:accent4>
        <a:accent5>
          <a:srgbClr val="CDDCFE"/>
        </a:accent5>
        <a:accent6>
          <a:srgbClr val="91C9E5"/>
        </a:accent6>
        <a:hlink>
          <a:srgbClr val="D1E1FF"/>
        </a:hlink>
        <a:folHlink>
          <a:srgbClr val="D3F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EB2FC"/>
        </a:accent1>
        <a:accent2>
          <a:srgbClr val="9ADDFF"/>
        </a:accent2>
        <a:accent3>
          <a:srgbClr val="FFFFFF"/>
        </a:accent3>
        <a:accent4>
          <a:srgbClr val="000000"/>
        </a:accent4>
        <a:accent5>
          <a:srgbClr val="DBD5FD"/>
        </a:accent5>
        <a:accent6>
          <a:srgbClr val="8BC8E7"/>
        </a:accent6>
        <a:hlink>
          <a:srgbClr val="EDCFFD"/>
        </a:hlink>
        <a:folHlink>
          <a:srgbClr val="CADD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2E8A6"/>
        </a:accent1>
        <a:accent2>
          <a:srgbClr val="A3C0F5"/>
        </a:accent2>
        <a:accent3>
          <a:srgbClr val="FFFFFF"/>
        </a:accent3>
        <a:accent4>
          <a:srgbClr val="000000"/>
        </a:accent4>
        <a:accent5>
          <a:srgbClr val="F7F2D0"/>
        </a:accent5>
        <a:accent6>
          <a:srgbClr val="93AEDE"/>
        </a:accent6>
        <a:hlink>
          <a:srgbClr val="FAE1D3"/>
        </a:hlink>
        <a:folHlink>
          <a:srgbClr val="D5F7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0F4A3"/>
        </a:accent1>
        <a:accent2>
          <a:srgbClr val="F5D7A0"/>
        </a:accent2>
        <a:accent3>
          <a:srgbClr val="FFFFFF"/>
        </a:accent3>
        <a:accent4>
          <a:srgbClr val="000000"/>
        </a:accent4>
        <a:accent5>
          <a:srgbClr val="EDF8CE"/>
        </a:accent5>
        <a:accent6>
          <a:srgbClr val="DEC391"/>
        </a:accent6>
        <a:hlink>
          <a:srgbClr val="CEDEFD"/>
        </a:hlink>
        <a:folHlink>
          <a:srgbClr val="FCCE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Earth-blue.per</Template>
  <TotalTime>122</TotalTime>
  <Words>266</Words>
  <Application>Microsoft Office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Tahoma</vt:lpstr>
      <vt:lpstr>Comic Sans MS</vt:lpstr>
      <vt:lpstr>Bahnschrift SemiBold</vt:lpstr>
      <vt:lpstr>Office Theme</vt:lpstr>
      <vt:lpstr>PowerPoint Presentation</vt:lpstr>
      <vt:lpstr>Evidence Creation Was a Miracle</vt:lpstr>
      <vt:lpstr>PowerPoint Presentation</vt:lpstr>
      <vt:lpstr>Consequences of Creation as a Miracle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Creation as Miracle: Consequences for Evolution and Genesis as History PowerPoint slides and charts</dc:title>
  <dc:subject>Creation as a miracle: Is Genesis symbol, myth, or legend? Does it harmonize with science? What are the consequences for evolution, Genesis as history? PowerPoint slides and charts</dc:subject>
  <dc:creator>David Pratte</dc:creator>
  <cp:keywords>Bible, creation, miracle, evolution, origins, Progressive Creation, organic, theistic, Genesis, days, literal, symbol, history, myth, legend, evidence, science, scientific, God, unbelief, faith, modernism, liberalism, atheism, agnosticism, origin, plants, animals, man, long ages,  - David E. Pratte; www.biblestudylessons.com</cp:keywords>
  <cp:lastModifiedBy>David Pratte</cp:lastModifiedBy>
  <cp:revision>61</cp:revision>
  <dcterms:created xsi:type="dcterms:W3CDTF">2016-10-14T16:30:33Z</dcterms:created>
  <dcterms:modified xsi:type="dcterms:W3CDTF">2022-01-25T19:31:32Z</dcterms:modified>
</cp:coreProperties>
</file>