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8" r:id="rId2"/>
    <p:sldId id="262" r:id="rId3"/>
    <p:sldId id="256" r:id="rId4"/>
    <p:sldId id="264" r:id="rId5"/>
    <p:sldId id="257" r:id="rId6"/>
    <p:sldId id="265" r:id="rId7"/>
    <p:sldId id="258" r:id="rId8"/>
    <p:sldId id="266" r:id="rId9"/>
    <p:sldId id="259" r:id="rId10"/>
    <p:sldId id="267" r:id="rId11"/>
    <p:sldId id="260" r:id="rId12"/>
    <p:sldId id="261" r:id="rId13"/>
    <p:sldId id="269" r:id="rId14"/>
    <p:sldId id="270" r:id="rId15"/>
  </p:sldIdLst>
  <p:sldSz cx="12192000" cy="6858000"/>
  <p:notesSz cx="6858000" cy="9144000"/>
  <p:embeddedFontLst>
    <p:embeddedFont>
      <p:font typeface="Arial Rounded MT Bold" panose="020F0704030504030204" pitchFamily="34" charset="0"/>
      <p:regular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Tahoma" panose="020B0604030504040204" pitchFamily="34" charset="0"/>
      <p:regular r:id="rId21"/>
      <p:bold r:id="rId22"/>
    </p:embeddedFont>
    <p:embeddedFont>
      <p:font typeface="Trebuchet MS" panose="020B060302020202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FFFF"/>
    <a:srgbClr val="000099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 showGuides="1">
      <p:cViewPr varScale="1">
        <p:scale>
          <a:sx n="44" d="100"/>
          <a:sy n="44" d="100"/>
        </p:scale>
        <p:origin x="45" y="4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1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E505-8B64-45DA-B53A-BFA5882AF1C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7341369"/>
      </p:ext>
    </p:extLst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456D3-0AE1-46E1-82F7-51C8C360966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8203681"/>
      </p:ext>
    </p:extLst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A89B1-AB3D-4A67-924B-0C076A9E199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1518800"/>
      </p:ext>
    </p:extLst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CCB67-B790-4B60-A0A9-6A1E7110E48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5601543"/>
      </p:ext>
    </p:extLst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FBF0-9FF9-4F6C-BD63-EBA6235B2A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9279107"/>
      </p:ext>
    </p:extLst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660EC-1388-4F04-A26B-0139B2F842D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0102044"/>
      </p:ext>
    </p:extLst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DEEF-9A20-45D8-84CA-081695BEEC9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109906"/>
      </p:ext>
    </p:extLst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6E724-6DBB-4B0D-B2A2-C9DE6219DD7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4739019"/>
      </p:ext>
    </p:extLst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6E85C-5B03-4E73-877A-EFB39E47C97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8708177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B7C18-F3E8-4253-A421-05B714BC7AA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198851"/>
      </p:ext>
    </p:extLst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CB72-6EF7-4167-8E30-8A77909202D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598670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748E6-21F6-46B2-AC6C-2D098E333F5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45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zo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1B508A9E-0482-CEE4-D32A-E9F57BE1E6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91200" y="1931479"/>
            <a:ext cx="4495800" cy="590931"/>
          </a:xfrm>
          <a:solidFill>
            <a:srgbClr val="000000">
              <a:alpha val="50000"/>
            </a:srgbClr>
          </a:solidFill>
        </p:spPr>
        <p:txBody>
          <a:bodyPr>
            <a:spAutoFit/>
          </a:bodyPr>
          <a:lstStyle/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Forgiveness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D5AF16-8F07-6B65-2DC2-183E6FEA9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3333331" cy="4445166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B979B86-2643-F186-2D65-42F0838AEE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465985"/>
            <a:ext cx="8610600" cy="757130"/>
          </a:xfrm>
          <a:solidFill>
            <a:srgbClr val="9933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FF00"/>
                </a:solidFill>
                <a:effectLst>
                  <a:outerShdw blurRad="50800" dist="241300" dir="8100000" algn="tr" rotWithShape="0">
                    <a:prstClr val="black">
                      <a:alpha val="70000"/>
                    </a:prstClr>
                  </a:outerShdw>
                </a:effectLst>
              </a:rPr>
              <a:t>Consequences of the Cross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88EBA0-D1DA-F022-484F-78C5BB7F4AD2}"/>
              </a:ext>
            </a:extLst>
          </p:cNvPr>
          <p:cNvSpPr txBox="1"/>
          <p:nvPr/>
        </p:nvSpPr>
        <p:spPr>
          <a:xfrm>
            <a:off x="1036948" y="636704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0448861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8050C73-310F-C14B-7312-41E22E795D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465985"/>
            <a:ext cx="8610600" cy="757130"/>
          </a:xfrm>
          <a:solidFill>
            <a:srgbClr val="9933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FF00"/>
                </a:solidFill>
                <a:effectLst>
                  <a:outerShdw blurRad="50800" dist="241300" dir="8100000" algn="tr" rotWithShape="0">
                    <a:prstClr val="black">
                      <a:alpha val="70000"/>
                    </a:prstClr>
                  </a:outerShdw>
                </a:effectLst>
              </a:rPr>
              <a:t>The Cross and Forgiveness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B508A9E-0482-CEE4-D32A-E9F57BE1E6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91200" y="1631953"/>
            <a:ext cx="5029200" cy="3046988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Everlasting life</a:t>
            </a:r>
            <a:b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John 3:16</a:t>
            </a:r>
            <a:endParaRPr lang="en-US" altLang="en-US" sz="3200" dirty="0">
              <a:solidFill>
                <a:srgbClr val="66FFFF"/>
              </a:solidFill>
            </a:endParaRPr>
          </a:p>
          <a:p>
            <a:pPr>
              <a:spcBef>
                <a:spcPct val="3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Ransom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Matthew 20:28</a:t>
            </a:r>
          </a:p>
          <a:p>
            <a:pPr>
              <a:spcBef>
                <a:spcPct val="3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Redemption, forgiveness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Ephesians 1:7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D5AF16-8F07-6B65-2DC2-183E6FEA9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3333331" cy="4445166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1B508A9E-0482-CEE4-D32A-E9F57BE1E6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91200" y="1931479"/>
            <a:ext cx="4495800" cy="1255728"/>
          </a:xfrm>
          <a:solidFill>
            <a:srgbClr val="000000">
              <a:alpha val="50000"/>
            </a:srgbClr>
          </a:solidFill>
        </p:spPr>
        <p:txBody>
          <a:bodyPr>
            <a:spAutoFit/>
          </a:bodyPr>
          <a:lstStyle/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Forgiveness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The Gospel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D5AF16-8F07-6B65-2DC2-183E6FEA9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3333331" cy="4445166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B979B86-2643-F186-2D65-42F0838AEE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465985"/>
            <a:ext cx="8610600" cy="757130"/>
          </a:xfrm>
          <a:solidFill>
            <a:srgbClr val="9933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FF00"/>
                </a:solidFill>
                <a:effectLst>
                  <a:outerShdw blurRad="50800" dist="241300" dir="8100000" algn="tr" rotWithShape="0">
                    <a:prstClr val="black">
                      <a:alpha val="70000"/>
                    </a:prstClr>
                  </a:outerShdw>
                </a:effectLst>
              </a:rPr>
              <a:t>Consequences of the Cross</a:t>
            </a:r>
          </a:p>
        </p:txBody>
      </p:sp>
    </p:spTree>
    <p:extLst>
      <p:ext uri="{BB962C8B-B14F-4D97-AF65-F5344CB8AC3E}">
        <p14:creationId xmlns:p14="http://schemas.microsoft.com/office/powerpoint/2010/main" val="99074242"/>
      </p:ext>
    </p:extLst>
  </p:cSld>
  <p:clrMapOvr>
    <a:masterClrMapping/>
  </p:clrMapOvr>
  <p:transition spd="slow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F6A10E30-0FA0-579C-5DEB-8CA65E8330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91200" y="1600200"/>
            <a:ext cx="6096000" cy="4967514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Faith comes by hearing</a:t>
            </a:r>
            <a:b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John 3:16; Romans 10:17</a:t>
            </a:r>
            <a:endParaRPr lang="en-US" altLang="en-US" sz="3200" dirty="0">
              <a:solidFill>
                <a:srgbClr val="66FFFF"/>
              </a:solidFill>
            </a:endParaRPr>
          </a:p>
          <a:p>
            <a:pPr>
              <a:spcBef>
                <a:spcPct val="3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Gospel is based on death, burial, &amp; resurrection 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1 Corinthians 15:1-4</a:t>
            </a:r>
          </a:p>
          <a:p>
            <a:pPr>
              <a:spcBef>
                <a:spcPct val="3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Preach the gospel, not human wisdom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1 Corinthians 1:18-24; 2:1-5</a:t>
            </a:r>
          </a:p>
          <a:p>
            <a:pPr>
              <a:spcBef>
                <a:spcPct val="3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Gospel is God’s power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Romans 1:16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774AC95-C4A5-2809-05E3-D94A4EC16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465985"/>
            <a:ext cx="8610600" cy="757130"/>
          </a:xfrm>
          <a:solidFill>
            <a:srgbClr val="9933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FF00"/>
                </a:solidFill>
                <a:effectLst>
                  <a:outerShdw blurRad="50800" dist="241300" dir="8100000" algn="tr" rotWithShape="0">
                    <a:prstClr val="black">
                      <a:alpha val="70000"/>
                    </a:prstClr>
                  </a:outerShdw>
                </a:effectLst>
              </a:rPr>
              <a:t>The Cross and the Gospel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38768C-CA3B-DC40-1001-1E3E887F6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190274"/>
            <a:ext cx="4937760" cy="3291840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1B508A9E-0482-CEE4-D32A-E9F57BE1E6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91200" y="1931479"/>
            <a:ext cx="4495800" cy="1920526"/>
          </a:xfrm>
          <a:solidFill>
            <a:srgbClr val="000000">
              <a:alpha val="50000"/>
            </a:srgbClr>
          </a:solidFill>
        </p:spPr>
        <p:txBody>
          <a:bodyPr>
            <a:spAutoFit/>
          </a:bodyPr>
          <a:lstStyle/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Forgiveness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The Gospel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The Church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D5AF16-8F07-6B65-2DC2-183E6FEA9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3333331" cy="4445166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B979B86-2643-F186-2D65-42F0838AEE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465985"/>
            <a:ext cx="8610600" cy="757130"/>
          </a:xfrm>
          <a:solidFill>
            <a:srgbClr val="9933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FF00"/>
                </a:solidFill>
                <a:effectLst>
                  <a:outerShdw blurRad="50800" dist="241300" dir="8100000" algn="tr" rotWithShape="0">
                    <a:prstClr val="black">
                      <a:alpha val="70000"/>
                    </a:prstClr>
                  </a:outerShdw>
                </a:effectLst>
              </a:rPr>
              <a:t>Consequences of the Cross</a:t>
            </a:r>
          </a:p>
        </p:txBody>
      </p:sp>
    </p:spTree>
    <p:extLst>
      <p:ext uri="{BB962C8B-B14F-4D97-AF65-F5344CB8AC3E}">
        <p14:creationId xmlns:p14="http://schemas.microsoft.com/office/powerpoint/2010/main" val="377685912"/>
      </p:ext>
    </p:extLst>
  </p:cSld>
  <p:clrMapOvr>
    <a:masterClrMapping/>
  </p:clrMapOvr>
  <p:transition spd="slow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DC3F1491-AC37-CF19-C129-EC8C985C19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0" y="1600200"/>
            <a:ext cx="5791200" cy="3933384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Church purchased by the blood - </a:t>
            </a: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Acts 20:28</a:t>
            </a:r>
            <a:endParaRPr lang="en-US" altLang="en-US" sz="3200" dirty="0">
              <a:solidFill>
                <a:srgbClr val="66FFFF"/>
              </a:solidFill>
            </a:endParaRPr>
          </a:p>
          <a:p>
            <a:pPr>
              <a:spcBef>
                <a:spcPct val="3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Saved added to the church 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Acts 2:47</a:t>
            </a:r>
          </a:p>
          <a:p>
            <a:pPr>
              <a:spcBef>
                <a:spcPct val="3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Jesus is Savior of the body; He gave Himself for the church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Ephesians 5:23,25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CEA7A36-C0A8-C249-ABEA-D6F9C1E437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465985"/>
            <a:ext cx="8610600" cy="757130"/>
          </a:xfrm>
          <a:solidFill>
            <a:srgbClr val="9933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FF00"/>
                </a:solidFill>
                <a:effectLst>
                  <a:outerShdw blurRad="50800" dist="241300" dir="8100000" algn="tr" rotWithShape="0">
                    <a:prstClr val="black">
                      <a:alpha val="70000"/>
                    </a:prstClr>
                  </a:outerShdw>
                </a:effectLst>
              </a:rPr>
              <a:t>The Cross and the Church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BAC672-257B-6ED8-B7C6-BD9E8495E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69" y="2209800"/>
            <a:ext cx="5647631" cy="2879441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1B508A9E-0482-CEE4-D32A-E9F57BE1E6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91200" y="1931479"/>
            <a:ext cx="4495800" cy="2585323"/>
          </a:xfrm>
          <a:solidFill>
            <a:srgbClr val="000000">
              <a:alpha val="50000"/>
            </a:srgbClr>
          </a:solidFill>
        </p:spPr>
        <p:txBody>
          <a:bodyPr>
            <a:spAutoFit/>
          </a:bodyPr>
          <a:lstStyle/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Forgiveness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The Gospel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The Church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Baptism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D5AF16-8F07-6B65-2DC2-183E6FEA9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3333331" cy="4445166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B979B86-2643-F186-2D65-42F0838AEE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465985"/>
            <a:ext cx="8610600" cy="757130"/>
          </a:xfrm>
          <a:solidFill>
            <a:srgbClr val="9933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FF00"/>
                </a:solidFill>
                <a:effectLst>
                  <a:outerShdw blurRad="50800" dist="241300" dir="8100000" algn="tr" rotWithShape="0">
                    <a:prstClr val="black">
                      <a:alpha val="70000"/>
                    </a:prstClr>
                  </a:outerShdw>
                </a:effectLst>
              </a:rPr>
              <a:t>Consequences of the Cross</a:t>
            </a:r>
          </a:p>
        </p:txBody>
      </p:sp>
    </p:spTree>
    <p:extLst>
      <p:ext uri="{BB962C8B-B14F-4D97-AF65-F5344CB8AC3E}">
        <p14:creationId xmlns:p14="http://schemas.microsoft.com/office/powerpoint/2010/main" val="3871565542"/>
      </p:ext>
    </p:extLst>
  </p:cSld>
  <p:clrMapOvr>
    <a:masterClrMapping/>
  </p:clrMapOvr>
  <p:transition spd="slow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01E42D68-4A8C-E8DA-221F-3AFA9F76A6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05400" y="1447800"/>
            <a:ext cx="6781800" cy="4672048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Remission by blood in baptism </a:t>
            </a:r>
            <a:b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Matthew 26:28; Acts 2:38</a:t>
            </a:r>
            <a:endParaRPr lang="en-US" altLang="en-US" sz="3200" dirty="0">
              <a:solidFill>
                <a:srgbClr val="66FFFF"/>
              </a:solidFill>
            </a:endParaRPr>
          </a:p>
          <a:p>
            <a:pPr>
              <a:spcBef>
                <a:spcPct val="1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Sins washed away by blood in baptism 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Revelation 1:5; Acts 22:16</a:t>
            </a:r>
          </a:p>
          <a:p>
            <a:pPr>
              <a:spcBef>
                <a:spcPct val="1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Saved by blood in baptism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Romans 5:6-9; Mark 16:16; </a:t>
            </a:r>
            <a:b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1 Peter 3:21</a:t>
            </a:r>
          </a:p>
          <a:p>
            <a:pPr>
              <a:spcBef>
                <a:spcPct val="10000"/>
              </a:spcBef>
            </a:pPr>
            <a: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  <a:t>Baptized into Christ into His death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Ephesians 1:7; Romans 6:3,4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4BF8564-52CA-2C52-4CF9-6909C37F57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465985"/>
            <a:ext cx="8610600" cy="757130"/>
          </a:xfrm>
          <a:solidFill>
            <a:srgbClr val="9933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FF00"/>
                </a:solidFill>
                <a:effectLst>
                  <a:outerShdw blurRad="50800" dist="241300" dir="8100000" algn="tr" rotWithShape="0">
                    <a:prstClr val="black">
                      <a:alpha val="70000"/>
                    </a:prstClr>
                  </a:outerShdw>
                </a:effectLst>
              </a:rPr>
              <a:t>The Cross and Baptism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E2A066-C23A-DB08-7542-9F598216B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799"/>
            <a:ext cx="3810000" cy="4046963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1B508A9E-0482-CEE4-D32A-E9F57BE1E6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91200" y="1931479"/>
            <a:ext cx="4495800" cy="3250121"/>
          </a:xfrm>
          <a:solidFill>
            <a:srgbClr val="000000">
              <a:alpha val="50000"/>
            </a:srgbClr>
          </a:solidFill>
        </p:spPr>
        <p:txBody>
          <a:bodyPr>
            <a:spAutoFit/>
          </a:bodyPr>
          <a:lstStyle/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Forgiveness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The Gospel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The Church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Baptism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altLang="en-US" sz="3600" b="1" dirty="0">
                <a:solidFill>
                  <a:srgbClr val="66FFFF"/>
                </a:solidFill>
                <a:latin typeface="Trebuchet MS" panose="020B0603020202020204" pitchFamily="34" charset="0"/>
              </a:rPr>
              <a:t>Faithful Living</a:t>
            </a:r>
            <a:endParaRPr lang="en-US" altLang="en-US" sz="36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D5AF16-8F07-6B65-2DC2-183E6FEA9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3333331" cy="4445166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B979B86-2643-F186-2D65-42F0838AEE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465985"/>
            <a:ext cx="8610600" cy="757130"/>
          </a:xfrm>
          <a:solidFill>
            <a:srgbClr val="9933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FF00"/>
                </a:solidFill>
                <a:effectLst>
                  <a:outerShdw blurRad="50800" dist="241300" dir="8100000" algn="tr" rotWithShape="0">
                    <a:prstClr val="black">
                      <a:alpha val="70000"/>
                    </a:prstClr>
                  </a:outerShdw>
                </a:effectLst>
              </a:rPr>
              <a:t>Consequences of the Cross</a:t>
            </a:r>
          </a:p>
        </p:txBody>
      </p:sp>
    </p:spTree>
    <p:extLst>
      <p:ext uri="{BB962C8B-B14F-4D97-AF65-F5344CB8AC3E}">
        <p14:creationId xmlns:p14="http://schemas.microsoft.com/office/powerpoint/2010/main" val="1106906657"/>
      </p:ext>
    </p:extLst>
  </p:cSld>
  <p:clrMapOvr>
    <a:masterClrMapping/>
  </p:clrMapOvr>
  <p:transition spd="slow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9DE87C50-BC27-53DC-41D5-6CF2A30478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91200" y="2081216"/>
            <a:ext cx="5486400" cy="3145476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Zealous of good works </a:t>
            </a:r>
            <a:b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Titus 2:11-14</a:t>
            </a:r>
            <a:endParaRPr lang="en-US" altLang="en-US" sz="3200" dirty="0">
              <a:solidFill>
                <a:srgbClr val="66FFFF"/>
              </a:solidFill>
            </a:endParaRPr>
          </a:p>
          <a:p>
            <a:pPr>
              <a:spcBef>
                <a:spcPct val="4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Live for Him  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2 Corinthians 5:14,15</a:t>
            </a:r>
          </a:p>
          <a:p>
            <a:pPr>
              <a:spcBef>
                <a:spcPct val="4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Walk in light &amp; confess sins</a:t>
            </a:r>
            <a:br>
              <a:rPr lang="en-US" altLang="en-US" sz="3200" b="0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3200" b="0" dirty="0">
                <a:solidFill>
                  <a:srgbClr val="FFFFFF"/>
                </a:solidFill>
                <a:latin typeface="Comic Sans MS" panose="030F0702030302020204" pitchFamily="66" charset="0"/>
              </a:rPr>
              <a:t>1 John 1:7-9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AB663A3-84A5-C4BB-4CEB-D0E8E09D31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465985"/>
            <a:ext cx="9220200" cy="757130"/>
          </a:xfrm>
          <a:solidFill>
            <a:srgbClr val="9933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FF00"/>
                </a:solidFill>
                <a:effectLst>
                  <a:outerShdw blurRad="50800" dist="241300" dir="8100000" algn="tr" rotWithShape="0">
                    <a:prstClr val="black">
                      <a:alpha val="70000"/>
                    </a:prstClr>
                  </a:outerShdw>
                </a:effectLst>
              </a:rPr>
              <a:t>The Cross and Faithful Living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1D43B7-7B48-CCCB-F2E2-12D7BF7C9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76400"/>
            <a:ext cx="3720885" cy="4648200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BD7FB1D4-67A0-7BB6-9EC5-F46B778ADC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91200" y="2081213"/>
            <a:ext cx="4495800" cy="3151632"/>
          </a:xfrm>
          <a:solidFill>
            <a:srgbClr val="000000">
              <a:alpha val="50000"/>
            </a:srgbClr>
          </a:solidFill>
        </p:spPr>
        <p:txBody>
          <a:bodyPr>
            <a:spAutoFit/>
          </a:bodyPr>
          <a:lstStyle/>
          <a:p>
            <a:pPr>
              <a:spcBef>
                <a:spcPct val="4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Have you obeyed the gospel to be forgiven by the blood?</a:t>
            </a:r>
          </a:p>
          <a:p>
            <a:pPr>
              <a:spcBef>
                <a:spcPct val="40000"/>
              </a:spcBef>
            </a:pPr>
            <a:r>
              <a:rPr lang="en-US" altLang="en-US" sz="3200" dirty="0">
                <a:solidFill>
                  <a:srgbClr val="66FFFF"/>
                </a:solidFill>
                <a:latin typeface="Trebuchet MS" panose="020B0603020202020204" pitchFamily="34" charset="0"/>
              </a:rPr>
              <a:t>Are you living faithfully, confessing your sins?</a:t>
            </a:r>
            <a:endParaRPr lang="en-US" altLang="en-US" sz="3200" b="0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5CA11D-9E77-AE38-3613-BBC6AE0752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465985"/>
            <a:ext cx="8610600" cy="757130"/>
          </a:xfrm>
          <a:solidFill>
            <a:srgbClr val="9933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FF00"/>
                </a:solidFill>
                <a:effectLst>
                  <a:outerShdw blurRad="50800" dist="241300" dir="8100000" algn="tr" rotWithShape="0">
                    <a:prstClr val="black">
                      <a:alpha val="70000"/>
                    </a:prstClr>
                  </a:outerShdw>
                </a:effectLst>
              </a:rPr>
              <a:t>The Cross and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4CE36E-A460-51E6-40A4-E85AD43C4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3333331" cy="4445166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1E902-3783-4799-88A2-1E86133462A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2023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B95DB-884A-47DD-B2D6-F29C4BE8520C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2988963"/>
      </p:ext>
    </p:extLst>
  </p:cSld>
  <p:clrMapOvr>
    <a:masterClrMapping/>
  </p:clrMapOvr>
  <p:transition spd="slow">
    <p:zoom/>
  </p:transition>
</p:sld>
</file>

<file path=ppt/theme/theme1.xml><?xml version="1.0" encoding="utf-8"?>
<a:theme xmlns:a="http://schemas.openxmlformats.org/drawingml/2006/main" name="Office Theme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Arial-Round-Tahoma">
      <a:majorFont>
        <a:latin typeface="Arial Rounded MT Bold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224</TotalTime>
  <Words>390</Words>
  <Application>Microsoft Office PowerPoint</Application>
  <PresentationFormat>Widescreen</PresentationFormat>
  <Paragraphs>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Comic Sans MS</vt:lpstr>
      <vt:lpstr>Arial Rounded MT Bold</vt:lpstr>
      <vt:lpstr>Tahoma</vt:lpstr>
      <vt:lpstr>Arial</vt:lpstr>
      <vt:lpstr>Trebuchet MS</vt:lpstr>
      <vt:lpstr>Office Theme</vt:lpstr>
      <vt:lpstr>PowerPoint Presentation</vt:lpstr>
      <vt:lpstr>Consequences of the Cross</vt:lpstr>
      <vt:lpstr>The Cross and Forgiveness</vt:lpstr>
      <vt:lpstr>Consequences of the Cross</vt:lpstr>
      <vt:lpstr>The Cross and the Gospel</vt:lpstr>
      <vt:lpstr>Consequences of the Cross</vt:lpstr>
      <vt:lpstr>The Cross and the Church</vt:lpstr>
      <vt:lpstr>Consequences of the Cross</vt:lpstr>
      <vt:lpstr>The Cross and Baptism</vt:lpstr>
      <vt:lpstr>Consequences of the Cross</vt:lpstr>
      <vt:lpstr>The Cross and Faithful Living</vt:lpstr>
      <vt:lpstr>The Cross and You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Cross and Forgiveness</dc:title>
  <dc:subject>The Cross and Forgiveness</dc:subject>
  <dc:creator>David E. Pratte</dc:creator>
  <cp:keywords>cross crucifixion death Jesus consequences meaning forgiveness church baptism faithful life obedience gospel</cp:keywords>
  <cp:lastModifiedBy>David Pratte</cp:lastModifiedBy>
  <cp:revision>99</cp:revision>
  <dcterms:created xsi:type="dcterms:W3CDTF">2008-08-23T00:49:15Z</dcterms:created>
  <dcterms:modified xsi:type="dcterms:W3CDTF">2023-07-22T19:37:00Z</dcterms:modified>
  <cp:category>SS-g</cp:category>
</cp:coreProperties>
</file>