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69" d="100"/>
          <a:sy n="69" d="100"/>
        </p:scale>
        <p:origin x="79"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F648-D25E-1A24-6C54-762EB04790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53DD8F-9AC3-99E9-6394-CB17523ED8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A59B36-AD38-C204-71F5-822953C84DAF}"/>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436ED4B7-08F5-234E-62C9-1C80349DFD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59247-E924-F199-4795-B46E1D6C8E39}"/>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4047535062"/>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DBCEB-92B0-1A3C-6AF7-87BC30DE7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6DC918-460B-905F-12B6-0376C64A37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2F4281-F705-4904-340B-AEA97DF1EFB1}"/>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56CE0F1D-72D1-6C89-2A84-24192FD2E1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58B820-427B-7C93-BAA0-30FE5B9E625C}"/>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290070657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4FB4-2CF8-603A-3D17-54E331ABAA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E5742E-DEFD-93D8-325E-53319CD406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2B5D2F-6D30-1DD8-4917-1B14AF31DFE6}"/>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C25A7FE9-6740-F913-D43E-39EDE7B07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FBA46-073E-80BE-2E26-9F91E134449C}"/>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362507800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DC08C-F93F-792D-F3DD-B1F81F5E45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519DB3-7627-7852-4690-33ECC43E77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9CC6FF-E3EE-0276-8D21-36FA0318B1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00C894-0F15-0FBB-922E-D4A0C11E6A97}"/>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6" name="Footer Placeholder 5">
            <a:extLst>
              <a:ext uri="{FF2B5EF4-FFF2-40B4-BE49-F238E27FC236}">
                <a16:creationId xmlns:a16="http://schemas.microsoft.com/office/drawing/2014/main" id="{51D1351A-D67E-F47B-C36C-79A9DA050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44E735-5038-50B9-9EFD-A188BF0CE185}"/>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227833154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C8BE1-B7A3-F604-74C6-748A549CAD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FD627D-D091-E4FF-B806-5B384D39F6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4D8C86-6BDA-A0A9-CDD7-EE4C9D86B2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77B810-6684-B655-2BE1-31273904FC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9AF4B-DFE2-9DF7-5A52-AA7E4BD0A1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550150-1337-B503-383A-00CEEC5825AB}"/>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8" name="Footer Placeholder 7">
            <a:extLst>
              <a:ext uri="{FF2B5EF4-FFF2-40B4-BE49-F238E27FC236}">
                <a16:creationId xmlns:a16="http://schemas.microsoft.com/office/drawing/2014/main" id="{2FC79610-E559-A4CB-1D11-61219F3146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BC2529-E5F6-AD37-E24D-4D6D6392289F}"/>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42451517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5CCB-ED8A-078A-A134-DF0F105E8B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9AA18-D593-2BB0-4437-CA96C1EAF9E0}"/>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4" name="Footer Placeholder 3">
            <a:extLst>
              <a:ext uri="{FF2B5EF4-FFF2-40B4-BE49-F238E27FC236}">
                <a16:creationId xmlns:a16="http://schemas.microsoft.com/office/drawing/2014/main" id="{2D5DE726-9C8A-3CCA-92B3-041B53BD2E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2B99C0-E283-9494-3967-2F48ED977515}"/>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292995965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3BD685-2610-A820-AE2B-A6BFCEBD2040}"/>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3" name="Footer Placeholder 2">
            <a:extLst>
              <a:ext uri="{FF2B5EF4-FFF2-40B4-BE49-F238E27FC236}">
                <a16:creationId xmlns:a16="http://schemas.microsoft.com/office/drawing/2014/main" id="{C35BB287-D764-2C0E-F67B-6DC153950F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56E903-F974-C0FA-834C-9474E1B79D95}"/>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149691714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BEB35-198E-2F76-F741-3EE6355C0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9C1F7E-E78C-D306-5955-43226A11B7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2A57CA-A3D4-1679-E927-01E2A50F3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704335-E0E6-1BF5-BBF8-64DB36EEB03A}"/>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6" name="Footer Placeholder 5">
            <a:extLst>
              <a:ext uri="{FF2B5EF4-FFF2-40B4-BE49-F238E27FC236}">
                <a16:creationId xmlns:a16="http://schemas.microsoft.com/office/drawing/2014/main" id="{1BA975FC-B8C7-3D37-000E-EB267A7624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305DD8-4763-6D5C-A0E3-E8A617935746}"/>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33387225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EC16-120F-C176-6DD2-68421BAD73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4AA364-31A2-3592-7EC2-41018D15F2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EF7F218-5BEB-0DA7-9675-20A06E70C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51BA85-1AA3-A77A-6A95-C9330B3A4757}"/>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6" name="Footer Placeholder 5">
            <a:extLst>
              <a:ext uri="{FF2B5EF4-FFF2-40B4-BE49-F238E27FC236}">
                <a16:creationId xmlns:a16="http://schemas.microsoft.com/office/drawing/2014/main" id="{387E1A64-F8C8-E0D3-E263-489D5033D2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8AA378-AEDA-8C4A-1276-56432864F3F3}"/>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415306894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E047-B7CF-1138-6CB1-CCF2C4F99E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45BEB4-8156-4083-3824-71C030E39E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627742-68F3-6825-7132-B15ADD69FB5A}"/>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796A6C93-FB56-4516-FD3E-4983BF8384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B94F34-0939-B836-B540-CF94B52DC452}"/>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16592900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B80D9E-CEAF-515A-840D-F4B7D29300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EBE39-62E1-DAB1-2163-5D093FA3D6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D76AA-50AE-4A3D-51BB-723E75C7FBFB}"/>
              </a:ext>
            </a:extLst>
          </p:cNvPr>
          <p:cNvSpPr>
            <a:spLocks noGrp="1"/>
          </p:cNvSpPr>
          <p:nvPr>
            <p:ph type="dt" sz="half" idx="10"/>
          </p:nvPr>
        </p:nvSpPr>
        <p:spPr/>
        <p:txBody>
          <a:body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89A6313C-D10E-0BF9-BE1C-822BAFB617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9D86D-96BF-6D75-AFF7-F1ACAA52024E}"/>
              </a:ext>
            </a:extLst>
          </p:cNvPr>
          <p:cNvSpPr>
            <a:spLocks noGrp="1"/>
          </p:cNvSpPr>
          <p:nvPr>
            <p:ph type="sldNum" sz="quarter" idx="12"/>
          </p:nvPr>
        </p:nvSpPr>
        <p:spPr/>
        <p:txBody>
          <a:bodyPr/>
          <a:lstStyle/>
          <a:p>
            <a:fld id="{6C6F2C7C-7325-4292-B268-19A53404B1AB}" type="slidenum">
              <a:rPr lang="en-US" smtClean="0"/>
              <a:t>‹#›</a:t>
            </a:fld>
            <a:endParaRPr lang="en-US"/>
          </a:p>
        </p:txBody>
      </p:sp>
    </p:spTree>
    <p:extLst>
      <p:ext uri="{BB962C8B-B14F-4D97-AF65-F5344CB8AC3E}">
        <p14:creationId xmlns:p14="http://schemas.microsoft.com/office/powerpoint/2010/main" val="21456271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46F0FF-EE3A-2521-A180-59143A0393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95FFF1-854A-B511-0570-8CDB7D887B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7EF4F7-8BBA-A7CD-4A90-576B6F99E6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6103BB-047D-4A11-BE70-E666BA26CA3E}" type="datetimeFigureOut">
              <a:rPr lang="en-US" smtClean="0"/>
              <a:t>10/5/23</a:t>
            </a:fld>
            <a:endParaRPr lang="en-US"/>
          </a:p>
        </p:txBody>
      </p:sp>
      <p:sp>
        <p:nvSpPr>
          <p:cNvPr id="5" name="Footer Placeholder 4">
            <a:extLst>
              <a:ext uri="{FF2B5EF4-FFF2-40B4-BE49-F238E27FC236}">
                <a16:creationId xmlns:a16="http://schemas.microsoft.com/office/drawing/2014/main" id="{F1A0F88F-E8D3-EC8A-2D30-C6988B8E2E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DBE2365-6789-A644-EF03-3703D0E03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F2C7C-7325-4292-B268-19A53404B1AB}" type="slidenum">
              <a:rPr lang="en-US" smtClean="0"/>
              <a:t>‹#›</a:t>
            </a:fld>
            <a:endParaRPr lang="en-US"/>
          </a:p>
        </p:txBody>
      </p:sp>
    </p:spTree>
    <p:extLst>
      <p:ext uri="{BB962C8B-B14F-4D97-AF65-F5344CB8AC3E}">
        <p14:creationId xmlns:p14="http://schemas.microsoft.com/office/powerpoint/2010/main" val="825231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blestudylessons.com/" TargetMode="External"/><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6.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algn="ctr"/>
            <a:r>
              <a:rPr lang="en-US" sz="3600" dirty="0">
                <a:solidFill>
                  <a:srgbClr val="FFFF00"/>
                </a:solidFill>
              </a:rPr>
              <a:t>Dying Words of Unbelievers</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615469" y="1220673"/>
            <a:ext cx="8071473" cy="552151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SIR THOMAS SCOTT</a:t>
            </a:r>
            <a:r>
              <a:rPr lang="en-US" sz="2800" kern="100" dirty="0">
                <a:effectLst/>
                <a:latin typeface="+mn-lt"/>
                <a:ea typeface="Times New Roman" panose="02020603050405020304" pitchFamily="18" charset="0"/>
                <a:cs typeface="Times New Roman" panose="02020603050405020304" pitchFamily="18" charset="0"/>
              </a:rPr>
              <a:t> – “Until this moment I thought there was neither a God nor a hell. Now I know and feel that there are both, and I am doomed to perdition by the just judgment of the Almighty.”</a:t>
            </a:r>
          </a:p>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DAVID STRAUSS</a:t>
            </a:r>
            <a:r>
              <a:rPr lang="en-US" sz="2800" kern="100" dirty="0">
                <a:effectLst/>
                <a:latin typeface="+mn-lt"/>
                <a:ea typeface="Times New Roman" panose="02020603050405020304" pitchFamily="18" charset="0"/>
                <a:cs typeface="Times New Roman" panose="02020603050405020304" pitchFamily="18" charset="0"/>
              </a:rPr>
              <a:t> – “My philosophy leaves me utterly forlorn! I feel like one caught in the merciless jaws of an automatic machine, not knowing at what time one of its great hammers may crush me!”</a:t>
            </a:r>
          </a:p>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ANTON LEVEY</a:t>
            </a:r>
            <a:r>
              <a:rPr lang="en-US" sz="2800" kern="100" dirty="0">
                <a:effectLst/>
                <a:latin typeface="+mn-lt"/>
                <a:ea typeface="Times New Roman" panose="02020603050405020304" pitchFamily="18" charset="0"/>
                <a:cs typeface="Times New Roman" panose="02020603050405020304" pitchFamily="18" charset="0"/>
              </a:rPr>
              <a:t> – Author of the Satanic Bible and high priest of Satanic worship: “Oh my, oh my, what have I done? There is something very wrong.”</a:t>
            </a:r>
          </a:p>
        </p:txBody>
      </p:sp>
      <p:pic>
        <p:nvPicPr>
          <p:cNvPr id="7" name="Picture 6">
            <a:extLst>
              <a:ext uri="{FF2B5EF4-FFF2-40B4-BE49-F238E27FC236}">
                <a16:creationId xmlns:a16="http://schemas.microsoft.com/office/drawing/2014/main" id="{C6003E3E-1A90-0D67-4B92-2F1A105AB167}"/>
              </a:ext>
            </a:extLst>
          </p:cNvPr>
          <p:cNvPicPr>
            <a:picLocks noChangeAspect="1"/>
          </p:cNvPicPr>
          <p:nvPr/>
        </p:nvPicPr>
        <p:blipFill rotWithShape="1">
          <a:blip r:embed="rId2">
            <a:extLst>
              <a:ext uri="{28A0092B-C50C-407E-A947-70E740481C1C}">
                <a14:useLocalDpi xmlns:a14="http://schemas.microsoft.com/office/drawing/2010/main" val="0"/>
              </a:ext>
            </a:extLst>
          </a:blip>
          <a:srcRect l="13743" r="22393"/>
          <a:stretch/>
        </p:blipFill>
        <p:spPr>
          <a:xfrm>
            <a:off x="9046171" y="1979873"/>
            <a:ext cx="2759103" cy="3240157"/>
          </a:xfrm>
          <a:prstGeom prst="rect">
            <a:avLst/>
          </a:prstGeom>
        </p:spPr>
      </p:pic>
      <p:sp>
        <p:nvSpPr>
          <p:cNvPr id="4" name="TextBox 3">
            <a:extLst>
              <a:ext uri="{FF2B5EF4-FFF2-40B4-BE49-F238E27FC236}">
                <a16:creationId xmlns:a16="http://schemas.microsoft.com/office/drawing/2014/main" id="{E3CEEFBF-09E2-7814-939C-9646EA2AAB2B}"/>
              </a:ext>
            </a:extLst>
          </p:cNvPr>
          <p:cNvSpPr txBox="1"/>
          <p:nvPr/>
        </p:nvSpPr>
        <p:spPr>
          <a:xfrm>
            <a:off x="9194983"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4797232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algn="ctr"/>
            <a:r>
              <a:rPr lang="en-US" sz="3600" dirty="0">
                <a:solidFill>
                  <a:srgbClr val="FFFF00"/>
                </a:solidFill>
              </a:rPr>
              <a:t>Dying Words of Unbelievers</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615469" y="1770560"/>
            <a:ext cx="8071473" cy="397031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JOSEPH STALIN</a:t>
            </a:r>
            <a:r>
              <a:rPr lang="en-US" sz="2800" kern="100" dirty="0">
                <a:effectLst/>
                <a:latin typeface="+mn-lt"/>
                <a:ea typeface="Times New Roman" panose="02020603050405020304" pitchFamily="18" charset="0"/>
                <a:cs typeface="Times New Roman" panose="02020603050405020304" pitchFamily="18" charset="0"/>
              </a:rPr>
              <a:t> – Russian Communist dictator responsible for millions of murders: “My father died a difficult and terrible </a:t>
            </a:r>
            <a:r>
              <a:rPr lang="en-US" sz="2800" kern="100">
                <a:effectLst/>
                <a:latin typeface="+mn-lt"/>
                <a:ea typeface="Times New Roman" panose="02020603050405020304" pitchFamily="18" charset="0"/>
                <a:cs typeface="Times New Roman" panose="02020603050405020304" pitchFamily="18" charset="0"/>
              </a:rPr>
              <a:t>death…. </a:t>
            </a:r>
            <a:r>
              <a:rPr lang="en-US" sz="2800" kern="100" dirty="0">
                <a:effectLst/>
                <a:latin typeface="+mn-lt"/>
                <a:ea typeface="Times New Roman" panose="02020603050405020304" pitchFamily="18" charset="0"/>
                <a:cs typeface="Times New Roman" panose="02020603050405020304" pitchFamily="18" charset="0"/>
              </a:rPr>
              <a:t>At what seemed the very last moment, he suddenly opened his eyes and cast a glance over everyone in the room. It was a terrible glance, insane or perhaps angry. His left hand was raised, as though he were pointing to something above and bringing down a curse on us all. The gesture was full of menace…the next morning he was dead.”</a:t>
            </a:r>
          </a:p>
        </p:txBody>
      </p:sp>
      <p:pic>
        <p:nvPicPr>
          <p:cNvPr id="7" name="Picture 6">
            <a:extLst>
              <a:ext uri="{FF2B5EF4-FFF2-40B4-BE49-F238E27FC236}">
                <a16:creationId xmlns:a16="http://schemas.microsoft.com/office/drawing/2014/main" id="{C6003E3E-1A90-0D67-4B92-2F1A105AB167}"/>
              </a:ext>
            </a:extLst>
          </p:cNvPr>
          <p:cNvPicPr>
            <a:picLocks noChangeAspect="1"/>
          </p:cNvPicPr>
          <p:nvPr/>
        </p:nvPicPr>
        <p:blipFill rotWithShape="1">
          <a:blip r:embed="rId2">
            <a:extLst>
              <a:ext uri="{28A0092B-C50C-407E-A947-70E740481C1C}">
                <a14:useLocalDpi xmlns:a14="http://schemas.microsoft.com/office/drawing/2010/main" val="0"/>
              </a:ext>
            </a:extLst>
          </a:blip>
          <a:srcRect l="13743" r="22393"/>
          <a:stretch/>
        </p:blipFill>
        <p:spPr>
          <a:xfrm>
            <a:off x="9046171" y="1979873"/>
            <a:ext cx="2759103" cy="3240157"/>
          </a:xfrm>
          <a:prstGeom prst="rect">
            <a:avLst/>
          </a:prstGeom>
        </p:spPr>
      </p:pic>
    </p:spTree>
    <p:extLst>
      <p:ext uri="{BB962C8B-B14F-4D97-AF65-F5344CB8AC3E}">
        <p14:creationId xmlns:p14="http://schemas.microsoft.com/office/powerpoint/2010/main" val="362825374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algn="ctr"/>
            <a:r>
              <a:rPr lang="en-US" sz="3600" dirty="0">
                <a:solidFill>
                  <a:srgbClr val="FFFF00"/>
                </a:solidFill>
              </a:rPr>
              <a:t>Dying Words of Unbelievers</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386727" y="1273262"/>
            <a:ext cx="8508796" cy="552151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ROBERT INGERSOLL</a:t>
            </a:r>
            <a:r>
              <a:rPr lang="en-US" sz="2800" kern="100" dirty="0">
                <a:effectLst/>
                <a:latin typeface="+mn-lt"/>
                <a:ea typeface="Times New Roman" panose="02020603050405020304" pitchFamily="18" charset="0"/>
                <a:cs typeface="Times New Roman" panose="02020603050405020304" pitchFamily="18" charset="0"/>
              </a:rPr>
              <a:t> – “Oh God, if there be a God, save my soul, if I have a soul, from hell, if there be a hell!”</a:t>
            </a:r>
          </a:p>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DAVID HUME</a:t>
            </a:r>
            <a:r>
              <a:rPr lang="en-US" sz="2800" kern="100" dirty="0">
                <a:effectLst/>
                <a:latin typeface="+mn-lt"/>
                <a:ea typeface="Times New Roman" panose="02020603050405020304" pitchFamily="18" charset="0"/>
                <a:cs typeface="Times New Roman" panose="02020603050405020304" pitchFamily="18" charset="0"/>
              </a:rPr>
              <a:t> – He cried loud on his death bed “I am in flames!” </a:t>
            </a:r>
            <a:r>
              <a:rPr lang="en-US" sz="2800" kern="100" dirty="0">
                <a:latin typeface="+mn-lt"/>
                <a:ea typeface="Times New Roman" panose="02020603050405020304" pitchFamily="18" charset="0"/>
                <a:cs typeface="Times New Roman" panose="02020603050405020304" pitchFamily="18" charset="0"/>
              </a:rPr>
              <a:t>H</a:t>
            </a:r>
            <a:r>
              <a:rPr lang="en-US" sz="2800" kern="100" dirty="0">
                <a:effectLst/>
                <a:latin typeface="+mn-lt"/>
                <a:ea typeface="Times New Roman" panose="02020603050405020304" pitchFamily="18" charset="0"/>
                <a:cs typeface="Times New Roman" panose="02020603050405020304" pitchFamily="18" charset="0"/>
              </a:rPr>
              <a:t>is desperation was a horrible scene.</a:t>
            </a:r>
          </a:p>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VOLTAIRE</a:t>
            </a:r>
            <a:r>
              <a:rPr lang="en-US" sz="2800" kern="100" dirty="0">
                <a:effectLst/>
                <a:latin typeface="+mn-lt"/>
                <a:ea typeface="Times New Roman" panose="02020603050405020304" pitchFamily="18" charset="0"/>
                <a:cs typeface="Times New Roman" panose="02020603050405020304" pitchFamily="18" charset="0"/>
              </a:rPr>
              <a:t> – “I am abandoned by God and man.” He said to his physician, Dr. </a:t>
            </a:r>
            <a:r>
              <a:rPr lang="en-US" sz="2800" kern="100" dirty="0" err="1">
                <a:effectLst/>
                <a:latin typeface="+mn-lt"/>
                <a:ea typeface="Times New Roman" panose="02020603050405020304" pitchFamily="18" charset="0"/>
                <a:cs typeface="Times New Roman" panose="02020603050405020304" pitchFamily="18" charset="0"/>
              </a:rPr>
              <a:t>Fochin</a:t>
            </a:r>
            <a:r>
              <a:rPr lang="en-US" sz="2800" kern="100" dirty="0">
                <a:effectLst/>
                <a:latin typeface="+mn-lt"/>
                <a:ea typeface="Times New Roman" panose="02020603050405020304" pitchFamily="18" charset="0"/>
                <a:cs typeface="Times New Roman" panose="02020603050405020304" pitchFamily="18" charset="0"/>
              </a:rPr>
              <a:t>: “I will give you half of what I am worth if you will give me six months of life.” When he was told this was impossible, he said, “Then I shall die and go to hell!” His nurse said: “For all the money in Europe I wouldn’t want to see another unbeliever die! All night long he cried for forgiveness.”</a:t>
            </a:r>
          </a:p>
        </p:txBody>
      </p:sp>
      <p:pic>
        <p:nvPicPr>
          <p:cNvPr id="7" name="Picture 6">
            <a:extLst>
              <a:ext uri="{FF2B5EF4-FFF2-40B4-BE49-F238E27FC236}">
                <a16:creationId xmlns:a16="http://schemas.microsoft.com/office/drawing/2014/main" id="{C6003E3E-1A90-0D67-4B92-2F1A105AB167}"/>
              </a:ext>
            </a:extLst>
          </p:cNvPr>
          <p:cNvPicPr>
            <a:picLocks noChangeAspect="1"/>
          </p:cNvPicPr>
          <p:nvPr/>
        </p:nvPicPr>
        <p:blipFill rotWithShape="1">
          <a:blip r:embed="rId2">
            <a:extLst>
              <a:ext uri="{28A0092B-C50C-407E-A947-70E740481C1C}">
                <a14:useLocalDpi xmlns:a14="http://schemas.microsoft.com/office/drawing/2010/main" val="0"/>
              </a:ext>
            </a:extLst>
          </a:blip>
          <a:srcRect l="13743" r="22393"/>
          <a:stretch/>
        </p:blipFill>
        <p:spPr>
          <a:xfrm>
            <a:off x="9046171" y="1979873"/>
            <a:ext cx="2759103" cy="3240157"/>
          </a:xfrm>
          <a:prstGeom prst="rect">
            <a:avLst/>
          </a:prstGeom>
        </p:spPr>
      </p:pic>
    </p:spTree>
    <p:extLst>
      <p:ext uri="{BB962C8B-B14F-4D97-AF65-F5344CB8AC3E}">
        <p14:creationId xmlns:p14="http://schemas.microsoft.com/office/powerpoint/2010/main" val="40228386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algn="ctr"/>
            <a:r>
              <a:rPr lang="en-US" sz="3600" dirty="0">
                <a:solidFill>
                  <a:srgbClr val="FFFF00"/>
                </a:solidFill>
              </a:rPr>
              <a:t>Dying Words of Unbelievers</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615469" y="1277669"/>
            <a:ext cx="8071473" cy="4856714"/>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THOMAS PAYNE</a:t>
            </a:r>
            <a:r>
              <a:rPr lang="en-US" sz="2800" kern="100" dirty="0">
                <a:effectLst/>
                <a:latin typeface="+mn-lt"/>
                <a:ea typeface="Times New Roman" panose="02020603050405020304" pitchFamily="18" charset="0"/>
                <a:cs typeface="Times New Roman" panose="02020603050405020304" pitchFamily="18" charset="0"/>
              </a:rPr>
              <a:t> – “Stay with me, for God’s sake; I cannot bear to be left alone, O Lord, help me! O God, what have I done to suffer so much? What will become of me hereafter? I would give worlds if I had them, that </a:t>
            </a:r>
            <a:r>
              <a:rPr lang="en-US" sz="2800" i="1" kern="100" dirty="0">
                <a:effectLst/>
                <a:latin typeface="+mn-lt"/>
                <a:ea typeface="Times New Roman" panose="02020603050405020304" pitchFamily="18" charset="0"/>
                <a:cs typeface="Times New Roman" panose="02020603050405020304" pitchFamily="18" charset="0"/>
              </a:rPr>
              <a:t>The Age of Reason</a:t>
            </a:r>
            <a:r>
              <a:rPr lang="en-US" sz="2800" kern="100" dirty="0">
                <a:effectLst/>
                <a:latin typeface="+mn-lt"/>
                <a:ea typeface="Times New Roman" panose="02020603050405020304" pitchFamily="18" charset="0"/>
                <a:cs typeface="Times New Roman" panose="02020603050405020304" pitchFamily="18" charset="0"/>
              </a:rPr>
              <a:t> had never been published. O Lord, help me! Christ, help me! No, don’t leave; stay with me! Send even a child to stay with me; for I am on the edge of hell here alone. If ever the Devil had an agent, I have been that one.”</a:t>
            </a:r>
          </a:p>
          <a:p>
            <a:pPr marL="0" marR="0" indent="274320">
              <a:spcBef>
                <a:spcPts val="0"/>
              </a:spcBef>
              <a:spcAft>
                <a:spcPts val="0"/>
              </a:spcAft>
              <a:tabLst>
                <a:tab pos="457200" algn="l"/>
                <a:tab pos="914400" algn="l"/>
                <a:tab pos="1371600" algn="l"/>
                <a:tab pos="3246120" algn="ctr"/>
              </a:tabLst>
            </a:pPr>
            <a:endParaRPr lang="en-US" sz="2800" kern="100" dirty="0">
              <a:latin typeface="+mn-lt"/>
              <a:ea typeface="Times New Roman" panose="02020603050405020304" pitchFamily="18" charset="0"/>
              <a:cs typeface="Times New Roman" panose="02020603050405020304" pitchFamily="18" charset="0"/>
            </a:endParaRPr>
          </a:p>
          <a:p>
            <a:pPr indent="274320">
              <a:spcBef>
                <a:spcPts val="0"/>
              </a:spcBef>
              <a:tabLst>
                <a:tab pos="457200" algn="l"/>
                <a:tab pos="914400" algn="l"/>
                <a:tab pos="1371600" algn="l"/>
                <a:tab pos="3246120" algn="ctr"/>
              </a:tabLst>
            </a:pPr>
            <a:r>
              <a:rPr lang="en-US" sz="1800" kern="100" dirty="0">
                <a:latin typeface="+mn-lt"/>
                <a:ea typeface="Times New Roman" panose="02020603050405020304" pitchFamily="18" charset="0"/>
                <a:cs typeface="Times New Roman" panose="02020603050405020304" pitchFamily="18" charset="0"/>
              </a:rPr>
              <a:t>(From </a:t>
            </a:r>
            <a:r>
              <a:rPr lang="en-US" sz="1800" i="1" kern="100" dirty="0">
                <a:latin typeface="+mn-lt"/>
                <a:ea typeface="Times New Roman" panose="02020603050405020304" pitchFamily="18" charset="0"/>
                <a:cs typeface="Times New Roman" panose="02020603050405020304" pitchFamily="18" charset="0"/>
              </a:rPr>
              <a:t>The Banner of Truth</a:t>
            </a:r>
            <a:r>
              <a:rPr lang="en-US" sz="1800" kern="100" dirty="0">
                <a:latin typeface="+mn-lt"/>
                <a:ea typeface="Times New Roman" panose="02020603050405020304" pitchFamily="18" charset="0"/>
                <a:cs typeface="Times New Roman" panose="02020603050405020304" pitchFamily="18" charset="0"/>
              </a:rPr>
              <a:t> with some explanation by Jefferson David Tant; adapted)</a:t>
            </a:r>
            <a:endParaRPr lang="en-US" sz="1800" kern="100" dirty="0">
              <a:effectLst/>
              <a:latin typeface="+mn-lt"/>
              <a:ea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C6003E3E-1A90-0D67-4B92-2F1A105AB167}"/>
              </a:ext>
            </a:extLst>
          </p:cNvPr>
          <p:cNvPicPr>
            <a:picLocks noChangeAspect="1"/>
          </p:cNvPicPr>
          <p:nvPr/>
        </p:nvPicPr>
        <p:blipFill rotWithShape="1">
          <a:blip r:embed="rId2">
            <a:extLst>
              <a:ext uri="{28A0092B-C50C-407E-A947-70E740481C1C}">
                <a14:useLocalDpi xmlns:a14="http://schemas.microsoft.com/office/drawing/2010/main" val="0"/>
              </a:ext>
            </a:extLst>
          </a:blip>
          <a:srcRect l="13743" r="22393"/>
          <a:stretch/>
        </p:blipFill>
        <p:spPr>
          <a:xfrm>
            <a:off x="9046171" y="1979873"/>
            <a:ext cx="2759103" cy="3240157"/>
          </a:xfrm>
          <a:prstGeom prst="rect">
            <a:avLst/>
          </a:prstGeom>
        </p:spPr>
      </p:pic>
    </p:spTree>
    <p:extLst>
      <p:ext uri="{BB962C8B-B14F-4D97-AF65-F5344CB8AC3E}">
        <p14:creationId xmlns:p14="http://schemas.microsoft.com/office/powerpoint/2010/main" val="156577384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algn="ctr"/>
            <a:r>
              <a:rPr lang="en-US" sz="3600" dirty="0">
                <a:solidFill>
                  <a:srgbClr val="FFFF00"/>
                </a:solidFill>
              </a:rPr>
              <a:t>Dying Words of Unbelievers</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615469" y="1303077"/>
            <a:ext cx="8071473" cy="552151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b="1" kern="100" dirty="0">
                <a:effectLst/>
                <a:latin typeface="+mn-lt"/>
                <a:ea typeface="Times New Roman" panose="02020603050405020304" pitchFamily="18" charset="0"/>
                <a:cs typeface="Times New Roman" panose="02020603050405020304" pitchFamily="18" charset="0"/>
              </a:rPr>
              <a:t>SIR FRANCIS NEWPORT</a:t>
            </a:r>
            <a:r>
              <a:rPr lang="en-US" sz="2800" kern="100" dirty="0">
                <a:effectLst/>
                <a:latin typeface="+mn-lt"/>
                <a:ea typeface="Times New Roman" panose="02020603050405020304" pitchFamily="18" charset="0"/>
                <a:cs typeface="Times New Roman" panose="02020603050405020304" pitchFamily="18" charset="0"/>
              </a:rPr>
              <a:t> – “You need not tell me there is no God, for I know there is one, and that I am in his presence! You need not tell me there is no hell. I feel myself already slipping. Wretches, cease your idle talk about there being hope for me! I know I am lost forever! Oh, that fire! Oh, the insufferable pangs of hell! Oh, that I could lie for a thousand years upon the fire that is never quenched, to purchase the favor of God and be united to Him again. But it is a fruitless wish. Millions and millions of years will bring me no nearer the end of my torments than one poor hour. Oh, eternity, eternity forever and forever! Oh, the insufferable pangs of Hell!”</a:t>
            </a:r>
          </a:p>
        </p:txBody>
      </p:sp>
      <p:pic>
        <p:nvPicPr>
          <p:cNvPr id="7" name="Picture 6">
            <a:extLst>
              <a:ext uri="{FF2B5EF4-FFF2-40B4-BE49-F238E27FC236}">
                <a16:creationId xmlns:a16="http://schemas.microsoft.com/office/drawing/2014/main" id="{C6003E3E-1A90-0D67-4B92-2F1A105AB167}"/>
              </a:ext>
            </a:extLst>
          </p:cNvPr>
          <p:cNvPicPr>
            <a:picLocks noChangeAspect="1"/>
          </p:cNvPicPr>
          <p:nvPr/>
        </p:nvPicPr>
        <p:blipFill rotWithShape="1">
          <a:blip r:embed="rId2">
            <a:extLst>
              <a:ext uri="{28A0092B-C50C-407E-A947-70E740481C1C}">
                <a14:useLocalDpi xmlns:a14="http://schemas.microsoft.com/office/drawing/2010/main" val="0"/>
              </a:ext>
            </a:extLst>
          </a:blip>
          <a:srcRect l="13743" r="22393"/>
          <a:stretch/>
        </p:blipFill>
        <p:spPr>
          <a:xfrm>
            <a:off x="9046171" y="1979873"/>
            <a:ext cx="2759103" cy="3240157"/>
          </a:xfrm>
          <a:prstGeom prst="rect">
            <a:avLst/>
          </a:prstGeom>
        </p:spPr>
      </p:pic>
    </p:spTree>
    <p:extLst>
      <p:ext uri="{BB962C8B-B14F-4D97-AF65-F5344CB8AC3E}">
        <p14:creationId xmlns:p14="http://schemas.microsoft.com/office/powerpoint/2010/main" val="127428593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marL="0" marR="0" algn="ctr">
              <a:spcBef>
                <a:spcPts val="300"/>
              </a:spcBef>
              <a:spcAft>
                <a:spcPts val="300"/>
              </a:spcAft>
              <a:tabLst>
                <a:tab pos="457200" algn="l"/>
                <a:tab pos="914400" algn="l"/>
                <a:tab pos="1371600" algn="l"/>
                <a:tab pos="3246120" algn="ctr"/>
              </a:tabLst>
            </a:pPr>
            <a:r>
              <a:rPr lang="en-US" sz="3600" b="1" kern="100" dirty="0">
                <a:solidFill>
                  <a:srgbClr val="FFFF00"/>
                </a:solidFill>
                <a:effectLst/>
                <a:latin typeface="+mn-lt"/>
              </a:rPr>
              <a:t>The Bible’s Response</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764555" y="1203687"/>
            <a:ext cx="5994054" cy="5521512"/>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Romans 1:20,22 – For since the creation of the world His invisible attributes are clearly seen, being understood by the things that are made, even His eternal power and Godhead, so that they are without excuse … Professing to be wise, they became fools</a:t>
            </a:r>
          </a:p>
          <a:p>
            <a:pPr marL="0" marR="0" indent="274320">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Psalm 14:1 – The fool has said in his heart, “There is no God.” </a:t>
            </a:r>
          </a:p>
          <a:p>
            <a:pPr marL="0" marR="0" indent="274320">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John 8:24 – Therefore I said to you that you will die in your sins; for if you do not believe that I am He, you will die in your sins.</a:t>
            </a:r>
          </a:p>
        </p:txBody>
      </p:sp>
      <p:pic>
        <p:nvPicPr>
          <p:cNvPr id="8" name="Picture 7">
            <a:extLst>
              <a:ext uri="{FF2B5EF4-FFF2-40B4-BE49-F238E27FC236}">
                <a16:creationId xmlns:a16="http://schemas.microsoft.com/office/drawing/2014/main" id="{BDB6BCB7-E2ED-4BED-7D90-EFDB39761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26427" y="2156791"/>
            <a:ext cx="4646687" cy="3349487"/>
          </a:xfrm>
          <a:prstGeom prst="rect">
            <a:avLst/>
          </a:prstGeom>
        </p:spPr>
      </p:pic>
    </p:spTree>
    <p:extLst>
      <p:ext uri="{BB962C8B-B14F-4D97-AF65-F5344CB8AC3E}">
        <p14:creationId xmlns:p14="http://schemas.microsoft.com/office/powerpoint/2010/main" val="31103627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marL="0" marR="0" algn="ctr">
              <a:spcBef>
                <a:spcPts val="300"/>
              </a:spcBef>
              <a:spcAft>
                <a:spcPts val="300"/>
              </a:spcAft>
              <a:tabLst>
                <a:tab pos="457200" algn="l"/>
                <a:tab pos="914400" algn="l"/>
                <a:tab pos="1371600" algn="l"/>
                <a:tab pos="3246120" algn="ctr"/>
              </a:tabLst>
            </a:pPr>
            <a:r>
              <a:rPr lang="en-US" sz="3600" b="1" kern="100" dirty="0">
                <a:solidFill>
                  <a:srgbClr val="FFFF00"/>
                </a:solidFill>
                <a:effectLst/>
                <a:latin typeface="+mn-lt"/>
              </a:rPr>
              <a:t>The Bible’s Response</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764555" y="2799865"/>
            <a:ext cx="5994054" cy="1255728"/>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John 11:25 – I am the resurrection and the life. He who believes in Me, though he may die, he shall live.</a:t>
            </a:r>
          </a:p>
        </p:txBody>
      </p:sp>
      <p:pic>
        <p:nvPicPr>
          <p:cNvPr id="5" name="Picture 4">
            <a:extLst>
              <a:ext uri="{FF2B5EF4-FFF2-40B4-BE49-F238E27FC236}">
                <a16:creationId xmlns:a16="http://schemas.microsoft.com/office/drawing/2014/main" id="{772BC34A-ABC7-70F5-9E0B-2156E976B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161" y="2405270"/>
            <a:ext cx="4429641" cy="2669650"/>
          </a:xfrm>
          <a:prstGeom prst="rect">
            <a:avLst/>
          </a:prstGeom>
        </p:spPr>
      </p:pic>
    </p:spTree>
    <p:extLst>
      <p:ext uri="{BB962C8B-B14F-4D97-AF65-F5344CB8AC3E}">
        <p14:creationId xmlns:p14="http://schemas.microsoft.com/office/powerpoint/2010/main" val="58646174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D570-2DD1-C1D0-1F22-C72810C88730}"/>
              </a:ext>
            </a:extLst>
          </p:cNvPr>
          <p:cNvSpPr>
            <a:spLocks noGrp="1"/>
          </p:cNvSpPr>
          <p:nvPr>
            <p:ph type="title"/>
          </p:nvPr>
        </p:nvSpPr>
        <p:spPr>
          <a:xfrm>
            <a:off x="838200" y="565467"/>
            <a:ext cx="10515600" cy="590931"/>
          </a:xfrm>
        </p:spPr>
        <p:txBody>
          <a:bodyPr>
            <a:spAutoFit/>
          </a:bodyPr>
          <a:lstStyle/>
          <a:p>
            <a:pPr marL="0" marR="0" algn="ctr">
              <a:spcBef>
                <a:spcPts val="300"/>
              </a:spcBef>
              <a:spcAft>
                <a:spcPts val="300"/>
              </a:spcAft>
              <a:tabLst>
                <a:tab pos="457200" algn="l"/>
                <a:tab pos="914400" algn="l"/>
                <a:tab pos="1371600" algn="l"/>
                <a:tab pos="3246120" algn="ctr"/>
              </a:tabLst>
            </a:pPr>
            <a:r>
              <a:rPr lang="en-US" sz="3600" b="1" kern="100" dirty="0">
                <a:solidFill>
                  <a:srgbClr val="FFFF00"/>
                </a:solidFill>
                <a:effectLst/>
                <a:latin typeface="+mn-lt"/>
              </a:rPr>
              <a:t>The Bible’s Response</a:t>
            </a:r>
          </a:p>
        </p:txBody>
      </p:sp>
      <p:sp>
        <p:nvSpPr>
          <p:cNvPr id="3" name="Title 1">
            <a:extLst>
              <a:ext uri="{FF2B5EF4-FFF2-40B4-BE49-F238E27FC236}">
                <a16:creationId xmlns:a16="http://schemas.microsoft.com/office/drawing/2014/main" id="{7079438F-02B0-A86D-7BD3-B0FAF426AA0D}"/>
              </a:ext>
            </a:extLst>
          </p:cNvPr>
          <p:cNvSpPr txBox="1">
            <a:spLocks/>
          </p:cNvSpPr>
          <p:nvPr/>
        </p:nvSpPr>
        <p:spPr>
          <a:xfrm>
            <a:off x="764555" y="2605965"/>
            <a:ext cx="5994054" cy="1643527"/>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indent="274320">
              <a:spcBef>
                <a:spcPts val="0"/>
              </a:spcBef>
              <a:spcAft>
                <a:spcPts val="0"/>
              </a:spcAft>
              <a:tabLst>
                <a:tab pos="457200" algn="l"/>
                <a:tab pos="914400" algn="l"/>
                <a:tab pos="1371600" algn="l"/>
                <a:tab pos="3246120" algn="ctr"/>
              </a:tabLst>
            </a:pPr>
            <a:r>
              <a:rPr lang="en-US" sz="2800" kern="100" dirty="0">
                <a:effectLst/>
                <a:latin typeface="+mn-lt"/>
                <a:ea typeface="Times New Roman" panose="02020603050405020304" pitchFamily="18" charset="0"/>
                <a:cs typeface="Times New Roman" panose="02020603050405020304" pitchFamily="18" charset="0"/>
              </a:rPr>
              <a:t>Acts 22:16 – And now why are you waiting? Arise and be baptized, and wash away your sins, calling on the name of the Lord.</a:t>
            </a:r>
          </a:p>
        </p:txBody>
      </p:sp>
      <p:pic>
        <p:nvPicPr>
          <p:cNvPr id="6" name="Picture 5">
            <a:extLst>
              <a:ext uri="{FF2B5EF4-FFF2-40B4-BE49-F238E27FC236}">
                <a16:creationId xmlns:a16="http://schemas.microsoft.com/office/drawing/2014/main" id="{A5C630BD-D8AA-933E-8B55-189C165AF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548" y="1302023"/>
            <a:ext cx="3498098" cy="4711148"/>
          </a:xfrm>
          <a:prstGeom prst="rect">
            <a:avLst/>
          </a:prstGeom>
        </p:spPr>
      </p:pic>
    </p:spTree>
    <p:extLst>
      <p:ext uri="{BB962C8B-B14F-4D97-AF65-F5344CB8AC3E}">
        <p14:creationId xmlns:p14="http://schemas.microsoft.com/office/powerpoint/2010/main" val="372316615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E09FC07A-79D9-86A3-E39A-540187775181}"/>
              </a:ext>
            </a:extLst>
          </p:cNvPr>
          <p:cNvSpPr txBox="1">
            <a:spLocks noChangeArrowheads="1"/>
          </p:cNvSpPr>
          <p:nvPr/>
        </p:nvSpPr>
        <p:spPr>
          <a:xfrm>
            <a:off x="414779" y="341128"/>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2023</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49F30DD5-EDB9-8554-2215-8D2263142196}"/>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750863944"/>
      </p:ext>
    </p:extLst>
  </p:cSld>
  <p:clrMapOvr>
    <a:masterClrMapping/>
  </p:clrMapOvr>
  <p:transition spd="slow">
    <p:wipe/>
  </p:transition>
</p:sld>
</file>

<file path=ppt/theme/theme1.xml><?xml version="1.0" encoding="utf-8"?>
<a:theme xmlns:a="http://schemas.openxmlformats.org/drawingml/2006/main" name="Office Theme">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Arial Black-Trebuchet">
      <a:majorFont>
        <a:latin typeface="Arial Black"/>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4826E68-6F3A-4782-B63E-4AD91F091182}" vid="{7AD8EBB8-B2F7-4F8B-BE26-AEB853514FE1}"/>
    </a:ext>
  </a:extLst>
</a:theme>
</file>

<file path=docProps/app.xml><?xml version="1.0" encoding="utf-8"?>
<Properties xmlns="http://schemas.openxmlformats.org/officeDocument/2006/extended-properties" xmlns:vt="http://schemas.openxmlformats.org/officeDocument/2006/docPropsVTypes">
  <Template>Red-08.pub</Template>
  <TotalTime>51</TotalTime>
  <Words>957</Words>
  <Application>Microsoft Office PowerPoint</Application>
  <PresentationFormat>Widescreen</PresentationFormat>
  <Paragraphs>33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Arial Black</vt:lpstr>
      <vt:lpstr>Tahoma</vt:lpstr>
      <vt:lpstr>Trebuchet MS</vt:lpstr>
      <vt:lpstr>Office Theme</vt:lpstr>
      <vt:lpstr>Dying Words of Unbelievers</vt:lpstr>
      <vt:lpstr>Dying Words of Unbelievers</vt:lpstr>
      <vt:lpstr>Dying Words of Unbelievers</vt:lpstr>
      <vt:lpstr>Dying Words of Unbelievers</vt:lpstr>
      <vt:lpstr>Dying Words of Unbelievers</vt:lpstr>
      <vt:lpstr>The Bible’s Response</vt:lpstr>
      <vt:lpstr>The Bible’s Response</vt:lpstr>
      <vt:lpstr>The Bible’s Response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Dying Words of Unbelievers</dc:title>
  <dc:creator>David Pratte</dc:creator>
  <cp:lastModifiedBy>David Pratte</cp:lastModifiedBy>
  <cp:revision>35</cp:revision>
  <dcterms:created xsi:type="dcterms:W3CDTF">2023-09-29T18:55:42Z</dcterms:created>
  <dcterms:modified xsi:type="dcterms:W3CDTF">2023-10-05T16:02:53Z</dcterms:modified>
</cp:coreProperties>
</file>