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7" r:id="rId2"/>
    <p:sldId id="256" r:id="rId3"/>
    <p:sldId id="260" r:id="rId4"/>
    <p:sldId id="261" r:id="rId5"/>
    <p:sldId id="262" r:id="rId6"/>
    <p:sldId id="257" r:id="rId7"/>
    <p:sldId id="263" r:id="rId8"/>
    <p:sldId id="258" r:id="rId9"/>
    <p:sldId id="266" r:id="rId10"/>
    <p:sldId id="269" r:id="rId11"/>
    <p:sldId id="259" r:id="rId12"/>
    <p:sldId id="270" r:id="rId13"/>
    <p:sldId id="271" r:id="rId14"/>
    <p:sldId id="268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Russo One" panose="02000503050000020004" pitchFamily="2" charset="0"/>
      <p:regular r:id="rId20"/>
    </p:embeddedFont>
    <p:embeddedFont>
      <p:font typeface="Tahoma" panose="020B0604030504040204" pitchFamily="34" charset="0"/>
      <p:regular r:id="rId21"/>
      <p:bold r:id="rId22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58" d="100"/>
          <a:sy n="58" d="100"/>
        </p:scale>
        <p:origin x="521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5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0FB9F-B468-47EA-A463-0FDA1C1DB74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327834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B3597-3581-4A16-84DA-6AE32A16009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2502268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EA485-3960-4481-B04A-08A99CCD66C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4991574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61E429-04F2-4ACA-B6F3-9B635560FF2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21321302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3FBB1-078B-44EC-A578-02C1536F511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1102773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1991B-77CF-4DE2-85E5-7434D638CC8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66466132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83E9C-EFC6-4DFD-9C50-3C3838EE7D7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8739941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9119F2-0615-4FA5-9502-7912319DC50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0662467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4893A1-A926-4926-8307-63CE5CB102E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0947445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3A933-E0FB-4A7A-B67E-F7D00564EC4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27134825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03053-82DE-4D4A-9A37-AB6ED673811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3259255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59C7A11-6BC3-4590-9D12-FAF84015EAC5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81400" y="533400"/>
            <a:ext cx="5105400" cy="1470025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48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Emotions: </a:t>
            </a:r>
            <a:br>
              <a:rPr lang="en-US" sz="44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Who Is in Charge?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0821B9-1C66-4B13-86DE-2C513E8C44EE}"/>
              </a:ext>
            </a:extLst>
          </p:cNvPr>
          <p:cNvSpPr txBox="1"/>
          <p:nvPr/>
        </p:nvSpPr>
        <p:spPr>
          <a:xfrm>
            <a:off x="381000" y="62484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Fppt.com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7DDC6-F518-40C2-AE33-39DCCA67C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68" y="2362200"/>
            <a:ext cx="4373332" cy="3549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533400" y="2209800"/>
            <a:ext cx="6218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200" b="1" dirty="0">
                <a:solidFill>
                  <a:schemeClr val="bg1"/>
                </a:solidFill>
                <a:latin typeface="+mn-lt"/>
              </a:rPr>
              <a:t>Emotions Are Natural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D6D378-C798-4EB1-A3F0-088F68A28B50}"/>
              </a:ext>
            </a:extLst>
          </p:cNvPr>
          <p:cNvSpPr txBox="1"/>
          <p:nvPr/>
        </p:nvSpPr>
        <p:spPr>
          <a:xfrm>
            <a:off x="8427396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90800" y="533398"/>
            <a:ext cx="7010400" cy="914400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rIns="91440" anchor="ctr"/>
          <a:lstStyle/>
          <a:p>
            <a:pPr algn="ctr">
              <a:spcBef>
                <a:spcPts val="0"/>
              </a:spcBef>
            </a:pPr>
            <a:r>
              <a:rPr lang="en-US" altLang="en-US" sz="4800" b="1" dirty="0">
                <a:solidFill>
                  <a:srgbClr val="FFFF00"/>
                </a:solidFill>
                <a:latin typeface="+mn-lt"/>
              </a:rPr>
              <a:t>Emotions Are Natural</a:t>
            </a:r>
            <a:endParaRPr lang="en-US" sz="48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533400" y="1600200"/>
            <a:ext cx="6629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Sorrow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Ecclesiastes 3:4 – There is a time to weep, and a time to laugh. 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Romans 12:15 – Rejoice with those who rejoice, and weep with those who weep. 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Isaiah 53:3 – Jesus was a Man of sorrows and acquainted with grief. 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John 11:35 – Jesus wept at the death of Lazarus. 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Luke 19:41 – Jesus wept over the sins of Jerusalem.</a:t>
            </a:r>
            <a:endParaRPr lang="en-US" sz="2800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C2C5CB-0403-4531-B354-5C95274A0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749" y="2057400"/>
            <a:ext cx="3999851" cy="370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0795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90800" y="533398"/>
            <a:ext cx="7010400" cy="914400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rIns="91440" anchor="ctr"/>
          <a:lstStyle/>
          <a:p>
            <a:pPr algn="ctr">
              <a:spcBef>
                <a:spcPts val="0"/>
              </a:spcBef>
            </a:pPr>
            <a:r>
              <a:rPr lang="en-US" altLang="en-US" sz="4800" b="1" dirty="0">
                <a:solidFill>
                  <a:srgbClr val="FFFF00"/>
                </a:solidFill>
                <a:latin typeface="+mn-lt"/>
              </a:rPr>
              <a:t>Emotions Are Natural</a:t>
            </a:r>
            <a:endParaRPr lang="en-US" sz="48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533400" y="1600200"/>
            <a:ext cx="6781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Fear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Philippians 2:12 – Work out your own salvation with fear and trembling.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1 Corinthians 2:3 – I was with you in weakness, in fear, and in much trembling.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Proverbs 14:16 – A wise man fears and departs from evil. 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Hebrews 10:30,31 – It is a fearful thing to fall into the hands of the living God.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4D6066-E8BB-4A6D-8B1A-846B8D6B7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133600"/>
            <a:ext cx="3881958" cy="356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0431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90800" y="533398"/>
            <a:ext cx="7010400" cy="914400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rIns="91440" anchor="ctr"/>
          <a:lstStyle/>
          <a:p>
            <a:pPr algn="ctr">
              <a:spcBef>
                <a:spcPts val="0"/>
              </a:spcBef>
            </a:pPr>
            <a:r>
              <a:rPr lang="en-US" altLang="en-US" sz="4800" b="1" dirty="0">
                <a:solidFill>
                  <a:srgbClr val="FFFF00"/>
                </a:solidFill>
                <a:latin typeface="+mn-lt"/>
              </a:rPr>
              <a:t>Emotions Are Natural</a:t>
            </a:r>
            <a:endParaRPr lang="en-US" sz="48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685800" y="1600200"/>
            <a:ext cx="6858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Anger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Ephesians 4:26 – Be angry, and do not sin. 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Psalm 7:11 –  God is angry with sinners every day. 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Mark 3:5 – Jesus looked on the Jewish leaders in anger, being grieved at their hardness of heart.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821D1A-F9D7-430F-B975-303A5878E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711" y="1905000"/>
            <a:ext cx="2884289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8067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81400" y="533400"/>
            <a:ext cx="5105400" cy="1470025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48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Emotions: </a:t>
            </a:r>
            <a:br>
              <a:rPr lang="en-US" sz="44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Who Is in Charge?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7DDC6-F518-40C2-AE33-39DCCA67C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68" y="2362200"/>
            <a:ext cx="4373332" cy="3549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533400" y="2209800"/>
            <a:ext cx="6218468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200" b="1" dirty="0">
                <a:solidFill>
                  <a:schemeClr val="bg1"/>
                </a:solidFill>
                <a:latin typeface="+mn-lt"/>
              </a:rPr>
              <a:t>Emotions Are Natural</a:t>
            </a:r>
          </a:p>
          <a:p>
            <a:pPr algn="ctr">
              <a:spcBef>
                <a:spcPts val="1800"/>
              </a:spcBef>
            </a:pPr>
            <a:r>
              <a:rPr lang="en-US" altLang="en-US" sz="3200" b="1" dirty="0">
                <a:solidFill>
                  <a:schemeClr val="bg1"/>
                </a:solidFill>
                <a:latin typeface="+mn-lt"/>
              </a:rPr>
              <a:t>Emotions Must Be Controlled</a:t>
            </a:r>
          </a:p>
        </p:txBody>
      </p:sp>
    </p:spTree>
    <p:extLst>
      <p:ext uri="{BB962C8B-B14F-4D97-AF65-F5344CB8AC3E}">
        <p14:creationId xmlns:p14="http://schemas.microsoft.com/office/powerpoint/2010/main" val="140693236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533398"/>
            <a:ext cx="9372600" cy="914400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rIns="91440" anchor="ctr"/>
          <a:lstStyle/>
          <a:p>
            <a:pPr algn="ctr">
              <a:spcBef>
                <a:spcPts val="0"/>
              </a:spcBef>
            </a:pPr>
            <a:r>
              <a:rPr lang="en-US" altLang="en-US" sz="4800" b="1" dirty="0">
                <a:solidFill>
                  <a:srgbClr val="FFFF00"/>
                </a:solidFill>
                <a:latin typeface="+mn-lt"/>
              </a:rPr>
              <a:t>Emotions Must Be Controlled</a:t>
            </a:r>
            <a:endParaRPr lang="en-US" sz="48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685800" y="1600200"/>
            <a:ext cx="1082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Anger</a:t>
            </a:r>
            <a:br>
              <a:rPr lang="en-US" sz="2800" b="1" dirty="0">
                <a:solidFill>
                  <a:schemeClr val="accent1"/>
                </a:solidFill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4:26; James 1:19,20; Proverbs 16:32; 25:28; 29:11,20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Fear</a:t>
            </a:r>
          </a:p>
          <a:p>
            <a:pPr algn="ctr"/>
            <a:r>
              <a:rPr lang="en-US" sz="2800" b="1" i="1" dirty="0">
                <a:solidFill>
                  <a:schemeClr val="tx2"/>
                </a:solidFill>
                <a:latin typeface="+mn-lt"/>
              </a:rPr>
              <a:t>Do not allow fear of people to lead us to disobey God. </a:t>
            </a:r>
            <a:br>
              <a:rPr lang="en-US" sz="2800" b="1" i="1" dirty="0">
                <a:solidFill>
                  <a:schemeClr val="tx2"/>
                </a:solidFill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Luke 12:4,5; Revelation 2:10; Galatians 2:12 </a:t>
            </a:r>
          </a:p>
          <a:p>
            <a:pPr algn="ctr"/>
            <a:r>
              <a:rPr lang="en-US" sz="2800" b="1" i="1" dirty="0">
                <a:solidFill>
                  <a:schemeClr val="tx2"/>
                </a:solidFill>
                <a:latin typeface="+mn-lt"/>
              </a:rPr>
              <a:t>Trusting God can give us strength to overcome fear.</a:t>
            </a:r>
            <a:br>
              <a:rPr lang="en-US" sz="2800" b="1" i="1" dirty="0">
                <a:solidFill>
                  <a:schemeClr val="tx2"/>
                </a:solidFill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Hebrews 13:6; Proverbs 29:25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Sorrow</a:t>
            </a:r>
            <a:br>
              <a:rPr lang="en-US" sz="2800" b="1" dirty="0">
                <a:solidFill>
                  <a:schemeClr val="accent1"/>
                </a:solidFill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Job 1,2; 2:9; 42:3,6</a:t>
            </a:r>
          </a:p>
        </p:txBody>
      </p:sp>
    </p:spTree>
    <p:extLst>
      <p:ext uri="{BB962C8B-B14F-4D97-AF65-F5344CB8AC3E}">
        <p14:creationId xmlns:p14="http://schemas.microsoft.com/office/powerpoint/2010/main" val="39261336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81400" y="533400"/>
            <a:ext cx="5105400" cy="1470025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48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Emotions: </a:t>
            </a:r>
            <a:br>
              <a:rPr lang="en-US" sz="44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Who Is in Charge?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7DDC6-F518-40C2-AE33-39DCCA67C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68" y="2362200"/>
            <a:ext cx="4373332" cy="3549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533400" y="2209800"/>
            <a:ext cx="62184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200" b="1" dirty="0">
                <a:solidFill>
                  <a:schemeClr val="bg1"/>
                </a:solidFill>
                <a:latin typeface="+mn-lt"/>
              </a:rPr>
              <a:t>Emotions Are Natural</a:t>
            </a:r>
          </a:p>
          <a:p>
            <a:pPr algn="ctr">
              <a:spcBef>
                <a:spcPts val="1800"/>
              </a:spcBef>
            </a:pPr>
            <a:r>
              <a:rPr lang="en-US" altLang="en-US" sz="3200" b="1" dirty="0">
                <a:solidFill>
                  <a:schemeClr val="bg1"/>
                </a:solidFill>
                <a:latin typeface="+mn-lt"/>
              </a:rPr>
              <a:t>Emotions Must Be Controlled</a:t>
            </a:r>
          </a:p>
          <a:p>
            <a:pPr algn="ctr">
              <a:spcBef>
                <a:spcPts val="1800"/>
              </a:spcBef>
            </a:pPr>
            <a:r>
              <a:rPr lang="en-US" sz="3200" b="1" dirty="0">
                <a:latin typeface="+mn-lt"/>
              </a:rPr>
              <a:t>We Need a Better Standard</a:t>
            </a:r>
          </a:p>
        </p:txBody>
      </p:sp>
    </p:spTree>
    <p:extLst>
      <p:ext uri="{BB962C8B-B14F-4D97-AF65-F5344CB8AC3E}">
        <p14:creationId xmlns:p14="http://schemas.microsoft.com/office/powerpoint/2010/main" val="413506240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533398"/>
            <a:ext cx="9982200" cy="914400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rIns="91440" anchor="ctr"/>
          <a:lstStyle/>
          <a:p>
            <a:pPr algn="ctr">
              <a:spcBef>
                <a:spcPts val="1800"/>
              </a:spcBef>
            </a:pPr>
            <a:r>
              <a:rPr lang="en-US" sz="3600" b="1" dirty="0">
                <a:solidFill>
                  <a:srgbClr val="FFFF00"/>
                </a:solidFill>
                <a:latin typeface="+mn-lt"/>
              </a:rPr>
              <a:t>We Need a Better Standard than Emotions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914400" y="1721108"/>
            <a:ext cx="10363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  <a:tab pos="0" algn="l"/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Are Feelings a Reliable Guide in Religion?</a:t>
            </a: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  <a:t>Many errors occur because people follow feelings. </a:t>
            </a: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  <a:t>People who follow feelings often contradict one another.</a:t>
            </a:r>
            <a:b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Corinthians 1:10-13 </a:t>
            </a: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  <a:t>How do you know which feelings come from God and which come from Satan? </a:t>
            </a:r>
            <a:b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Corinthians 11:13-15 </a:t>
            </a: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  <a:t>The Bible specifically warns that feelings may lead us into error. </a:t>
            </a:r>
            <a:br>
              <a:rPr lang="en-US" sz="2800" b="1" i="1" dirty="0">
                <a:solidFill>
                  <a:schemeClr val="tx2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Proverbs 28:26; 14:12; Jeremiah 17:9; 10:23 </a:t>
            </a:r>
          </a:p>
        </p:txBody>
      </p:sp>
    </p:spTree>
    <p:extLst>
      <p:ext uri="{BB962C8B-B14F-4D97-AF65-F5344CB8AC3E}">
        <p14:creationId xmlns:p14="http://schemas.microsoft.com/office/powerpoint/2010/main" val="10985498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533398"/>
            <a:ext cx="9982200" cy="914400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rIns="91440" anchor="ctr"/>
          <a:lstStyle/>
          <a:p>
            <a:pPr algn="ctr">
              <a:spcBef>
                <a:spcPts val="1800"/>
              </a:spcBef>
            </a:pPr>
            <a:r>
              <a:rPr lang="en-US" sz="3600" b="1" dirty="0">
                <a:solidFill>
                  <a:srgbClr val="FFFF00"/>
                </a:solidFill>
                <a:latin typeface="+mn-lt"/>
              </a:rPr>
              <a:t>We Need a Better Standard than Emotions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5715000" y="2477631"/>
            <a:ext cx="5791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  <a:tab pos="0" algn="l"/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What Guide Can Tell Us What Is True in Religion?</a:t>
            </a:r>
            <a:b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Romans 10:17; Psalms 119:105; Acts 17:2,3; 17:11; 2 Timothy 3:13-17; 1 John 2:3-6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A99A0C-CB03-468D-B2F2-38ADB1D4B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20980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60139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81400" y="533400"/>
            <a:ext cx="5105400" cy="1470025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48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Emotions: </a:t>
            </a:r>
            <a:br>
              <a:rPr lang="en-US" sz="44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Who Is in Charge?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7DDC6-F518-40C2-AE33-39DCCA67C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68" y="2362200"/>
            <a:ext cx="4373332" cy="3549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533400" y="2209800"/>
            <a:ext cx="6218468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200" b="1" dirty="0">
                <a:solidFill>
                  <a:schemeClr val="bg1"/>
                </a:solidFill>
                <a:latin typeface="+mn-lt"/>
              </a:rPr>
              <a:t>Emotions Are Natural</a:t>
            </a:r>
          </a:p>
          <a:p>
            <a:pPr algn="ctr">
              <a:spcBef>
                <a:spcPts val="1800"/>
              </a:spcBef>
            </a:pPr>
            <a:r>
              <a:rPr lang="en-US" altLang="en-US" sz="3200" b="1" dirty="0">
                <a:solidFill>
                  <a:schemeClr val="bg1"/>
                </a:solidFill>
                <a:latin typeface="+mn-lt"/>
              </a:rPr>
              <a:t>Emotions Must Be Controlled</a:t>
            </a:r>
          </a:p>
          <a:p>
            <a:pPr algn="ctr">
              <a:spcBef>
                <a:spcPts val="1800"/>
              </a:spcBef>
            </a:pPr>
            <a:r>
              <a:rPr lang="en-US" sz="3200" b="1" dirty="0">
                <a:latin typeface="+mn-lt"/>
              </a:rPr>
              <a:t>We Need a Better Standard</a:t>
            </a:r>
          </a:p>
          <a:p>
            <a:pPr algn="ctr">
              <a:spcBef>
                <a:spcPts val="1800"/>
              </a:spcBef>
            </a:pPr>
            <a:r>
              <a:rPr lang="en-US" sz="3200" b="1" dirty="0">
                <a:latin typeface="+mn-lt"/>
              </a:rPr>
              <a:t>Worship Seeks Higher Goals</a:t>
            </a:r>
          </a:p>
        </p:txBody>
      </p:sp>
    </p:spTree>
    <p:extLst>
      <p:ext uri="{BB962C8B-B14F-4D97-AF65-F5344CB8AC3E}">
        <p14:creationId xmlns:p14="http://schemas.microsoft.com/office/powerpoint/2010/main" val="374561520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533398"/>
            <a:ext cx="9982200" cy="914400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rIns="91440" anchor="ctr"/>
          <a:lstStyle/>
          <a:p>
            <a:pPr algn="ctr">
              <a:spcBef>
                <a:spcPts val="1800"/>
              </a:spcBef>
            </a:pPr>
            <a:r>
              <a:rPr lang="en-US" sz="3600" b="1" dirty="0">
                <a:solidFill>
                  <a:srgbClr val="FFFF00"/>
                </a:solidFill>
                <a:latin typeface="+mn-lt"/>
              </a:rPr>
              <a:t>Worship Should Seek Spiritual Goals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533400" y="1442621"/>
            <a:ext cx="8077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accent2"/>
                </a:solidFill>
                <a:latin typeface="Comic Sans MS" panose="030F0702030302020204" pitchFamily="66" charset="0"/>
              </a:rPr>
              <a:t>1 Kings 18:25-40; 2 Corinthians </a:t>
            </a: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10:3-5 </a:t>
            </a:r>
            <a:endParaRPr lang="en-US" sz="2800" b="1" i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The primary purpose of worship is to honor and praise God. </a:t>
            </a:r>
            <a:b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Hebrews 13:15; Revelation 4:9-11; </a:t>
            </a:r>
            <a:b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Isaiah 55:8,9; Luke 16:15 </a:t>
            </a: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Worship should also teach God’s will and encourage obedience </a:t>
            </a:r>
            <a:b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Wide Latin" panose="020A0A07050505020404" pitchFamily="18" charset="0"/>
              </a:rPr>
              <a:t>Col. 3:16; </a:t>
            </a: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Hebrews 10:24,25; Ephesians 4:14-16 </a:t>
            </a:r>
          </a:p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  <a:t>Proper worship practices only what God authorizes. </a:t>
            </a:r>
            <a:br>
              <a:rPr lang="en-US" sz="2800" b="1" i="1" dirty="0">
                <a:solidFill>
                  <a:schemeClr val="accent1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15:9; Colossians 3:17; 2 John 9; Galatians 1:8,9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D03D74-38B2-48E8-97E3-82681F96D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2667000"/>
            <a:ext cx="2514600" cy="299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2470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81400" y="533400"/>
            <a:ext cx="5105400" cy="1470025"/>
          </a:xfrm>
          <a:solidFill>
            <a:srgbClr val="C00000"/>
          </a:solidFill>
          <a:ln w="53975" cmpd="dbl">
            <a:solidFill>
              <a:srgbClr val="FF0000"/>
            </a:solidFill>
            <a:bevel/>
          </a:ln>
          <a:effectLst>
            <a:outerShdw blurRad="50800" dist="3175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48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Emotions: </a:t>
            </a:r>
            <a:br>
              <a:rPr lang="en-US" sz="44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kern="0" dirty="0">
                <a:solidFill>
                  <a:srgbClr val="FFFF00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Who Is in Charge?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7DDC6-F518-40C2-AE33-39DCCA67C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868" y="2362200"/>
            <a:ext cx="4373332" cy="3549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4FF83F-DA57-467B-BDCD-41AF240F49FA}"/>
              </a:ext>
            </a:extLst>
          </p:cNvPr>
          <p:cNvSpPr txBox="1"/>
          <p:nvPr/>
        </p:nvSpPr>
        <p:spPr>
          <a:xfrm>
            <a:off x="533400" y="2057400"/>
            <a:ext cx="62184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 emotions inherently bad? NO!</a:t>
            </a:r>
          </a:p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Is it wrong to be emotional about religion? NO! </a:t>
            </a:r>
          </a:p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Is it wrong to be emotional in worship? NO! </a:t>
            </a:r>
          </a:p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But: We should control our emotions so our beliefs, practices, and worship are determined, not by emotions, but  by God’s word to please Him and teach others the truth.</a:t>
            </a:r>
          </a:p>
        </p:txBody>
      </p:sp>
    </p:spTree>
    <p:extLst>
      <p:ext uri="{BB962C8B-B14F-4D97-AF65-F5344CB8AC3E}">
        <p14:creationId xmlns:p14="http://schemas.microsoft.com/office/powerpoint/2010/main" val="15086272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1E902-3783-4799-88A2-1E86133462A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B95DB-884A-47DD-B2D6-F29C4BE8520C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98896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usso-Tahoma">
      <a:majorFont>
        <a:latin typeface="Russo One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ed-05.per-fppt.potx" id="{73C59E25-F039-4898-A34E-9D162589E95A}" vid="{3FBC1BF6-EFF9-471B-823E-02572AFB00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Red-05.per-fppt</Template>
  <TotalTime>348</TotalTime>
  <Words>723</Words>
  <Application>Microsoft Office PowerPoint</Application>
  <PresentationFormat>Widescreen</PresentationFormat>
  <Paragraphs>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Tahoma</vt:lpstr>
      <vt:lpstr>Comic Sans MS</vt:lpstr>
      <vt:lpstr>Russo One</vt:lpstr>
      <vt:lpstr>Diseño predeterminado</vt:lpstr>
      <vt:lpstr>PowerPoint Presentation</vt:lpstr>
      <vt:lpstr>Emotions:  Who Is in Charge?</vt:lpstr>
      <vt:lpstr>Emotions Are Natural</vt:lpstr>
      <vt:lpstr>Emotions Are Natural</vt:lpstr>
      <vt:lpstr>Emotions Are Natural</vt:lpstr>
      <vt:lpstr>Emotions:  Who Is in Charge?</vt:lpstr>
      <vt:lpstr>Emotions Must Be Controlled</vt:lpstr>
      <vt:lpstr>Emotions:  Who Is in Charge?</vt:lpstr>
      <vt:lpstr>We Need a Better Standard than Emotions</vt:lpstr>
      <vt:lpstr>We Need a Better Standard than Emotions</vt:lpstr>
      <vt:lpstr>Emotions:  Who Is in Charge?</vt:lpstr>
      <vt:lpstr>Worship Should Seek Spiritual Goals</vt:lpstr>
      <vt:lpstr>Emotions:  Who Is in Charge?</vt:lpstr>
      <vt:lpstr>PowerPoint Presentation</vt:lpstr>
    </vt:vector>
  </TitlesOfParts>
  <Company>Siracusa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Emotions and Feelings: Guide in Religion and Worship? PowerPoint slides and charts</dc:title>
  <dc:subject>Should we follow feelings and emotions as authority, standard, and guide in religion? Should we design worship according to what excites moods and feelings? PowerPoint slides and charts</dc:subject>
  <dc:creator>David Pratte</dc:creator>
  <cp:keywords>religion, Bible, emotions, feelings, authority, worship, emotionalism, movement, standard, guide, tongues, charismatic, excitement, mood, praise, Lord, amen, Scriptures, God, Jesus, power, guidance, instruction, understanding,  - David E. Pratte; www.biblestudylessons.com</cp:keywords>
  <cp:lastModifiedBy>David Pratte</cp:lastModifiedBy>
  <cp:revision>107</cp:revision>
  <dcterms:created xsi:type="dcterms:W3CDTF">2021-04-16T20:17:34Z</dcterms:created>
  <dcterms:modified xsi:type="dcterms:W3CDTF">2022-01-25T19:31:58Z</dcterms:modified>
</cp:coreProperties>
</file>