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9" r:id="rId2"/>
    <p:sldId id="257" r:id="rId3"/>
    <p:sldId id="256" r:id="rId4"/>
    <p:sldId id="262" r:id="rId5"/>
    <p:sldId id="259" r:id="rId6"/>
    <p:sldId id="263" r:id="rId7"/>
    <p:sldId id="260" r:id="rId8"/>
    <p:sldId id="261" r:id="rId9"/>
    <p:sldId id="264" r:id="rId10"/>
    <p:sldId id="265" r:id="rId11"/>
    <p:sldId id="258"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Righteous" panose="02010506000000020000" pitchFamily="2" charset="0"/>
      <p:regular r:id="rId18"/>
    </p:embeddedFont>
    <p:embeddedFont>
      <p:font typeface="Tahoma" panose="020B0604030504040204" pitchFamily="34" charset="0"/>
      <p:regular r:id="rId19"/>
      <p:bold r:id="rId20"/>
    </p:embeddedFont>
  </p:embeddedFontLst>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52" autoAdjust="0"/>
  </p:normalViewPr>
  <p:slideViewPr>
    <p:cSldViewPr showGuides="1">
      <p:cViewPr varScale="1">
        <p:scale>
          <a:sx n="53" d="100"/>
          <a:sy n="53" d="100"/>
        </p:scale>
        <p:origin x="703" y="41"/>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BC1A53A2-CDF1-4FD3-98AE-1E2902B6B968}" type="slidenum">
              <a:rPr lang="es-ES" altLang="en-US"/>
              <a:pPr/>
              <a:t>‹#›</a:t>
            </a:fld>
            <a:endParaRPr lang="es-ES" altLang="en-US"/>
          </a:p>
        </p:txBody>
      </p:sp>
    </p:spTree>
    <p:extLst>
      <p:ext uri="{BB962C8B-B14F-4D97-AF65-F5344CB8AC3E}">
        <p14:creationId xmlns:p14="http://schemas.microsoft.com/office/powerpoint/2010/main" val="959940434"/>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4A393EC-8BC3-4B80-ABEC-20F3FC511566}" type="slidenum">
              <a:rPr lang="es-ES" altLang="en-US"/>
              <a:pPr/>
              <a:t>‹#›</a:t>
            </a:fld>
            <a:endParaRPr lang="es-ES" altLang="en-US"/>
          </a:p>
        </p:txBody>
      </p:sp>
    </p:spTree>
    <p:extLst>
      <p:ext uri="{BB962C8B-B14F-4D97-AF65-F5344CB8AC3E}">
        <p14:creationId xmlns:p14="http://schemas.microsoft.com/office/powerpoint/2010/main" val="4179610531"/>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448B5129-7452-4A7E-93A2-FA61524A0965}" type="slidenum">
              <a:rPr lang="es-ES" altLang="en-US"/>
              <a:pPr/>
              <a:t>‹#›</a:t>
            </a:fld>
            <a:endParaRPr lang="es-ES" altLang="en-US"/>
          </a:p>
        </p:txBody>
      </p:sp>
    </p:spTree>
    <p:extLst>
      <p:ext uri="{BB962C8B-B14F-4D97-AF65-F5344CB8AC3E}">
        <p14:creationId xmlns:p14="http://schemas.microsoft.com/office/powerpoint/2010/main" val="395452626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3BA598AF-AEE4-49D3-A128-6459CA5DB03D}" type="slidenum">
              <a:rPr lang="es-ES" altLang="en-US"/>
              <a:pPr/>
              <a:t>‹#›</a:t>
            </a:fld>
            <a:endParaRPr lang="es-ES" altLang="en-US"/>
          </a:p>
        </p:txBody>
      </p:sp>
    </p:spTree>
    <p:extLst>
      <p:ext uri="{BB962C8B-B14F-4D97-AF65-F5344CB8AC3E}">
        <p14:creationId xmlns:p14="http://schemas.microsoft.com/office/powerpoint/2010/main" val="120202475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s-ES" altLang="en-US"/>
          </a:p>
        </p:txBody>
      </p:sp>
      <p:sp>
        <p:nvSpPr>
          <p:cNvPr id="8" name="Footer Placeholder 7"/>
          <p:cNvSpPr>
            <a:spLocks noGrp="1"/>
          </p:cNvSpPr>
          <p:nvPr>
            <p:ph type="ftr" sz="quarter" idx="11"/>
          </p:nvPr>
        </p:nvSpPr>
        <p:spPr/>
        <p:txBody>
          <a:bodyPr/>
          <a:lstStyle>
            <a:lvl1pPr>
              <a:defRPr/>
            </a:lvl1pPr>
          </a:lstStyle>
          <a:p>
            <a:endParaRPr lang="es-ES" altLang="en-US"/>
          </a:p>
        </p:txBody>
      </p:sp>
      <p:sp>
        <p:nvSpPr>
          <p:cNvPr id="9" name="Slide Number Placeholder 8"/>
          <p:cNvSpPr>
            <a:spLocks noGrp="1"/>
          </p:cNvSpPr>
          <p:nvPr>
            <p:ph type="sldNum" sz="quarter" idx="12"/>
          </p:nvPr>
        </p:nvSpPr>
        <p:spPr/>
        <p:txBody>
          <a:bodyPr/>
          <a:lstStyle>
            <a:lvl1pPr>
              <a:defRPr/>
            </a:lvl1pPr>
          </a:lstStyle>
          <a:p>
            <a:fld id="{2646A03E-2F0C-4C6D-B2E1-61D3A10E4742}" type="slidenum">
              <a:rPr lang="es-ES" altLang="en-US"/>
              <a:pPr/>
              <a:t>‹#›</a:t>
            </a:fld>
            <a:endParaRPr lang="es-ES" altLang="en-US"/>
          </a:p>
        </p:txBody>
      </p:sp>
    </p:spTree>
    <p:extLst>
      <p:ext uri="{BB962C8B-B14F-4D97-AF65-F5344CB8AC3E}">
        <p14:creationId xmlns:p14="http://schemas.microsoft.com/office/powerpoint/2010/main" val="3962952134"/>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s-ES" altLang="en-US"/>
          </a:p>
        </p:txBody>
      </p:sp>
      <p:sp>
        <p:nvSpPr>
          <p:cNvPr id="4" name="Footer Placeholder 3"/>
          <p:cNvSpPr>
            <a:spLocks noGrp="1"/>
          </p:cNvSpPr>
          <p:nvPr>
            <p:ph type="ftr" sz="quarter" idx="11"/>
          </p:nvPr>
        </p:nvSpPr>
        <p:spPr/>
        <p:txBody>
          <a:bodyPr/>
          <a:lstStyle>
            <a:lvl1pPr>
              <a:defRPr/>
            </a:lvl1pPr>
          </a:lstStyle>
          <a:p>
            <a:endParaRPr lang="es-ES" altLang="en-US"/>
          </a:p>
        </p:txBody>
      </p:sp>
      <p:sp>
        <p:nvSpPr>
          <p:cNvPr id="5" name="Slide Number Placeholder 4"/>
          <p:cNvSpPr>
            <a:spLocks noGrp="1"/>
          </p:cNvSpPr>
          <p:nvPr>
            <p:ph type="sldNum" sz="quarter" idx="12"/>
          </p:nvPr>
        </p:nvSpPr>
        <p:spPr/>
        <p:txBody>
          <a:bodyPr/>
          <a:lstStyle>
            <a:lvl1pPr>
              <a:defRPr/>
            </a:lvl1pPr>
          </a:lstStyle>
          <a:p>
            <a:fld id="{0B360CD4-4695-4309-95BD-7A9135A98CF0}" type="slidenum">
              <a:rPr lang="es-ES" altLang="en-US"/>
              <a:pPr/>
              <a:t>‹#›</a:t>
            </a:fld>
            <a:endParaRPr lang="es-ES" altLang="en-US"/>
          </a:p>
        </p:txBody>
      </p:sp>
    </p:spTree>
    <p:extLst>
      <p:ext uri="{BB962C8B-B14F-4D97-AF65-F5344CB8AC3E}">
        <p14:creationId xmlns:p14="http://schemas.microsoft.com/office/powerpoint/2010/main" val="306571421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s-ES" altLang="en-US"/>
          </a:p>
        </p:txBody>
      </p:sp>
      <p:sp>
        <p:nvSpPr>
          <p:cNvPr id="3" name="Footer Placeholder 2"/>
          <p:cNvSpPr>
            <a:spLocks noGrp="1"/>
          </p:cNvSpPr>
          <p:nvPr>
            <p:ph type="ftr" sz="quarter" idx="11"/>
          </p:nvPr>
        </p:nvSpPr>
        <p:spPr/>
        <p:txBody>
          <a:bodyPr/>
          <a:lstStyle>
            <a:lvl1pPr>
              <a:defRPr/>
            </a:lvl1pPr>
          </a:lstStyle>
          <a:p>
            <a:endParaRPr lang="es-ES" altLang="en-US"/>
          </a:p>
        </p:txBody>
      </p:sp>
      <p:sp>
        <p:nvSpPr>
          <p:cNvPr id="4" name="Slide Number Placeholder 3"/>
          <p:cNvSpPr>
            <a:spLocks noGrp="1"/>
          </p:cNvSpPr>
          <p:nvPr>
            <p:ph type="sldNum" sz="quarter" idx="12"/>
          </p:nvPr>
        </p:nvSpPr>
        <p:spPr/>
        <p:txBody>
          <a:bodyPr/>
          <a:lstStyle>
            <a:lvl1pPr>
              <a:defRPr/>
            </a:lvl1pPr>
          </a:lstStyle>
          <a:p>
            <a:fld id="{AC20535E-8A9B-4A8E-992C-78029AD4478C}" type="slidenum">
              <a:rPr lang="es-ES" altLang="en-US"/>
              <a:pPr/>
              <a:t>‹#›</a:t>
            </a:fld>
            <a:endParaRPr lang="es-ES" altLang="en-US"/>
          </a:p>
        </p:txBody>
      </p:sp>
    </p:spTree>
    <p:extLst>
      <p:ext uri="{BB962C8B-B14F-4D97-AF65-F5344CB8AC3E}">
        <p14:creationId xmlns:p14="http://schemas.microsoft.com/office/powerpoint/2010/main" val="1398084582"/>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0345AFE3-E1ED-4D07-92B7-873624395D42}" type="slidenum">
              <a:rPr lang="es-ES" altLang="en-US"/>
              <a:pPr/>
              <a:t>‹#›</a:t>
            </a:fld>
            <a:endParaRPr lang="es-ES" altLang="en-US"/>
          </a:p>
        </p:txBody>
      </p:sp>
    </p:spTree>
    <p:extLst>
      <p:ext uri="{BB962C8B-B14F-4D97-AF65-F5344CB8AC3E}">
        <p14:creationId xmlns:p14="http://schemas.microsoft.com/office/powerpoint/2010/main" val="2638723906"/>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s-ES" altLang="en-US"/>
          </a:p>
        </p:txBody>
      </p:sp>
      <p:sp>
        <p:nvSpPr>
          <p:cNvPr id="6" name="Footer Placeholder 5"/>
          <p:cNvSpPr>
            <a:spLocks noGrp="1"/>
          </p:cNvSpPr>
          <p:nvPr>
            <p:ph type="ftr" sz="quarter" idx="11"/>
          </p:nvPr>
        </p:nvSpPr>
        <p:spPr/>
        <p:txBody>
          <a:bodyPr/>
          <a:lstStyle>
            <a:lvl1pPr>
              <a:defRPr/>
            </a:lvl1pPr>
          </a:lstStyle>
          <a:p>
            <a:endParaRPr lang="es-ES" altLang="en-US"/>
          </a:p>
        </p:txBody>
      </p:sp>
      <p:sp>
        <p:nvSpPr>
          <p:cNvPr id="7" name="Slide Number Placeholder 6"/>
          <p:cNvSpPr>
            <a:spLocks noGrp="1"/>
          </p:cNvSpPr>
          <p:nvPr>
            <p:ph type="sldNum" sz="quarter" idx="12"/>
          </p:nvPr>
        </p:nvSpPr>
        <p:spPr/>
        <p:txBody>
          <a:bodyPr/>
          <a:lstStyle>
            <a:lvl1pPr>
              <a:defRPr/>
            </a:lvl1pPr>
          </a:lstStyle>
          <a:p>
            <a:fld id="{AB02176B-E93E-4788-8BA5-A4B6C4B8E311}" type="slidenum">
              <a:rPr lang="es-ES" altLang="en-US"/>
              <a:pPr/>
              <a:t>‹#›</a:t>
            </a:fld>
            <a:endParaRPr lang="es-ES" altLang="en-US"/>
          </a:p>
        </p:txBody>
      </p:sp>
    </p:spTree>
    <p:extLst>
      <p:ext uri="{BB962C8B-B14F-4D97-AF65-F5344CB8AC3E}">
        <p14:creationId xmlns:p14="http://schemas.microsoft.com/office/powerpoint/2010/main" val="4119531012"/>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1FBCF75F-10D4-44F8-B059-3A40AD85A5C5}" type="slidenum">
              <a:rPr lang="es-ES" altLang="en-US"/>
              <a:pPr/>
              <a:t>‹#›</a:t>
            </a:fld>
            <a:endParaRPr lang="es-ES" altLang="en-US"/>
          </a:p>
        </p:txBody>
      </p:sp>
    </p:spTree>
    <p:extLst>
      <p:ext uri="{BB962C8B-B14F-4D97-AF65-F5344CB8AC3E}">
        <p14:creationId xmlns:p14="http://schemas.microsoft.com/office/powerpoint/2010/main" val="710144040"/>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s-ES" altLang="en-US"/>
          </a:p>
        </p:txBody>
      </p:sp>
      <p:sp>
        <p:nvSpPr>
          <p:cNvPr id="5" name="Footer Placeholder 4"/>
          <p:cNvSpPr>
            <a:spLocks noGrp="1"/>
          </p:cNvSpPr>
          <p:nvPr>
            <p:ph type="ftr" sz="quarter" idx="11"/>
          </p:nvPr>
        </p:nvSpPr>
        <p:spPr/>
        <p:txBody>
          <a:bodyPr/>
          <a:lstStyle>
            <a:lvl1pPr>
              <a:defRPr/>
            </a:lvl1pPr>
          </a:lstStyle>
          <a:p>
            <a:endParaRPr lang="es-ES" altLang="en-US"/>
          </a:p>
        </p:txBody>
      </p:sp>
      <p:sp>
        <p:nvSpPr>
          <p:cNvPr id="6" name="Slide Number Placeholder 5"/>
          <p:cNvSpPr>
            <a:spLocks noGrp="1"/>
          </p:cNvSpPr>
          <p:nvPr>
            <p:ph type="sldNum" sz="quarter" idx="12"/>
          </p:nvPr>
        </p:nvSpPr>
        <p:spPr/>
        <p:txBody>
          <a:bodyPr/>
          <a:lstStyle>
            <a:lvl1pPr>
              <a:defRPr/>
            </a:lvl1pPr>
          </a:lstStyle>
          <a:p>
            <a:fld id="{CB3C7468-4688-4286-8DED-33F82C6E4112}" type="slidenum">
              <a:rPr lang="es-ES" altLang="en-US"/>
              <a:pPr/>
              <a:t>‹#›</a:t>
            </a:fld>
            <a:endParaRPr lang="es-ES" altLang="en-US"/>
          </a:p>
        </p:txBody>
      </p:sp>
    </p:spTree>
    <p:extLst>
      <p:ext uri="{BB962C8B-B14F-4D97-AF65-F5344CB8AC3E}">
        <p14:creationId xmlns:p14="http://schemas.microsoft.com/office/powerpoint/2010/main" val="44995289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s-E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s-E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9BCC030-1887-4D63-AA9D-9CDBC22D14EC}" type="slidenum">
              <a:rPr lang="es-ES" altLang="en-US"/>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biblestudylessons.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s://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10756"/>
            <a:ext cx="12306742" cy="6858001"/>
          </a:xfrm>
          <a:prstGeom prst="rect">
            <a:avLst/>
          </a:prstGeom>
          <a:solidFill>
            <a:srgbClr val="000000"/>
          </a:solidFill>
          <a:ln w="9525">
            <a:noFill/>
            <a:miter lim="800000"/>
            <a:headEnd/>
            <a:tailEnd/>
          </a:ln>
        </p:spPr>
        <p:txBody>
          <a:bodyPr wrap="none" anchor="ctr"/>
          <a:lstStyle/>
          <a:p>
            <a:endParaRPr lang="en-US"/>
          </a:p>
        </p:txBody>
      </p:sp>
    </p:spTree>
    <p:extLst>
      <p:ext uri="{BB962C8B-B14F-4D97-AF65-F5344CB8AC3E}">
        <p14:creationId xmlns:p14="http://schemas.microsoft.com/office/powerpoint/2010/main" val="162492717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32B6E50-D729-8843-4890-CE0A82B7E3EF}"/>
              </a:ext>
            </a:extLst>
          </p:cNvPr>
          <p:cNvGraphicFramePr>
            <a:graphicFrameLocks noGrp="1"/>
          </p:cNvGraphicFramePr>
          <p:nvPr>
            <p:extLst>
              <p:ext uri="{D42A27DB-BD31-4B8C-83A1-F6EECF244321}">
                <p14:modId xmlns:p14="http://schemas.microsoft.com/office/powerpoint/2010/main" val="1451690872"/>
              </p:ext>
            </p:extLst>
          </p:nvPr>
        </p:nvGraphicFramePr>
        <p:xfrm>
          <a:off x="533400" y="1981200"/>
          <a:ext cx="2856829" cy="2560320"/>
        </p:xfrm>
        <a:graphic>
          <a:graphicData uri="http://schemas.openxmlformats.org/drawingml/2006/table">
            <a:tbl>
              <a:tblPr firstRow="1" firstCol="1" bandRow="1">
                <a:tableStyleId>{5C22544A-7EE6-4342-B048-85BDC9FD1C3A}</a:tableStyleId>
              </a:tblPr>
              <a:tblGrid>
                <a:gridCol w="2856829">
                  <a:extLst>
                    <a:ext uri="{9D8B030D-6E8A-4147-A177-3AD203B41FA5}">
                      <a16:colId xmlns:a16="http://schemas.microsoft.com/office/drawing/2014/main" val="573290850"/>
                    </a:ext>
                  </a:extLst>
                </a:gridCol>
              </a:tblGrid>
              <a:tr h="676235">
                <a:tc>
                  <a:txBody>
                    <a:bodyPr/>
                    <a:lstStyle/>
                    <a:p>
                      <a:pPr marL="0" marR="0" algn="ctr">
                        <a:spcBef>
                          <a:spcPts val="0"/>
                        </a:spcBef>
                        <a:spcAft>
                          <a:spcPts val="0"/>
                        </a:spcAft>
                        <a:tabLst>
                          <a:tab pos="457200" algn="l"/>
                          <a:tab pos="914400" algn="l"/>
                          <a:tab pos="1371600" algn="l"/>
                          <a:tab pos="3246120" algn="ctr"/>
                        </a:tabLst>
                      </a:pPr>
                      <a:r>
                        <a:rPr lang="en-US" sz="2800" dirty="0">
                          <a:solidFill>
                            <a:srgbClr val="FFFF00"/>
                          </a:solidFill>
                          <a:effectLst/>
                          <a:latin typeface="+mn-lt"/>
                        </a:rPr>
                        <a:t>Physical life/death</a:t>
                      </a:r>
                      <a:endParaRPr lang="en-US" sz="2800"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14639308"/>
                  </a:ext>
                </a:extLst>
              </a:tr>
              <a:tr h="676235">
                <a:tc>
                  <a:txBody>
                    <a:bodyPr/>
                    <a:lstStyle/>
                    <a:p>
                      <a:pPr marL="0" marR="0" algn="ctr">
                        <a:spcBef>
                          <a:spcPts val="0"/>
                        </a:spcBef>
                        <a:spcAft>
                          <a:spcPts val="0"/>
                        </a:spcAft>
                        <a:tabLst>
                          <a:tab pos="457200" algn="l"/>
                          <a:tab pos="914400" algn="l"/>
                          <a:tab pos="1371600" algn="l"/>
                          <a:tab pos="3246120" algn="ctr"/>
                        </a:tabLst>
                      </a:pPr>
                      <a:r>
                        <a:rPr lang="en-US" sz="2800">
                          <a:solidFill>
                            <a:srgbClr val="FFFF00"/>
                          </a:solidFill>
                          <a:effectLst/>
                          <a:latin typeface="+mn-lt"/>
                        </a:rPr>
                        <a:t>Spiritual life/death</a:t>
                      </a:r>
                      <a:endParaRPr lang="en-US" sz="280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135231002"/>
                  </a:ext>
                </a:extLst>
              </a:tr>
              <a:tr h="676235">
                <a:tc>
                  <a:txBody>
                    <a:bodyPr/>
                    <a:lstStyle/>
                    <a:p>
                      <a:pPr marL="0" marR="0" algn="ctr">
                        <a:spcBef>
                          <a:spcPts val="0"/>
                        </a:spcBef>
                        <a:spcAft>
                          <a:spcPts val="0"/>
                        </a:spcAft>
                        <a:tabLst>
                          <a:tab pos="457200" algn="l"/>
                          <a:tab pos="914400" algn="l"/>
                          <a:tab pos="1371600" algn="l"/>
                          <a:tab pos="3246120" algn="ctr"/>
                        </a:tabLst>
                      </a:pPr>
                      <a:r>
                        <a:rPr lang="en-US" sz="2800" dirty="0">
                          <a:solidFill>
                            <a:srgbClr val="FFFF00"/>
                          </a:solidFill>
                          <a:effectLst/>
                          <a:latin typeface="+mn-lt"/>
                        </a:rPr>
                        <a:t>Eternal life/death</a:t>
                      </a:r>
                      <a:endParaRPr lang="en-US" sz="2800"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08997178"/>
                  </a:ext>
                </a:extLst>
              </a:tr>
            </a:tbl>
          </a:graphicData>
        </a:graphic>
      </p:graphicFrame>
      <p:sp>
        <p:nvSpPr>
          <p:cNvPr id="3" name="TextBox 2">
            <a:extLst>
              <a:ext uri="{FF2B5EF4-FFF2-40B4-BE49-F238E27FC236}">
                <a16:creationId xmlns:a16="http://schemas.microsoft.com/office/drawing/2014/main" id="{E07AB5D3-9C1C-6E9B-197E-188CB06512F1}"/>
              </a:ext>
            </a:extLst>
          </p:cNvPr>
          <p:cNvSpPr txBox="1"/>
          <p:nvPr/>
        </p:nvSpPr>
        <p:spPr>
          <a:xfrm>
            <a:off x="2819400" y="634425"/>
            <a:ext cx="6553200" cy="584775"/>
          </a:xfrm>
          <a:prstGeom prst="rect">
            <a:avLst/>
          </a:prstGeom>
          <a:noFill/>
        </p:spPr>
        <p:txBody>
          <a:bodyPr wrap="square" rtlCol="0">
            <a:spAutoFit/>
          </a:bodyPr>
          <a:lstStyle/>
          <a:p>
            <a:pPr algn="ctr"/>
            <a:r>
              <a:rPr lang="en-US" sz="3200" dirty="0">
                <a:latin typeface="+mj-lt"/>
              </a:rPr>
              <a:t>Three Kinds of Life/Death</a:t>
            </a:r>
          </a:p>
        </p:txBody>
      </p:sp>
      <p:sp>
        <p:nvSpPr>
          <p:cNvPr id="4" name="TextBox 3">
            <a:extLst>
              <a:ext uri="{FF2B5EF4-FFF2-40B4-BE49-F238E27FC236}">
                <a16:creationId xmlns:a16="http://schemas.microsoft.com/office/drawing/2014/main" id="{8534BAEE-5805-1A22-46ED-C5D3A569932E}"/>
              </a:ext>
            </a:extLst>
          </p:cNvPr>
          <p:cNvSpPr txBox="1"/>
          <p:nvPr/>
        </p:nvSpPr>
        <p:spPr>
          <a:xfrm>
            <a:off x="8285374" y="636704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71A152-F71B-D944-AA4C-D91C7F88ABF4}"/>
              </a:ext>
            </a:extLst>
          </p:cNvPr>
          <p:cNvSpPr/>
          <p:nvPr/>
        </p:nvSpPr>
        <p:spPr>
          <a:xfrm rot="21178040">
            <a:off x="4571912" y="1905000"/>
            <a:ext cx="3055645" cy="2123658"/>
          </a:xfrm>
          <a:prstGeom prst="rect">
            <a:avLst/>
          </a:prstGeom>
          <a:noFill/>
          <a:effectLst>
            <a:glow rad="469900">
              <a:schemeClr val="accent1">
                <a:satMod val="175000"/>
                <a:alpha val="56000"/>
              </a:schemeClr>
            </a:glow>
            <a:outerShdw blurRad="50800" dist="165100" dir="2700000" algn="tl" rotWithShape="0">
              <a:srgbClr val="00B0F0">
                <a:alpha val="40000"/>
              </a:srgbClr>
            </a:outerShdw>
          </a:effectLst>
          <a:scene3d>
            <a:camera prst="orthographicFront"/>
            <a:lightRig rig="threePt" dir="t"/>
          </a:scene3d>
          <a:sp3d>
            <a:bevelT w="215900" h="247650"/>
          </a:sp3d>
        </p:spPr>
        <p:txBody>
          <a:bodyPr wrap="none" lIns="91440" tIns="45720" rIns="91440" bIns="45720">
            <a:spAutoFit/>
          </a:bodyPr>
          <a:lstStyle/>
          <a:p>
            <a:pPr algn="ct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Eternal</a:t>
            </a:r>
            <a:b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Life</a:t>
            </a:r>
          </a:p>
        </p:txBody>
      </p:sp>
      <p:sp>
        <p:nvSpPr>
          <p:cNvPr id="5" name="Rectangle 4">
            <a:extLst>
              <a:ext uri="{FF2B5EF4-FFF2-40B4-BE49-F238E27FC236}">
                <a16:creationId xmlns:a16="http://schemas.microsoft.com/office/drawing/2014/main" id="{F5585B0D-B0DC-F03F-00A5-931099D5F599}"/>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71A152-F71B-D944-AA4C-D91C7F88ABF4}"/>
              </a:ext>
            </a:extLst>
          </p:cNvPr>
          <p:cNvSpPr/>
          <p:nvPr/>
        </p:nvSpPr>
        <p:spPr>
          <a:xfrm rot="21178040">
            <a:off x="7890911" y="1855471"/>
            <a:ext cx="3055645" cy="2123658"/>
          </a:xfrm>
          <a:prstGeom prst="rect">
            <a:avLst/>
          </a:prstGeom>
          <a:noFill/>
          <a:effectLst>
            <a:glow rad="469900">
              <a:schemeClr val="accent1">
                <a:satMod val="175000"/>
                <a:alpha val="56000"/>
              </a:schemeClr>
            </a:glow>
            <a:outerShdw blurRad="50800" dist="165100" dir="2700000" algn="tl" rotWithShape="0">
              <a:srgbClr val="00B0F0">
                <a:alpha val="40000"/>
              </a:srgbClr>
            </a:outerShdw>
          </a:effectLst>
          <a:scene3d>
            <a:camera prst="orthographicFront"/>
            <a:lightRig rig="threePt" dir="t"/>
          </a:scene3d>
          <a:sp3d>
            <a:bevelT w="215900" h="247650"/>
          </a:sp3d>
        </p:spPr>
        <p:txBody>
          <a:bodyPr wrap="none" lIns="91440" tIns="45720" rIns="91440" bIns="45720">
            <a:spAutoFit/>
          </a:bodyPr>
          <a:lstStyle/>
          <a:p>
            <a:pPr algn="ct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Eternal</a:t>
            </a:r>
            <a:b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Life</a:t>
            </a:r>
          </a:p>
        </p:txBody>
      </p:sp>
      <p:sp>
        <p:nvSpPr>
          <p:cNvPr id="5" name="Rectangle 4">
            <a:extLst>
              <a:ext uri="{FF2B5EF4-FFF2-40B4-BE49-F238E27FC236}">
                <a16:creationId xmlns:a16="http://schemas.microsoft.com/office/drawing/2014/main" id="{F5585B0D-B0DC-F03F-00A5-931099D5F599}"/>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9230A90-1119-4875-A201-27B992B58179}"/>
              </a:ext>
            </a:extLst>
          </p:cNvPr>
          <p:cNvSpPr txBox="1"/>
          <p:nvPr/>
        </p:nvSpPr>
        <p:spPr>
          <a:xfrm>
            <a:off x="762000" y="1686580"/>
            <a:ext cx="6400800" cy="1200329"/>
          </a:xfrm>
          <a:prstGeom prst="rect">
            <a:avLst/>
          </a:prstGeom>
          <a:noFill/>
        </p:spPr>
        <p:txBody>
          <a:bodyPr wrap="square" rtlCol="0">
            <a:spAutoFit/>
          </a:bodyPr>
          <a:lstStyle/>
          <a:p>
            <a:pPr algn="ctr">
              <a:spcBef>
                <a:spcPts val="1200"/>
              </a:spcBef>
            </a:pPr>
            <a:r>
              <a:rPr lang="en-US" sz="3600" b="1" dirty="0">
                <a:solidFill>
                  <a:srgbClr val="FFFF00"/>
                </a:solidFill>
                <a:effectLst/>
                <a:latin typeface="+mn-lt"/>
                <a:ea typeface="Times New Roman" panose="02020603050405020304" pitchFamily="18" charset="0"/>
                <a:cs typeface="Times New Roman" panose="02020603050405020304" pitchFamily="18" charset="0"/>
              </a:rPr>
              <a:t>God Is the Source of Eternal Life.</a:t>
            </a:r>
          </a:p>
        </p:txBody>
      </p:sp>
    </p:spTree>
    <p:extLst>
      <p:ext uri="{BB962C8B-B14F-4D97-AF65-F5344CB8AC3E}">
        <p14:creationId xmlns:p14="http://schemas.microsoft.com/office/powerpoint/2010/main" val="264149285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401387-063A-845E-97F3-DED67A8B58AF}"/>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EB8BB0A-BF50-EBFB-A680-4D509D0AB2C9}"/>
              </a:ext>
            </a:extLst>
          </p:cNvPr>
          <p:cNvSpPr txBox="1"/>
          <p:nvPr/>
        </p:nvSpPr>
        <p:spPr>
          <a:xfrm>
            <a:off x="1905000" y="457200"/>
            <a:ext cx="8991600" cy="646331"/>
          </a:xfrm>
          <a:prstGeom prst="rect">
            <a:avLst/>
          </a:prstGeom>
          <a:solidFill>
            <a:srgbClr val="000099"/>
          </a:solidFill>
          <a:ln w="38100">
            <a:solidFill>
              <a:schemeClr val="accent1">
                <a:shade val="50000"/>
              </a:schemeClr>
            </a:solidFill>
          </a:ln>
          <a:effectLst>
            <a:outerShdw blurRad="50800" dist="152400" dir="2700000" algn="tl" rotWithShape="0">
              <a:schemeClr val="tx1">
                <a:lumMod val="75000"/>
                <a:alpha val="40000"/>
              </a:schemeClr>
            </a:outerShdw>
          </a:effectLst>
        </p:spPr>
        <p:txBody>
          <a:bodyPr wrap="square" rtlCol="0">
            <a:spAutoFit/>
          </a:bodyPr>
          <a:lstStyle/>
          <a:p>
            <a:pPr algn="ctr"/>
            <a:r>
              <a:rPr lang="en-US" sz="3600" dirty="0">
                <a:solidFill>
                  <a:srgbClr val="FFFF00"/>
                </a:solidFill>
                <a:effectLst/>
                <a:latin typeface="+mj-lt"/>
                <a:ea typeface="Times New Roman" panose="02020603050405020304" pitchFamily="18" charset="0"/>
                <a:cs typeface="Times New Roman" panose="02020603050405020304" pitchFamily="18" charset="0"/>
              </a:rPr>
              <a:t>God Is the Source of Eternal Life.</a:t>
            </a:r>
            <a:endParaRPr lang="en-US" sz="3600" dirty="0">
              <a:solidFill>
                <a:srgbClr val="FFFF00"/>
              </a:solidFill>
              <a:latin typeface="+mj-lt"/>
            </a:endParaRPr>
          </a:p>
        </p:txBody>
      </p:sp>
      <p:sp>
        <p:nvSpPr>
          <p:cNvPr id="5" name="TextBox 4">
            <a:extLst>
              <a:ext uri="{FF2B5EF4-FFF2-40B4-BE49-F238E27FC236}">
                <a16:creationId xmlns:a16="http://schemas.microsoft.com/office/drawing/2014/main" id="{410526CE-A2FD-08DD-A1F5-99FCBD7C8A64}"/>
              </a:ext>
            </a:extLst>
          </p:cNvPr>
          <p:cNvSpPr txBox="1"/>
          <p:nvPr/>
        </p:nvSpPr>
        <p:spPr>
          <a:xfrm>
            <a:off x="1676400" y="1334869"/>
            <a:ext cx="8991600" cy="4901342"/>
          </a:xfrm>
          <a:prstGeom prst="rect">
            <a:avLst/>
          </a:prstGeom>
          <a:noFill/>
        </p:spPr>
        <p:txBody>
          <a:bodyPr wrap="square" rtlCol="0">
            <a:spAutoFit/>
          </a:bodyPr>
          <a:lstStyle/>
          <a:p>
            <a:pPr marL="0" marR="0" algn="ctr">
              <a:spcBef>
                <a:spcPts val="1200"/>
              </a:spcBef>
              <a:spcAft>
                <a:spcPts val="300"/>
              </a:spcAft>
              <a:tabLst>
                <a:tab pos="457200" algn="l"/>
                <a:tab pos="914400" algn="l"/>
                <a:tab pos="1371600" algn="l"/>
                <a:tab pos="3246120" algn="ctr"/>
              </a:tabLst>
            </a:pPr>
            <a:r>
              <a:rPr lang="en-US" sz="2800" b="1" dirty="0">
                <a:effectLst/>
                <a:latin typeface="+mn-lt"/>
              </a:rPr>
              <a:t>God Lives Forever.</a:t>
            </a:r>
            <a:br>
              <a:rPr lang="en-US" sz="2800" b="1" dirty="0">
                <a:effectLst/>
                <a:latin typeface="+mn-l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Revelation 4:9,10; Revelation 15:7; Exodus 3:14 </a:t>
            </a:r>
          </a:p>
          <a:p>
            <a:pPr marL="0" marR="0" algn="ctr">
              <a:spcBef>
                <a:spcPts val="1200"/>
              </a:spcBef>
              <a:spcAft>
                <a:spcPts val="300"/>
              </a:spcAft>
              <a:tabLst>
                <a:tab pos="457200" algn="l"/>
                <a:tab pos="914400" algn="l"/>
                <a:tab pos="1371600" algn="l"/>
                <a:tab pos="3246120" algn="ctr"/>
              </a:tabLst>
            </a:pPr>
            <a:r>
              <a:rPr lang="en-US" sz="2800" b="1" dirty="0">
                <a:effectLst/>
                <a:latin typeface="+mn-lt"/>
              </a:rPr>
              <a:t>Eternal Life Is Available Only through </a:t>
            </a:r>
            <a:br>
              <a:rPr lang="en-US" sz="2800" b="1" dirty="0">
                <a:effectLst/>
                <a:latin typeface="+mn-lt"/>
              </a:rPr>
            </a:br>
            <a:r>
              <a:rPr lang="en-US" sz="2800" b="1" dirty="0">
                <a:effectLst/>
                <a:latin typeface="+mn-lt"/>
              </a:rPr>
              <a:t>Jesus Christ.</a:t>
            </a:r>
            <a:br>
              <a:rPr lang="en-US" sz="2800" b="1" dirty="0">
                <a:effectLst/>
                <a:latin typeface="+mn-lt"/>
              </a:rPr>
            </a:br>
            <a:r>
              <a:rPr lang="en-US" sz="28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Psalm 49:6-9; Romans 6:22,23; 1 John 5:11,12 </a:t>
            </a:r>
          </a:p>
          <a:p>
            <a:pPr marL="0" marR="0" algn="ctr">
              <a:spcBef>
                <a:spcPts val="1200"/>
              </a:spcBef>
              <a:spcAft>
                <a:spcPts val="300"/>
              </a:spcAft>
              <a:tabLst>
                <a:tab pos="457200" algn="l"/>
                <a:tab pos="914400" algn="l"/>
                <a:tab pos="1371600" algn="l"/>
                <a:tab pos="3246120" algn="ctr"/>
              </a:tabLst>
            </a:pPr>
            <a:r>
              <a:rPr lang="en-US" sz="2800" kern="150" dirty="0">
                <a:solidFill>
                  <a:schemeClr val="accent2"/>
                </a:solidFill>
                <a:effectLst/>
                <a:latin typeface="Comic Sans MS" panose="030F0702030302020204" pitchFamily="66" charset="0"/>
                <a:ea typeface="Times New Roman" panose="02020603050405020304" pitchFamily="18" charset="0"/>
                <a:cs typeface="Wide Latin" panose="020A0A07050505020404" pitchFamily="18" charset="0"/>
              </a:rPr>
              <a:t>John 14:6 </a:t>
            </a:r>
            <a:r>
              <a:rPr lang="en-US" sz="2800" kern="150" dirty="0">
                <a:effectLst/>
                <a:latin typeface="+mn-lt"/>
                <a:ea typeface="Times New Roman" panose="02020603050405020304" pitchFamily="18" charset="0"/>
                <a:cs typeface="Wide Latin" panose="020A0A07050505020404" pitchFamily="18" charset="0"/>
              </a:rPr>
              <a:t>– I am the way, the truth, and the life. No one comes to the Father except through </a:t>
            </a:r>
            <a:r>
              <a:rPr lang="en-US" sz="2800" kern="150">
                <a:effectLst/>
                <a:latin typeface="+mn-lt"/>
                <a:ea typeface="Times New Roman" panose="02020603050405020304" pitchFamily="18" charset="0"/>
                <a:cs typeface="Wide Latin" panose="020A0A07050505020404" pitchFamily="18" charset="0"/>
              </a:rPr>
              <a:t>Me.</a:t>
            </a:r>
            <a:br>
              <a:rPr lang="en-US" sz="2800" kern="150">
                <a:effectLst/>
                <a:latin typeface="+mn-lt"/>
                <a:ea typeface="Times New Roman" panose="02020603050405020304" pitchFamily="18" charset="0"/>
                <a:cs typeface="Wide Latin" panose="020A0A07050505020404" pitchFamily="18" charset="0"/>
              </a:rPr>
            </a:br>
            <a:r>
              <a:rPr lang="en-US" sz="2800">
                <a:solidFill>
                  <a:schemeClr val="accent2"/>
                </a:solidFill>
                <a:latin typeface="Comic Sans MS" panose="030F0702030302020204" pitchFamily="66" charset="0"/>
              </a:rPr>
              <a:t>John </a:t>
            </a:r>
            <a:r>
              <a:rPr lang="en-US" sz="2800" dirty="0">
                <a:solidFill>
                  <a:schemeClr val="accent2"/>
                </a:solidFill>
                <a:latin typeface="Comic Sans MS" panose="030F0702030302020204" pitchFamily="66" charset="0"/>
              </a:rPr>
              <a:t>10:10 </a:t>
            </a:r>
            <a:r>
              <a:rPr lang="en-US" sz="2800" dirty="0">
                <a:latin typeface="Comic Sans MS" panose="030F0702030302020204" pitchFamily="66" charset="0"/>
              </a:rPr>
              <a:t>- </a:t>
            </a:r>
            <a:r>
              <a:rPr lang="en-US" sz="2800" dirty="0"/>
              <a:t>I have come that they may have life, and that they may have </a:t>
            </a:r>
            <a:r>
              <a:rPr lang="en-US" sz="2800" i="1" dirty="0"/>
              <a:t>it</a:t>
            </a:r>
            <a:r>
              <a:rPr lang="en-US" sz="2800" dirty="0"/>
              <a:t> more abundantly. </a:t>
            </a:r>
            <a:endParaRPr lang="en-US" sz="2800" kern="150" dirty="0">
              <a:effectLst/>
              <a:latin typeface="+mn-lt"/>
              <a:ea typeface="Times New Roman" panose="02020603050405020304" pitchFamily="18" charset="0"/>
              <a:cs typeface="Wide Latin" panose="020A0A07050505020404" pitchFamily="18" charset="0"/>
            </a:endParaRPr>
          </a:p>
          <a:p>
            <a:pPr algn="ctr"/>
            <a:r>
              <a:rPr lang="en-US" sz="2800" b="1" dirty="0">
                <a:solidFill>
                  <a:schemeClr val="accent1"/>
                </a:solidFill>
                <a:effectLst/>
                <a:latin typeface="+mn-lt"/>
                <a:ea typeface="Times New Roman" panose="02020603050405020304" pitchFamily="18" charset="0"/>
                <a:cs typeface="Times New Roman" panose="02020603050405020304" pitchFamily="18" charset="0"/>
              </a:rPr>
              <a:t>Only Jesus can give us eternal life.</a:t>
            </a:r>
            <a:endParaRPr lang="en-US" sz="2800" b="1" dirty="0">
              <a:solidFill>
                <a:schemeClr val="accent1"/>
              </a:solidFill>
              <a:latin typeface="+mn-lt"/>
            </a:endParaRPr>
          </a:p>
        </p:txBody>
      </p:sp>
    </p:spTree>
    <p:extLst>
      <p:ext uri="{BB962C8B-B14F-4D97-AF65-F5344CB8AC3E}">
        <p14:creationId xmlns:p14="http://schemas.microsoft.com/office/powerpoint/2010/main" val="306845016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71A152-F71B-D944-AA4C-D91C7F88ABF4}"/>
              </a:ext>
            </a:extLst>
          </p:cNvPr>
          <p:cNvSpPr/>
          <p:nvPr/>
        </p:nvSpPr>
        <p:spPr>
          <a:xfrm rot="21178040">
            <a:off x="7890911" y="1855471"/>
            <a:ext cx="3055645" cy="2123658"/>
          </a:xfrm>
          <a:prstGeom prst="rect">
            <a:avLst/>
          </a:prstGeom>
          <a:noFill/>
          <a:effectLst>
            <a:glow rad="469900">
              <a:schemeClr val="accent1">
                <a:satMod val="175000"/>
                <a:alpha val="56000"/>
              </a:schemeClr>
            </a:glow>
            <a:outerShdw blurRad="50800" dist="165100" dir="2700000" algn="tl" rotWithShape="0">
              <a:srgbClr val="00B0F0">
                <a:alpha val="40000"/>
              </a:srgbClr>
            </a:outerShdw>
          </a:effectLst>
          <a:scene3d>
            <a:camera prst="orthographicFront"/>
            <a:lightRig rig="threePt" dir="t"/>
          </a:scene3d>
          <a:sp3d>
            <a:bevelT w="215900" h="247650"/>
          </a:sp3d>
        </p:spPr>
        <p:txBody>
          <a:bodyPr wrap="none" lIns="91440" tIns="45720" rIns="91440" bIns="45720">
            <a:spAutoFit/>
          </a:bodyPr>
          <a:lstStyle/>
          <a:p>
            <a:pPr algn="ct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Eternal</a:t>
            </a:r>
            <a:b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Life</a:t>
            </a:r>
          </a:p>
        </p:txBody>
      </p:sp>
      <p:sp>
        <p:nvSpPr>
          <p:cNvPr id="5" name="Rectangle 4">
            <a:extLst>
              <a:ext uri="{FF2B5EF4-FFF2-40B4-BE49-F238E27FC236}">
                <a16:creationId xmlns:a16="http://schemas.microsoft.com/office/drawing/2014/main" id="{F5585B0D-B0DC-F03F-00A5-931099D5F599}"/>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1E072B9-7E9E-19FF-908E-EB0C4012932C}"/>
              </a:ext>
            </a:extLst>
          </p:cNvPr>
          <p:cNvSpPr txBox="1"/>
          <p:nvPr/>
        </p:nvSpPr>
        <p:spPr>
          <a:xfrm>
            <a:off x="762000" y="1686580"/>
            <a:ext cx="6400800" cy="2462213"/>
          </a:xfrm>
          <a:prstGeom prst="rect">
            <a:avLst/>
          </a:prstGeom>
          <a:noFill/>
        </p:spPr>
        <p:txBody>
          <a:bodyPr wrap="square" rtlCol="0">
            <a:spAutoFit/>
          </a:bodyPr>
          <a:lstStyle/>
          <a:p>
            <a:pPr algn="ctr">
              <a:spcBef>
                <a:spcPts val="1200"/>
              </a:spcBef>
            </a:pPr>
            <a:r>
              <a:rPr lang="en-US" sz="3600" b="1" dirty="0">
                <a:solidFill>
                  <a:srgbClr val="FFFF00"/>
                </a:solidFill>
                <a:effectLst/>
                <a:latin typeface="+mn-lt"/>
                <a:ea typeface="Times New Roman" panose="02020603050405020304" pitchFamily="18" charset="0"/>
                <a:cs typeface="Times New Roman" panose="02020603050405020304" pitchFamily="18" charset="0"/>
              </a:rPr>
              <a:t>God Is the Source of Eternal Life.</a:t>
            </a:r>
          </a:p>
          <a:p>
            <a:pPr algn="ctr">
              <a:spcBef>
                <a:spcPts val="1200"/>
              </a:spcBef>
            </a:pPr>
            <a:r>
              <a:rPr lang="en-US" sz="3600" b="1" dirty="0">
                <a:solidFill>
                  <a:srgbClr val="FFFF00"/>
                </a:solidFill>
                <a:latin typeface="+mn-lt"/>
              </a:rPr>
              <a:t>Eternal Life Is the Reward of the Righteous.</a:t>
            </a:r>
          </a:p>
        </p:txBody>
      </p:sp>
    </p:spTree>
    <p:extLst>
      <p:ext uri="{BB962C8B-B14F-4D97-AF65-F5344CB8AC3E}">
        <p14:creationId xmlns:p14="http://schemas.microsoft.com/office/powerpoint/2010/main" val="3838715504"/>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401387-063A-845E-97F3-DED67A8B58AF}"/>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EB8BB0A-BF50-EBFB-A680-4D509D0AB2C9}"/>
              </a:ext>
            </a:extLst>
          </p:cNvPr>
          <p:cNvSpPr txBox="1"/>
          <p:nvPr/>
        </p:nvSpPr>
        <p:spPr>
          <a:xfrm>
            <a:off x="1219200" y="457200"/>
            <a:ext cx="9753600" cy="646331"/>
          </a:xfrm>
          <a:prstGeom prst="rect">
            <a:avLst/>
          </a:prstGeom>
          <a:solidFill>
            <a:srgbClr val="000099"/>
          </a:solidFill>
          <a:ln w="38100">
            <a:solidFill>
              <a:schemeClr val="accent1">
                <a:shade val="50000"/>
              </a:schemeClr>
            </a:solidFill>
          </a:ln>
          <a:effectLst>
            <a:outerShdw blurRad="50800" dist="152400" dir="2700000" algn="tl" rotWithShape="0">
              <a:schemeClr val="tx1">
                <a:lumMod val="75000"/>
                <a:alpha val="40000"/>
              </a:schemeClr>
            </a:outerShdw>
          </a:effectLst>
        </p:spPr>
        <p:txBody>
          <a:bodyPr wrap="square" rtlCol="0">
            <a:spAutoFit/>
          </a:bodyPr>
          <a:lstStyle/>
          <a:p>
            <a:pPr algn="ctr"/>
            <a:r>
              <a:rPr lang="en-US" sz="3600" b="1" dirty="0">
                <a:solidFill>
                  <a:srgbClr val="FFFF00"/>
                </a:solidFill>
              </a:rPr>
              <a:t>Eternal Life Is the Reward of the Righteous.</a:t>
            </a:r>
            <a:endParaRPr lang="en-US" sz="3600" dirty="0">
              <a:solidFill>
                <a:srgbClr val="FFFF00"/>
              </a:solidFill>
              <a:latin typeface="+mj-lt"/>
            </a:endParaRPr>
          </a:p>
        </p:txBody>
      </p:sp>
      <p:sp>
        <p:nvSpPr>
          <p:cNvPr id="5" name="TextBox 4">
            <a:extLst>
              <a:ext uri="{FF2B5EF4-FFF2-40B4-BE49-F238E27FC236}">
                <a16:creationId xmlns:a16="http://schemas.microsoft.com/office/drawing/2014/main" id="{410526CE-A2FD-08DD-A1F5-99FCBD7C8A64}"/>
              </a:ext>
            </a:extLst>
          </p:cNvPr>
          <p:cNvSpPr txBox="1"/>
          <p:nvPr/>
        </p:nvSpPr>
        <p:spPr>
          <a:xfrm>
            <a:off x="1066800" y="1389995"/>
            <a:ext cx="10134600" cy="4401205"/>
          </a:xfrm>
          <a:prstGeom prst="rect">
            <a:avLst/>
          </a:prstGeom>
          <a:noFill/>
        </p:spPr>
        <p:txBody>
          <a:bodyPr wrap="square" rtlCol="0">
            <a:spAutoFit/>
          </a:bodyPr>
          <a:lstStyle/>
          <a:p>
            <a:pPr algn="ctr"/>
            <a:r>
              <a:rPr lang="en-US" sz="2800" b="1" dirty="0">
                <a:solidFill>
                  <a:schemeClr val="accent1"/>
                </a:solidFill>
                <a:latin typeface="+mn-lt"/>
              </a:rPr>
              <a:t>The Righteous Receive Eternal Life at Judgment</a:t>
            </a:r>
            <a:r>
              <a:rPr lang="en-US" sz="2800" b="1" dirty="0">
                <a:latin typeface="+mn-lt"/>
              </a:rPr>
              <a:t>.</a:t>
            </a:r>
            <a:br>
              <a:rPr lang="en-US" sz="2800" b="1" dirty="0">
                <a:latin typeface="+mn-lt"/>
              </a:rPr>
            </a:br>
            <a:r>
              <a:rPr lang="en-US" sz="2800" dirty="0">
                <a:solidFill>
                  <a:schemeClr val="accent2"/>
                </a:solidFill>
                <a:latin typeface="Comic Sans MS" panose="030F0702030302020204" pitchFamily="66" charset="0"/>
              </a:rPr>
              <a:t>Matthew 25:46; Romans 2:5-11; 6:23; Revelation 2:7</a:t>
            </a:r>
          </a:p>
          <a:p>
            <a:pPr algn="ctr"/>
            <a:r>
              <a:rPr lang="en-US" sz="2800" b="1" dirty="0">
                <a:solidFill>
                  <a:schemeClr val="accent1"/>
                </a:solidFill>
                <a:latin typeface="+mn-lt"/>
              </a:rPr>
              <a:t>We “Have” Eternal Life Now as a Hope or Promise, </a:t>
            </a:r>
            <a:br>
              <a:rPr lang="en-US" sz="2800" b="1" dirty="0">
                <a:solidFill>
                  <a:schemeClr val="accent1"/>
                </a:solidFill>
                <a:latin typeface="+mn-lt"/>
              </a:rPr>
            </a:br>
            <a:r>
              <a:rPr lang="en-US" sz="2800" b="1" dirty="0">
                <a:solidFill>
                  <a:schemeClr val="accent1"/>
                </a:solidFill>
                <a:latin typeface="+mn-lt"/>
              </a:rPr>
              <a:t>Not a Permanent Possession.</a:t>
            </a:r>
            <a:br>
              <a:rPr lang="en-US" sz="2800" b="1" dirty="0">
                <a:solidFill>
                  <a:schemeClr val="accent1"/>
                </a:solidFill>
                <a:latin typeface="+mn-lt"/>
              </a:rPr>
            </a:br>
            <a:r>
              <a:rPr lang="en-US" sz="2800" dirty="0">
                <a:solidFill>
                  <a:schemeClr val="accent2"/>
                </a:solidFill>
                <a:latin typeface="Comic Sans MS" panose="030F0702030302020204" pitchFamily="66" charset="0"/>
              </a:rPr>
              <a:t>Mark 10:30 </a:t>
            </a:r>
            <a:r>
              <a:rPr lang="en-US" sz="2800" dirty="0">
                <a:latin typeface="+mn-lt"/>
              </a:rPr>
              <a:t>– </a:t>
            </a:r>
            <a:r>
              <a:rPr lang="en-US" sz="2800" b="1" i="1" dirty="0">
                <a:latin typeface="+mn-lt"/>
              </a:rPr>
              <a:t>in the age to come</a:t>
            </a:r>
            <a:br>
              <a:rPr lang="en-US" sz="2800" dirty="0">
                <a:latin typeface="+mn-lt"/>
              </a:rPr>
            </a:br>
            <a:r>
              <a:rPr lang="en-US" sz="2800" dirty="0">
                <a:solidFill>
                  <a:schemeClr val="accent2"/>
                </a:solidFill>
                <a:latin typeface="Comic Sans MS" panose="030F0702030302020204" pitchFamily="66" charset="0"/>
              </a:rPr>
              <a:t>Titus 1:2 </a:t>
            </a:r>
            <a:r>
              <a:rPr lang="en-US" sz="2800" dirty="0">
                <a:latin typeface="+mn-lt"/>
              </a:rPr>
              <a:t>– </a:t>
            </a:r>
            <a:r>
              <a:rPr lang="en-US" sz="2800" b="1" i="1" dirty="0">
                <a:latin typeface="+mn-lt"/>
              </a:rPr>
              <a:t>hope</a:t>
            </a:r>
            <a:r>
              <a:rPr lang="en-US" sz="2800" dirty="0">
                <a:latin typeface="+mn-lt"/>
              </a:rPr>
              <a:t> of eternal life which God </a:t>
            </a:r>
            <a:r>
              <a:rPr lang="en-US" sz="2800" b="1" i="1" dirty="0">
                <a:latin typeface="+mn-lt"/>
              </a:rPr>
              <a:t>promised</a:t>
            </a:r>
            <a:r>
              <a:rPr lang="en-US" sz="2800" dirty="0">
                <a:latin typeface="+mn-lt"/>
              </a:rPr>
              <a:t> </a:t>
            </a:r>
            <a:br>
              <a:rPr lang="en-US" sz="2800" dirty="0">
                <a:latin typeface="+mn-lt"/>
              </a:rPr>
            </a:br>
            <a:r>
              <a:rPr lang="en-US" sz="2800" dirty="0">
                <a:solidFill>
                  <a:schemeClr val="accent2"/>
                </a:solidFill>
                <a:latin typeface="Comic Sans MS" panose="030F0702030302020204" pitchFamily="66" charset="0"/>
              </a:rPr>
              <a:t>Titus 3:7 </a:t>
            </a:r>
            <a:r>
              <a:rPr lang="en-US" sz="2800" dirty="0">
                <a:latin typeface="+mn-lt"/>
              </a:rPr>
              <a:t>– the </a:t>
            </a:r>
            <a:r>
              <a:rPr lang="en-US" sz="2800" b="1" i="1" dirty="0">
                <a:latin typeface="+mn-lt"/>
              </a:rPr>
              <a:t>hope</a:t>
            </a:r>
            <a:r>
              <a:rPr lang="en-US" sz="2800" dirty="0">
                <a:latin typeface="+mn-lt"/>
              </a:rPr>
              <a:t> of eternal life. </a:t>
            </a:r>
            <a:br>
              <a:rPr lang="en-US" sz="2800" dirty="0">
                <a:latin typeface="+mn-lt"/>
              </a:rPr>
            </a:br>
            <a:r>
              <a:rPr lang="en-US" sz="2800" dirty="0">
                <a:solidFill>
                  <a:schemeClr val="accent2"/>
                </a:solidFill>
                <a:latin typeface="Comic Sans MS" panose="030F0702030302020204" pitchFamily="66" charset="0"/>
              </a:rPr>
              <a:t>1 John 2:25 </a:t>
            </a:r>
            <a:r>
              <a:rPr lang="en-US" sz="2800" dirty="0">
                <a:latin typeface="+mn-lt"/>
              </a:rPr>
              <a:t>– the </a:t>
            </a:r>
            <a:r>
              <a:rPr lang="en-US" sz="2800" b="1" i="1" dirty="0">
                <a:latin typeface="+mn-lt"/>
              </a:rPr>
              <a:t>promise</a:t>
            </a:r>
            <a:r>
              <a:rPr lang="en-US" sz="2800" dirty="0">
                <a:latin typeface="+mn-lt"/>
              </a:rPr>
              <a:t> that He has </a:t>
            </a:r>
            <a:r>
              <a:rPr lang="en-US" sz="2800" b="1" i="1" dirty="0">
                <a:latin typeface="+mn-lt"/>
              </a:rPr>
              <a:t>promised</a:t>
            </a:r>
            <a:r>
              <a:rPr lang="en-US" sz="2800" dirty="0">
                <a:latin typeface="+mn-lt"/>
              </a:rPr>
              <a:t> us</a:t>
            </a:r>
            <a:br>
              <a:rPr lang="en-US" sz="2800" dirty="0">
                <a:latin typeface="+mn-lt"/>
              </a:rPr>
            </a:br>
            <a:r>
              <a:rPr lang="en-US" sz="2800" dirty="0">
                <a:solidFill>
                  <a:schemeClr val="accent2"/>
                </a:solidFill>
                <a:latin typeface="Comic Sans MS" panose="030F0702030302020204" pitchFamily="66" charset="0"/>
              </a:rPr>
              <a:t>Romans 8:24,25 </a:t>
            </a:r>
            <a:r>
              <a:rPr lang="en-US" sz="2800" dirty="0">
                <a:latin typeface="+mn-lt"/>
              </a:rPr>
              <a:t>– We do not hope for that which we already possess. </a:t>
            </a:r>
          </a:p>
        </p:txBody>
      </p:sp>
    </p:spTree>
    <p:extLst>
      <p:ext uri="{BB962C8B-B14F-4D97-AF65-F5344CB8AC3E}">
        <p14:creationId xmlns:p14="http://schemas.microsoft.com/office/powerpoint/2010/main" val="39362432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401387-063A-845E-97F3-DED67A8B58AF}"/>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EB8BB0A-BF50-EBFB-A680-4D509D0AB2C9}"/>
              </a:ext>
            </a:extLst>
          </p:cNvPr>
          <p:cNvSpPr txBox="1"/>
          <p:nvPr/>
        </p:nvSpPr>
        <p:spPr>
          <a:xfrm>
            <a:off x="1219200" y="457200"/>
            <a:ext cx="9753600" cy="646331"/>
          </a:xfrm>
          <a:prstGeom prst="rect">
            <a:avLst/>
          </a:prstGeom>
          <a:solidFill>
            <a:srgbClr val="000099"/>
          </a:solidFill>
          <a:ln w="38100">
            <a:solidFill>
              <a:schemeClr val="accent1">
                <a:shade val="50000"/>
              </a:schemeClr>
            </a:solidFill>
          </a:ln>
          <a:effectLst>
            <a:outerShdw blurRad="50800" dist="152400" dir="2700000" algn="tl" rotWithShape="0">
              <a:schemeClr val="tx1">
                <a:lumMod val="75000"/>
                <a:alpha val="40000"/>
              </a:schemeClr>
            </a:outerShdw>
          </a:effectLst>
        </p:spPr>
        <p:txBody>
          <a:bodyPr wrap="square" rtlCol="0">
            <a:spAutoFit/>
          </a:bodyPr>
          <a:lstStyle/>
          <a:p>
            <a:pPr algn="ctr"/>
            <a:r>
              <a:rPr lang="en-US" sz="3600" b="1" dirty="0">
                <a:solidFill>
                  <a:srgbClr val="FFFF00"/>
                </a:solidFill>
              </a:rPr>
              <a:t>Eternal Life Is the Reward of the Righteous.</a:t>
            </a:r>
            <a:endParaRPr lang="en-US" sz="3600" dirty="0">
              <a:solidFill>
                <a:srgbClr val="FFFF00"/>
              </a:solidFill>
              <a:latin typeface="+mj-lt"/>
            </a:endParaRPr>
          </a:p>
        </p:txBody>
      </p:sp>
      <p:sp>
        <p:nvSpPr>
          <p:cNvPr id="5" name="TextBox 4">
            <a:extLst>
              <a:ext uri="{FF2B5EF4-FFF2-40B4-BE49-F238E27FC236}">
                <a16:creationId xmlns:a16="http://schemas.microsoft.com/office/drawing/2014/main" id="{410526CE-A2FD-08DD-A1F5-99FCBD7C8A64}"/>
              </a:ext>
            </a:extLst>
          </p:cNvPr>
          <p:cNvSpPr txBox="1"/>
          <p:nvPr/>
        </p:nvSpPr>
        <p:spPr>
          <a:xfrm>
            <a:off x="609600" y="1371599"/>
            <a:ext cx="10896600" cy="5262979"/>
          </a:xfrm>
          <a:prstGeom prst="rect">
            <a:avLst/>
          </a:prstGeom>
          <a:noFill/>
        </p:spPr>
        <p:txBody>
          <a:bodyPr wrap="square" rtlCol="0">
            <a:spAutoFit/>
          </a:bodyPr>
          <a:lstStyle/>
          <a:p>
            <a:pPr algn="ctr"/>
            <a:r>
              <a:rPr lang="en-US" sz="2800" b="1" dirty="0">
                <a:solidFill>
                  <a:schemeClr val="accent1"/>
                </a:solidFill>
                <a:latin typeface="+mn-lt"/>
              </a:rPr>
              <a:t>The Righteous Receive Eternal Life at Judgment.</a:t>
            </a:r>
            <a:br>
              <a:rPr lang="en-US" sz="2800" b="1" dirty="0">
                <a:latin typeface="+mn-lt"/>
              </a:rPr>
            </a:br>
            <a:r>
              <a:rPr lang="en-US" sz="2800" dirty="0">
                <a:solidFill>
                  <a:schemeClr val="accent2"/>
                </a:solidFill>
                <a:latin typeface="Comic Sans MS" panose="030F0702030302020204" pitchFamily="66" charset="0"/>
              </a:rPr>
              <a:t>Matthew 25:46; Romans 2:5-11; 6:23; Revelation 2:7 </a:t>
            </a:r>
          </a:p>
          <a:p>
            <a:pPr algn="ctr"/>
            <a:r>
              <a:rPr lang="en-US" sz="2800" b="1" dirty="0">
                <a:solidFill>
                  <a:schemeClr val="accent1"/>
                </a:solidFill>
                <a:latin typeface="+mn-lt"/>
              </a:rPr>
              <a:t>We “Have” Eternal Life Now as a Hope or Promise, </a:t>
            </a:r>
            <a:br>
              <a:rPr lang="en-US" sz="2800" b="1" dirty="0">
                <a:solidFill>
                  <a:schemeClr val="accent1"/>
                </a:solidFill>
                <a:latin typeface="+mn-lt"/>
              </a:rPr>
            </a:br>
            <a:r>
              <a:rPr lang="en-US" sz="2800" b="1" dirty="0">
                <a:solidFill>
                  <a:schemeClr val="accent1"/>
                </a:solidFill>
                <a:latin typeface="+mn-lt"/>
              </a:rPr>
              <a:t>Not a Permanent Possession.</a:t>
            </a:r>
            <a:br>
              <a:rPr lang="en-US" sz="2800" b="1" dirty="0">
                <a:latin typeface="+mn-lt"/>
              </a:rPr>
            </a:br>
            <a:r>
              <a:rPr lang="en-US" sz="2800" dirty="0">
                <a:solidFill>
                  <a:schemeClr val="accent2"/>
                </a:solidFill>
                <a:latin typeface="Comic Sans MS" panose="030F0702030302020204" pitchFamily="66" charset="0"/>
              </a:rPr>
              <a:t>Mark 10:30; Titus 1:2; 3:7; 1 John 2:25; Romans 8:24,25</a:t>
            </a:r>
          </a:p>
          <a:p>
            <a:pPr algn="ctr"/>
            <a:r>
              <a:rPr lang="en-US" sz="2800" b="1" dirty="0">
                <a:solidFill>
                  <a:schemeClr val="accent1"/>
                </a:solidFill>
                <a:latin typeface="+mn-lt"/>
              </a:rPr>
              <a:t>Eternal Life Is the Opposite of </a:t>
            </a:r>
            <a:br>
              <a:rPr lang="en-US" sz="2800" b="1" dirty="0">
                <a:solidFill>
                  <a:schemeClr val="accent1"/>
                </a:solidFill>
                <a:latin typeface="+mn-lt"/>
              </a:rPr>
            </a:br>
            <a:r>
              <a:rPr lang="en-US" sz="2800" b="1" dirty="0">
                <a:solidFill>
                  <a:schemeClr val="accent1"/>
                </a:solidFill>
                <a:latin typeface="+mn-lt"/>
              </a:rPr>
              <a:t>Everlasting Punishment and Divine Wrath.</a:t>
            </a:r>
            <a:br>
              <a:rPr lang="en-US" sz="2800" b="1" dirty="0">
                <a:latin typeface="+mn-lt"/>
              </a:rPr>
            </a:br>
            <a:r>
              <a:rPr lang="en-US" sz="2800" dirty="0">
                <a:solidFill>
                  <a:schemeClr val="accent2"/>
                </a:solidFill>
                <a:latin typeface="Comic Sans MS" panose="030F0702030302020204" pitchFamily="66" charset="0"/>
              </a:rPr>
              <a:t>John 3:15,16; 3:36; Revelation 20:11-15; 2 Thessalonians 1:7-9</a:t>
            </a:r>
          </a:p>
          <a:p>
            <a:pPr algn="ctr"/>
            <a:r>
              <a:rPr lang="en-US" sz="2800" b="1" dirty="0">
                <a:solidFill>
                  <a:schemeClr val="accent1"/>
                </a:solidFill>
                <a:latin typeface="+mn-lt"/>
              </a:rPr>
              <a:t>Eternal Life Involves Knowing (Fellowship) God Forever.</a:t>
            </a:r>
            <a:br>
              <a:rPr lang="en-US" sz="2800" b="1" dirty="0">
                <a:latin typeface="+mn-lt"/>
              </a:rPr>
            </a:br>
            <a:r>
              <a:rPr lang="en-US" sz="2800" dirty="0">
                <a:solidFill>
                  <a:schemeClr val="accent2"/>
                </a:solidFill>
                <a:latin typeface="Comic Sans MS" panose="030F0702030302020204" pitchFamily="66" charset="0"/>
              </a:rPr>
              <a:t>John 17:3; 1 John 5:20; 5:11,12; Eph. 2:1-6; 1 Thess. 4:17; 5:9,10 </a:t>
            </a:r>
          </a:p>
          <a:p>
            <a:pPr algn="ctr"/>
            <a:r>
              <a:rPr lang="en-US" sz="2800" b="1" dirty="0">
                <a:solidFill>
                  <a:srgbClr val="FFFF00"/>
                </a:solidFill>
                <a:latin typeface="+mn-lt"/>
              </a:rPr>
              <a:t>Eternal life is spiritual union with God </a:t>
            </a:r>
            <a:br>
              <a:rPr lang="en-US" sz="2800" b="1" dirty="0">
                <a:solidFill>
                  <a:srgbClr val="FFFF00"/>
                </a:solidFill>
                <a:latin typeface="+mn-lt"/>
              </a:rPr>
            </a:br>
            <a:r>
              <a:rPr lang="en-US" sz="2800" b="1" dirty="0">
                <a:solidFill>
                  <a:srgbClr val="FFFF00"/>
                </a:solidFill>
                <a:latin typeface="+mn-lt"/>
              </a:rPr>
              <a:t>so we live forever with God. </a:t>
            </a:r>
          </a:p>
        </p:txBody>
      </p:sp>
    </p:spTree>
    <p:extLst>
      <p:ext uri="{BB962C8B-B14F-4D97-AF65-F5344CB8AC3E}">
        <p14:creationId xmlns:p14="http://schemas.microsoft.com/office/powerpoint/2010/main" val="37865281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B71A152-F71B-D944-AA4C-D91C7F88ABF4}"/>
              </a:ext>
            </a:extLst>
          </p:cNvPr>
          <p:cNvSpPr/>
          <p:nvPr/>
        </p:nvSpPr>
        <p:spPr>
          <a:xfrm rot="21178040">
            <a:off x="7890911" y="1855471"/>
            <a:ext cx="3055645" cy="2123658"/>
          </a:xfrm>
          <a:prstGeom prst="rect">
            <a:avLst/>
          </a:prstGeom>
          <a:noFill/>
          <a:effectLst>
            <a:glow rad="469900">
              <a:schemeClr val="accent1">
                <a:satMod val="175000"/>
                <a:alpha val="56000"/>
              </a:schemeClr>
            </a:glow>
            <a:outerShdw blurRad="50800" dist="165100" dir="2700000" algn="tl" rotWithShape="0">
              <a:srgbClr val="00B0F0">
                <a:alpha val="40000"/>
              </a:srgbClr>
            </a:outerShdw>
          </a:effectLst>
          <a:scene3d>
            <a:camera prst="orthographicFront"/>
            <a:lightRig rig="threePt" dir="t"/>
          </a:scene3d>
          <a:sp3d>
            <a:bevelT w="215900" h="247650"/>
          </a:sp3d>
        </p:spPr>
        <p:txBody>
          <a:bodyPr wrap="none" lIns="91440" tIns="45720" rIns="91440" bIns="45720">
            <a:spAutoFit/>
          </a:bodyPr>
          <a:lstStyle/>
          <a:p>
            <a:pPr algn="ct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Eternal</a:t>
            </a:r>
            <a:b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Life</a:t>
            </a:r>
          </a:p>
        </p:txBody>
      </p:sp>
      <p:sp>
        <p:nvSpPr>
          <p:cNvPr id="5" name="Rectangle 4">
            <a:extLst>
              <a:ext uri="{FF2B5EF4-FFF2-40B4-BE49-F238E27FC236}">
                <a16:creationId xmlns:a16="http://schemas.microsoft.com/office/drawing/2014/main" id="{F5585B0D-B0DC-F03F-00A5-931099D5F599}"/>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00D8BD5-E2C0-8E06-99D8-3A86A2B61ECB}"/>
              </a:ext>
            </a:extLst>
          </p:cNvPr>
          <p:cNvSpPr txBox="1"/>
          <p:nvPr/>
        </p:nvSpPr>
        <p:spPr>
          <a:xfrm>
            <a:off x="762000" y="1686580"/>
            <a:ext cx="6400800" cy="3170099"/>
          </a:xfrm>
          <a:prstGeom prst="rect">
            <a:avLst/>
          </a:prstGeom>
          <a:noFill/>
        </p:spPr>
        <p:txBody>
          <a:bodyPr wrap="square" rtlCol="0">
            <a:spAutoFit/>
          </a:bodyPr>
          <a:lstStyle/>
          <a:p>
            <a:pPr algn="ctr">
              <a:spcBef>
                <a:spcPts val="1200"/>
              </a:spcBef>
            </a:pPr>
            <a:r>
              <a:rPr lang="en-US" sz="3600" b="1" dirty="0">
                <a:solidFill>
                  <a:srgbClr val="FFFF00"/>
                </a:solidFill>
                <a:effectLst/>
                <a:latin typeface="+mn-lt"/>
                <a:ea typeface="Times New Roman" panose="02020603050405020304" pitchFamily="18" charset="0"/>
                <a:cs typeface="Times New Roman" panose="02020603050405020304" pitchFamily="18" charset="0"/>
              </a:rPr>
              <a:t>God Is the Source of Eternal Life.</a:t>
            </a:r>
          </a:p>
          <a:p>
            <a:pPr algn="ctr">
              <a:spcBef>
                <a:spcPts val="1200"/>
              </a:spcBef>
            </a:pPr>
            <a:r>
              <a:rPr lang="en-US" sz="3600" b="1" dirty="0">
                <a:solidFill>
                  <a:srgbClr val="FFFF00"/>
                </a:solidFill>
                <a:latin typeface="+mn-lt"/>
              </a:rPr>
              <a:t>Eternal Life Is the Reward of the Righteous.</a:t>
            </a:r>
          </a:p>
          <a:p>
            <a:pPr algn="ctr">
              <a:spcBef>
                <a:spcPts val="1200"/>
              </a:spcBef>
            </a:pPr>
            <a:r>
              <a:rPr lang="en-US" sz="3600" b="1" dirty="0">
                <a:solidFill>
                  <a:srgbClr val="FFFF00"/>
                </a:solidFill>
                <a:latin typeface="+mn-lt"/>
              </a:rPr>
              <a:t>How to Obtain Eternal Life</a:t>
            </a:r>
          </a:p>
        </p:txBody>
      </p:sp>
    </p:spTree>
    <p:extLst>
      <p:ext uri="{BB962C8B-B14F-4D97-AF65-F5344CB8AC3E}">
        <p14:creationId xmlns:p14="http://schemas.microsoft.com/office/powerpoint/2010/main" val="426200829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401387-063A-845E-97F3-DED67A8B58AF}"/>
              </a:ext>
            </a:extLst>
          </p:cNvPr>
          <p:cNvSpPr/>
          <p:nvPr/>
        </p:nvSpPr>
        <p:spPr>
          <a:xfrm>
            <a:off x="11201400" y="6553200"/>
            <a:ext cx="990600" cy="304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EB8BB0A-BF50-EBFB-A680-4D509D0AB2C9}"/>
              </a:ext>
            </a:extLst>
          </p:cNvPr>
          <p:cNvSpPr txBox="1"/>
          <p:nvPr/>
        </p:nvSpPr>
        <p:spPr>
          <a:xfrm>
            <a:off x="1219200" y="457200"/>
            <a:ext cx="9753600" cy="646331"/>
          </a:xfrm>
          <a:prstGeom prst="rect">
            <a:avLst/>
          </a:prstGeom>
          <a:solidFill>
            <a:srgbClr val="000099"/>
          </a:solidFill>
          <a:ln w="38100">
            <a:solidFill>
              <a:schemeClr val="accent1">
                <a:shade val="50000"/>
              </a:schemeClr>
            </a:solidFill>
          </a:ln>
          <a:effectLst>
            <a:outerShdw blurRad="50800" dist="152400" dir="2700000" algn="tl" rotWithShape="0">
              <a:schemeClr val="tx1">
                <a:lumMod val="75000"/>
                <a:alpha val="40000"/>
              </a:schemeClr>
            </a:outerShdw>
          </a:effectLst>
        </p:spPr>
        <p:txBody>
          <a:bodyPr wrap="square" rtlCol="0">
            <a:spAutoFit/>
          </a:bodyPr>
          <a:lstStyle/>
          <a:p>
            <a:pPr algn="ctr"/>
            <a:r>
              <a:rPr lang="en-US" sz="3600" b="1" dirty="0">
                <a:solidFill>
                  <a:srgbClr val="FFFF00"/>
                </a:solidFill>
                <a:latin typeface="+mn-lt"/>
              </a:rPr>
              <a:t>How to Obtain Eternal Life</a:t>
            </a:r>
            <a:endParaRPr lang="en-US" sz="3600" dirty="0">
              <a:solidFill>
                <a:srgbClr val="FFFF00"/>
              </a:solidFill>
              <a:latin typeface="+mj-lt"/>
            </a:endParaRPr>
          </a:p>
        </p:txBody>
      </p:sp>
      <p:sp>
        <p:nvSpPr>
          <p:cNvPr id="5" name="TextBox 4">
            <a:extLst>
              <a:ext uri="{FF2B5EF4-FFF2-40B4-BE49-F238E27FC236}">
                <a16:creationId xmlns:a16="http://schemas.microsoft.com/office/drawing/2014/main" id="{410526CE-A2FD-08DD-A1F5-99FCBD7C8A64}"/>
              </a:ext>
            </a:extLst>
          </p:cNvPr>
          <p:cNvSpPr txBox="1"/>
          <p:nvPr/>
        </p:nvSpPr>
        <p:spPr>
          <a:xfrm>
            <a:off x="609600" y="1371599"/>
            <a:ext cx="10896600" cy="3970318"/>
          </a:xfrm>
          <a:prstGeom prst="rect">
            <a:avLst/>
          </a:prstGeom>
          <a:noFill/>
        </p:spPr>
        <p:txBody>
          <a:bodyPr wrap="square" rtlCol="0">
            <a:spAutoFit/>
          </a:bodyPr>
          <a:lstStyle/>
          <a:p>
            <a:pPr algn="ctr"/>
            <a:r>
              <a:rPr lang="en-US" sz="2800" dirty="0">
                <a:solidFill>
                  <a:schemeClr val="accent2"/>
                </a:solidFill>
                <a:latin typeface="Comic Sans MS" panose="030F0702030302020204" pitchFamily="66" charset="0"/>
              </a:rPr>
              <a:t>John 14:6 </a:t>
            </a:r>
            <a:r>
              <a:rPr lang="en-US" sz="2800" dirty="0">
                <a:latin typeface="+mn-lt"/>
              </a:rPr>
              <a:t>– Jesus said, “I am the way, the truth, and the life. No one comes to the Father except through Me.” </a:t>
            </a:r>
          </a:p>
          <a:p>
            <a:pPr algn="ctr"/>
            <a:r>
              <a:rPr lang="en-US" sz="2800" b="1" dirty="0">
                <a:solidFill>
                  <a:schemeClr val="accent1"/>
                </a:solidFill>
                <a:latin typeface="+mn-lt"/>
              </a:rPr>
              <a:t>The Way to Eternal Life Is Revealed in Scripture.</a:t>
            </a:r>
            <a:br>
              <a:rPr lang="en-US" sz="2800" b="1" dirty="0">
                <a:latin typeface="+mn-lt"/>
              </a:rPr>
            </a:br>
            <a:r>
              <a:rPr lang="en-US" sz="2800" dirty="0">
                <a:solidFill>
                  <a:schemeClr val="accent2"/>
                </a:solidFill>
                <a:latin typeface="Comic Sans MS" panose="030F0702030302020204" pitchFamily="66" charset="0"/>
              </a:rPr>
              <a:t>John 12:50; John 6:63,68; 2 Timothy 1:9,10; John 20:31</a:t>
            </a:r>
          </a:p>
          <a:p>
            <a:pPr algn="ctr"/>
            <a:r>
              <a:rPr lang="en-US" sz="2800" b="1" dirty="0">
                <a:solidFill>
                  <a:schemeClr val="accent1"/>
                </a:solidFill>
                <a:latin typeface="+mn-lt"/>
              </a:rPr>
              <a:t>We Must Believe in Jesus.</a:t>
            </a:r>
            <a:br>
              <a:rPr lang="en-US" sz="2800" b="1" dirty="0">
                <a:solidFill>
                  <a:schemeClr val="accent1"/>
                </a:solidFill>
                <a:latin typeface="+mn-lt"/>
              </a:rPr>
            </a:br>
            <a:r>
              <a:rPr lang="en-US" sz="2800" dirty="0">
                <a:solidFill>
                  <a:schemeClr val="accent2"/>
                </a:solidFill>
                <a:latin typeface="Comic Sans MS" panose="030F0702030302020204" pitchFamily="66" charset="0"/>
              </a:rPr>
              <a:t>John 3:16; 3:36; 1 John 5:13 </a:t>
            </a:r>
          </a:p>
          <a:p>
            <a:pPr algn="ctr"/>
            <a:r>
              <a:rPr lang="en-US" sz="2800" b="1" dirty="0">
                <a:solidFill>
                  <a:schemeClr val="accent1"/>
                </a:solidFill>
                <a:latin typeface="+mn-lt"/>
              </a:rPr>
              <a:t>We Must Repent and Obey Sacrificially.</a:t>
            </a:r>
            <a:br>
              <a:rPr lang="en-US" sz="2800" b="1" dirty="0">
                <a:latin typeface="+mn-lt"/>
              </a:rPr>
            </a:br>
            <a:r>
              <a:rPr lang="en-US" sz="2800" dirty="0">
                <a:solidFill>
                  <a:schemeClr val="accent2"/>
                </a:solidFill>
                <a:latin typeface="Comic Sans MS" panose="030F0702030302020204" pitchFamily="66" charset="0"/>
              </a:rPr>
              <a:t>Acts 11:18; Revelation 22:14; 1 Timothy 1:16; Acts 22:16; </a:t>
            </a:r>
            <a:br>
              <a:rPr lang="en-US" sz="2800" dirty="0">
                <a:solidFill>
                  <a:schemeClr val="accent2"/>
                </a:solidFill>
                <a:latin typeface="Comic Sans MS" panose="030F0702030302020204" pitchFamily="66" charset="0"/>
              </a:rPr>
            </a:br>
            <a:r>
              <a:rPr lang="en-US" sz="2800" dirty="0">
                <a:solidFill>
                  <a:schemeClr val="accent2"/>
                </a:solidFill>
                <a:latin typeface="Comic Sans MS" panose="030F0702030302020204" pitchFamily="66" charset="0"/>
              </a:rPr>
              <a:t>Romans 2:7; Matthew 19:29; John 12:25; Matthew 7:14</a:t>
            </a:r>
            <a:endParaRPr lang="en-US" sz="2800" b="1" dirty="0">
              <a:solidFill>
                <a:schemeClr val="accent2"/>
              </a:solidFill>
              <a:latin typeface="Comic Sans MS" panose="030F0702030302020204" pitchFamily="66" charset="0"/>
            </a:endParaRPr>
          </a:p>
        </p:txBody>
      </p:sp>
    </p:spTree>
    <p:extLst>
      <p:ext uri="{BB962C8B-B14F-4D97-AF65-F5344CB8AC3E}">
        <p14:creationId xmlns:p14="http://schemas.microsoft.com/office/powerpoint/2010/main" val="375382948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32B6E50-D729-8843-4890-CE0A82B7E3EF}"/>
              </a:ext>
            </a:extLst>
          </p:cNvPr>
          <p:cNvGraphicFramePr>
            <a:graphicFrameLocks noGrp="1"/>
          </p:cNvGraphicFramePr>
          <p:nvPr>
            <p:extLst>
              <p:ext uri="{D42A27DB-BD31-4B8C-83A1-F6EECF244321}">
                <p14:modId xmlns:p14="http://schemas.microsoft.com/office/powerpoint/2010/main" val="2243936142"/>
              </p:ext>
            </p:extLst>
          </p:nvPr>
        </p:nvGraphicFramePr>
        <p:xfrm>
          <a:off x="533400" y="1335445"/>
          <a:ext cx="11201400" cy="3236555"/>
        </p:xfrm>
        <a:graphic>
          <a:graphicData uri="http://schemas.openxmlformats.org/drawingml/2006/table">
            <a:tbl>
              <a:tblPr firstRow="1" firstCol="1" bandRow="1">
                <a:tableStyleId>{5C22544A-7EE6-4342-B048-85BDC9FD1C3A}</a:tableStyleId>
              </a:tblPr>
              <a:tblGrid>
                <a:gridCol w="2856829">
                  <a:extLst>
                    <a:ext uri="{9D8B030D-6E8A-4147-A177-3AD203B41FA5}">
                      <a16:colId xmlns:a16="http://schemas.microsoft.com/office/drawing/2014/main" val="573290850"/>
                    </a:ext>
                  </a:extLst>
                </a:gridCol>
                <a:gridCol w="3651915">
                  <a:extLst>
                    <a:ext uri="{9D8B030D-6E8A-4147-A177-3AD203B41FA5}">
                      <a16:colId xmlns:a16="http://schemas.microsoft.com/office/drawing/2014/main" val="978293168"/>
                    </a:ext>
                  </a:extLst>
                </a:gridCol>
                <a:gridCol w="4692656">
                  <a:extLst>
                    <a:ext uri="{9D8B030D-6E8A-4147-A177-3AD203B41FA5}">
                      <a16:colId xmlns:a16="http://schemas.microsoft.com/office/drawing/2014/main" val="744854154"/>
                    </a:ext>
                  </a:extLst>
                </a:gridCol>
              </a:tblGrid>
              <a:tr h="676235">
                <a:tc>
                  <a:txBody>
                    <a:bodyPr/>
                    <a:lstStyle/>
                    <a:p>
                      <a:pPr marL="0" marR="0" algn="ctr">
                        <a:spcBef>
                          <a:spcPts val="0"/>
                        </a:spcBef>
                        <a:spcAft>
                          <a:spcPts val="0"/>
                        </a:spcAft>
                        <a:tabLst>
                          <a:tab pos="457200" algn="l"/>
                          <a:tab pos="914400" algn="l"/>
                          <a:tab pos="1371600" algn="l"/>
                          <a:tab pos="3246120" algn="ctr"/>
                        </a:tabLst>
                      </a:pPr>
                      <a:r>
                        <a:rPr lang="en-US" sz="2800">
                          <a:solidFill>
                            <a:srgbClr val="FFFF00"/>
                          </a:solidFill>
                          <a:effectLst/>
                          <a:latin typeface="+mn-lt"/>
                        </a:rPr>
                        <a:t> </a:t>
                      </a:r>
                      <a:endParaRPr lang="en-US" sz="280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a:solidFill>
                            <a:schemeClr val="accent1"/>
                          </a:solidFill>
                          <a:effectLst/>
                          <a:latin typeface="+mn-lt"/>
                        </a:rPr>
                        <a:t>Death</a:t>
                      </a:r>
                      <a:endParaRPr lang="en-US" sz="2800">
                        <a:solidFill>
                          <a:schemeClr val="accent1"/>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dirty="0">
                          <a:solidFill>
                            <a:schemeClr val="accent1"/>
                          </a:solidFill>
                          <a:effectLst/>
                          <a:latin typeface="+mn-lt"/>
                        </a:rPr>
                        <a:t>Life</a:t>
                      </a:r>
                      <a:endParaRPr lang="en-US" sz="2800" dirty="0">
                        <a:solidFill>
                          <a:schemeClr val="accent1"/>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413146388"/>
                  </a:ext>
                </a:extLst>
              </a:tr>
              <a:tr h="676235">
                <a:tc>
                  <a:txBody>
                    <a:bodyPr/>
                    <a:lstStyle/>
                    <a:p>
                      <a:pPr marL="0" marR="0" algn="ctr">
                        <a:spcBef>
                          <a:spcPts val="0"/>
                        </a:spcBef>
                        <a:spcAft>
                          <a:spcPts val="0"/>
                        </a:spcAft>
                        <a:tabLst>
                          <a:tab pos="457200" algn="l"/>
                          <a:tab pos="914400" algn="l"/>
                          <a:tab pos="1371600" algn="l"/>
                          <a:tab pos="3246120" algn="ctr"/>
                        </a:tabLst>
                      </a:pPr>
                      <a:r>
                        <a:rPr lang="en-US" sz="2800">
                          <a:solidFill>
                            <a:srgbClr val="FFFF00"/>
                          </a:solidFill>
                          <a:effectLst/>
                          <a:latin typeface="+mn-lt"/>
                        </a:rPr>
                        <a:t>Physical life/death</a:t>
                      </a:r>
                      <a:endParaRPr lang="en-US" sz="280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a:effectLst/>
                          <a:latin typeface="+mn-lt"/>
                        </a:rPr>
                        <a:t>Separation of body &amp; spirit</a:t>
                      </a:r>
                      <a:endParaRPr lang="en-US" sz="2800">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dirty="0">
                          <a:effectLst/>
                          <a:latin typeface="+mn-lt"/>
                        </a:rPr>
                        <a:t>Union of body &amp; spirit</a:t>
                      </a:r>
                      <a:endParaRPr lang="en-US" sz="2800" dirty="0">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14639308"/>
                  </a:ext>
                </a:extLst>
              </a:tr>
              <a:tr h="676235">
                <a:tc>
                  <a:txBody>
                    <a:bodyPr/>
                    <a:lstStyle/>
                    <a:p>
                      <a:pPr marL="0" marR="0" algn="ctr">
                        <a:spcBef>
                          <a:spcPts val="0"/>
                        </a:spcBef>
                        <a:spcAft>
                          <a:spcPts val="0"/>
                        </a:spcAft>
                        <a:tabLst>
                          <a:tab pos="457200" algn="l"/>
                          <a:tab pos="914400" algn="l"/>
                          <a:tab pos="1371600" algn="l"/>
                          <a:tab pos="3246120" algn="ctr"/>
                        </a:tabLst>
                      </a:pPr>
                      <a:r>
                        <a:rPr lang="en-US" sz="2800">
                          <a:solidFill>
                            <a:srgbClr val="FFFF00"/>
                          </a:solidFill>
                          <a:effectLst/>
                          <a:latin typeface="+mn-lt"/>
                        </a:rPr>
                        <a:t>Spiritual life/death</a:t>
                      </a:r>
                      <a:endParaRPr lang="en-US" sz="280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a:effectLst/>
                          <a:latin typeface="+mn-lt"/>
                        </a:rPr>
                        <a:t>Separation from God</a:t>
                      </a:r>
                      <a:endParaRPr lang="en-US" sz="2800">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dirty="0">
                          <a:effectLst/>
                          <a:latin typeface="+mn-lt"/>
                        </a:rPr>
                        <a:t>Union (fellowship) with God</a:t>
                      </a:r>
                      <a:endParaRPr lang="en-US" sz="2800" dirty="0">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135231002"/>
                  </a:ext>
                </a:extLst>
              </a:tr>
              <a:tr h="676235">
                <a:tc>
                  <a:txBody>
                    <a:bodyPr/>
                    <a:lstStyle/>
                    <a:p>
                      <a:pPr marL="0" marR="0" algn="ctr">
                        <a:spcBef>
                          <a:spcPts val="0"/>
                        </a:spcBef>
                        <a:spcAft>
                          <a:spcPts val="0"/>
                        </a:spcAft>
                        <a:tabLst>
                          <a:tab pos="457200" algn="l"/>
                          <a:tab pos="914400" algn="l"/>
                          <a:tab pos="1371600" algn="l"/>
                          <a:tab pos="3246120" algn="ctr"/>
                        </a:tabLst>
                      </a:pPr>
                      <a:r>
                        <a:rPr lang="en-US" sz="2800" dirty="0">
                          <a:solidFill>
                            <a:srgbClr val="FFFF00"/>
                          </a:solidFill>
                          <a:effectLst/>
                          <a:latin typeface="+mn-lt"/>
                        </a:rPr>
                        <a:t>Eternal life/death</a:t>
                      </a:r>
                      <a:endParaRPr lang="en-US" sz="2800" dirty="0">
                        <a:solidFill>
                          <a:srgbClr val="FFFF00"/>
                        </a:solidFill>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a:effectLst/>
                          <a:latin typeface="+mn-lt"/>
                        </a:rPr>
                        <a:t>Eternal separation from God</a:t>
                      </a:r>
                      <a:endParaRPr lang="en-US" sz="2800">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tc>
                  <a:txBody>
                    <a:bodyPr/>
                    <a:lstStyle/>
                    <a:p>
                      <a:pPr marL="0" marR="0" algn="ctr">
                        <a:spcBef>
                          <a:spcPts val="0"/>
                        </a:spcBef>
                        <a:spcAft>
                          <a:spcPts val="0"/>
                        </a:spcAft>
                        <a:tabLst>
                          <a:tab pos="457200" algn="l"/>
                          <a:tab pos="914400" algn="l"/>
                          <a:tab pos="1371600" algn="l"/>
                          <a:tab pos="3246120" algn="ctr"/>
                        </a:tabLst>
                      </a:pPr>
                      <a:r>
                        <a:rPr lang="en-US" sz="2800" dirty="0">
                          <a:effectLst/>
                          <a:latin typeface="+mn-lt"/>
                        </a:rPr>
                        <a:t>Eternal union (fellowship) with God</a:t>
                      </a:r>
                      <a:endParaRPr lang="en-US" sz="2800" dirty="0">
                        <a:effectLst/>
                        <a:latin typeface="+mn-lt"/>
                        <a:ea typeface="Times New Roman" panose="02020603050405020304" pitchFamily="18" charset="0"/>
                        <a:cs typeface="Times New Roman" panose="02020603050405020304" pitchFamily="18" charset="0"/>
                      </a:endParaRPr>
                    </a:p>
                  </a:txBody>
                  <a:tcPr marL="68580" marR="68580" marT="0" marB="0" anchor="ctr">
                    <a:solidFill>
                      <a:srgbClr val="002060"/>
                    </a:solidFill>
                  </a:tcPr>
                </a:tc>
                <a:extLst>
                  <a:ext uri="{0D108BD9-81ED-4DB2-BD59-A6C34878D82A}">
                    <a16:rowId xmlns:a16="http://schemas.microsoft.com/office/drawing/2014/main" val="208997178"/>
                  </a:ext>
                </a:extLst>
              </a:tr>
            </a:tbl>
          </a:graphicData>
        </a:graphic>
      </p:graphicFrame>
      <p:sp>
        <p:nvSpPr>
          <p:cNvPr id="4" name="TextBox 3">
            <a:extLst>
              <a:ext uri="{FF2B5EF4-FFF2-40B4-BE49-F238E27FC236}">
                <a16:creationId xmlns:a16="http://schemas.microsoft.com/office/drawing/2014/main" id="{3E213772-80FB-1324-0B8D-609FE307A792}"/>
              </a:ext>
            </a:extLst>
          </p:cNvPr>
          <p:cNvSpPr txBox="1"/>
          <p:nvPr/>
        </p:nvSpPr>
        <p:spPr>
          <a:xfrm>
            <a:off x="1219200" y="4876800"/>
            <a:ext cx="9753600" cy="1815882"/>
          </a:xfrm>
          <a:prstGeom prst="rect">
            <a:avLst/>
          </a:prstGeom>
          <a:noFill/>
        </p:spPr>
        <p:txBody>
          <a:bodyPr wrap="square">
            <a:spAutoFit/>
          </a:bodyPr>
          <a:lstStyle/>
          <a:p>
            <a:pPr marL="0" marR="0" indent="274320" algn="ctr">
              <a:spcBef>
                <a:spcPts val="0"/>
              </a:spcBef>
              <a:spcAft>
                <a:spcPts val="0"/>
              </a:spcAft>
              <a:tabLst>
                <a:tab pos="457200" algn="l"/>
                <a:tab pos="914400" algn="l"/>
                <a:tab pos="1371600" algn="l"/>
                <a:tab pos="3246120" algn="ctr"/>
              </a:tabLst>
            </a:pPr>
            <a:r>
              <a:rPr lang="en-US" sz="2800" kern="150" dirty="0">
                <a:solidFill>
                  <a:schemeClr val="accent1"/>
                </a:solidFill>
                <a:effectLst/>
                <a:latin typeface="+mn-lt"/>
                <a:ea typeface="Times New Roman" panose="02020603050405020304" pitchFamily="18" charset="0"/>
                <a:cs typeface="Wide Latin" panose="020A0A07050505020404" pitchFamily="18" charset="0"/>
              </a:rPr>
              <a:t>Revelation 22:17 – And the Spirit and the bride say, "Come!" And let him who hears say, "Come!" And let him who thirsts come. Whoever desires, let him take the water of life freely.</a:t>
            </a:r>
          </a:p>
        </p:txBody>
      </p:sp>
      <p:sp>
        <p:nvSpPr>
          <p:cNvPr id="5" name="TextBox 4">
            <a:extLst>
              <a:ext uri="{FF2B5EF4-FFF2-40B4-BE49-F238E27FC236}">
                <a16:creationId xmlns:a16="http://schemas.microsoft.com/office/drawing/2014/main" id="{BD8667A9-1889-760B-836B-DEA47EF03B72}"/>
              </a:ext>
            </a:extLst>
          </p:cNvPr>
          <p:cNvSpPr txBox="1"/>
          <p:nvPr/>
        </p:nvSpPr>
        <p:spPr>
          <a:xfrm>
            <a:off x="1219200" y="457200"/>
            <a:ext cx="9753600" cy="646331"/>
          </a:xfrm>
          <a:prstGeom prst="rect">
            <a:avLst/>
          </a:prstGeom>
          <a:solidFill>
            <a:srgbClr val="000099"/>
          </a:solidFill>
          <a:ln w="38100">
            <a:solidFill>
              <a:schemeClr val="accent1">
                <a:shade val="50000"/>
              </a:schemeClr>
            </a:solidFill>
          </a:ln>
          <a:effectLst>
            <a:outerShdw blurRad="50800" dist="152400" dir="2700000" algn="tl" rotWithShape="0">
              <a:schemeClr val="tx1">
                <a:lumMod val="75000"/>
                <a:alpha val="40000"/>
              </a:schemeClr>
            </a:outerShdw>
          </a:effectLst>
        </p:spPr>
        <p:txBody>
          <a:bodyPr wrap="square" rtlCol="0">
            <a:spAutoFit/>
          </a:bodyPr>
          <a:lstStyle/>
          <a:p>
            <a:pPr algn="ctr"/>
            <a:r>
              <a:rPr lang="en-US" sz="3600" b="1" dirty="0">
                <a:solidFill>
                  <a:srgbClr val="FFFF00"/>
                </a:solidFill>
                <a:latin typeface="+mn-lt"/>
              </a:rPr>
              <a:t>Three Kinds of Life/Death</a:t>
            </a:r>
            <a:endParaRPr lang="en-US" sz="3600" dirty="0">
              <a:solidFill>
                <a:srgbClr val="FFFF00"/>
              </a:solidFill>
              <a:latin typeface="+mj-lt"/>
            </a:endParaRPr>
          </a:p>
        </p:txBody>
      </p:sp>
    </p:spTree>
    <p:extLst>
      <p:ext uri="{BB962C8B-B14F-4D97-AF65-F5344CB8AC3E}">
        <p14:creationId xmlns:p14="http://schemas.microsoft.com/office/powerpoint/2010/main" val="260129655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B62CF5F0-D534-CE4F-526A-644DB132B7C5}"/>
              </a:ext>
            </a:extLst>
          </p:cNvPr>
          <p:cNvSpPr txBox="1">
            <a:spLocks noChangeArrowheads="1"/>
          </p:cNvSpPr>
          <p:nvPr/>
        </p:nvSpPr>
        <p:spPr>
          <a:xfrm>
            <a:off x="414779" y="350555"/>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2022</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https://BibleStudyLessons.com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E8DE505E-F62D-C590-BDA0-27FF5C748C11}"/>
              </a:ext>
            </a:extLst>
          </p:cNvPr>
          <p:cNvSpPr txBox="1"/>
          <p:nvPr/>
        </p:nvSpPr>
        <p:spPr>
          <a:xfrm>
            <a:off x="1036948" y="6352163"/>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2731371418"/>
      </p:ext>
    </p:extLst>
  </p:cSld>
  <p:clrMapOvr>
    <a:masterClrMapping/>
  </p:clrMapOvr>
  <p:transition spd="slow">
    <p:wipe/>
  </p:transition>
</p:sld>
</file>

<file path=ppt/theme/theme1.xml><?xml version="1.0" encoding="utf-8"?>
<a:theme xmlns:a="http://schemas.openxmlformats.org/drawingml/2006/main" name="Diseño predeterminado">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Righteous-Tahoma">
      <a:majorFont>
        <a:latin typeface="Righteous"/>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52DAF466-8D84-4E2D-8B43-E724F152C633}" vid="{81E5865E-A61D-46EE-965A-ED72C3E419AA}"/>
    </a:ext>
  </a:extLst>
</a:theme>
</file>

<file path=docProps/app.xml><?xml version="1.0" encoding="utf-8"?>
<Properties xmlns="http://schemas.openxmlformats.org/officeDocument/2006/extended-properties" xmlns:vt="http://schemas.openxmlformats.org/officeDocument/2006/docPropsVTypes">
  <Template>Blue-21.per-fppt</Template>
  <TotalTime>268</TotalTime>
  <Words>742</Words>
  <Application>Microsoft Office PowerPoint</Application>
  <PresentationFormat>Widescreen</PresentationFormat>
  <Paragraphs>56</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Comic Sans MS</vt:lpstr>
      <vt:lpstr>Tahoma</vt:lpstr>
      <vt:lpstr>Righteous</vt:lpstr>
      <vt:lpstr>Diseño predeterminado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Eternal life David E. Pratte, www.gospelway.com</dc:title>
  <dc:subject>Eternal life PowerPoint slides, David E. Pratte, www.gospelway.com</dc:subject>
  <dc:creator>David Pratte</dc:creator>
  <cp:keywords>eternal life heaven death forever righteous reward everlasting PowerPoint slides</cp:keywords>
  <cp:lastModifiedBy>David Pratte</cp:lastModifiedBy>
  <cp:revision>66</cp:revision>
  <dcterms:created xsi:type="dcterms:W3CDTF">2022-08-13T14:13:01Z</dcterms:created>
  <dcterms:modified xsi:type="dcterms:W3CDTF">2022-10-27T18:31:09Z</dcterms:modified>
  <cp:category>eternal life heaven death forever righteous reward everlasting</cp:category>
</cp:coreProperties>
</file>