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60" r:id="rId4"/>
    <p:sldId id="259" r:id="rId5"/>
    <p:sldId id="262" r:id="rId6"/>
    <p:sldId id="261" r:id="rId7"/>
    <p:sldId id="263" r:id="rId8"/>
    <p:sldId id="264" r:id="rId9"/>
    <p:sldId id="265" r:id="rId10"/>
    <p:sldId id="266" r:id="rId11"/>
    <p:sldId id="271" r:id="rId12"/>
    <p:sldId id="270" r:id="rId13"/>
  </p:sldIdLst>
  <p:sldSz cx="12192000" cy="6858000"/>
  <p:notesSz cx="6858000" cy="9144000"/>
  <p:embeddedFontLst>
    <p:embeddedFont>
      <p:font typeface="Arial Black" panose="020B0A04020102090204" pitchFamily="34" charset="0"/>
      <p:bold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Tahoma" panose="020B0604030504040204" pitchFamily="34" charset="0"/>
      <p:regular r:id="rId25"/>
      <p:bold r:id="rId26"/>
    </p:embeddedFont>
    <p:embeddedFont>
      <p:font typeface="Trebuchet MS" panose="020B060302020202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33A1F"/>
    <a:srgbClr val="9EFF29"/>
    <a:srgbClr val="003635"/>
    <a:srgbClr val="D6370C"/>
    <a:srgbClr val="0000CC"/>
    <a:srgbClr val="1D3A00"/>
    <a:srgbClr val="FF856D"/>
    <a:srgbClr val="FF2549"/>
    <a:srgbClr val="005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761" autoAdjust="0"/>
  </p:normalViewPr>
  <p:slideViewPr>
    <p:cSldViewPr snapToGrid="0">
      <p:cViewPr varScale="1">
        <p:scale>
          <a:sx n="58" d="100"/>
          <a:sy n="58" d="100"/>
        </p:scale>
        <p:origin x="521" y="-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12/26/22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8425" y="3490454"/>
            <a:ext cx="10756492" cy="212376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8429" y="5309419"/>
            <a:ext cx="10776153" cy="904568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tx2">
                    <a:lumMod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767" y="240121"/>
            <a:ext cx="11012132" cy="101803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22" y="1582997"/>
            <a:ext cx="10994761" cy="4900103"/>
          </a:xfrm>
        </p:spPr>
        <p:txBody>
          <a:bodyPr/>
          <a:lstStyle>
            <a:lvl1pPr algn="l"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 algn="l"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algn="l"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algn="l"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algn="l"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327" y="591213"/>
            <a:ext cx="8515568" cy="96713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105" y="1569918"/>
            <a:ext cx="8544233" cy="468141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593" y="234381"/>
            <a:ext cx="10791153" cy="1018033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839" y="2010711"/>
            <a:ext cx="5386917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39" y="2640573"/>
            <a:ext cx="5386917" cy="3035059"/>
          </a:xfrm>
        </p:spPr>
        <p:txBody>
          <a:bodyPr/>
          <a:lstStyle>
            <a:lvl1pPr algn="ctr"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 algn="ctr"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algn="ctr"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algn="ctr"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algn="ctr"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4" y="2010711"/>
            <a:ext cx="5389033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4" y="2640573"/>
            <a:ext cx="5389033" cy="3035059"/>
          </a:xfrm>
        </p:spPr>
        <p:txBody>
          <a:bodyPr/>
          <a:lstStyle>
            <a:lvl1pPr algn="ctr"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 algn="ctr"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algn="ctr"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algn="ctr"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algn="ctr"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7967" y="3101621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12/26/22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12198" y="6951663"/>
            <a:ext cx="11186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817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8F3285-A5F5-1C2C-427D-18A30495EE26}"/>
              </a:ext>
            </a:extLst>
          </p:cNvPr>
          <p:cNvSpPr/>
          <p:nvPr/>
        </p:nvSpPr>
        <p:spPr>
          <a:xfrm>
            <a:off x="7200000" y="0"/>
            <a:ext cx="4992000" cy="6858000"/>
          </a:xfrm>
          <a:prstGeom prst="rect">
            <a:avLst/>
          </a:prstGeom>
          <a:solidFill>
            <a:srgbClr val="0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581" y="3461869"/>
            <a:ext cx="5448219" cy="148958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Fellowship with</a:t>
            </a:r>
            <a:br>
              <a:rPr lang="en-US" dirty="0"/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DARKNESS</a:t>
            </a:r>
          </a:p>
        </p:txBody>
      </p:sp>
      <p:pic>
        <p:nvPicPr>
          <p:cNvPr id="6" name="Picture 5" descr="E:\websites\free-power-point-templates\2012\logos.png">
            <a:extLst>
              <a:ext uri="{FF2B5EF4-FFF2-40B4-BE49-F238E27FC236}">
                <a16:creationId xmlns:a16="http://schemas.microsoft.com/office/drawing/2014/main" id="{C25FB28A-5960-5CA8-3DEB-AC61FD6C8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9344" y="6138709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5F3406-1412-9C2E-F0A4-87348216669A}"/>
              </a:ext>
            </a:extLst>
          </p:cNvPr>
          <p:cNvSpPr txBox="1"/>
          <p:nvPr/>
        </p:nvSpPr>
        <p:spPr>
          <a:xfrm>
            <a:off x="650449" y="6154198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8F3285-A5F5-1C2C-427D-18A30495EE26}"/>
              </a:ext>
            </a:extLst>
          </p:cNvPr>
          <p:cNvSpPr/>
          <p:nvPr/>
        </p:nvSpPr>
        <p:spPr>
          <a:xfrm>
            <a:off x="7200000" y="0"/>
            <a:ext cx="4992000" cy="6858000"/>
          </a:xfrm>
          <a:prstGeom prst="rect">
            <a:avLst/>
          </a:prstGeom>
          <a:solidFill>
            <a:srgbClr val="0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581" y="3461869"/>
            <a:ext cx="5448219" cy="148958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Fellowship with</a:t>
            </a:r>
            <a:br>
              <a:rPr lang="en-US" dirty="0"/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DARKNESS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9BC545-5E9E-7095-4DCD-450D0866C0E3}"/>
              </a:ext>
            </a:extLst>
          </p:cNvPr>
          <p:cNvSpPr txBox="1"/>
          <p:nvPr/>
        </p:nvSpPr>
        <p:spPr>
          <a:xfrm>
            <a:off x="7536000" y="500757"/>
            <a:ext cx="4242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Active Participation</a:t>
            </a:r>
          </a:p>
        </p:txBody>
      </p:sp>
    </p:spTree>
    <p:extLst>
      <p:ext uri="{BB962C8B-B14F-4D97-AF65-F5344CB8AC3E}">
        <p14:creationId xmlns:p14="http://schemas.microsoft.com/office/powerpoint/2010/main" val="320704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0727" y="591213"/>
            <a:ext cx="8515568" cy="9671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Active Participation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1705" y="1569918"/>
            <a:ext cx="8544233" cy="2985433"/>
          </a:xfrm>
        </p:spPr>
        <p:txBody>
          <a:bodyPr>
            <a:spAutoFit/>
          </a:bodyPr>
          <a:lstStyle/>
          <a:p>
            <a:pPr marL="0" indent="0" algn="ctr">
              <a:spcBef>
                <a:spcPts val="1200"/>
              </a:spcBef>
              <a:buNone/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Ephesians 5:6,7; 1 Timothy 5:22;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Corinthians 6:14-7:1</a:t>
            </a:r>
          </a:p>
          <a:p>
            <a:pPr marL="0" indent="0" algn="ctr">
              <a:spcBef>
                <a:spcPts val="1200"/>
              </a:spcBef>
              <a:buNone/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b="1" dirty="0">
                <a:solidFill>
                  <a:schemeClr val="accent1"/>
                </a:solidFill>
              </a:rPr>
              <a:t>Even If Someone Else Began or Suggested the Sin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Genesis 3:12,13; Proverbs 1:10,14,15</a:t>
            </a:r>
          </a:p>
          <a:p>
            <a:pPr marL="0" indent="0" algn="ctr">
              <a:spcBef>
                <a:spcPts val="1200"/>
              </a:spcBef>
              <a:buNone/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b="1" dirty="0">
                <a:solidFill>
                  <a:schemeClr val="accent1"/>
                </a:solidFill>
              </a:rPr>
              <a:t>Even If We Do Not Mean to Do Evil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10:20</a:t>
            </a:r>
            <a:endParaRPr lang="en-US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8F3285-A5F5-1C2C-427D-18A30495EE26}"/>
              </a:ext>
            </a:extLst>
          </p:cNvPr>
          <p:cNvSpPr/>
          <p:nvPr/>
        </p:nvSpPr>
        <p:spPr>
          <a:xfrm>
            <a:off x="7200000" y="0"/>
            <a:ext cx="4992000" cy="6858000"/>
          </a:xfrm>
          <a:prstGeom prst="rect">
            <a:avLst/>
          </a:prstGeom>
          <a:solidFill>
            <a:srgbClr val="0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581" y="3461869"/>
            <a:ext cx="5448219" cy="148958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Fellowship with</a:t>
            </a:r>
            <a:br>
              <a:rPr lang="en-US" dirty="0"/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DARKNESS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B04AA-4A12-82E1-2CC6-EEDA9582933D}"/>
              </a:ext>
            </a:extLst>
          </p:cNvPr>
          <p:cNvSpPr txBox="1"/>
          <p:nvPr/>
        </p:nvSpPr>
        <p:spPr>
          <a:xfrm>
            <a:off x="7536000" y="500757"/>
            <a:ext cx="42426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Active Participation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Encouragement, Temptation, Influence</a:t>
            </a:r>
          </a:p>
        </p:txBody>
      </p:sp>
    </p:spTree>
    <p:extLst>
      <p:ext uri="{BB962C8B-B14F-4D97-AF65-F5344CB8AC3E}">
        <p14:creationId xmlns:p14="http://schemas.microsoft.com/office/powerpoint/2010/main" val="262480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0727" y="581613"/>
            <a:ext cx="8515568" cy="967132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sz="3200" b="1" dirty="0">
                <a:solidFill>
                  <a:schemeClr val="accent5"/>
                </a:solidFill>
                <a:effectLst/>
              </a:rPr>
              <a:t>Encouragement, Temptation, Influence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1705" y="1569918"/>
            <a:ext cx="8544233" cy="2708434"/>
          </a:xfrm>
        </p:spPr>
        <p:txBody>
          <a:bodyPr>
            <a:spAutoFit/>
          </a:bodyPr>
          <a:lstStyle/>
          <a:p>
            <a:pPr marL="0" indent="0" algn="ctr">
              <a:spcBef>
                <a:spcPts val="1200"/>
              </a:spcBef>
              <a:buNone/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Psalm 64:5; Matthew 18:6,7;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1:32 </a:t>
            </a:r>
          </a:p>
          <a:p>
            <a:pPr marL="0" indent="0" algn="ctr">
              <a:spcBef>
                <a:spcPts val="1200"/>
              </a:spcBef>
              <a:buNone/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Genesis 3:12,13 – The serpent</a:t>
            </a:r>
          </a:p>
          <a:p>
            <a:pPr marL="0" indent="0" algn="ctr">
              <a:spcBef>
                <a:spcPts val="1200"/>
              </a:spcBef>
              <a:buNone/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Matthew 27:19-25; Acts 2:23 – The Jews</a:t>
            </a:r>
          </a:p>
          <a:p>
            <a:pPr marL="0" indent="0" algn="ctr">
              <a:spcBef>
                <a:spcPts val="1200"/>
              </a:spcBef>
              <a:buNone/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1 Corinthians 8:9-13 – Influence &amp; example 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3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8F3285-A5F5-1C2C-427D-18A30495EE26}"/>
              </a:ext>
            </a:extLst>
          </p:cNvPr>
          <p:cNvSpPr/>
          <p:nvPr/>
        </p:nvSpPr>
        <p:spPr>
          <a:xfrm>
            <a:off x="7200000" y="0"/>
            <a:ext cx="4992000" cy="6858000"/>
          </a:xfrm>
          <a:prstGeom prst="rect">
            <a:avLst/>
          </a:prstGeom>
          <a:solidFill>
            <a:srgbClr val="0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581" y="3461869"/>
            <a:ext cx="5448219" cy="148958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Fellowship with</a:t>
            </a:r>
            <a:br>
              <a:rPr lang="en-US" dirty="0"/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DARKNESS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373DF1-EC80-C64C-33F5-D3387AD5BA18}"/>
              </a:ext>
            </a:extLst>
          </p:cNvPr>
          <p:cNvSpPr txBox="1"/>
          <p:nvPr/>
        </p:nvSpPr>
        <p:spPr>
          <a:xfrm>
            <a:off x="7536000" y="500757"/>
            <a:ext cx="424265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Active Participation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Encouragement, Temptation, Influence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effectLst/>
              </a:rPr>
              <a:t>Financial Support, Assistance, Cooperation, Provision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0727" y="581613"/>
            <a:ext cx="8515568" cy="967132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sz="3200" b="1" dirty="0">
                <a:solidFill>
                  <a:schemeClr val="accent5"/>
                </a:solidFill>
                <a:effectLst/>
              </a:rPr>
              <a:t>Financial Support, Assistance, Cooperation, Provision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1705" y="1569918"/>
            <a:ext cx="8544233" cy="3493264"/>
          </a:xfrm>
        </p:spPr>
        <p:txBody>
          <a:bodyPr>
            <a:spAutoFit/>
          </a:bodyPr>
          <a:lstStyle/>
          <a:p>
            <a:pPr marL="0" indent="0" algn="ctr">
              <a:spcBef>
                <a:spcPts val="600"/>
              </a:spcBef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Illustrations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Exodus 17:10-12; 3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5-8; 3 John 9,10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accent1"/>
                </a:solidFill>
                <a:effectLst/>
              </a:rPr>
              <a:t>Examples and Applications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 John 9-11 – False teachers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22:2-6 – Jewish leaders 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Proverbs 1:14 – Evil men entice others 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Acts 7:58; 8:1; 22:20 (26:10) – Saul 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3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8F3285-A5F5-1C2C-427D-18A30495EE26}"/>
              </a:ext>
            </a:extLst>
          </p:cNvPr>
          <p:cNvSpPr/>
          <p:nvPr/>
        </p:nvSpPr>
        <p:spPr>
          <a:xfrm>
            <a:off x="7200000" y="0"/>
            <a:ext cx="4992000" cy="6858000"/>
          </a:xfrm>
          <a:prstGeom prst="rect">
            <a:avLst/>
          </a:prstGeom>
          <a:solidFill>
            <a:srgbClr val="0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581" y="3461869"/>
            <a:ext cx="5448219" cy="148958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Fellowship with</a:t>
            </a:r>
            <a:br>
              <a:rPr lang="en-US" dirty="0"/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DARKNESS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7E8CA-5D24-ECCA-7E66-8BA83C13D8A6}"/>
              </a:ext>
            </a:extLst>
          </p:cNvPr>
          <p:cNvSpPr txBox="1"/>
          <p:nvPr/>
        </p:nvSpPr>
        <p:spPr>
          <a:xfrm>
            <a:off x="7536000" y="500757"/>
            <a:ext cx="4242659" cy="59708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Active Participation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Encouragement, Temptation, Influence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effectLst/>
              </a:rPr>
              <a:t>Financial Support, Assistance, Cooperation, Provision</a:t>
            </a:r>
            <a:endParaRPr lang="en-US" sz="3200" b="1" dirty="0">
              <a:solidFill>
                <a:schemeClr val="tx2"/>
              </a:solidFill>
            </a:endParaRPr>
          </a:p>
          <a:p>
            <a:pPr algn="ctr">
              <a:spcBef>
                <a:spcPts val="1200"/>
              </a:spcBef>
            </a:pPr>
            <a:r>
              <a:rPr lang="en-US" sz="3200" b="1" dirty="0">
                <a:effectLst/>
              </a:rPr>
              <a:t>Justification, Defense, Protection, Acceptance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79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0727" y="581613"/>
            <a:ext cx="8515568" cy="967132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  <a:tabLst>
                <a:tab pos="609585" algn="l"/>
                <a:tab pos="1219170" algn="l"/>
                <a:tab pos="1828754" algn="l"/>
                <a:tab pos="4328052" algn="ctr"/>
              </a:tabLst>
            </a:pPr>
            <a:r>
              <a:rPr lang="en-US" sz="3200" b="1" dirty="0">
                <a:solidFill>
                  <a:schemeClr val="accent5"/>
                </a:solidFill>
                <a:effectLst/>
              </a:rPr>
              <a:t>Justification, Defense, Protection, Acceptance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1705" y="1569918"/>
            <a:ext cx="8544233" cy="3493264"/>
          </a:xfrm>
        </p:spPr>
        <p:txBody>
          <a:bodyPr>
            <a:spAutoFit/>
          </a:bodyPr>
          <a:lstStyle/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Exodus 23:7; Proverbs 17:15; Ephesians 5:11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 Timothy 6:3 – False teachers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Numbers 16:41 – Korah and his companions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Deuteronomy 13:8 – Near friend or family member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Joshua 7:1,10-13 – Achan</a:t>
            </a:r>
          </a:p>
          <a:p>
            <a:pPr marL="0" marR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 Corinthians 5:1,2,9-11; 2 Thessalonians 3:6,14,15 –  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ithdrawal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3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8F3285-A5F5-1C2C-427D-18A30495EE26}"/>
              </a:ext>
            </a:extLst>
          </p:cNvPr>
          <p:cNvSpPr/>
          <p:nvPr/>
        </p:nvSpPr>
        <p:spPr>
          <a:xfrm>
            <a:off x="7200000" y="0"/>
            <a:ext cx="4992000" cy="6858000"/>
          </a:xfrm>
          <a:prstGeom prst="rect">
            <a:avLst/>
          </a:prstGeom>
          <a:solidFill>
            <a:srgbClr val="0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581" y="3461869"/>
            <a:ext cx="5448219" cy="1489587"/>
          </a:xfrm>
        </p:spPr>
        <p:txBody>
          <a:bodyPr>
            <a:normAutofit fontScale="90000"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/>
              <a:t>Fellowship with</a:t>
            </a:r>
            <a:br>
              <a:rPr lang="en-US" dirty="0"/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DARKNESS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31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Ephesians 5:11; Luke 23:50,51</a:t>
            </a:r>
            <a:endParaRPr lang="en-US" sz="31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7E8CA-5D24-ECCA-7E66-8BA83C13D8A6}"/>
              </a:ext>
            </a:extLst>
          </p:cNvPr>
          <p:cNvSpPr txBox="1"/>
          <p:nvPr/>
        </p:nvSpPr>
        <p:spPr>
          <a:xfrm>
            <a:off x="7536000" y="500757"/>
            <a:ext cx="4242659" cy="59708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Active Participation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chemeClr val="tx2"/>
                </a:solidFill>
              </a:rPr>
              <a:t>Encouragement, Temptation, Influence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effectLst/>
              </a:rPr>
              <a:t>Financial Support, Assistance, Cooperation, Provision</a:t>
            </a:r>
            <a:endParaRPr lang="en-US" sz="3200" b="1" dirty="0">
              <a:solidFill>
                <a:schemeClr val="tx2"/>
              </a:solidFill>
            </a:endParaRPr>
          </a:p>
          <a:p>
            <a:pPr algn="ctr">
              <a:spcBef>
                <a:spcPts val="1200"/>
              </a:spcBef>
            </a:pPr>
            <a:r>
              <a:rPr lang="en-US" sz="3200" b="1" dirty="0">
                <a:effectLst/>
              </a:rPr>
              <a:t>Justification, Defense, Protection, Acceptance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45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817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02EC703-1B85-1E55-88D8-F15059971D25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n-US" sz="2800" b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2BB4D2-FC69-EA90-D0D3-21C0500319C6}"/>
              </a:ext>
            </a:extLst>
          </p:cNvPr>
          <p:cNvSpPr txBox="1"/>
          <p:nvPr/>
        </p:nvSpPr>
        <p:spPr>
          <a:xfrm>
            <a:off x="1036948" y="6352163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1893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 Black-Trebuchet">
      <a:majorFont>
        <a:latin typeface="Arial Black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7C57135-FA38-41F6-972B-DCC1D75A53DE}" vid="{4C067371-978E-4D0A-8E8E-02EC2F4C8B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Handshake-fellowship-fppt</Template>
  <TotalTime>192</TotalTime>
  <Words>406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Trebuchet MS</vt:lpstr>
      <vt:lpstr>Tahoma</vt:lpstr>
      <vt:lpstr>Arial</vt:lpstr>
      <vt:lpstr>Arial Black</vt:lpstr>
      <vt:lpstr>Calibri</vt:lpstr>
      <vt:lpstr>Comic Sans MS</vt:lpstr>
      <vt:lpstr>Office Theme</vt:lpstr>
      <vt:lpstr>PowerPoint Presentation</vt:lpstr>
      <vt:lpstr>Fellowship with DARKNESS</vt:lpstr>
      <vt:lpstr>Fellowship with DARKNESS</vt:lpstr>
      <vt:lpstr>Active Participation</vt:lpstr>
      <vt:lpstr>Fellowship with DARKNESS</vt:lpstr>
      <vt:lpstr>Encouragement, Temptation, Influence</vt:lpstr>
      <vt:lpstr>Fellowship with DARKNESS</vt:lpstr>
      <vt:lpstr>Financial Support, Assistance, Cooperation, Provision</vt:lpstr>
      <vt:lpstr>Fellowship with DARKNESS</vt:lpstr>
      <vt:lpstr>Justification, Defense, Protection, Acceptance</vt:lpstr>
      <vt:lpstr>Fellowship with DARKNESS Ephesians 5:11; Luke 23:50,51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Having Fellowship with Darkness; David E. Pratte, https://gospelway.com</dc:title>
  <dc:subject>Having Fellowship with Darkness; David E. Pratte, https://gospelway.com</dc:subject>
  <dc:creator>David Pratte</dc:creator>
  <cp:keywords>fellowship, sharing, support, encouragement, participation, partaking, communion</cp:keywords>
  <cp:lastModifiedBy>David Pratte</cp:lastModifiedBy>
  <cp:revision>54</cp:revision>
  <dcterms:created xsi:type="dcterms:W3CDTF">2022-12-18T20:42:07Z</dcterms:created>
  <dcterms:modified xsi:type="dcterms:W3CDTF">2022-12-26T17:31:34Z</dcterms:modified>
</cp:coreProperties>
</file>