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8" r:id="rId2"/>
    <p:sldId id="256" r:id="rId3"/>
    <p:sldId id="265" r:id="rId4"/>
    <p:sldId id="271" r:id="rId5"/>
    <p:sldId id="270" r:id="rId6"/>
    <p:sldId id="269" r:id="rId7"/>
    <p:sldId id="274" r:id="rId8"/>
    <p:sldId id="275" r:id="rId9"/>
    <p:sldId id="276" r:id="rId10"/>
    <p:sldId id="267" r:id="rId11"/>
    <p:sldId id="263" r:id="rId12"/>
    <p:sldId id="273" r:id="rId13"/>
    <p:sldId id="264" r:id="rId14"/>
    <p:sldId id="262" r:id="rId15"/>
    <p:sldId id="279" r:id="rId16"/>
    <p:sldId id="280" r:id="rId17"/>
    <p:sldId id="277" r:id="rId18"/>
    <p:sldId id="257" r:id="rId19"/>
    <p:sldId id="261" r:id="rId20"/>
    <p:sldId id="260" r:id="rId21"/>
    <p:sldId id="259" r:id="rId22"/>
    <p:sldId id="258" r:id="rId23"/>
    <p:sldId id="272" r:id="rId24"/>
  </p:sldIdLst>
  <p:sldSz cx="12192000" cy="6858000"/>
  <p:notesSz cx="6858000" cy="9144000"/>
  <p:embeddedFontLst>
    <p:embeddedFont>
      <p:font typeface="Amaranth" panose="02000503050000020004" pitchFamily="2" charset="0"/>
      <p:regular r:id="rId25"/>
      <p:bold r:id="rId26"/>
      <p:italic r:id="rId27"/>
      <p:boldItalic r:id="rId28"/>
    </p:embeddedFont>
    <p:embeddedFont>
      <p:font typeface="Comic Sans MS" panose="030F0702030302020204" pitchFamily="66" charset="0"/>
      <p:regular r:id="rId29"/>
      <p:bold r:id="rId30"/>
      <p:italic r:id="rId31"/>
      <p:boldItalic r:id="rId32"/>
    </p:embeddedFont>
    <p:embeddedFont>
      <p:font typeface="Righteous" panose="02010506000000020000" pitchFamily="2" charset="0"/>
      <p:regular r:id="rId33"/>
    </p:embeddedFont>
    <p:embeddedFont>
      <p:font typeface="Russo One" panose="02000503050000020004" pitchFamily="2" charset="0"/>
      <p:regular r:id="rId34"/>
    </p:embeddedFont>
    <p:embeddedFont>
      <p:font typeface="Tahoma" panose="020B0604030504040204" pitchFamily="34" charset="0"/>
      <p:regular r:id="rId35"/>
      <p:bold r:id="rId36"/>
    </p:embeddedFont>
  </p:embeddedFontLst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333333"/>
    <a:srgbClr val="422C16"/>
    <a:srgbClr val="0C788E"/>
    <a:srgbClr val="006666"/>
    <a:srgbClr val="0099CC"/>
    <a:srgbClr val="3366CC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52" autoAdjust="0"/>
  </p:normalViewPr>
  <p:slideViewPr>
    <p:cSldViewPr showGuides="1">
      <p:cViewPr varScale="1">
        <p:scale>
          <a:sx n="58" d="100"/>
          <a:sy n="58" d="100"/>
        </p:scale>
        <p:origin x="521" y="45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8143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8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737434-9FF6-4DB6-AA9A-E8C75F38FDFF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76687873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555D04-CD84-429C-B26C-3977E38B9611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129988246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820E7D-1E5F-49F9-B5FF-F2452B90B223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552273498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4F49BD-1569-4C7C-80BC-3A22767248C2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899554316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2D990D-0AE9-48A1-8E3F-1556B76596E8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218079093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F3F0B6-4E3B-4CD2-A98C-1914F8FF909A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909385574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3B50F5-D09A-4315-8313-7877C0868544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605453259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0593B8-2205-492E-9F75-744674449592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962604788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DD42E4-CA60-46DA-85EA-5540189A1402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94830721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50A6CE-71B7-4C0C-84E2-A41B86D83C0D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4108098782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202C50-DB46-42D1-A5B8-C60720EC0085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606870551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33665A8-612F-4773-AC63-34FF9D324326}" type="slidenum">
              <a:rPr lang="es-ES" altLang="en-US"/>
              <a:pPr/>
              <a:t>‹#›</a:t>
            </a:fld>
            <a:endParaRPr lang="es-E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biblestudylessons.com/" TargetMode="Externa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8" name="Rectangle 150"/>
          <p:cNvSpPr>
            <a:spLocks noGrp="1" noChangeArrowheads="1"/>
          </p:cNvSpPr>
          <p:nvPr>
            <p:ph type="ctrTitle"/>
          </p:nvPr>
        </p:nvSpPr>
        <p:spPr>
          <a:xfrm>
            <a:off x="2133600" y="4330006"/>
            <a:ext cx="8054974" cy="1446550"/>
          </a:xfrm>
        </p:spPr>
        <p:txBody>
          <a:bodyPr wrap="square" anchor="ctr">
            <a:spAutoFit/>
          </a:bodyPr>
          <a:lstStyle/>
          <a:p>
            <a:r>
              <a:rPr lang="es-UY" altLang="en-US" sz="4400" dirty="0" err="1">
                <a:solidFill>
                  <a:schemeClr val="bg1"/>
                </a:solidFill>
              </a:rPr>
              <a:t>What</a:t>
            </a:r>
            <a:r>
              <a:rPr lang="es-UY" altLang="en-US" sz="4400" dirty="0">
                <a:solidFill>
                  <a:schemeClr val="bg1"/>
                </a:solidFill>
              </a:rPr>
              <a:t> </a:t>
            </a:r>
            <a:r>
              <a:rPr lang="es-UY" altLang="en-US" sz="4400" dirty="0" err="1">
                <a:solidFill>
                  <a:schemeClr val="bg1"/>
                </a:solidFill>
              </a:rPr>
              <a:t>Does</a:t>
            </a:r>
            <a:r>
              <a:rPr lang="es-UY" altLang="en-US" sz="4400" dirty="0">
                <a:solidFill>
                  <a:schemeClr val="bg1"/>
                </a:solidFill>
              </a:rPr>
              <a:t> </a:t>
            </a:r>
            <a:r>
              <a:rPr lang="es-UY" altLang="en-US" sz="4400" dirty="0" err="1">
                <a:solidFill>
                  <a:schemeClr val="bg1"/>
                </a:solidFill>
              </a:rPr>
              <a:t>It</a:t>
            </a:r>
            <a:r>
              <a:rPr lang="es-UY" altLang="en-US" sz="4400" dirty="0">
                <a:solidFill>
                  <a:schemeClr val="bg1"/>
                </a:solidFill>
              </a:rPr>
              <a:t> Mean </a:t>
            </a:r>
            <a:br>
              <a:rPr lang="es-UY" altLang="en-US" sz="4400" dirty="0">
                <a:solidFill>
                  <a:schemeClr val="bg1"/>
                </a:solidFill>
              </a:rPr>
            </a:br>
            <a:r>
              <a:rPr lang="es-UY" altLang="en-US" sz="4400" dirty="0" err="1">
                <a:solidFill>
                  <a:schemeClr val="bg1"/>
                </a:solidFill>
              </a:rPr>
              <a:t>to</a:t>
            </a:r>
            <a:r>
              <a:rPr lang="es-UY" altLang="en-US" sz="4400" dirty="0">
                <a:solidFill>
                  <a:schemeClr val="bg1"/>
                </a:solidFill>
              </a:rPr>
              <a:t> </a:t>
            </a:r>
            <a:r>
              <a:rPr lang="es-UY" altLang="en-US" sz="4400" dirty="0" err="1">
                <a:solidFill>
                  <a:schemeClr val="bg1"/>
                </a:solidFill>
              </a:rPr>
              <a:t>Forgive</a:t>
            </a:r>
            <a:r>
              <a:rPr lang="es-UY" altLang="en-US" sz="4400" dirty="0">
                <a:solidFill>
                  <a:schemeClr val="bg1"/>
                </a:solidFill>
              </a:rPr>
              <a:t> </a:t>
            </a:r>
            <a:r>
              <a:rPr lang="es-UY" altLang="en-US" sz="4400" dirty="0" err="1">
                <a:solidFill>
                  <a:schemeClr val="bg1"/>
                </a:solidFill>
              </a:rPr>
              <a:t>Others</a:t>
            </a:r>
            <a:r>
              <a:rPr lang="es-UY" altLang="en-US" sz="4400" dirty="0">
                <a:solidFill>
                  <a:schemeClr val="bg1"/>
                </a:solidFill>
              </a:rPr>
              <a:t>?</a:t>
            </a:r>
            <a:endParaRPr lang="es-ES" altLang="en-US" sz="4400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CDC84D-6C51-40D7-84F2-6BBB0057AF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207" y="288113"/>
            <a:ext cx="2496312" cy="36382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EBA507-592F-4BCB-9F51-82DE910139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286271"/>
            <a:ext cx="3232404" cy="379631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5B7E2E9-C08B-4614-9A22-DE8470F838C7}"/>
              </a:ext>
            </a:extLst>
          </p:cNvPr>
          <p:cNvSpPr txBox="1"/>
          <p:nvPr/>
        </p:nvSpPr>
        <p:spPr>
          <a:xfrm>
            <a:off x="9113196" y="6352164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5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3810000" cy="1143000"/>
          </a:xfrm>
        </p:spPr>
        <p:txBody>
          <a:bodyPr/>
          <a:lstStyle/>
          <a:p>
            <a:r>
              <a:rPr lang="en-US" altLang="en-US" sz="2800" dirty="0"/>
              <a:t>Required but NOT Forgiveness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066240F1-1054-4A3A-A0E6-3907C3C40A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3048000"/>
            <a:ext cx="1066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5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≠</a:t>
            </a:r>
            <a:endParaRPr lang="en-US" altLang="en-US" sz="2800" dirty="0">
              <a:solidFill>
                <a:srgbClr val="FFFF00"/>
              </a:solidFill>
            </a:endParaRPr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1A4F402D-3BA2-4369-951C-085D31A5128F}"/>
              </a:ext>
            </a:extLst>
          </p:cNvPr>
          <p:cNvSpPr/>
          <p:nvPr/>
        </p:nvSpPr>
        <p:spPr>
          <a:xfrm>
            <a:off x="4953000" y="1219200"/>
            <a:ext cx="304800" cy="4953000"/>
          </a:xfrm>
          <a:prstGeom prst="rightBrace">
            <a:avLst/>
          </a:prstGeom>
          <a:ln w="50800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>
                    <a:lumMod val="75000"/>
                  </a:schemeClr>
                </a:solidFill>
              </a:ln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FFF79D42-336A-4DEB-BC57-7028228C11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2666137"/>
            <a:ext cx="1447800" cy="1754326"/>
          </a:xfrm>
          <a:prstGeom prst="rect">
            <a:avLst/>
          </a:prstGeom>
          <a:noFill/>
          <a:ln w="476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3600" dirty="0">
                <a:solidFill>
                  <a:srgbClr val="FFFF00"/>
                </a:solidFill>
              </a:rPr>
              <a:t>For-give-</a:t>
            </a:r>
            <a:br>
              <a:rPr lang="en-US" altLang="en-US" sz="3600" dirty="0">
                <a:solidFill>
                  <a:srgbClr val="FFFF00"/>
                </a:solidFill>
              </a:rPr>
            </a:br>
            <a:r>
              <a:rPr lang="en-US" altLang="en-US" sz="3600" dirty="0">
                <a:solidFill>
                  <a:srgbClr val="FFFF00"/>
                </a:solidFill>
              </a:rPr>
              <a:t>ness</a:t>
            </a:r>
          </a:p>
        </p:txBody>
      </p:sp>
    </p:spTree>
    <p:extLst>
      <p:ext uri="{BB962C8B-B14F-4D97-AF65-F5344CB8AC3E}">
        <p14:creationId xmlns:p14="http://schemas.microsoft.com/office/powerpoint/2010/main" val="3373417910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3810000" cy="1143000"/>
          </a:xfrm>
        </p:spPr>
        <p:txBody>
          <a:bodyPr/>
          <a:lstStyle/>
          <a:p>
            <a:r>
              <a:rPr lang="en-US" altLang="en-US" sz="2800" dirty="0"/>
              <a:t>Required but NOT Forgiveness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23203"/>
            <a:ext cx="4419600" cy="892552"/>
          </a:xfrm>
        </p:spPr>
        <p:txBody>
          <a:bodyPr wrap="square">
            <a:spAutoFit/>
          </a:bodyPr>
          <a:lstStyle/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Love, compassion,</a:t>
            </a:r>
            <a:r>
              <a:rPr lang="en-US" sz="2800" b="1" i="1" dirty="0">
                <a:solidFill>
                  <a:schemeClr val="accent1"/>
                </a:solidFill>
              </a:rPr>
              <a:t> help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4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Revelation 3:19; Luke 6:27</a:t>
            </a:r>
            <a:endParaRPr lang="en-US" sz="2400" b="1" i="1" dirty="0">
              <a:solidFill>
                <a:schemeClr val="accent2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D73E9EE-0EBD-4A46-A3FA-7B76FEF033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2971800"/>
            <a:ext cx="1066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5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≠</a:t>
            </a:r>
            <a:endParaRPr lang="en-US" altLang="en-US" sz="2800" dirty="0">
              <a:solidFill>
                <a:srgbClr val="FFFF00"/>
              </a:solidFill>
            </a:endParaRPr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4BAFFDFC-E49D-4D8D-986D-BCB9FD909AC4}"/>
              </a:ext>
            </a:extLst>
          </p:cNvPr>
          <p:cNvSpPr/>
          <p:nvPr/>
        </p:nvSpPr>
        <p:spPr>
          <a:xfrm>
            <a:off x="4953000" y="1143000"/>
            <a:ext cx="304800" cy="4953000"/>
          </a:xfrm>
          <a:prstGeom prst="rightBrace">
            <a:avLst/>
          </a:prstGeom>
          <a:ln w="50800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>
                    <a:lumMod val="75000"/>
                  </a:schemeClr>
                </a:solidFill>
              </a:ln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78D8665-00B9-4640-B7CB-33C658DF3951}"/>
              </a:ext>
            </a:extLst>
          </p:cNvPr>
          <p:cNvSpPr txBox="1"/>
          <p:nvPr/>
        </p:nvSpPr>
        <p:spPr>
          <a:xfrm>
            <a:off x="8305800" y="1295400"/>
            <a:ext cx="2895600" cy="2246769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  <a:latin typeface="Amaranth" panose="02000503050000020004" pitchFamily="2" charset="0"/>
              </a:rPr>
              <a:t>Ask yourself:</a:t>
            </a:r>
          </a:p>
          <a:p>
            <a:pPr algn="ctr"/>
            <a:r>
              <a:rPr lang="en-US" sz="2800" b="1" dirty="0">
                <a:solidFill>
                  <a:schemeClr val="accent1"/>
                </a:solidFill>
                <a:effectLst/>
                <a:latin typeface="Amaranth" panose="0200050305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Can I honestly say I love and want to help ____? </a:t>
            </a:r>
            <a:endParaRPr lang="en-US" sz="2800" b="1" dirty="0">
              <a:solidFill>
                <a:schemeClr val="accent1"/>
              </a:solidFill>
              <a:latin typeface="Amaranth" panose="02000503050000020004" pitchFamily="2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5964D059-7545-42EC-821D-430E980FCC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2666137"/>
            <a:ext cx="1447800" cy="1754326"/>
          </a:xfrm>
          <a:prstGeom prst="rect">
            <a:avLst/>
          </a:prstGeom>
          <a:noFill/>
          <a:ln w="476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3600" dirty="0">
                <a:solidFill>
                  <a:srgbClr val="FFFF00"/>
                </a:solidFill>
              </a:rPr>
              <a:t>For-give-</a:t>
            </a:r>
            <a:br>
              <a:rPr lang="en-US" altLang="en-US" sz="3600" dirty="0">
                <a:solidFill>
                  <a:srgbClr val="FFFF00"/>
                </a:solidFill>
              </a:rPr>
            </a:br>
            <a:r>
              <a:rPr lang="en-US" altLang="en-US" sz="3600" dirty="0">
                <a:solidFill>
                  <a:srgbClr val="FFFF00"/>
                </a:solidFill>
              </a:rPr>
              <a:t>ness</a:t>
            </a:r>
          </a:p>
        </p:txBody>
      </p:sp>
    </p:spTree>
    <p:extLst>
      <p:ext uri="{BB962C8B-B14F-4D97-AF65-F5344CB8AC3E}">
        <p14:creationId xmlns:p14="http://schemas.microsoft.com/office/powerpoint/2010/main" val="17772606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3810000" cy="1143000"/>
          </a:xfrm>
        </p:spPr>
        <p:txBody>
          <a:bodyPr/>
          <a:lstStyle/>
          <a:p>
            <a:r>
              <a:rPr lang="en-US" altLang="en-US" sz="2800" dirty="0"/>
              <a:t>Required but NOT Forgiveness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23203"/>
            <a:ext cx="4495800" cy="1323439"/>
          </a:xfrm>
        </p:spPr>
        <p:txBody>
          <a:bodyPr wrap="square">
            <a:spAutoFit/>
          </a:bodyPr>
          <a:lstStyle/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Love, compassion,</a:t>
            </a:r>
            <a:r>
              <a:rPr lang="en-US" sz="2800" b="1" i="1" dirty="0">
                <a:solidFill>
                  <a:schemeClr val="accent1"/>
                </a:solidFill>
              </a:rPr>
              <a:t> help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Seek peace &amp; forgiving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4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Psalms 86:5; Romans 12:18</a:t>
            </a:r>
            <a:endParaRPr lang="en-US" sz="2400" b="1" i="1" dirty="0">
              <a:solidFill>
                <a:schemeClr val="accent2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941D28A-B439-43C9-8C5D-C5A46A226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3048000"/>
            <a:ext cx="1066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5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≠</a:t>
            </a:r>
            <a:endParaRPr lang="en-US" altLang="en-US" sz="2800" dirty="0">
              <a:solidFill>
                <a:srgbClr val="FFFF00"/>
              </a:solidFill>
            </a:endParaRPr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E3430D1C-18C3-46D4-B11B-0AF42DC85E72}"/>
              </a:ext>
            </a:extLst>
          </p:cNvPr>
          <p:cNvSpPr/>
          <p:nvPr/>
        </p:nvSpPr>
        <p:spPr>
          <a:xfrm>
            <a:off x="4953000" y="1219200"/>
            <a:ext cx="304800" cy="4953000"/>
          </a:xfrm>
          <a:prstGeom prst="rightBrace">
            <a:avLst/>
          </a:prstGeom>
          <a:ln w="50800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>
                    <a:lumMod val="75000"/>
                  </a:schemeClr>
                </a:solidFill>
              </a:ln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6191201-DE36-4520-AE6D-153E22CAC414}"/>
              </a:ext>
            </a:extLst>
          </p:cNvPr>
          <p:cNvSpPr txBox="1"/>
          <p:nvPr/>
        </p:nvSpPr>
        <p:spPr>
          <a:xfrm>
            <a:off x="8305800" y="1295400"/>
            <a:ext cx="2895600" cy="2246769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  <a:latin typeface="Amaranth" panose="02000503050000020004" pitchFamily="2" charset="0"/>
              </a:rPr>
              <a:t>Ask yourself:</a:t>
            </a:r>
          </a:p>
          <a:p>
            <a:pPr algn="ctr"/>
            <a:r>
              <a:rPr lang="en-US" sz="2800" b="1" dirty="0">
                <a:solidFill>
                  <a:schemeClr val="accent1"/>
                </a:solidFill>
                <a:latin typeface="Amaranth" panose="02000503050000020004" pitchFamily="2" charset="0"/>
              </a:rPr>
              <a:t>Can I honestly say I hope I can forgive and have peace </a:t>
            </a:r>
            <a:r>
              <a:rPr lang="en-US" sz="2800" b="1" dirty="0">
                <a:solidFill>
                  <a:schemeClr val="accent1"/>
                </a:solidFill>
                <a:effectLst/>
                <a:latin typeface="Amaranth" panose="0200050305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 ____? </a:t>
            </a:r>
            <a:endParaRPr lang="en-US" sz="2800" b="1" dirty="0">
              <a:solidFill>
                <a:schemeClr val="accent1"/>
              </a:solidFill>
              <a:latin typeface="Amaranth" panose="02000503050000020004" pitchFamily="2" charset="0"/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7283DBC8-5DDD-4B65-965E-5CE2D2E458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2666137"/>
            <a:ext cx="1447800" cy="1754326"/>
          </a:xfrm>
          <a:prstGeom prst="rect">
            <a:avLst/>
          </a:prstGeom>
          <a:noFill/>
          <a:ln w="476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3600" dirty="0">
                <a:solidFill>
                  <a:srgbClr val="FFFF00"/>
                </a:solidFill>
              </a:rPr>
              <a:t>For-give-</a:t>
            </a:r>
            <a:br>
              <a:rPr lang="en-US" altLang="en-US" sz="3600" dirty="0">
                <a:solidFill>
                  <a:srgbClr val="FFFF00"/>
                </a:solidFill>
              </a:rPr>
            </a:br>
            <a:r>
              <a:rPr lang="en-US" altLang="en-US" sz="3600" dirty="0">
                <a:solidFill>
                  <a:srgbClr val="FFFF00"/>
                </a:solidFill>
              </a:rPr>
              <a:t>ness</a:t>
            </a:r>
          </a:p>
        </p:txBody>
      </p:sp>
    </p:spTree>
    <p:extLst>
      <p:ext uri="{BB962C8B-B14F-4D97-AF65-F5344CB8AC3E}">
        <p14:creationId xmlns:p14="http://schemas.microsoft.com/office/powerpoint/2010/main" val="28494724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3810000" cy="1143000"/>
          </a:xfrm>
        </p:spPr>
        <p:txBody>
          <a:bodyPr/>
          <a:lstStyle/>
          <a:p>
            <a:r>
              <a:rPr lang="en-US" altLang="en-US" sz="2800" dirty="0"/>
              <a:t>Required but NOT Forgiveness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23203"/>
            <a:ext cx="4495800" cy="2185214"/>
          </a:xfrm>
        </p:spPr>
        <p:txBody>
          <a:bodyPr wrap="square">
            <a:spAutoFit/>
          </a:bodyPr>
          <a:lstStyle/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Love, compassion,</a:t>
            </a:r>
            <a:r>
              <a:rPr lang="en-US" sz="2800" b="1" i="1" dirty="0">
                <a:solidFill>
                  <a:schemeClr val="accent1"/>
                </a:solidFill>
              </a:rPr>
              <a:t> help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Seek peace &amp; forgiving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No vengeance</a:t>
            </a:r>
            <a:r>
              <a:rPr lang="en-US" sz="2800" b="1" i="1" dirty="0">
                <a:solidFill>
                  <a:schemeClr val="accent1"/>
                </a:solidFill>
              </a:rPr>
              <a:t>, </a:t>
            </a:r>
            <a:r>
              <a:rPr lang="en-US" sz="2800" b="1" i="1" dirty="0">
                <a:solidFill>
                  <a:schemeClr val="accent1"/>
                </a:solidFill>
                <a:effectLst/>
              </a:rPr>
              <a:t>threats, evil speech</a:t>
            </a:r>
            <a:endParaRPr lang="en-US" sz="2400" b="1" i="1" dirty="0">
              <a:solidFill>
                <a:schemeClr val="accent2"/>
              </a:solidFill>
              <a:effectLst/>
              <a:latin typeface="Comic Sans MS" panose="030F0702030302020204" pitchFamily="66" charset="0"/>
            </a:endParaRP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4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Romans 12:17,19; 1 Peter 2:23</a:t>
            </a:r>
            <a:endParaRPr lang="en-US" sz="2400" b="1" i="1" dirty="0">
              <a:solidFill>
                <a:schemeClr val="accent2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AD8064B-FF63-4847-B08E-A320C6B9B2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3048000"/>
            <a:ext cx="1066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5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≠</a:t>
            </a:r>
            <a:endParaRPr lang="en-US" altLang="en-US" sz="2800" dirty="0">
              <a:solidFill>
                <a:srgbClr val="FFFF00"/>
              </a:solidFill>
            </a:endParaRPr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8E79D6B1-58FA-4133-9191-7992184D0CE8}"/>
              </a:ext>
            </a:extLst>
          </p:cNvPr>
          <p:cNvSpPr/>
          <p:nvPr/>
        </p:nvSpPr>
        <p:spPr>
          <a:xfrm>
            <a:off x="4953000" y="1219200"/>
            <a:ext cx="304800" cy="4953000"/>
          </a:xfrm>
          <a:prstGeom prst="rightBrace">
            <a:avLst/>
          </a:prstGeom>
          <a:ln w="50800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>
                    <a:lumMod val="75000"/>
                  </a:schemeClr>
                </a:solidFill>
              </a:ln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379A83-37A5-47A4-ADFB-D4DB7AAD2C7F}"/>
              </a:ext>
            </a:extLst>
          </p:cNvPr>
          <p:cNvSpPr txBox="1"/>
          <p:nvPr/>
        </p:nvSpPr>
        <p:spPr>
          <a:xfrm>
            <a:off x="8305800" y="1295400"/>
            <a:ext cx="2895600" cy="3108543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  <a:latin typeface="Amaranth" panose="02000503050000020004" pitchFamily="2" charset="0"/>
              </a:rPr>
              <a:t>Ask yourself:</a:t>
            </a:r>
          </a:p>
          <a:p>
            <a:pPr algn="ctr"/>
            <a:r>
              <a:rPr lang="en-US" sz="2800" b="1" dirty="0">
                <a:solidFill>
                  <a:schemeClr val="accent1"/>
                </a:solidFill>
                <a:latin typeface="Amaranth" panose="02000503050000020004" pitchFamily="2" charset="0"/>
              </a:rPr>
              <a:t>Can I honestly say in my deeds, words, and thoughts, I have no desire to hurt _____? 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2B9AAE64-0396-47E4-93F6-A33AB1F824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2666137"/>
            <a:ext cx="1447800" cy="1754326"/>
          </a:xfrm>
          <a:prstGeom prst="rect">
            <a:avLst/>
          </a:prstGeom>
          <a:noFill/>
          <a:ln w="476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3600" dirty="0">
                <a:solidFill>
                  <a:srgbClr val="FFFF00"/>
                </a:solidFill>
              </a:rPr>
              <a:t>For-give-</a:t>
            </a:r>
            <a:br>
              <a:rPr lang="en-US" altLang="en-US" sz="3600" dirty="0">
                <a:solidFill>
                  <a:srgbClr val="FFFF00"/>
                </a:solidFill>
              </a:rPr>
            </a:br>
            <a:r>
              <a:rPr lang="en-US" altLang="en-US" sz="3600" dirty="0">
                <a:solidFill>
                  <a:srgbClr val="FFFF00"/>
                </a:solidFill>
              </a:rPr>
              <a:t>ness</a:t>
            </a:r>
          </a:p>
        </p:txBody>
      </p:sp>
    </p:spTree>
    <p:extLst>
      <p:ext uri="{BB962C8B-B14F-4D97-AF65-F5344CB8AC3E}">
        <p14:creationId xmlns:p14="http://schemas.microsoft.com/office/powerpoint/2010/main" val="22916951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3810000" cy="1143000"/>
          </a:xfrm>
        </p:spPr>
        <p:txBody>
          <a:bodyPr/>
          <a:lstStyle/>
          <a:p>
            <a:r>
              <a:rPr lang="en-US" altLang="en-US" sz="2800" dirty="0"/>
              <a:t>Required but NOT Forgiveness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23203"/>
            <a:ext cx="4495800" cy="2985433"/>
          </a:xfrm>
        </p:spPr>
        <p:txBody>
          <a:bodyPr wrap="square">
            <a:spAutoFit/>
          </a:bodyPr>
          <a:lstStyle/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Love, compassion,</a:t>
            </a:r>
            <a:r>
              <a:rPr lang="en-US" sz="2800" b="1" i="1" dirty="0">
                <a:solidFill>
                  <a:schemeClr val="accent1"/>
                </a:solidFill>
              </a:rPr>
              <a:t> help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Seek peace &amp; forgiving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No vengeance</a:t>
            </a:r>
            <a:r>
              <a:rPr lang="en-US" sz="2800" b="1" i="1" dirty="0">
                <a:solidFill>
                  <a:schemeClr val="accent1"/>
                </a:solidFill>
              </a:rPr>
              <a:t>, </a:t>
            </a:r>
            <a:r>
              <a:rPr lang="en-US" sz="2800" b="1" i="1" dirty="0">
                <a:solidFill>
                  <a:schemeClr val="accent1"/>
                </a:solidFill>
                <a:effectLst/>
              </a:rPr>
              <a:t>threats evil speech</a:t>
            </a:r>
            <a:endParaRPr lang="en-US" sz="2400" b="1" i="1" dirty="0">
              <a:solidFill>
                <a:schemeClr val="accent2"/>
              </a:solidFill>
              <a:effectLst/>
              <a:latin typeface="Comic Sans MS" panose="030F0702030302020204" pitchFamily="66" charset="0"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No bitterness, grudges</a:t>
            </a:r>
            <a:endParaRPr lang="en-US" sz="2400" b="1" i="1" dirty="0">
              <a:solidFill>
                <a:schemeClr val="accent2"/>
              </a:solidFill>
              <a:effectLst/>
              <a:latin typeface="Comic Sans MS" panose="030F0702030302020204" pitchFamily="66" charset="0"/>
            </a:endParaRPr>
          </a:p>
          <a:p>
            <a:pPr marL="27432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Leviticus 19:18; Ephesians 4:31,32; Colossians 3:19</a:t>
            </a:r>
            <a:endParaRPr lang="en-US" sz="2400" b="1" i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6E3BAA8-546F-408E-847B-A0E538C7E5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3048000"/>
            <a:ext cx="1066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5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≠</a:t>
            </a:r>
            <a:endParaRPr lang="en-US" altLang="en-US" sz="2800" dirty="0">
              <a:solidFill>
                <a:srgbClr val="FFFF00"/>
              </a:solidFill>
            </a:endParaRPr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D3A4C75F-82A8-4C80-BB58-7876F45A2BC9}"/>
              </a:ext>
            </a:extLst>
          </p:cNvPr>
          <p:cNvSpPr/>
          <p:nvPr/>
        </p:nvSpPr>
        <p:spPr>
          <a:xfrm>
            <a:off x="4953000" y="1219200"/>
            <a:ext cx="304800" cy="4953000"/>
          </a:xfrm>
          <a:prstGeom prst="rightBrace">
            <a:avLst/>
          </a:prstGeom>
          <a:ln w="50800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>
                    <a:lumMod val="75000"/>
                  </a:schemeClr>
                </a:solidFill>
              </a:ln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07D569-F1C7-4702-B91F-4DB6FDA336D8}"/>
              </a:ext>
            </a:extLst>
          </p:cNvPr>
          <p:cNvSpPr txBox="1"/>
          <p:nvPr/>
        </p:nvSpPr>
        <p:spPr>
          <a:xfrm>
            <a:off x="8305800" y="1295400"/>
            <a:ext cx="2895600" cy="2677656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  <a:latin typeface="Amaranth" panose="02000503050000020004" pitchFamily="2" charset="0"/>
              </a:rPr>
              <a:t>Ask yourself:</a:t>
            </a:r>
          </a:p>
          <a:p>
            <a:pPr algn="ctr"/>
            <a:r>
              <a:rPr lang="en-US" sz="2800" b="1" dirty="0">
                <a:solidFill>
                  <a:schemeClr val="accent1"/>
                </a:solidFill>
                <a:latin typeface="Amaranth" panose="02000503050000020004" pitchFamily="2" charset="0"/>
              </a:rPr>
              <a:t>Can I honestly say I hold no bitterness or grudge against _____? </a:t>
            </a: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210905FD-7DC1-4F74-8559-21B8AA0084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2666137"/>
            <a:ext cx="1447800" cy="1754326"/>
          </a:xfrm>
          <a:prstGeom prst="rect">
            <a:avLst/>
          </a:prstGeom>
          <a:noFill/>
          <a:ln w="476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3600" dirty="0">
                <a:solidFill>
                  <a:srgbClr val="FFFF00"/>
                </a:solidFill>
              </a:rPr>
              <a:t>For-give-</a:t>
            </a:r>
            <a:br>
              <a:rPr lang="en-US" altLang="en-US" sz="3600" dirty="0">
                <a:solidFill>
                  <a:srgbClr val="FFFF00"/>
                </a:solidFill>
              </a:rPr>
            </a:br>
            <a:r>
              <a:rPr lang="en-US" altLang="en-US" sz="3600" dirty="0">
                <a:solidFill>
                  <a:srgbClr val="FFFF00"/>
                </a:solidFill>
              </a:rPr>
              <a:t>ness</a:t>
            </a:r>
          </a:p>
        </p:txBody>
      </p:sp>
    </p:spTree>
    <p:extLst>
      <p:ext uri="{BB962C8B-B14F-4D97-AF65-F5344CB8AC3E}">
        <p14:creationId xmlns:p14="http://schemas.microsoft.com/office/powerpoint/2010/main" val="37133352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3810000" cy="1143000"/>
          </a:xfrm>
        </p:spPr>
        <p:txBody>
          <a:bodyPr/>
          <a:lstStyle/>
          <a:p>
            <a:r>
              <a:rPr lang="en-US" altLang="en-US" sz="2800" dirty="0"/>
              <a:t>Required but NOT Forgiveness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23203"/>
            <a:ext cx="4495800" cy="3108543"/>
          </a:xfrm>
        </p:spPr>
        <p:txBody>
          <a:bodyPr wrap="square">
            <a:spAutoFit/>
          </a:bodyPr>
          <a:lstStyle/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Love, compassion,</a:t>
            </a:r>
            <a:r>
              <a:rPr lang="en-US" sz="2800" b="1" i="1" dirty="0">
                <a:solidFill>
                  <a:schemeClr val="accent1"/>
                </a:solidFill>
              </a:rPr>
              <a:t> help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Seek peace &amp; forgiving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No vengeance</a:t>
            </a:r>
            <a:r>
              <a:rPr lang="en-US" sz="2800" b="1" i="1" dirty="0">
                <a:solidFill>
                  <a:schemeClr val="accent1"/>
                </a:solidFill>
              </a:rPr>
              <a:t>, </a:t>
            </a:r>
            <a:r>
              <a:rPr lang="en-US" sz="2800" b="1" i="1" dirty="0">
                <a:solidFill>
                  <a:schemeClr val="accent1"/>
                </a:solidFill>
                <a:effectLst/>
              </a:rPr>
              <a:t>threats evil speech</a:t>
            </a:r>
            <a:endParaRPr lang="en-US" sz="2400" b="1" i="1" dirty="0">
              <a:solidFill>
                <a:schemeClr val="accent2"/>
              </a:solidFill>
              <a:effectLst/>
              <a:latin typeface="Comic Sans MS" panose="030F0702030302020204" pitchFamily="66" charset="0"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No bitterness, grudges</a:t>
            </a:r>
            <a:endParaRPr lang="en-US" sz="2400" b="1" i="1" dirty="0">
              <a:solidFill>
                <a:schemeClr val="accent2"/>
              </a:solidFill>
              <a:effectLst/>
              <a:latin typeface="Comic Sans MS" panose="030F0702030302020204" pitchFamily="66" charset="0"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Examine yourself</a:t>
            </a:r>
            <a:br>
              <a:rPr lang="en-US" sz="2800" b="1" i="1" dirty="0">
                <a:solidFill>
                  <a:schemeClr val="accent1"/>
                </a:solidFill>
                <a:effectLst/>
              </a:rPr>
            </a:br>
            <a:r>
              <a:rPr lang="en-US" sz="2400" i="1" dirty="0">
                <a:solidFill>
                  <a:schemeClr val="accent2"/>
                </a:solidFill>
                <a:effectLst/>
                <a:latin typeface="Comic Sans MS" panose="030F0702030302020204" pitchFamily="66" charset="0"/>
              </a:rPr>
              <a:t>Romans 2:1-3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6E3BAA8-546F-408E-847B-A0E538C7E5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3048000"/>
            <a:ext cx="1066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5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≠</a:t>
            </a:r>
            <a:endParaRPr lang="en-US" altLang="en-US" sz="2800" dirty="0">
              <a:solidFill>
                <a:srgbClr val="FFFF00"/>
              </a:solidFill>
            </a:endParaRPr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D3A4C75F-82A8-4C80-BB58-7876F45A2BC9}"/>
              </a:ext>
            </a:extLst>
          </p:cNvPr>
          <p:cNvSpPr/>
          <p:nvPr/>
        </p:nvSpPr>
        <p:spPr>
          <a:xfrm>
            <a:off x="4953000" y="1219200"/>
            <a:ext cx="304800" cy="4953000"/>
          </a:xfrm>
          <a:prstGeom prst="rightBrace">
            <a:avLst/>
          </a:prstGeom>
          <a:ln w="50800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>
                    <a:lumMod val="75000"/>
                  </a:schemeClr>
                </a:solidFill>
              </a:ln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5EE305-752A-45C9-9AF8-05857697EAA9}"/>
              </a:ext>
            </a:extLst>
          </p:cNvPr>
          <p:cNvSpPr txBox="1"/>
          <p:nvPr/>
        </p:nvSpPr>
        <p:spPr>
          <a:xfrm>
            <a:off x="8305800" y="1295400"/>
            <a:ext cx="2895600" cy="2677656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  <a:latin typeface="Amaranth" panose="02000503050000020004" pitchFamily="2" charset="0"/>
              </a:rPr>
              <a:t>Ask yourself:</a:t>
            </a:r>
          </a:p>
          <a:p>
            <a:pPr algn="ctr"/>
            <a:r>
              <a:rPr lang="en-US" sz="2800" b="1" dirty="0">
                <a:solidFill>
                  <a:schemeClr val="accent1"/>
                </a:solidFill>
                <a:latin typeface="Amaranth" panose="02000503050000020004" pitchFamily="2" charset="0"/>
              </a:rPr>
              <a:t>Can I honestly say I have corrected any wrong I did to _____? </a:t>
            </a: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DCBA24EE-56D8-47EA-8741-428ECA4E9F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2666137"/>
            <a:ext cx="1447800" cy="1754326"/>
          </a:xfrm>
          <a:prstGeom prst="rect">
            <a:avLst/>
          </a:prstGeom>
          <a:noFill/>
          <a:ln w="476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3600" dirty="0">
                <a:solidFill>
                  <a:srgbClr val="FFFF00"/>
                </a:solidFill>
              </a:rPr>
              <a:t>For-give-</a:t>
            </a:r>
            <a:br>
              <a:rPr lang="en-US" altLang="en-US" sz="3600" dirty="0">
                <a:solidFill>
                  <a:srgbClr val="FFFF00"/>
                </a:solidFill>
              </a:rPr>
            </a:br>
            <a:r>
              <a:rPr lang="en-US" altLang="en-US" sz="3600" dirty="0">
                <a:solidFill>
                  <a:srgbClr val="FFFF00"/>
                </a:solidFill>
              </a:rPr>
              <a:t>ness</a:t>
            </a:r>
          </a:p>
        </p:txBody>
      </p:sp>
    </p:spTree>
    <p:extLst>
      <p:ext uri="{BB962C8B-B14F-4D97-AF65-F5344CB8AC3E}">
        <p14:creationId xmlns:p14="http://schemas.microsoft.com/office/powerpoint/2010/main" val="36213884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3810000" cy="1143000"/>
          </a:xfrm>
        </p:spPr>
        <p:txBody>
          <a:bodyPr/>
          <a:lstStyle/>
          <a:p>
            <a:r>
              <a:rPr lang="en-US" altLang="en-US" sz="2800" dirty="0"/>
              <a:t>Required but NOT Forgiveness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23203"/>
            <a:ext cx="4495800" cy="3921073"/>
          </a:xfrm>
        </p:spPr>
        <p:txBody>
          <a:bodyPr wrap="square">
            <a:spAutoFit/>
          </a:bodyPr>
          <a:lstStyle/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Love, compassion,</a:t>
            </a:r>
            <a:r>
              <a:rPr lang="en-US" sz="2800" b="1" i="1" dirty="0">
                <a:solidFill>
                  <a:schemeClr val="accent1"/>
                </a:solidFill>
              </a:rPr>
              <a:t> help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Seek peace &amp; forgiving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No vengeance</a:t>
            </a:r>
            <a:r>
              <a:rPr lang="en-US" sz="2800" b="1" i="1" dirty="0">
                <a:solidFill>
                  <a:schemeClr val="accent1"/>
                </a:solidFill>
              </a:rPr>
              <a:t>, </a:t>
            </a:r>
            <a:r>
              <a:rPr lang="en-US" sz="2800" b="1" i="1" dirty="0">
                <a:solidFill>
                  <a:schemeClr val="accent1"/>
                </a:solidFill>
                <a:effectLst/>
              </a:rPr>
              <a:t>threats evil speech</a:t>
            </a:r>
            <a:endParaRPr lang="en-US" sz="2400" b="1" i="1" dirty="0">
              <a:solidFill>
                <a:schemeClr val="accent2"/>
              </a:solidFill>
              <a:effectLst/>
              <a:latin typeface="Comic Sans MS" panose="030F0702030302020204" pitchFamily="66" charset="0"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No bitterness, grudges</a:t>
            </a:r>
            <a:endParaRPr lang="en-US" sz="2400" b="1" i="1" dirty="0">
              <a:solidFill>
                <a:schemeClr val="accent2"/>
              </a:solidFill>
              <a:effectLst/>
              <a:latin typeface="Comic Sans MS" panose="030F0702030302020204" pitchFamily="66" charset="0"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Examine yourself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</a:rPr>
              <a:t>Seek Scripture, truth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4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Timothy 3:16; John 7:24; </a:t>
            </a:r>
            <a:br>
              <a:rPr lang="en-US" sz="24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Timothy 6:4 </a:t>
            </a:r>
            <a:endParaRPr lang="en-US" sz="2400" b="1" i="1" dirty="0">
              <a:solidFill>
                <a:schemeClr val="accent2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6E3BAA8-546F-408E-847B-A0E538C7E5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3048000"/>
            <a:ext cx="1066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5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≠</a:t>
            </a:r>
            <a:endParaRPr lang="en-US" altLang="en-US" sz="2800" dirty="0">
              <a:solidFill>
                <a:srgbClr val="FFFF00"/>
              </a:solidFill>
            </a:endParaRPr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D3A4C75F-82A8-4C80-BB58-7876F45A2BC9}"/>
              </a:ext>
            </a:extLst>
          </p:cNvPr>
          <p:cNvSpPr/>
          <p:nvPr/>
        </p:nvSpPr>
        <p:spPr>
          <a:xfrm>
            <a:off x="4953000" y="1219200"/>
            <a:ext cx="304800" cy="4953000"/>
          </a:xfrm>
          <a:prstGeom prst="rightBrace">
            <a:avLst/>
          </a:prstGeom>
          <a:ln w="50800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>
                    <a:lumMod val="75000"/>
                  </a:schemeClr>
                </a:solidFill>
              </a:ln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0CC6B2-6774-4D44-AD67-4AE9392D6884}"/>
              </a:ext>
            </a:extLst>
          </p:cNvPr>
          <p:cNvSpPr txBox="1"/>
          <p:nvPr/>
        </p:nvSpPr>
        <p:spPr>
          <a:xfrm>
            <a:off x="8305800" y="1295400"/>
            <a:ext cx="2895600" cy="2246769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  <a:latin typeface="Amaranth" panose="02000503050000020004" pitchFamily="2" charset="0"/>
              </a:rPr>
              <a:t>Ask yourself:</a:t>
            </a:r>
          </a:p>
          <a:p>
            <a:pPr algn="ctr"/>
            <a:r>
              <a:rPr lang="en-US" sz="2800" b="1" dirty="0">
                <a:solidFill>
                  <a:schemeClr val="accent1"/>
                </a:solidFill>
                <a:latin typeface="Amaranth" panose="02000503050000020004" pitchFamily="2" charset="0"/>
              </a:rPr>
              <a:t>Can I honestly say I can prove ______ violated Scripture?</a:t>
            </a: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BF35B680-615F-42D6-85FE-972EE24CFF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2666137"/>
            <a:ext cx="1447800" cy="1754326"/>
          </a:xfrm>
          <a:prstGeom prst="rect">
            <a:avLst/>
          </a:prstGeom>
          <a:noFill/>
          <a:ln w="476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3600" dirty="0">
                <a:solidFill>
                  <a:srgbClr val="FFFF00"/>
                </a:solidFill>
              </a:rPr>
              <a:t>For-give-</a:t>
            </a:r>
            <a:br>
              <a:rPr lang="en-US" altLang="en-US" sz="3600" dirty="0">
                <a:solidFill>
                  <a:srgbClr val="FFFF00"/>
                </a:solidFill>
              </a:rPr>
            </a:br>
            <a:r>
              <a:rPr lang="en-US" altLang="en-US" sz="3600" dirty="0">
                <a:solidFill>
                  <a:srgbClr val="FFFF00"/>
                </a:solidFill>
              </a:rPr>
              <a:t>ness</a:t>
            </a:r>
          </a:p>
        </p:txBody>
      </p:sp>
    </p:spTree>
    <p:extLst>
      <p:ext uri="{BB962C8B-B14F-4D97-AF65-F5344CB8AC3E}">
        <p14:creationId xmlns:p14="http://schemas.microsoft.com/office/powerpoint/2010/main" val="20223432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3810000" cy="1143000"/>
          </a:xfrm>
        </p:spPr>
        <p:txBody>
          <a:bodyPr/>
          <a:lstStyle/>
          <a:p>
            <a:r>
              <a:rPr lang="en-US" altLang="en-US" sz="2800" dirty="0"/>
              <a:t>Required but NOT Forgiveness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23203"/>
            <a:ext cx="4495800" cy="3908762"/>
          </a:xfrm>
        </p:spPr>
        <p:txBody>
          <a:bodyPr wrap="square">
            <a:spAutoFit/>
          </a:bodyPr>
          <a:lstStyle/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Love, compassion,</a:t>
            </a:r>
            <a:r>
              <a:rPr lang="en-US" sz="2800" b="1" i="1" dirty="0">
                <a:solidFill>
                  <a:schemeClr val="accent1"/>
                </a:solidFill>
              </a:rPr>
              <a:t> help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Seek peace &amp; forgiving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No vengeance</a:t>
            </a:r>
            <a:r>
              <a:rPr lang="en-US" sz="2800" b="1" i="1" dirty="0">
                <a:solidFill>
                  <a:schemeClr val="accent1"/>
                </a:solidFill>
              </a:rPr>
              <a:t>, </a:t>
            </a:r>
            <a:r>
              <a:rPr lang="en-US" sz="2800" b="1" i="1" dirty="0">
                <a:solidFill>
                  <a:schemeClr val="accent1"/>
                </a:solidFill>
                <a:effectLst/>
              </a:rPr>
              <a:t>threats evil speech</a:t>
            </a:r>
            <a:endParaRPr lang="en-US" sz="2400" b="1" i="1" dirty="0">
              <a:solidFill>
                <a:schemeClr val="accent2"/>
              </a:solidFill>
              <a:effectLst/>
              <a:latin typeface="Comic Sans MS" panose="030F0702030302020204" pitchFamily="66" charset="0"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No bitterness, grudges</a:t>
            </a:r>
            <a:endParaRPr lang="en-US" sz="2400" b="1" i="1" dirty="0">
              <a:solidFill>
                <a:schemeClr val="accent2"/>
              </a:solidFill>
              <a:effectLst/>
              <a:latin typeface="Comic Sans MS" panose="030F0702030302020204" pitchFamily="66" charset="0"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Examine yourself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</a:rPr>
              <a:t>Seek Scripture, truth</a:t>
            </a:r>
            <a:endParaRPr lang="en-US" sz="2800" b="1" i="1" dirty="0">
              <a:solidFill>
                <a:schemeClr val="accent1"/>
              </a:solidFill>
              <a:effectLst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Pray for them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4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Romans 10:1; Luke 6:28</a:t>
            </a:r>
            <a:endParaRPr lang="en-US" sz="2400" b="1" i="1" dirty="0">
              <a:solidFill>
                <a:schemeClr val="accent2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FDC394B1-91CD-43CC-8CD8-39E5D4BB3F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3048000"/>
            <a:ext cx="1066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5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≠</a:t>
            </a:r>
            <a:endParaRPr lang="en-US" altLang="en-US" sz="2800" dirty="0">
              <a:solidFill>
                <a:srgbClr val="FFFF00"/>
              </a:solidFill>
            </a:endParaRPr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8793A488-D213-4183-BA0E-DA6860FD736E}"/>
              </a:ext>
            </a:extLst>
          </p:cNvPr>
          <p:cNvSpPr/>
          <p:nvPr/>
        </p:nvSpPr>
        <p:spPr>
          <a:xfrm>
            <a:off x="4953000" y="1219200"/>
            <a:ext cx="304800" cy="4953000"/>
          </a:xfrm>
          <a:prstGeom prst="rightBrace">
            <a:avLst/>
          </a:prstGeom>
          <a:ln w="50800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>
                    <a:lumMod val="75000"/>
                  </a:schemeClr>
                </a:solidFill>
              </a:ln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3D6FC5-D4D7-43A0-A020-C1DF8107DF8C}"/>
              </a:ext>
            </a:extLst>
          </p:cNvPr>
          <p:cNvSpPr txBox="1"/>
          <p:nvPr/>
        </p:nvSpPr>
        <p:spPr>
          <a:xfrm>
            <a:off x="8305800" y="1295400"/>
            <a:ext cx="2895600" cy="2246769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  <a:latin typeface="Amaranth" panose="02000503050000020004" pitchFamily="2" charset="0"/>
              </a:rPr>
              <a:t>Ask yourself:</a:t>
            </a:r>
          </a:p>
          <a:p>
            <a:pPr algn="ctr"/>
            <a:r>
              <a:rPr lang="en-US" sz="2800" b="1" dirty="0">
                <a:solidFill>
                  <a:schemeClr val="accent1"/>
                </a:solidFill>
                <a:latin typeface="Amaranth" panose="02000503050000020004" pitchFamily="2" charset="0"/>
              </a:rPr>
              <a:t>Am I sincerely praying that ____ will be saved?</a:t>
            </a: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4C6624E2-4D9A-4D05-BCF6-2FB6B5FCC2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2666137"/>
            <a:ext cx="1447800" cy="1754326"/>
          </a:xfrm>
          <a:prstGeom prst="rect">
            <a:avLst/>
          </a:prstGeom>
          <a:noFill/>
          <a:ln w="476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3600" dirty="0">
                <a:solidFill>
                  <a:srgbClr val="FFFF00"/>
                </a:solidFill>
              </a:rPr>
              <a:t>For-give-</a:t>
            </a:r>
            <a:br>
              <a:rPr lang="en-US" altLang="en-US" sz="3600" dirty="0">
                <a:solidFill>
                  <a:srgbClr val="FFFF00"/>
                </a:solidFill>
              </a:rPr>
            </a:br>
            <a:r>
              <a:rPr lang="en-US" altLang="en-US" sz="3600" dirty="0">
                <a:solidFill>
                  <a:srgbClr val="FFFF00"/>
                </a:solidFill>
              </a:rPr>
              <a:t>ness</a:t>
            </a:r>
          </a:p>
        </p:txBody>
      </p:sp>
    </p:spTree>
    <p:extLst>
      <p:ext uri="{BB962C8B-B14F-4D97-AF65-F5344CB8AC3E}">
        <p14:creationId xmlns:p14="http://schemas.microsoft.com/office/powerpoint/2010/main" val="14550332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3810000" cy="1143000"/>
          </a:xfrm>
        </p:spPr>
        <p:txBody>
          <a:bodyPr/>
          <a:lstStyle/>
          <a:p>
            <a:r>
              <a:rPr lang="en-US" altLang="en-US" sz="2800" dirty="0"/>
              <a:t>Required but NOT Forgiveness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23203"/>
            <a:ext cx="4572000" cy="4832092"/>
          </a:xfrm>
        </p:spPr>
        <p:txBody>
          <a:bodyPr wrap="square">
            <a:spAutoFit/>
          </a:bodyPr>
          <a:lstStyle/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Love, compassion,</a:t>
            </a:r>
            <a:r>
              <a:rPr lang="en-US" sz="2800" b="1" i="1" dirty="0">
                <a:solidFill>
                  <a:schemeClr val="accent1"/>
                </a:solidFill>
              </a:rPr>
              <a:t> help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Seek peace &amp; forgiving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No vengeance</a:t>
            </a:r>
            <a:r>
              <a:rPr lang="en-US" sz="2800" b="1" i="1" dirty="0">
                <a:solidFill>
                  <a:schemeClr val="accent1"/>
                </a:solidFill>
              </a:rPr>
              <a:t>, </a:t>
            </a:r>
            <a:r>
              <a:rPr lang="en-US" sz="2800" b="1" i="1" dirty="0">
                <a:solidFill>
                  <a:schemeClr val="accent1"/>
                </a:solidFill>
                <a:effectLst/>
              </a:rPr>
              <a:t>threats evil speech</a:t>
            </a:r>
            <a:endParaRPr lang="en-US" sz="2400" b="1" i="1" dirty="0">
              <a:solidFill>
                <a:schemeClr val="accent2"/>
              </a:solidFill>
              <a:effectLst/>
              <a:latin typeface="Comic Sans MS" panose="030F0702030302020204" pitchFamily="66" charset="0"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No bitterness, grudges</a:t>
            </a:r>
            <a:endParaRPr lang="en-US" sz="2400" b="1" i="1" dirty="0">
              <a:solidFill>
                <a:schemeClr val="accent2"/>
              </a:solidFill>
              <a:effectLst/>
              <a:latin typeface="Comic Sans MS" panose="030F0702030302020204" pitchFamily="66" charset="0"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Examine yourself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</a:rPr>
              <a:t>Seek Scripture, truth</a:t>
            </a:r>
            <a:endParaRPr lang="en-US" sz="2800" b="1" i="1" dirty="0">
              <a:solidFill>
                <a:schemeClr val="accent1"/>
              </a:solidFill>
              <a:effectLst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Pray for them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Bless &amp; do good</a:t>
            </a:r>
          </a:p>
          <a:p>
            <a:pPr marL="27432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4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Matthew 5:45; Luke 6:27; Romans 12:14,20,21</a:t>
            </a:r>
            <a:endParaRPr lang="en-US" sz="2400" b="1" i="1" dirty="0">
              <a:solidFill>
                <a:schemeClr val="accent2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0A838025-FADC-4A26-944A-80A89302CF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3048000"/>
            <a:ext cx="1066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5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≠</a:t>
            </a:r>
            <a:endParaRPr lang="en-US" altLang="en-US" sz="2800" dirty="0">
              <a:solidFill>
                <a:srgbClr val="FFFF00"/>
              </a:solidFill>
            </a:endParaRPr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29BEC459-B5F7-4406-BC4B-D9CCF684F867}"/>
              </a:ext>
            </a:extLst>
          </p:cNvPr>
          <p:cNvSpPr/>
          <p:nvPr/>
        </p:nvSpPr>
        <p:spPr>
          <a:xfrm>
            <a:off x="4953000" y="1219200"/>
            <a:ext cx="304800" cy="4953000"/>
          </a:xfrm>
          <a:prstGeom prst="rightBrace">
            <a:avLst/>
          </a:prstGeom>
          <a:ln w="50800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>
                    <a:lumMod val="75000"/>
                  </a:schemeClr>
                </a:solidFill>
              </a:ln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6E46DA-E7ED-42B0-A133-648B73DE6308}"/>
              </a:ext>
            </a:extLst>
          </p:cNvPr>
          <p:cNvSpPr txBox="1"/>
          <p:nvPr/>
        </p:nvSpPr>
        <p:spPr>
          <a:xfrm>
            <a:off x="8305800" y="1334631"/>
            <a:ext cx="2895600" cy="2246769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  <a:latin typeface="Amaranth" panose="02000503050000020004" pitchFamily="2" charset="0"/>
              </a:rPr>
              <a:t>Ask yourself:</a:t>
            </a:r>
          </a:p>
          <a:p>
            <a:pPr algn="ctr"/>
            <a:r>
              <a:rPr lang="en-US" sz="2800" b="1" dirty="0">
                <a:solidFill>
                  <a:schemeClr val="accent1"/>
                </a:solidFill>
                <a:latin typeface="Amaranth" panose="02000503050000020004" pitchFamily="2" charset="0"/>
              </a:rPr>
              <a:t>Can I honestly say I am seeking ways to do good to ____?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5C83C95B-A9DA-4D56-A779-E47525EB5B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2666137"/>
            <a:ext cx="1447800" cy="1754326"/>
          </a:xfrm>
          <a:prstGeom prst="rect">
            <a:avLst/>
          </a:prstGeom>
          <a:noFill/>
          <a:ln w="476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3600" dirty="0">
                <a:solidFill>
                  <a:srgbClr val="FFFF00"/>
                </a:solidFill>
              </a:rPr>
              <a:t>For-give-</a:t>
            </a:r>
            <a:br>
              <a:rPr lang="en-US" altLang="en-US" sz="3600" dirty="0">
                <a:solidFill>
                  <a:srgbClr val="FFFF00"/>
                </a:solidFill>
              </a:rPr>
            </a:br>
            <a:r>
              <a:rPr lang="en-US" altLang="en-US" sz="3600" dirty="0">
                <a:solidFill>
                  <a:srgbClr val="FFFF00"/>
                </a:solidFill>
              </a:rPr>
              <a:t>ness</a:t>
            </a:r>
          </a:p>
        </p:txBody>
      </p:sp>
    </p:spTree>
    <p:extLst>
      <p:ext uri="{BB962C8B-B14F-4D97-AF65-F5344CB8AC3E}">
        <p14:creationId xmlns:p14="http://schemas.microsoft.com/office/powerpoint/2010/main" val="18367418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3810000" cy="1143000"/>
          </a:xfrm>
        </p:spPr>
        <p:txBody>
          <a:bodyPr/>
          <a:lstStyle/>
          <a:p>
            <a:r>
              <a:rPr lang="en-US" altLang="en-US" sz="2800" dirty="0"/>
              <a:t>Required but NOT Forgiveness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23203"/>
            <a:ext cx="4572000" cy="5139869"/>
          </a:xfrm>
        </p:spPr>
        <p:txBody>
          <a:bodyPr wrap="square">
            <a:spAutoFit/>
          </a:bodyPr>
          <a:lstStyle/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Love, compassion,</a:t>
            </a:r>
            <a:r>
              <a:rPr lang="en-US" sz="2800" b="1" i="1" dirty="0">
                <a:solidFill>
                  <a:schemeClr val="accent1"/>
                </a:solidFill>
              </a:rPr>
              <a:t> help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Seek peace &amp; forgiving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No vengeance</a:t>
            </a:r>
            <a:r>
              <a:rPr lang="en-US" sz="2800" b="1" i="1" dirty="0">
                <a:solidFill>
                  <a:schemeClr val="accent1"/>
                </a:solidFill>
              </a:rPr>
              <a:t>, </a:t>
            </a:r>
            <a:r>
              <a:rPr lang="en-US" sz="2800" b="1" i="1" dirty="0">
                <a:solidFill>
                  <a:schemeClr val="accent1"/>
                </a:solidFill>
                <a:effectLst/>
              </a:rPr>
              <a:t>threats evil speech</a:t>
            </a:r>
            <a:endParaRPr lang="en-US" sz="2400" b="1" i="1" dirty="0">
              <a:solidFill>
                <a:schemeClr val="accent2"/>
              </a:solidFill>
              <a:effectLst/>
              <a:latin typeface="Comic Sans MS" panose="030F0702030302020204" pitchFamily="66" charset="0"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No bitterness, grudges</a:t>
            </a:r>
            <a:endParaRPr lang="en-US" sz="2400" b="1" i="1" dirty="0">
              <a:solidFill>
                <a:schemeClr val="accent2"/>
              </a:solidFill>
              <a:effectLst/>
              <a:latin typeface="Comic Sans MS" panose="030F0702030302020204" pitchFamily="66" charset="0"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Examine yourself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</a:rPr>
              <a:t>Seek Scripture, truth</a:t>
            </a:r>
            <a:endParaRPr lang="en-US" sz="2800" b="1" i="1" dirty="0">
              <a:solidFill>
                <a:schemeClr val="accent1"/>
              </a:solidFill>
              <a:effectLst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Pray for them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Bless &amp; do good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Rebuke</a:t>
            </a:r>
            <a:r>
              <a:rPr lang="en-US" sz="2800" b="1" i="1" dirty="0">
                <a:solidFill>
                  <a:schemeClr val="accent1"/>
                </a:solidFill>
              </a:rPr>
              <a:t> (</a:t>
            </a:r>
            <a:r>
              <a:rPr lang="en-US" sz="2800" b="1" i="1" dirty="0">
                <a:solidFill>
                  <a:schemeClr val="accent1"/>
                </a:solidFill>
                <a:effectLst/>
              </a:rPr>
              <a:t>discipline)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4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Luke 17:3; 2 Timothy 3:16; 4:2; Matthew 18:15-17</a:t>
            </a:r>
            <a:endParaRPr lang="en-US" sz="2400" b="1" i="1" dirty="0">
              <a:solidFill>
                <a:schemeClr val="accent2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0A838025-FADC-4A26-944A-80A89302CF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3048000"/>
            <a:ext cx="1066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5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≠</a:t>
            </a:r>
            <a:endParaRPr lang="en-US" altLang="en-US" sz="2800" dirty="0">
              <a:solidFill>
                <a:srgbClr val="FFFF00"/>
              </a:solidFill>
            </a:endParaRPr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29BEC459-B5F7-4406-BC4B-D9CCF684F867}"/>
              </a:ext>
            </a:extLst>
          </p:cNvPr>
          <p:cNvSpPr/>
          <p:nvPr/>
        </p:nvSpPr>
        <p:spPr>
          <a:xfrm>
            <a:off x="4953000" y="1219200"/>
            <a:ext cx="304800" cy="4953000"/>
          </a:xfrm>
          <a:prstGeom prst="rightBrace">
            <a:avLst/>
          </a:prstGeom>
          <a:ln w="50800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>
                    <a:lumMod val="75000"/>
                  </a:schemeClr>
                </a:solidFill>
              </a:ln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ED4E5D-A01D-4E4E-9110-F84CFE8F5811}"/>
              </a:ext>
            </a:extLst>
          </p:cNvPr>
          <p:cNvSpPr txBox="1"/>
          <p:nvPr/>
        </p:nvSpPr>
        <p:spPr>
          <a:xfrm>
            <a:off x="8305800" y="1295400"/>
            <a:ext cx="2895600" cy="2677656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  <a:latin typeface="Amaranth" panose="02000503050000020004" pitchFamily="2" charset="0"/>
              </a:rPr>
              <a:t>Ask yourself:</a:t>
            </a:r>
          </a:p>
          <a:p>
            <a:pPr algn="ctr"/>
            <a:r>
              <a:rPr lang="en-US" sz="2800" b="1" dirty="0">
                <a:solidFill>
                  <a:schemeClr val="accent1"/>
                </a:solidFill>
                <a:latin typeface="Amaranth" panose="02000503050000020004" pitchFamily="2" charset="0"/>
              </a:rPr>
              <a:t>Have I sincerely sat down with ___ and shown his sin by the Scriptures?</a:t>
            </a: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A99AAD11-CDAF-4D97-A0FD-FE83B072A4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2666137"/>
            <a:ext cx="1447800" cy="1754326"/>
          </a:xfrm>
          <a:prstGeom prst="rect">
            <a:avLst/>
          </a:prstGeom>
          <a:noFill/>
          <a:ln w="476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3600" dirty="0">
                <a:solidFill>
                  <a:srgbClr val="FFFF00"/>
                </a:solidFill>
              </a:rPr>
              <a:t>For-give-</a:t>
            </a:r>
            <a:br>
              <a:rPr lang="en-US" altLang="en-US" sz="3600" dirty="0">
                <a:solidFill>
                  <a:srgbClr val="FFFF00"/>
                </a:solidFill>
              </a:rPr>
            </a:br>
            <a:r>
              <a:rPr lang="en-US" altLang="en-US" sz="3600" dirty="0">
                <a:solidFill>
                  <a:srgbClr val="FFFF00"/>
                </a:solidFill>
              </a:rPr>
              <a:t>ness</a:t>
            </a:r>
          </a:p>
        </p:txBody>
      </p:sp>
    </p:spTree>
    <p:extLst>
      <p:ext uri="{BB962C8B-B14F-4D97-AF65-F5344CB8AC3E}">
        <p14:creationId xmlns:p14="http://schemas.microsoft.com/office/powerpoint/2010/main" val="33051740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3810000" cy="1143000"/>
          </a:xfrm>
        </p:spPr>
        <p:txBody>
          <a:bodyPr/>
          <a:lstStyle/>
          <a:p>
            <a:r>
              <a:rPr lang="en-US" altLang="en-US" sz="2800" dirty="0"/>
              <a:t>Required but NOT Forgiveness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23203"/>
            <a:ext cx="4495800" cy="5570756"/>
          </a:xfrm>
        </p:spPr>
        <p:txBody>
          <a:bodyPr wrap="square">
            <a:spAutoFit/>
          </a:bodyPr>
          <a:lstStyle/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Love, compassion,</a:t>
            </a:r>
            <a:r>
              <a:rPr lang="en-US" sz="2800" b="1" i="1" dirty="0">
                <a:solidFill>
                  <a:schemeClr val="accent1"/>
                </a:solidFill>
              </a:rPr>
              <a:t> help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Seek peace &amp; forgiving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No vengeance</a:t>
            </a:r>
            <a:r>
              <a:rPr lang="en-US" sz="2800" b="1" i="1" dirty="0">
                <a:solidFill>
                  <a:schemeClr val="accent1"/>
                </a:solidFill>
              </a:rPr>
              <a:t>, </a:t>
            </a:r>
            <a:r>
              <a:rPr lang="en-US" sz="2800" b="1" i="1" dirty="0">
                <a:solidFill>
                  <a:schemeClr val="accent1"/>
                </a:solidFill>
                <a:effectLst/>
              </a:rPr>
              <a:t>threats evil speech</a:t>
            </a:r>
            <a:endParaRPr lang="en-US" sz="2400" b="1" i="1" dirty="0">
              <a:solidFill>
                <a:schemeClr val="accent2"/>
              </a:solidFill>
              <a:effectLst/>
              <a:latin typeface="Comic Sans MS" panose="030F0702030302020204" pitchFamily="66" charset="0"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No bitterness, grudges</a:t>
            </a:r>
            <a:endParaRPr lang="en-US" sz="2400" b="1" i="1" dirty="0">
              <a:solidFill>
                <a:schemeClr val="accent2"/>
              </a:solidFill>
              <a:effectLst/>
              <a:latin typeface="Comic Sans MS" panose="030F0702030302020204" pitchFamily="66" charset="0"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Examine yourself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</a:rPr>
              <a:t>Seek Scripture, truth</a:t>
            </a:r>
            <a:endParaRPr lang="en-US" sz="2800" b="1" i="1" dirty="0">
              <a:solidFill>
                <a:schemeClr val="accent1"/>
              </a:solidFill>
              <a:effectLst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Pray for them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Bless &amp; do good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Rebuke (discipline)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</a:rPr>
              <a:t>Expect benefits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4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Corinthians 10:13; 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4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James 1:3,4 </a:t>
            </a:r>
            <a:endParaRPr lang="en-US" sz="2400" b="1" i="1" dirty="0">
              <a:solidFill>
                <a:schemeClr val="accent2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C4A2E8F7-AA2F-4C65-A5E8-A387610F14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3048000"/>
            <a:ext cx="1066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5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≠</a:t>
            </a:r>
            <a:endParaRPr lang="en-US" altLang="en-US" sz="2800" dirty="0">
              <a:solidFill>
                <a:srgbClr val="FFFF00"/>
              </a:solidFill>
            </a:endParaRPr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id="{002667A2-FE8F-419B-A000-F9350CA9978B}"/>
              </a:ext>
            </a:extLst>
          </p:cNvPr>
          <p:cNvSpPr/>
          <p:nvPr/>
        </p:nvSpPr>
        <p:spPr>
          <a:xfrm>
            <a:off x="4953000" y="1219200"/>
            <a:ext cx="304800" cy="4953000"/>
          </a:xfrm>
          <a:prstGeom prst="rightBrace">
            <a:avLst/>
          </a:prstGeom>
          <a:ln w="50800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>
                    <a:lumMod val="75000"/>
                  </a:schemeClr>
                </a:solidFill>
              </a:ln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13FC2DD-03F2-4330-9608-5438BEF524F6}"/>
              </a:ext>
            </a:extLst>
          </p:cNvPr>
          <p:cNvSpPr txBox="1"/>
          <p:nvPr/>
        </p:nvSpPr>
        <p:spPr>
          <a:xfrm>
            <a:off x="8305800" y="1334631"/>
            <a:ext cx="2895600" cy="2677656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  <a:latin typeface="Amaranth" panose="02000503050000020004" pitchFamily="2" charset="0"/>
              </a:rPr>
              <a:t>Ask yourself:</a:t>
            </a:r>
          </a:p>
          <a:p>
            <a:pPr algn="ctr"/>
            <a:r>
              <a:rPr lang="en-US" sz="2800" b="1" dirty="0">
                <a:solidFill>
                  <a:schemeClr val="accent1"/>
                </a:solidFill>
                <a:latin typeface="Amaranth" panose="02000503050000020004" pitchFamily="2" charset="0"/>
              </a:rPr>
              <a:t>Do I truly believe I can endure and be better because of what _____ did?</a:t>
            </a: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01702C55-F6A4-4DFF-9CAD-67792AE426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2666137"/>
            <a:ext cx="1447800" cy="1754326"/>
          </a:xfrm>
          <a:prstGeom prst="rect">
            <a:avLst/>
          </a:prstGeom>
          <a:noFill/>
          <a:ln w="476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3600" dirty="0">
                <a:solidFill>
                  <a:srgbClr val="FFFF00"/>
                </a:solidFill>
              </a:rPr>
              <a:t>For-give-</a:t>
            </a:r>
            <a:br>
              <a:rPr lang="en-US" altLang="en-US" sz="3600" dirty="0">
                <a:solidFill>
                  <a:srgbClr val="FFFF00"/>
                </a:solidFill>
              </a:rPr>
            </a:br>
            <a:r>
              <a:rPr lang="en-US" altLang="en-US" sz="3600" dirty="0">
                <a:solidFill>
                  <a:srgbClr val="FFFF00"/>
                </a:solidFill>
              </a:rPr>
              <a:t>ness</a:t>
            </a:r>
          </a:p>
        </p:txBody>
      </p:sp>
    </p:spTree>
    <p:extLst>
      <p:ext uri="{BB962C8B-B14F-4D97-AF65-F5344CB8AC3E}">
        <p14:creationId xmlns:p14="http://schemas.microsoft.com/office/powerpoint/2010/main" val="23765980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3810000" cy="1143000"/>
          </a:xfrm>
        </p:spPr>
        <p:txBody>
          <a:bodyPr/>
          <a:lstStyle/>
          <a:p>
            <a:r>
              <a:rPr lang="en-US" altLang="en-US" sz="2800" dirty="0"/>
              <a:t>Required but NOT Forgiveness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23203"/>
            <a:ext cx="4495800" cy="5262979"/>
          </a:xfrm>
        </p:spPr>
        <p:txBody>
          <a:bodyPr wrap="square">
            <a:spAutoFit/>
          </a:bodyPr>
          <a:lstStyle/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Love, compassion,</a:t>
            </a:r>
            <a:r>
              <a:rPr lang="en-US" sz="2800" b="1" i="1" dirty="0">
                <a:solidFill>
                  <a:schemeClr val="accent1"/>
                </a:solidFill>
              </a:rPr>
              <a:t> help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Seek peace &amp; forgiving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No vengeance</a:t>
            </a:r>
            <a:r>
              <a:rPr lang="en-US" sz="2800" b="1" i="1" dirty="0">
                <a:solidFill>
                  <a:schemeClr val="accent1"/>
                </a:solidFill>
              </a:rPr>
              <a:t>, </a:t>
            </a:r>
            <a:r>
              <a:rPr lang="en-US" sz="2800" b="1" i="1" dirty="0">
                <a:solidFill>
                  <a:schemeClr val="accent1"/>
                </a:solidFill>
                <a:effectLst/>
              </a:rPr>
              <a:t>threats evil speech</a:t>
            </a:r>
            <a:endParaRPr lang="en-US" sz="2400" b="1" i="1" dirty="0">
              <a:solidFill>
                <a:schemeClr val="accent2"/>
              </a:solidFill>
              <a:effectLst/>
              <a:latin typeface="Comic Sans MS" panose="030F0702030302020204" pitchFamily="66" charset="0"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No bitterness, grudges</a:t>
            </a:r>
            <a:endParaRPr lang="en-US" sz="2400" b="1" i="1" dirty="0">
              <a:solidFill>
                <a:schemeClr val="accent2"/>
              </a:solidFill>
              <a:effectLst/>
              <a:latin typeface="Comic Sans MS" panose="030F0702030302020204" pitchFamily="66" charset="0"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Examine yourself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</a:rPr>
              <a:t>Seek Scripture, truth</a:t>
            </a:r>
            <a:endParaRPr lang="en-US" sz="2800" b="1" i="1" dirty="0">
              <a:solidFill>
                <a:schemeClr val="accent1"/>
              </a:solidFill>
              <a:effectLst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Pray for them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Bless &amp; do good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Rebuke</a:t>
            </a:r>
            <a:r>
              <a:rPr lang="en-US" sz="2800" b="1" i="1" dirty="0">
                <a:solidFill>
                  <a:schemeClr val="accent1"/>
                </a:solidFill>
              </a:rPr>
              <a:t> (</a:t>
            </a:r>
            <a:r>
              <a:rPr lang="en-US" sz="2800" b="1" i="1" dirty="0">
                <a:solidFill>
                  <a:schemeClr val="accent1"/>
                </a:solidFill>
                <a:effectLst/>
              </a:rPr>
              <a:t>discipline)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</a:rPr>
              <a:t>Expect benefits</a:t>
            </a:r>
            <a:endParaRPr lang="en-US" sz="2800" b="1" i="1" dirty="0">
              <a:solidFill>
                <a:schemeClr val="accent1"/>
              </a:solidFill>
              <a:effectLst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Trust God</a:t>
            </a:r>
            <a:endParaRPr lang="en-US" altLang="en-US" sz="2400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Rectangle 2">
            <a:extLst>
              <a:ext uri="{FF2B5EF4-FFF2-40B4-BE49-F238E27FC236}">
                <a16:creationId xmlns:a16="http://schemas.microsoft.com/office/drawing/2014/main" id="{52CA984D-DC42-43D7-9874-7FF303F1B0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3048000"/>
            <a:ext cx="1066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5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altLang="en-US" sz="2800" dirty="0">
              <a:solidFill>
                <a:srgbClr val="FFFF00"/>
              </a:solidFill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D076EC7E-275D-4F2A-A130-EB23324716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3048000"/>
            <a:ext cx="1066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5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≠</a:t>
            </a:r>
            <a:endParaRPr lang="en-US" altLang="en-US" sz="2800" dirty="0">
              <a:solidFill>
                <a:srgbClr val="FFFF00"/>
              </a:solidFill>
            </a:endParaRP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84570BC0-C2BB-49C5-A4D6-98D8B451B8ED}"/>
              </a:ext>
            </a:extLst>
          </p:cNvPr>
          <p:cNvSpPr/>
          <p:nvPr/>
        </p:nvSpPr>
        <p:spPr>
          <a:xfrm>
            <a:off x="4953000" y="1219200"/>
            <a:ext cx="304800" cy="4953000"/>
          </a:xfrm>
          <a:prstGeom prst="rightBrace">
            <a:avLst/>
          </a:prstGeom>
          <a:ln w="50800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>
                    <a:lumMod val="75000"/>
                  </a:schemeClr>
                </a:solidFill>
              </a:ln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46B4E05-4030-4CA6-AD41-EEF9E1622812}"/>
              </a:ext>
            </a:extLst>
          </p:cNvPr>
          <p:cNvSpPr txBox="1"/>
          <p:nvPr/>
        </p:nvSpPr>
        <p:spPr>
          <a:xfrm>
            <a:off x="609600" y="6320135"/>
            <a:ext cx="601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Peter 2:23; Rom. 12:19; Psalm 37:1-8</a:t>
            </a:r>
            <a:endParaRPr lang="en-US" sz="2400" dirty="0"/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139D9CEB-698B-4A49-9F14-214E4C21B6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2666137"/>
            <a:ext cx="1447800" cy="1754326"/>
          </a:xfrm>
          <a:prstGeom prst="rect">
            <a:avLst/>
          </a:prstGeom>
          <a:noFill/>
          <a:ln w="476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3600" dirty="0">
                <a:solidFill>
                  <a:srgbClr val="FFFF00"/>
                </a:solidFill>
              </a:rPr>
              <a:t>For-give-</a:t>
            </a:r>
            <a:br>
              <a:rPr lang="en-US" altLang="en-US" sz="3600" dirty="0">
                <a:solidFill>
                  <a:srgbClr val="FFFF00"/>
                </a:solidFill>
              </a:rPr>
            </a:br>
            <a:r>
              <a:rPr lang="en-US" altLang="en-US" sz="3600" dirty="0">
                <a:solidFill>
                  <a:srgbClr val="FFFF00"/>
                </a:solidFill>
              </a:rPr>
              <a:t>ness</a:t>
            </a:r>
          </a:p>
        </p:txBody>
      </p:sp>
    </p:spTree>
    <p:extLst>
      <p:ext uri="{BB962C8B-B14F-4D97-AF65-F5344CB8AC3E}">
        <p14:creationId xmlns:p14="http://schemas.microsoft.com/office/powerpoint/2010/main" val="3294522997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DD4E8A-C352-4C21-B4EE-3506262E4F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66800"/>
            <a:ext cx="109728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  <a:effectLst/>
                <a:latin typeface="Righteous" panose="0201050600000002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Psalm 37:1-8 – </a:t>
            </a:r>
            <a:r>
              <a:rPr lang="en-US" dirty="0">
                <a:solidFill>
                  <a:srgbClr val="FFFF00"/>
                </a:solidFill>
                <a:effectLst/>
                <a:latin typeface="Righteous" panose="0201050600000002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 not be agitated</a:t>
            </a:r>
            <a:r>
              <a:rPr lang="en-US" dirty="0">
                <a:solidFill>
                  <a:schemeClr val="accent1"/>
                </a:solidFill>
                <a:effectLst/>
                <a:latin typeface="Righteous" panose="0201050600000002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by evildoers … </a:t>
            </a:r>
            <a:r>
              <a:rPr lang="en-US" dirty="0">
                <a:solidFill>
                  <a:srgbClr val="FFFF00"/>
                </a:solidFill>
                <a:effectLst/>
                <a:latin typeface="Righteous" panose="0201050600000002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Trust in the </a:t>
            </a:r>
            <a:r>
              <a:rPr lang="en-US" cap="small" dirty="0">
                <a:solidFill>
                  <a:srgbClr val="FFFF00"/>
                </a:solidFill>
                <a:effectLst/>
                <a:latin typeface="Righteous" panose="0201050600000002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Lord</a:t>
            </a:r>
            <a:r>
              <a:rPr lang="en-US" dirty="0">
                <a:solidFill>
                  <a:srgbClr val="FFFF00"/>
                </a:solidFill>
                <a:effectLst/>
                <a:latin typeface="Righteous" panose="0201050600000002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do what is good </a:t>
            </a:r>
            <a:r>
              <a:rPr lang="en-US" dirty="0">
                <a:solidFill>
                  <a:schemeClr val="accent1"/>
                </a:solidFill>
                <a:effectLst/>
                <a:latin typeface="Righteous" panose="0201050600000002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  <a:r>
              <a:rPr lang="en-US" dirty="0">
                <a:solidFill>
                  <a:srgbClr val="FFFF00"/>
                </a:solidFill>
                <a:effectLst/>
                <a:latin typeface="Righteous" panose="0201050600000002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Commit your way to the </a:t>
            </a:r>
            <a:r>
              <a:rPr lang="en-US" cap="small" dirty="0">
                <a:solidFill>
                  <a:srgbClr val="FFFF00"/>
                </a:solidFill>
                <a:effectLst/>
                <a:latin typeface="Righteous" panose="0201050600000002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Lord</a:t>
            </a:r>
            <a:r>
              <a:rPr lang="en-US" dirty="0">
                <a:solidFill>
                  <a:srgbClr val="FFFF00"/>
                </a:solidFill>
                <a:effectLst/>
                <a:latin typeface="Righteous" panose="0201050600000002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trust in Him, and He will act </a:t>
            </a:r>
            <a:r>
              <a:rPr lang="en-US" dirty="0">
                <a:solidFill>
                  <a:schemeClr val="accent1"/>
                </a:solidFill>
                <a:effectLst/>
                <a:latin typeface="Righteous" panose="0201050600000002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 Be silent before the </a:t>
            </a:r>
            <a:r>
              <a:rPr lang="en-US" cap="small" dirty="0">
                <a:solidFill>
                  <a:schemeClr val="accent1"/>
                </a:solidFill>
                <a:effectLst/>
                <a:latin typeface="Righteous" panose="0201050600000002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Lord</a:t>
            </a:r>
            <a:r>
              <a:rPr lang="en-US" dirty="0">
                <a:solidFill>
                  <a:schemeClr val="accent1"/>
                </a:solidFill>
                <a:effectLst/>
                <a:latin typeface="Righteous" panose="0201050600000002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dirty="0">
                <a:solidFill>
                  <a:srgbClr val="FFFF00"/>
                </a:solidFill>
                <a:effectLst/>
                <a:latin typeface="Righteous" panose="0201050600000002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wait expectantly for Him; do not be agitated </a:t>
            </a:r>
            <a:r>
              <a:rPr lang="en-US" dirty="0">
                <a:solidFill>
                  <a:schemeClr val="accent1"/>
                </a:solidFill>
                <a:effectLst/>
                <a:latin typeface="Righteous" panose="0201050600000002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 by the man who carries out evil plans. </a:t>
            </a:r>
            <a:r>
              <a:rPr lang="en-US" dirty="0">
                <a:solidFill>
                  <a:srgbClr val="FFFF00"/>
                </a:solidFill>
                <a:effectLst/>
                <a:latin typeface="Righteous" panose="0201050600000002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Refrain from anger and give up </a:t>
            </a:r>
            <a:r>
              <a:rPr lang="en-US" dirty="0">
                <a:solidFill>
                  <a:srgbClr val="FFFF00"/>
                </a:solidFill>
                <a:effectLst/>
                <a:latin typeface="Righteous" panose="02010506000000020000" pitchFamily="2" charset="0"/>
                <a:ea typeface="Times New Roman" panose="02020603050405020304" pitchFamily="18" charset="0"/>
                <a:cs typeface="Cambria Math" panose="02040503050406030204" pitchFamily="18" charset="0"/>
              </a:rPr>
              <a:t>⌊</a:t>
            </a:r>
            <a:r>
              <a:rPr lang="en-US" dirty="0">
                <a:solidFill>
                  <a:srgbClr val="FFFF00"/>
                </a:solidFill>
                <a:effectLst/>
                <a:latin typeface="Righteous" panose="0201050600000002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your</a:t>
            </a:r>
            <a:r>
              <a:rPr lang="en-US" dirty="0">
                <a:solidFill>
                  <a:srgbClr val="FFFF00"/>
                </a:solidFill>
                <a:effectLst/>
                <a:latin typeface="Righteous" panose="02010506000000020000" pitchFamily="2" charset="0"/>
                <a:ea typeface="Times New Roman" panose="02020603050405020304" pitchFamily="18" charset="0"/>
                <a:cs typeface="Cambria Math" panose="02040503050406030204" pitchFamily="18" charset="0"/>
              </a:rPr>
              <a:t>⌋</a:t>
            </a:r>
            <a:r>
              <a:rPr lang="en-US" dirty="0">
                <a:solidFill>
                  <a:srgbClr val="FFFF00"/>
                </a:solidFill>
                <a:effectLst/>
                <a:latin typeface="Righteous" panose="0201050600000002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rage; do not be agitated </a:t>
            </a:r>
            <a:r>
              <a:rPr lang="en-US" dirty="0">
                <a:solidFill>
                  <a:schemeClr val="accent1"/>
                </a:solidFill>
                <a:effectLst/>
                <a:latin typeface="Righteous" panose="0201050600000002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it can only bring harm. (HCSB)</a:t>
            </a:r>
            <a:endParaRPr lang="en-US" dirty="0">
              <a:solidFill>
                <a:schemeClr val="accent1"/>
              </a:solidFill>
              <a:latin typeface="Righteous" panose="0201050600000002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6385273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3810000" cy="1143000"/>
          </a:xfrm>
        </p:spPr>
        <p:txBody>
          <a:bodyPr/>
          <a:lstStyle/>
          <a:p>
            <a:r>
              <a:rPr lang="en-US" altLang="en-US" sz="2800" dirty="0"/>
              <a:t>Required but NOT Forgiveness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23203"/>
            <a:ext cx="4495800" cy="5262979"/>
          </a:xfrm>
        </p:spPr>
        <p:txBody>
          <a:bodyPr wrap="square">
            <a:spAutoFit/>
          </a:bodyPr>
          <a:lstStyle/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Love, compassion,</a:t>
            </a:r>
            <a:r>
              <a:rPr lang="en-US" sz="2800" b="1" i="1" dirty="0">
                <a:solidFill>
                  <a:schemeClr val="accent1"/>
                </a:solidFill>
              </a:rPr>
              <a:t> help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Seek peace &amp; forgiving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No vengeance</a:t>
            </a:r>
            <a:r>
              <a:rPr lang="en-US" sz="2800" b="1" i="1" dirty="0">
                <a:solidFill>
                  <a:schemeClr val="accent1"/>
                </a:solidFill>
              </a:rPr>
              <a:t>, </a:t>
            </a:r>
            <a:r>
              <a:rPr lang="en-US" sz="2800" b="1" i="1" dirty="0">
                <a:solidFill>
                  <a:schemeClr val="accent1"/>
                </a:solidFill>
                <a:effectLst/>
              </a:rPr>
              <a:t>threats evil speech</a:t>
            </a:r>
            <a:endParaRPr lang="en-US" sz="2400" b="1" i="1" dirty="0">
              <a:solidFill>
                <a:schemeClr val="accent2"/>
              </a:solidFill>
              <a:effectLst/>
              <a:latin typeface="Comic Sans MS" panose="030F0702030302020204" pitchFamily="66" charset="0"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No bitterness, grudges</a:t>
            </a:r>
            <a:endParaRPr lang="en-US" sz="2400" b="1" i="1" dirty="0">
              <a:solidFill>
                <a:schemeClr val="accent2"/>
              </a:solidFill>
              <a:effectLst/>
              <a:latin typeface="Comic Sans MS" panose="030F0702030302020204" pitchFamily="66" charset="0"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Examine yourself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</a:rPr>
              <a:t>Seek Scripture, truth</a:t>
            </a:r>
            <a:endParaRPr lang="en-US" sz="2800" b="1" i="1" dirty="0">
              <a:solidFill>
                <a:schemeClr val="accent1"/>
              </a:solidFill>
              <a:effectLst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Pray for them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Bless &amp; do good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Rebuke</a:t>
            </a:r>
            <a:r>
              <a:rPr lang="en-US" sz="2800" b="1" i="1" dirty="0">
                <a:solidFill>
                  <a:schemeClr val="accent1"/>
                </a:solidFill>
              </a:rPr>
              <a:t> (</a:t>
            </a:r>
            <a:r>
              <a:rPr lang="en-US" sz="2800" b="1" i="1" dirty="0">
                <a:solidFill>
                  <a:schemeClr val="accent1"/>
                </a:solidFill>
                <a:effectLst/>
              </a:rPr>
              <a:t>discipline)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</a:rPr>
              <a:t>Expect benefits</a:t>
            </a:r>
            <a:endParaRPr lang="en-US" sz="2800" b="1" i="1" dirty="0">
              <a:solidFill>
                <a:schemeClr val="accent1"/>
              </a:solidFill>
              <a:effectLst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Trust God</a:t>
            </a:r>
            <a:endParaRPr lang="en-US" altLang="en-US" sz="2400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Rectangle 2">
            <a:extLst>
              <a:ext uri="{FF2B5EF4-FFF2-40B4-BE49-F238E27FC236}">
                <a16:creationId xmlns:a16="http://schemas.microsoft.com/office/drawing/2014/main" id="{52CA984D-DC42-43D7-9874-7FF303F1B0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3048000"/>
            <a:ext cx="1066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5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altLang="en-US" sz="2800" dirty="0">
              <a:solidFill>
                <a:srgbClr val="FFFF00"/>
              </a:solidFill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D076EC7E-275D-4F2A-A130-EB23324716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3048000"/>
            <a:ext cx="1066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5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≠</a:t>
            </a:r>
            <a:endParaRPr lang="en-US" altLang="en-US" sz="2800" dirty="0">
              <a:solidFill>
                <a:srgbClr val="FFFF00"/>
              </a:solidFill>
            </a:endParaRP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84570BC0-C2BB-49C5-A4D6-98D8B451B8ED}"/>
              </a:ext>
            </a:extLst>
          </p:cNvPr>
          <p:cNvSpPr/>
          <p:nvPr/>
        </p:nvSpPr>
        <p:spPr>
          <a:xfrm>
            <a:off x="4953000" y="1219200"/>
            <a:ext cx="304800" cy="4953000"/>
          </a:xfrm>
          <a:prstGeom prst="rightBrace">
            <a:avLst/>
          </a:prstGeom>
          <a:ln w="50800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>
                    <a:lumMod val="75000"/>
                  </a:schemeClr>
                </a:solidFill>
              </a:ln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46B4E05-4030-4CA6-AD41-EEF9E1622812}"/>
              </a:ext>
            </a:extLst>
          </p:cNvPr>
          <p:cNvSpPr txBox="1"/>
          <p:nvPr/>
        </p:nvSpPr>
        <p:spPr>
          <a:xfrm>
            <a:off x="609600" y="6320135"/>
            <a:ext cx="601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Peter 2:23; Rom. 12:19; Psalm 37:1-8</a:t>
            </a:r>
            <a:endParaRPr lang="en-US" sz="2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C99BB0-3289-488D-A8D8-F07AC120BB33}"/>
              </a:ext>
            </a:extLst>
          </p:cNvPr>
          <p:cNvSpPr txBox="1"/>
          <p:nvPr/>
        </p:nvSpPr>
        <p:spPr>
          <a:xfrm>
            <a:off x="8305800" y="1295400"/>
            <a:ext cx="2895600" cy="3970318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solidFill>
                  <a:schemeClr val="accent1"/>
                </a:solidFill>
                <a:latin typeface="Amaranth" panose="02000503050000020004" pitchFamily="2" charset="0"/>
              </a:rPr>
              <a:t>Can </a:t>
            </a:r>
            <a:r>
              <a:rPr lang="en-US" sz="2800" b="1" dirty="0">
                <a:solidFill>
                  <a:schemeClr val="accent1"/>
                </a:solidFill>
                <a:latin typeface="Amaranth" panose="02000503050000020004" pitchFamily="2" charset="0"/>
              </a:rPr>
              <a:t>you honestly say you have no desire to hurt them but pray for them, show them their error by the Bible, and leave the outcome to God?</a:t>
            </a: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139D9CEB-698B-4A49-9F14-214E4C21B6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2666137"/>
            <a:ext cx="1447800" cy="1754326"/>
          </a:xfrm>
          <a:prstGeom prst="rect">
            <a:avLst/>
          </a:prstGeom>
          <a:noFill/>
          <a:ln w="476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3600" dirty="0">
                <a:solidFill>
                  <a:srgbClr val="FFFF00"/>
                </a:solidFill>
              </a:rPr>
              <a:t>For-give-</a:t>
            </a:r>
            <a:br>
              <a:rPr lang="en-US" altLang="en-US" sz="3600" dirty="0">
                <a:solidFill>
                  <a:srgbClr val="FFFF00"/>
                </a:solidFill>
              </a:rPr>
            </a:br>
            <a:r>
              <a:rPr lang="en-US" altLang="en-US" sz="3600" dirty="0">
                <a:solidFill>
                  <a:srgbClr val="FFFF00"/>
                </a:solidFill>
              </a:rPr>
              <a:t>ness</a:t>
            </a:r>
          </a:p>
        </p:txBody>
      </p:sp>
    </p:spTree>
    <p:extLst>
      <p:ext uri="{BB962C8B-B14F-4D97-AF65-F5344CB8AC3E}">
        <p14:creationId xmlns:p14="http://schemas.microsoft.com/office/powerpoint/2010/main" val="753514492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3810000" cy="1143000"/>
          </a:xfrm>
        </p:spPr>
        <p:txBody>
          <a:bodyPr/>
          <a:lstStyle/>
          <a:p>
            <a:r>
              <a:rPr lang="en-US" altLang="en-US" sz="2800" dirty="0"/>
              <a:t>Required but NOT Forgiveness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23203"/>
            <a:ext cx="4495800" cy="5262979"/>
          </a:xfrm>
        </p:spPr>
        <p:txBody>
          <a:bodyPr wrap="square">
            <a:spAutoFit/>
          </a:bodyPr>
          <a:lstStyle/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Love, compassion,</a:t>
            </a:r>
            <a:r>
              <a:rPr lang="en-US" sz="2800" b="1" i="1" dirty="0">
                <a:solidFill>
                  <a:schemeClr val="accent1"/>
                </a:solidFill>
              </a:rPr>
              <a:t> help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Seek peace &amp; forgiving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No vengeance</a:t>
            </a:r>
            <a:r>
              <a:rPr lang="en-US" sz="2800" b="1" i="1" dirty="0">
                <a:solidFill>
                  <a:schemeClr val="accent1"/>
                </a:solidFill>
              </a:rPr>
              <a:t>, </a:t>
            </a:r>
            <a:r>
              <a:rPr lang="en-US" sz="2800" b="1" i="1" dirty="0">
                <a:solidFill>
                  <a:schemeClr val="accent1"/>
                </a:solidFill>
                <a:effectLst/>
              </a:rPr>
              <a:t>threats evil speech</a:t>
            </a:r>
            <a:endParaRPr lang="en-US" sz="2400" b="1" i="1" dirty="0">
              <a:solidFill>
                <a:schemeClr val="accent2"/>
              </a:solidFill>
              <a:effectLst/>
              <a:latin typeface="Comic Sans MS" panose="030F0702030302020204" pitchFamily="66" charset="0"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No bitterness, grudges</a:t>
            </a:r>
            <a:endParaRPr lang="en-US" sz="2400" b="1" i="1" dirty="0">
              <a:solidFill>
                <a:schemeClr val="accent2"/>
              </a:solidFill>
              <a:effectLst/>
              <a:latin typeface="Comic Sans MS" panose="030F0702030302020204" pitchFamily="66" charset="0"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Examine yourself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</a:rPr>
              <a:t>Seek Scripture, truth</a:t>
            </a:r>
            <a:endParaRPr lang="en-US" sz="2800" b="1" i="1" dirty="0">
              <a:solidFill>
                <a:schemeClr val="accent1"/>
              </a:solidFill>
              <a:effectLst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Pray for them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Bless &amp; do good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Rebuke (discipline)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</a:rPr>
              <a:t>Expect benefits</a:t>
            </a:r>
            <a:endParaRPr lang="en-US" sz="2800" b="1" i="1" dirty="0">
              <a:solidFill>
                <a:schemeClr val="accent1"/>
              </a:solidFill>
              <a:effectLst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Trust God</a:t>
            </a:r>
            <a:endParaRPr lang="en-US" altLang="en-US" sz="2400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AEC642A-0E0E-4FF3-B6C2-9068EDDE60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8600" y="228600"/>
            <a:ext cx="3810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800" dirty="0"/>
              <a:t>What Forgiveness IS</a:t>
            </a:r>
          </a:p>
        </p:txBody>
      </p:sp>
      <p:sp>
        <p:nvSpPr>
          <p:cNvPr id="18" name="Right Brace 17">
            <a:extLst>
              <a:ext uri="{FF2B5EF4-FFF2-40B4-BE49-F238E27FC236}">
                <a16:creationId xmlns:a16="http://schemas.microsoft.com/office/drawing/2014/main" id="{C8773338-7F02-4089-8D28-B15A9739F007}"/>
              </a:ext>
            </a:extLst>
          </p:cNvPr>
          <p:cNvSpPr/>
          <p:nvPr/>
        </p:nvSpPr>
        <p:spPr>
          <a:xfrm flipH="1" flipV="1">
            <a:off x="8001000" y="1173162"/>
            <a:ext cx="304800" cy="4953000"/>
          </a:xfrm>
          <a:prstGeom prst="rightBrace">
            <a:avLst/>
          </a:prstGeom>
          <a:ln w="50800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>
                    <a:lumMod val="75000"/>
                  </a:schemeClr>
                </a:solidFill>
              </a:ln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D076EC7E-275D-4F2A-A130-EB23324716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3048000"/>
            <a:ext cx="1066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5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≠</a:t>
            </a:r>
            <a:endParaRPr lang="en-US" altLang="en-US" sz="2800" dirty="0">
              <a:solidFill>
                <a:srgbClr val="FFFF00"/>
              </a:solidFill>
            </a:endParaRP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84570BC0-C2BB-49C5-A4D6-98D8B451B8ED}"/>
              </a:ext>
            </a:extLst>
          </p:cNvPr>
          <p:cNvSpPr/>
          <p:nvPr/>
        </p:nvSpPr>
        <p:spPr>
          <a:xfrm>
            <a:off x="4953000" y="1219200"/>
            <a:ext cx="304800" cy="4953000"/>
          </a:xfrm>
          <a:prstGeom prst="rightBrace">
            <a:avLst/>
          </a:prstGeom>
          <a:ln w="50800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>
                    <a:lumMod val="75000"/>
                  </a:schemeClr>
                </a:solidFill>
              </a:ln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47C77BAD-C79D-4B7F-9FA8-1C91854613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3048000"/>
            <a:ext cx="1066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5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altLang="en-US" sz="2800" dirty="0">
              <a:solidFill>
                <a:srgbClr val="FFFF00"/>
              </a:solidFill>
            </a:endParaRP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24AFAF9B-C6BC-49C0-86BD-1619BA77AE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2666137"/>
            <a:ext cx="1447800" cy="1754326"/>
          </a:xfrm>
          <a:prstGeom prst="rect">
            <a:avLst/>
          </a:prstGeom>
          <a:noFill/>
          <a:ln w="476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3600" dirty="0">
                <a:solidFill>
                  <a:srgbClr val="FFFF00"/>
                </a:solidFill>
              </a:rPr>
              <a:t>For-give-</a:t>
            </a:r>
            <a:br>
              <a:rPr lang="en-US" altLang="en-US" sz="3600" dirty="0">
                <a:solidFill>
                  <a:srgbClr val="FFFF00"/>
                </a:solidFill>
              </a:rPr>
            </a:br>
            <a:r>
              <a:rPr lang="en-US" altLang="en-US" sz="3600" dirty="0">
                <a:solidFill>
                  <a:srgbClr val="FFFF00"/>
                </a:solidFill>
              </a:rPr>
              <a:t>ness</a:t>
            </a:r>
          </a:p>
        </p:txBody>
      </p:sp>
    </p:spTree>
    <p:extLst>
      <p:ext uri="{BB962C8B-B14F-4D97-AF65-F5344CB8AC3E}">
        <p14:creationId xmlns:p14="http://schemas.microsoft.com/office/powerpoint/2010/main" val="3306543760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3810000" cy="1143000"/>
          </a:xfrm>
        </p:spPr>
        <p:txBody>
          <a:bodyPr/>
          <a:lstStyle/>
          <a:p>
            <a:r>
              <a:rPr lang="en-US" altLang="en-US" sz="2800" dirty="0"/>
              <a:t>Required but NOT Forgiveness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AEC642A-0E0E-4FF3-B6C2-9068EDDE60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8600" y="228600"/>
            <a:ext cx="3810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800" dirty="0"/>
              <a:t>What Forgiveness IS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D2F4458-1358-4DEE-B616-4E4FECBA48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1177165"/>
            <a:ext cx="3733800" cy="2543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marR="0" indent="-274320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Pardon / release from guilt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4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Psalm 32:1,2;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4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Jeremiah 33:8;  Matthew 6:12; 18:27,32;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4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John 1:9 </a:t>
            </a:r>
            <a:endParaRPr lang="en-US" sz="2400" b="1" i="1" dirty="0">
              <a:solidFill>
                <a:schemeClr val="accent2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18" name="Right Brace 17">
            <a:extLst>
              <a:ext uri="{FF2B5EF4-FFF2-40B4-BE49-F238E27FC236}">
                <a16:creationId xmlns:a16="http://schemas.microsoft.com/office/drawing/2014/main" id="{C8773338-7F02-4089-8D28-B15A9739F007}"/>
              </a:ext>
            </a:extLst>
          </p:cNvPr>
          <p:cNvSpPr/>
          <p:nvPr/>
        </p:nvSpPr>
        <p:spPr>
          <a:xfrm flipH="1" flipV="1">
            <a:off x="8001000" y="1173162"/>
            <a:ext cx="304800" cy="4953000"/>
          </a:xfrm>
          <a:prstGeom prst="rightBrace">
            <a:avLst/>
          </a:prstGeom>
          <a:ln w="50800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>
                    <a:lumMod val="75000"/>
                  </a:schemeClr>
                </a:solidFill>
              </a:ln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0C9608B8-A747-4EF4-B620-B4805E02ED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3048000"/>
            <a:ext cx="1066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5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≠</a:t>
            </a:r>
            <a:endParaRPr lang="en-US" altLang="en-US" sz="2800" dirty="0">
              <a:solidFill>
                <a:srgbClr val="FFFF00"/>
              </a:solidFill>
            </a:endParaRPr>
          </a:p>
        </p:txBody>
      </p:sp>
      <p:sp>
        <p:nvSpPr>
          <p:cNvPr id="13" name="Right Brace 12">
            <a:extLst>
              <a:ext uri="{FF2B5EF4-FFF2-40B4-BE49-F238E27FC236}">
                <a16:creationId xmlns:a16="http://schemas.microsoft.com/office/drawing/2014/main" id="{ACE16948-F887-4956-A1F5-0C6CADCC9B3B}"/>
              </a:ext>
            </a:extLst>
          </p:cNvPr>
          <p:cNvSpPr/>
          <p:nvPr/>
        </p:nvSpPr>
        <p:spPr>
          <a:xfrm>
            <a:off x="4953000" y="1219200"/>
            <a:ext cx="304800" cy="4953000"/>
          </a:xfrm>
          <a:prstGeom prst="rightBrace">
            <a:avLst/>
          </a:prstGeom>
          <a:ln w="50800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>
                    <a:lumMod val="75000"/>
                  </a:schemeClr>
                </a:solidFill>
              </a:ln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765278AA-2DA6-446A-950C-098163CE63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223203"/>
            <a:ext cx="4495800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Love, compassion,</a:t>
            </a:r>
            <a:r>
              <a:rPr lang="en-US" sz="2800" b="1" i="1" dirty="0">
                <a:solidFill>
                  <a:schemeClr val="accent1"/>
                </a:solidFill>
              </a:rPr>
              <a:t> help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Seek peace &amp; forgiving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No vengeance</a:t>
            </a:r>
            <a:r>
              <a:rPr lang="en-US" sz="2800" b="1" i="1" dirty="0">
                <a:solidFill>
                  <a:schemeClr val="accent1"/>
                </a:solidFill>
              </a:rPr>
              <a:t>, </a:t>
            </a:r>
            <a:r>
              <a:rPr lang="en-US" sz="2800" b="1" i="1" dirty="0">
                <a:solidFill>
                  <a:schemeClr val="accent1"/>
                </a:solidFill>
                <a:effectLst/>
              </a:rPr>
              <a:t>threats evil speech</a:t>
            </a:r>
            <a:endParaRPr lang="en-US" sz="2400" b="1" i="1" dirty="0">
              <a:solidFill>
                <a:schemeClr val="accent2"/>
              </a:solidFill>
              <a:effectLst/>
              <a:latin typeface="Comic Sans MS" panose="030F0702030302020204" pitchFamily="66" charset="0"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No bitterness, grudges</a:t>
            </a:r>
            <a:endParaRPr lang="en-US" sz="2400" b="1" i="1" dirty="0">
              <a:solidFill>
                <a:schemeClr val="accent2"/>
              </a:solidFill>
              <a:effectLst/>
              <a:latin typeface="Comic Sans MS" panose="030F0702030302020204" pitchFamily="66" charset="0"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Examine yourself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</a:rPr>
              <a:t>Seek Scripture, truth</a:t>
            </a:r>
            <a:endParaRPr lang="en-US" sz="2800" b="1" i="1" dirty="0">
              <a:solidFill>
                <a:schemeClr val="accent1"/>
              </a:solidFill>
              <a:effectLst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Pray for them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Bless &amp; do good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Rebuke</a:t>
            </a:r>
            <a:r>
              <a:rPr lang="en-US" sz="2800" b="1" i="1" dirty="0">
                <a:solidFill>
                  <a:schemeClr val="accent1"/>
                </a:solidFill>
              </a:rPr>
              <a:t> (</a:t>
            </a:r>
            <a:r>
              <a:rPr lang="en-US" sz="2800" b="1" i="1" dirty="0">
                <a:solidFill>
                  <a:schemeClr val="accent1"/>
                </a:solidFill>
                <a:effectLst/>
              </a:rPr>
              <a:t>discipline)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</a:rPr>
              <a:t>Expect benefits</a:t>
            </a:r>
            <a:endParaRPr lang="en-US" sz="2800" b="1" i="1" dirty="0">
              <a:solidFill>
                <a:schemeClr val="accent1"/>
              </a:solidFill>
              <a:effectLst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Trust God</a:t>
            </a:r>
            <a:endParaRPr lang="en-US" altLang="en-US" sz="2400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92B5822F-BBDF-4EB1-9E05-2B7EC5A675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3048000"/>
            <a:ext cx="1066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5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altLang="en-US" sz="2800" dirty="0">
              <a:solidFill>
                <a:srgbClr val="FFFF00"/>
              </a:solidFill>
            </a:endParaRP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FC9C2CB3-72A3-49E8-9BDF-7A33A214B3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2666137"/>
            <a:ext cx="1447800" cy="1754326"/>
          </a:xfrm>
          <a:prstGeom prst="rect">
            <a:avLst/>
          </a:prstGeom>
          <a:noFill/>
          <a:ln w="476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3600" dirty="0">
                <a:solidFill>
                  <a:srgbClr val="FFFF00"/>
                </a:solidFill>
              </a:rPr>
              <a:t>For-give-</a:t>
            </a:r>
            <a:br>
              <a:rPr lang="en-US" altLang="en-US" sz="3600" dirty="0">
                <a:solidFill>
                  <a:srgbClr val="FFFF00"/>
                </a:solidFill>
              </a:rPr>
            </a:br>
            <a:r>
              <a:rPr lang="en-US" altLang="en-US" sz="3600" dirty="0">
                <a:solidFill>
                  <a:srgbClr val="FFFF00"/>
                </a:solidFill>
              </a:rPr>
              <a:t>ness</a:t>
            </a:r>
          </a:p>
        </p:txBody>
      </p:sp>
    </p:spTree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3810000" cy="1143000"/>
          </a:xfrm>
        </p:spPr>
        <p:txBody>
          <a:bodyPr/>
          <a:lstStyle/>
          <a:p>
            <a:r>
              <a:rPr lang="en-US" altLang="en-US" sz="2800" dirty="0"/>
              <a:t>Required but NOT Forgiveness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AEC642A-0E0E-4FF3-B6C2-9068EDDE60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8600" y="228600"/>
            <a:ext cx="3810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800" dirty="0"/>
              <a:t>What Forgiveness IS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D2F4458-1358-4DEE-B616-4E4FECBA48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1177165"/>
            <a:ext cx="3733800" cy="2223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marR="0" indent="-274320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Pardon / release from guilt 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Assure forgiveness &amp; love, no rebuke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4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Corinthians 2:6-8 </a:t>
            </a:r>
            <a:endParaRPr lang="en-US" sz="2400" b="1" dirty="0">
              <a:solidFill>
                <a:schemeClr val="accent2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18" name="Right Brace 17">
            <a:extLst>
              <a:ext uri="{FF2B5EF4-FFF2-40B4-BE49-F238E27FC236}">
                <a16:creationId xmlns:a16="http://schemas.microsoft.com/office/drawing/2014/main" id="{73AC99CD-0950-41B2-8E7C-8781B2833FAE}"/>
              </a:ext>
            </a:extLst>
          </p:cNvPr>
          <p:cNvSpPr/>
          <p:nvPr/>
        </p:nvSpPr>
        <p:spPr>
          <a:xfrm flipH="1" flipV="1">
            <a:off x="8001000" y="1173162"/>
            <a:ext cx="304800" cy="4953000"/>
          </a:xfrm>
          <a:prstGeom prst="rightBrace">
            <a:avLst/>
          </a:prstGeom>
          <a:ln w="50800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>
                    <a:lumMod val="75000"/>
                  </a:schemeClr>
                </a:solidFill>
              </a:ln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157E7166-D3F7-4C2D-8970-12CCF87D63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3048000"/>
            <a:ext cx="1066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5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≠</a:t>
            </a:r>
            <a:endParaRPr lang="en-US" altLang="en-US" sz="2800" dirty="0">
              <a:solidFill>
                <a:srgbClr val="FFFF00"/>
              </a:solidFill>
            </a:endParaRPr>
          </a:p>
        </p:txBody>
      </p:sp>
      <p:sp>
        <p:nvSpPr>
          <p:cNvPr id="13" name="Right Brace 12">
            <a:extLst>
              <a:ext uri="{FF2B5EF4-FFF2-40B4-BE49-F238E27FC236}">
                <a16:creationId xmlns:a16="http://schemas.microsoft.com/office/drawing/2014/main" id="{822782C2-CEEB-4A75-8916-944789075827}"/>
              </a:ext>
            </a:extLst>
          </p:cNvPr>
          <p:cNvSpPr/>
          <p:nvPr/>
        </p:nvSpPr>
        <p:spPr>
          <a:xfrm>
            <a:off x="4953000" y="1219200"/>
            <a:ext cx="304800" cy="4953000"/>
          </a:xfrm>
          <a:prstGeom prst="rightBrace">
            <a:avLst/>
          </a:prstGeom>
          <a:ln w="50800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>
                    <a:lumMod val="75000"/>
                  </a:schemeClr>
                </a:solidFill>
              </a:ln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4228E478-9167-40D8-9AAB-2E5A9902BA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223203"/>
            <a:ext cx="4495800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Love, compassion,</a:t>
            </a:r>
            <a:r>
              <a:rPr lang="en-US" sz="2800" b="1" i="1" dirty="0">
                <a:solidFill>
                  <a:schemeClr val="accent1"/>
                </a:solidFill>
              </a:rPr>
              <a:t> help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Seek peace &amp; forgiving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No vengeance</a:t>
            </a:r>
            <a:r>
              <a:rPr lang="en-US" sz="2800" b="1" i="1" dirty="0">
                <a:solidFill>
                  <a:schemeClr val="accent1"/>
                </a:solidFill>
              </a:rPr>
              <a:t>, </a:t>
            </a:r>
            <a:r>
              <a:rPr lang="en-US" sz="2800" b="1" i="1" dirty="0">
                <a:solidFill>
                  <a:schemeClr val="accent1"/>
                </a:solidFill>
                <a:effectLst/>
              </a:rPr>
              <a:t>threats evil speech</a:t>
            </a:r>
            <a:endParaRPr lang="en-US" sz="2400" b="1" i="1" dirty="0">
              <a:solidFill>
                <a:schemeClr val="accent2"/>
              </a:solidFill>
              <a:effectLst/>
              <a:latin typeface="Comic Sans MS" panose="030F0702030302020204" pitchFamily="66" charset="0"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No bitterness, grudges</a:t>
            </a:r>
            <a:endParaRPr lang="en-US" sz="2400" b="1" i="1" dirty="0">
              <a:solidFill>
                <a:schemeClr val="accent2"/>
              </a:solidFill>
              <a:effectLst/>
              <a:latin typeface="Comic Sans MS" panose="030F0702030302020204" pitchFamily="66" charset="0"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Examine yourself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</a:rPr>
              <a:t>Seek Scripture, truth</a:t>
            </a:r>
            <a:endParaRPr lang="en-US" sz="2800" b="1" i="1" dirty="0">
              <a:solidFill>
                <a:schemeClr val="accent1"/>
              </a:solidFill>
              <a:effectLst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Pray for them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Bless &amp; do good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Rebuke (discipline)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</a:rPr>
              <a:t>Expect benefits</a:t>
            </a:r>
            <a:endParaRPr lang="en-US" sz="2800" b="1" i="1" dirty="0">
              <a:solidFill>
                <a:schemeClr val="accent1"/>
              </a:solidFill>
              <a:effectLst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Trust God</a:t>
            </a:r>
            <a:endParaRPr lang="en-US" altLang="en-US" sz="2400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CD4CD661-6A99-4835-8475-6F9F63412A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3048000"/>
            <a:ext cx="1066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5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altLang="en-US" sz="2800" dirty="0">
              <a:solidFill>
                <a:srgbClr val="FFFF00"/>
              </a:solidFill>
            </a:endParaRPr>
          </a:p>
        </p:txBody>
      </p:sp>
      <p:sp>
        <p:nvSpPr>
          <p:cNvPr id="17" name="Rectangle 2">
            <a:extLst>
              <a:ext uri="{FF2B5EF4-FFF2-40B4-BE49-F238E27FC236}">
                <a16:creationId xmlns:a16="http://schemas.microsoft.com/office/drawing/2014/main" id="{B3FE37DA-983B-447F-8BC3-7518379A54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2666137"/>
            <a:ext cx="1447800" cy="1754326"/>
          </a:xfrm>
          <a:prstGeom prst="rect">
            <a:avLst/>
          </a:prstGeom>
          <a:noFill/>
          <a:ln w="476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3600" dirty="0">
                <a:solidFill>
                  <a:srgbClr val="FFFF00"/>
                </a:solidFill>
              </a:rPr>
              <a:t>For-give-</a:t>
            </a:r>
            <a:br>
              <a:rPr lang="en-US" altLang="en-US" sz="3600" dirty="0">
                <a:solidFill>
                  <a:srgbClr val="FFFF00"/>
                </a:solidFill>
              </a:rPr>
            </a:br>
            <a:r>
              <a:rPr lang="en-US" altLang="en-US" sz="3600" dirty="0">
                <a:solidFill>
                  <a:srgbClr val="FFFF00"/>
                </a:solidFill>
              </a:rPr>
              <a:t>ness</a:t>
            </a:r>
          </a:p>
        </p:txBody>
      </p:sp>
    </p:spTree>
    <p:extLst>
      <p:ext uri="{BB962C8B-B14F-4D97-AF65-F5344CB8AC3E}">
        <p14:creationId xmlns:p14="http://schemas.microsoft.com/office/powerpoint/2010/main" val="1285406296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3810000" cy="1143000"/>
          </a:xfrm>
        </p:spPr>
        <p:txBody>
          <a:bodyPr/>
          <a:lstStyle/>
          <a:p>
            <a:r>
              <a:rPr lang="en-US" altLang="en-US" sz="2800" dirty="0"/>
              <a:t>Required but NOT Forgiveness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AEC642A-0E0E-4FF3-B6C2-9068EDDE60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8600" y="228600"/>
            <a:ext cx="3810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800" dirty="0"/>
              <a:t>What Forgiveness IS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D2F4458-1358-4DEE-B616-4E4FECBA48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1177165"/>
            <a:ext cx="3733800" cy="3454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marR="0" indent="-274320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Pardon / release from guilt 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Assure forgiveness &amp; love, no rebuke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Might not restore responsibility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4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Timothy 3:10; </a:t>
            </a:r>
            <a:br>
              <a:rPr lang="en-US" sz="24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Acts 15:36-38 </a:t>
            </a:r>
            <a:endParaRPr lang="en-US" sz="2400" b="1" dirty="0">
              <a:solidFill>
                <a:schemeClr val="accent2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13" name="Right Brace 12">
            <a:extLst>
              <a:ext uri="{FF2B5EF4-FFF2-40B4-BE49-F238E27FC236}">
                <a16:creationId xmlns:a16="http://schemas.microsoft.com/office/drawing/2014/main" id="{1A462170-373E-4472-A8F6-36E725AE613B}"/>
              </a:ext>
            </a:extLst>
          </p:cNvPr>
          <p:cNvSpPr/>
          <p:nvPr/>
        </p:nvSpPr>
        <p:spPr>
          <a:xfrm flipH="1" flipV="1">
            <a:off x="8001000" y="1173162"/>
            <a:ext cx="304800" cy="4953000"/>
          </a:xfrm>
          <a:prstGeom prst="rightBrace">
            <a:avLst/>
          </a:prstGeom>
          <a:ln w="50800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>
                    <a:lumMod val="75000"/>
                  </a:schemeClr>
                </a:solidFill>
              </a:ln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3B45F436-F446-4A46-916B-E9FBD147CE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3048000"/>
            <a:ext cx="1066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5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≠</a:t>
            </a:r>
            <a:endParaRPr lang="en-US" altLang="en-US" sz="2800" dirty="0">
              <a:solidFill>
                <a:srgbClr val="FFFF00"/>
              </a:solidFill>
            </a:endParaRPr>
          </a:p>
        </p:txBody>
      </p:sp>
      <p:sp>
        <p:nvSpPr>
          <p:cNvPr id="17" name="Right Brace 16">
            <a:extLst>
              <a:ext uri="{FF2B5EF4-FFF2-40B4-BE49-F238E27FC236}">
                <a16:creationId xmlns:a16="http://schemas.microsoft.com/office/drawing/2014/main" id="{346E8A07-4615-4003-BB83-7DEF0110FB4C}"/>
              </a:ext>
            </a:extLst>
          </p:cNvPr>
          <p:cNvSpPr/>
          <p:nvPr/>
        </p:nvSpPr>
        <p:spPr>
          <a:xfrm>
            <a:off x="4953000" y="1219200"/>
            <a:ext cx="304800" cy="4953000"/>
          </a:xfrm>
          <a:prstGeom prst="rightBrace">
            <a:avLst/>
          </a:prstGeom>
          <a:ln w="50800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>
                    <a:lumMod val="75000"/>
                  </a:schemeClr>
                </a:solidFill>
              </a:ln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5EE702C8-8F3E-46DC-ADCE-4D6E152FD0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223203"/>
            <a:ext cx="4495800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Love, compassion,</a:t>
            </a:r>
            <a:r>
              <a:rPr lang="en-US" sz="2800" b="1" i="1" dirty="0">
                <a:solidFill>
                  <a:schemeClr val="accent1"/>
                </a:solidFill>
              </a:rPr>
              <a:t> help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Seek peace &amp; forgiving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No vengeance</a:t>
            </a:r>
            <a:r>
              <a:rPr lang="en-US" sz="2800" b="1" i="1" dirty="0">
                <a:solidFill>
                  <a:schemeClr val="accent1"/>
                </a:solidFill>
              </a:rPr>
              <a:t>, </a:t>
            </a:r>
            <a:r>
              <a:rPr lang="en-US" sz="2800" b="1" i="1" dirty="0">
                <a:solidFill>
                  <a:schemeClr val="accent1"/>
                </a:solidFill>
                <a:effectLst/>
              </a:rPr>
              <a:t>threats evil speech</a:t>
            </a:r>
            <a:endParaRPr lang="en-US" sz="2400" b="1" i="1" dirty="0">
              <a:solidFill>
                <a:schemeClr val="accent2"/>
              </a:solidFill>
              <a:effectLst/>
              <a:latin typeface="Comic Sans MS" panose="030F0702030302020204" pitchFamily="66" charset="0"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No bitterness, grudges</a:t>
            </a:r>
            <a:endParaRPr lang="en-US" sz="2400" b="1" i="1" dirty="0">
              <a:solidFill>
                <a:schemeClr val="accent2"/>
              </a:solidFill>
              <a:effectLst/>
              <a:latin typeface="Comic Sans MS" panose="030F0702030302020204" pitchFamily="66" charset="0"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Examine yourself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</a:rPr>
              <a:t>Seek Scripture, truth</a:t>
            </a:r>
            <a:endParaRPr lang="en-US" sz="2800" b="1" i="1" dirty="0">
              <a:solidFill>
                <a:schemeClr val="accent1"/>
              </a:solidFill>
              <a:effectLst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Pray for them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Bless &amp; do good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Rebuke (discipline)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</a:rPr>
              <a:t>Expect benefits</a:t>
            </a:r>
            <a:endParaRPr lang="en-US" sz="2800" b="1" i="1" dirty="0">
              <a:solidFill>
                <a:schemeClr val="accent1"/>
              </a:solidFill>
              <a:effectLst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Trust God</a:t>
            </a:r>
            <a:endParaRPr lang="en-US" altLang="en-US" sz="2400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E871DD33-E851-48F2-BAE5-7076AB6A2E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3048000"/>
            <a:ext cx="1066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5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altLang="en-US" sz="2800" dirty="0">
              <a:solidFill>
                <a:srgbClr val="FFFF00"/>
              </a:solidFill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596C3391-916D-43FC-A4A8-848D067C0C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2666137"/>
            <a:ext cx="1447800" cy="1754326"/>
          </a:xfrm>
          <a:prstGeom prst="rect">
            <a:avLst/>
          </a:prstGeom>
          <a:noFill/>
          <a:ln w="476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3600" dirty="0">
                <a:solidFill>
                  <a:srgbClr val="FFFF00"/>
                </a:solidFill>
              </a:rPr>
              <a:t>For-give-</a:t>
            </a:r>
            <a:br>
              <a:rPr lang="en-US" altLang="en-US" sz="3600" dirty="0">
                <a:solidFill>
                  <a:srgbClr val="FFFF00"/>
                </a:solidFill>
              </a:rPr>
            </a:br>
            <a:r>
              <a:rPr lang="en-US" altLang="en-US" sz="3600" dirty="0">
                <a:solidFill>
                  <a:srgbClr val="FFFF00"/>
                </a:solidFill>
              </a:rPr>
              <a:t>ness</a:t>
            </a:r>
          </a:p>
        </p:txBody>
      </p:sp>
    </p:spTree>
    <p:extLst>
      <p:ext uri="{BB962C8B-B14F-4D97-AF65-F5344CB8AC3E}">
        <p14:creationId xmlns:p14="http://schemas.microsoft.com/office/powerpoint/2010/main" val="3165624626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3810000" cy="1143000"/>
          </a:xfrm>
        </p:spPr>
        <p:txBody>
          <a:bodyPr/>
          <a:lstStyle/>
          <a:p>
            <a:r>
              <a:rPr lang="en-US" altLang="en-US" sz="2800" dirty="0"/>
              <a:t>Required but NOT Forgiveness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AEC642A-0E0E-4FF3-B6C2-9068EDDE60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8600" y="228600"/>
            <a:ext cx="3810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800" dirty="0"/>
              <a:t>What Forgiveness IS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D2F4458-1358-4DEE-B616-4E4FECBA48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1177165"/>
            <a:ext cx="3733800" cy="5055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marR="0" indent="-274320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Pardon / release from guilt 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Assure forgiveness &amp; love, no rebuke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Might not restore responsibility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solidFill>
                  <a:srgbClr val="FFFF00"/>
                </a:solidFill>
                <a:effectLst/>
              </a:rPr>
              <a:t>Conditions of Forgiveness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4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Colossians 3:13; Matthew 6:12; Mark 16:16; Luke 24:47; Acts 22:16; 8:22; 1 John 1:9 </a:t>
            </a:r>
            <a:endParaRPr lang="en-US" sz="2400" b="1" dirty="0">
              <a:solidFill>
                <a:schemeClr val="accent2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13" name="Right Brace 12">
            <a:extLst>
              <a:ext uri="{FF2B5EF4-FFF2-40B4-BE49-F238E27FC236}">
                <a16:creationId xmlns:a16="http://schemas.microsoft.com/office/drawing/2014/main" id="{3DE38922-705D-4169-A681-18F628FFB1A2}"/>
              </a:ext>
            </a:extLst>
          </p:cNvPr>
          <p:cNvSpPr/>
          <p:nvPr/>
        </p:nvSpPr>
        <p:spPr>
          <a:xfrm flipH="1" flipV="1">
            <a:off x="8001000" y="1173162"/>
            <a:ext cx="304800" cy="4953000"/>
          </a:xfrm>
          <a:prstGeom prst="rightBrace">
            <a:avLst/>
          </a:prstGeom>
          <a:ln w="50800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>
                    <a:lumMod val="75000"/>
                  </a:schemeClr>
                </a:solidFill>
              </a:ln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9C0194FC-067C-4A9D-A4D6-5DF0AD9A5E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3048000"/>
            <a:ext cx="1066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5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≠</a:t>
            </a:r>
            <a:endParaRPr lang="en-US" altLang="en-US" sz="2800" dirty="0">
              <a:solidFill>
                <a:srgbClr val="FFFF00"/>
              </a:solidFill>
            </a:endParaRPr>
          </a:p>
        </p:txBody>
      </p:sp>
      <p:sp>
        <p:nvSpPr>
          <p:cNvPr id="17" name="Right Brace 16">
            <a:extLst>
              <a:ext uri="{FF2B5EF4-FFF2-40B4-BE49-F238E27FC236}">
                <a16:creationId xmlns:a16="http://schemas.microsoft.com/office/drawing/2014/main" id="{D2A20738-1505-4AF8-946F-C9E7E6973C19}"/>
              </a:ext>
            </a:extLst>
          </p:cNvPr>
          <p:cNvSpPr/>
          <p:nvPr/>
        </p:nvSpPr>
        <p:spPr>
          <a:xfrm>
            <a:off x="4953000" y="1219200"/>
            <a:ext cx="304800" cy="4953000"/>
          </a:xfrm>
          <a:prstGeom prst="rightBrace">
            <a:avLst/>
          </a:prstGeom>
          <a:ln w="50800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>
                    <a:lumMod val="75000"/>
                  </a:schemeClr>
                </a:solidFill>
              </a:ln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7484E599-D0EC-405B-8B70-29B559A1DE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223203"/>
            <a:ext cx="4495800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Love, compassion,</a:t>
            </a:r>
            <a:r>
              <a:rPr lang="en-US" sz="2800" b="1" i="1" dirty="0">
                <a:solidFill>
                  <a:schemeClr val="accent1"/>
                </a:solidFill>
              </a:rPr>
              <a:t> help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Seek peace &amp; forgiving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No vengeance</a:t>
            </a:r>
            <a:r>
              <a:rPr lang="en-US" sz="2800" b="1" i="1" dirty="0">
                <a:solidFill>
                  <a:schemeClr val="accent1"/>
                </a:solidFill>
              </a:rPr>
              <a:t>, </a:t>
            </a:r>
            <a:r>
              <a:rPr lang="en-US" sz="2800" b="1" i="1" dirty="0">
                <a:solidFill>
                  <a:schemeClr val="accent1"/>
                </a:solidFill>
                <a:effectLst/>
              </a:rPr>
              <a:t>threats evil speech</a:t>
            </a:r>
            <a:endParaRPr lang="en-US" sz="2400" b="1" i="1" dirty="0">
              <a:solidFill>
                <a:schemeClr val="accent2"/>
              </a:solidFill>
              <a:effectLst/>
              <a:latin typeface="Comic Sans MS" panose="030F0702030302020204" pitchFamily="66" charset="0"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No bitterness, grudges</a:t>
            </a:r>
            <a:endParaRPr lang="en-US" sz="2400" b="1" i="1" dirty="0">
              <a:solidFill>
                <a:schemeClr val="accent2"/>
              </a:solidFill>
              <a:effectLst/>
              <a:latin typeface="Comic Sans MS" panose="030F0702030302020204" pitchFamily="66" charset="0"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Examine yourself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</a:rPr>
              <a:t>Seek Scripture, truth</a:t>
            </a:r>
            <a:endParaRPr lang="en-US" sz="2800" b="1" i="1" dirty="0">
              <a:solidFill>
                <a:schemeClr val="accent1"/>
              </a:solidFill>
              <a:effectLst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Pray for them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Bless &amp; do good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Rebuke</a:t>
            </a:r>
            <a:r>
              <a:rPr lang="en-US" sz="2800" b="1" i="1" dirty="0">
                <a:solidFill>
                  <a:schemeClr val="accent1"/>
                </a:solidFill>
              </a:rPr>
              <a:t> (</a:t>
            </a:r>
            <a:r>
              <a:rPr lang="en-US" sz="2800" b="1" i="1" dirty="0">
                <a:solidFill>
                  <a:schemeClr val="accent1"/>
                </a:solidFill>
                <a:effectLst/>
              </a:rPr>
              <a:t>discipline)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</a:rPr>
              <a:t>Expect benefits</a:t>
            </a:r>
            <a:endParaRPr lang="en-US" sz="2800" b="1" i="1" dirty="0">
              <a:solidFill>
                <a:schemeClr val="accent1"/>
              </a:solidFill>
              <a:effectLst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Trust God</a:t>
            </a:r>
            <a:endParaRPr lang="en-US" altLang="en-US" sz="2400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DBBC75A6-55A5-4EB3-B762-956E182CB4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3048000"/>
            <a:ext cx="1066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5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altLang="en-US" sz="2800" dirty="0">
              <a:solidFill>
                <a:srgbClr val="FFFF00"/>
              </a:solidFill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CA8DE204-AC32-45CA-91ED-D5CA4473AB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2666137"/>
            <a:ext cx="1447800" cy="1754326"/>
          </a:xfrm>
          <a:prstGeom prst="rect">
            <a:avLst/>
          </a:prstGeom>
          <a:noFill/>
          <a:ln w="476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3600" dirty="0">
                <a:solidFill>
                  <a:srgbClr val="FFFF00"/>
                </a:solidFill>
              </a:rPr>
              <a:t>For-give-</a:t>
            </a:r>
            <a:br>
              <a:rPr lang="en-US" altLang="en-US" sz="3600" dirty="0">
                <a:solidFill>
                  <a:srgbClr val="FFFF00"/>
                </a:solidFill>
              </a:rPr>
            </a:br>
            <a:r>
              <a:rPr lang="en-US" altLang="en-US" sz="3600" dirty="0">
                <a:solidFill>
                  <a:srgbClr val="FFFF00"/>
                </a:solidFill>
              </a:rPr>
              <a:t>ness</a:t>
            </a:r>
          </a:p>
        </p:txBody>
      </p:sp>
    </p:spTree>
    <p:extLst>
      <p:ext uri="{BB962C8B-B14F-4D97-AF65-F5344CB8AC3E}">
        <p14:creationId xmlns:p14="http://schemas.microsoft.com/office/powerpoint/2010/main" val="4211333536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3810000" cy="1143000"/>
          </a:xfrm>
        </p:spPr>
        <p:txBody>
          <a:bodyPr/>
          <a:lstStyle/>
          <a:p>
            <a:r>
              <a:rPr lang="en-US" altLang="en-US" sz="2800" dirty="0"/>
              <a:t>Required but NOT Forgiveness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F421D27-C677-4DBC-8718-D9C88A1455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3048000"/>
            <a:ext cx="1066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5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≠</a:t>
            </a:r>
            <a:endParaRPr lang="en-US" altLang="en-US" sz="2800" dirty="0">
              <a:solidFill>
                <a:srgbClr val="FFFF00"/>
              </a:solidFill>
            </a:endParaRPr>
          </a:p>
        </p:txBody>
      </p:sp>
      <p:sp>
        <p:nvSpPr>
          <p:cNvPr id="2" name="Right Brace 1">
            <a:extLst>
              <a:ext uri="{FF2B5EF4-FFF2-40B4-BE49-F238E27FC236}">
                <a16:creationId xmlns:a16="http://schemas.microsoft.com/office/drawing/2014/main" id="{F620F600-07F2-47A2-9371-6BC3E1BE9906}"/>
              </a:ext>
            </a:extLst>
          </p:cNvPr>
          <p:cNvSpPr/>
          <p:nvPr/>
        </p:nvSpPr>
        <p:spPr>
          <a:xfrm>
            <a:off x="4953000" y="1219200"/>
            <a:ext cx="304800" cy="4953000"/>
          </a:xfrm>
          <a:prstGeom prst="rightBrace">
            <a:avLst/>
          </a:prstGeom>
          <a:ln w="50800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>
                    <a:lumMod val="75000"/>
                  </a:schemeClr>
                </a:solidFill>
              </a:ln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AEC642A-0E0E-4FF3-B6C2-9068EDDE60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8600" y="228600"/>
            <a:ext cx="3810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800" dirty="0"/>
              <a:t>What Forgiveness IS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D2F4458-1358-4DEE-B616-4E4FECBA48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1177165"/>
            <a:ext cx="3733800" cy="5116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marR="0" indent="-274320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Pardon / release from guilt 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Assure forgiveness &amp; love, no rebuke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Might not restore responsibility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solidFill>
                  <a:srgbClr val="FFFF00"/>
                </a:solidFill>
                <a:effectLst/>
              </a:rPr>
              <a:t>Conditions of Forgiveness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</a:rPr>
              <a:t>Repent &amp; confess</a:t>
            </a:r>
            <a:endParaRPr lang="en-US" sz="2800" b="1" i="1" dirty="0">
              <a:solidFill>
                <a:schemeClr val="accent1"/>
              </a:solidFill>
              <a:effectLst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4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Luke 17:3,4; Proverbs 28:13; James 5:16; 5:19,20</a:t>
            </a:r>
            <a:endParaRPr lang="en-US" altLang="en-US" sz="2400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052FDCDE-79B3-42B1-8487-5C3458FABA48}"/>
              </a:ext>
            </a:extLst>
          </p:cNvPr>
          <p:cNvSpPr/>
          <p:nvPr/>
        </p:nvSpPr>
        <p:spPr>
          <a:xfrm flipH="1" flipV="1">
            <a:off x="8001000" y="1173162"/>
            <a:ext cx="304800" cy="4953000"/>
          </a:xfrm>
          <a:prstGeom prst="rightBrace">
            <a:avLst/>
          </a:prstGeom>
          <a:ln w="50800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>
                    <a:lumMod val="75000"/>
                  </a:schemeClr>
                </a:solidFill>
              </a:ln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269AD8D6-F223-4F46-A762-1BFC73025A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223203"/>
            <a:ext cx="4495800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Love, compassion,</a:t>
            </a:r>
            <a:r>
              <a:rPr lang="en-US" sz="2800" b="1" i="1" dirty="0">
                <a:solidFill>
                  <a:schemeClr val="accent1"/>
                </a:solidFill>
              </a:rPr>
              <a:t> help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Seek peace &amp; forgiving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No vengeance</a:t>
            </a:r>
            <a:r>
              <a:rPr lang="en-US" sz="2800" b="1" i="1" dirty="0">
                <a:solidFill>
                  <a:schemeClr val="accent1"/>
                </a:solidFill>
              </a:rPr>
              <a:t>, </a:t>
            </a:r>
            <a:r>
              <a:rPr lang="en-US" sz="2800" b="1" i="1" dirty="0">
                <a:solidFill>
                  <a:schemeClr val="accent1"/>
                </a:solidFill>
                <a:effectLst/>
              </a:rPr>
              <a:t>threats evil speech</a:t>
            </a:r>
            <a:endParaRPr lang="en-US" sz="2400" b="1" i="1" dirty="0">
              <a:solidFill>
                <a:schemeClr val="accent2"/>
              </a:solidFill>
              <a:effectLst/>
              <a:latin typeface="Comic Sans MS" panose="030F0702030302020204" pitchFamily="66" charset="0"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No bitterness, grudges</a:t>
            </a:r>
            <a:endParaRPr lang="en-US" sz="2400" b="1" i="1" dirty="0">
              <a:solidFill>
                <a:schemeClr val="accent2"/>
              </a:solidFill>
              <a:effectLst/>
              <a:latin typeface="Comic Sans MS" panose="030F0702030302020204" pitchFamily="66" charset="0"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Examine yourself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</a:rPr>
              <a:t>Seek Scripture, truth</a:t>
            </a:r>
            <a:endParaRPr lang="en-US" sz="2800" b="1" i="1" dirty="0">
              <a:solidFill>
                <a:schemeClr val="accent1"/>
              </a:solidFill>
              <a:effectLst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Pray for them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Bless &amp; do good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Rebuke (discipline)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</a:rPr>
              <a:t>Expect benefits</a:t>
            </a:r>
            <a:endParaRPr lang="en-US" sz="2800" b="1" i="1" dirty="0">
              <a:solidFill>
                <a:schemeClr val="accent1"/>
              </a:solidFill>
              <a:effectLst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</a:rPr>
              <a:t>Trust God</a:t>
            </a:r>
            <a:endParaRPr lang="en-US" altLang="en-US" sz="2400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5AE69720-14B8-4F59-AC4D-863DB220D5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3048000"/>
            <a:ext cx="1066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5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altLang="en-US" sz="2800" dirty="0">
              <a:solidFill>
                <a:srgbClr val="FFFF00"/>
              </a:solidFill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694C2EDB-60B6-408B-97D6-FC63C4DE55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2666137"/>
            <a:ext cx="1447800" cy="1754326"/>
          </a:xfrm>
          <a:prstGeom prst="rect">
            <a:avLst/>
          </a:prstGeom>
          <a:noFill/>
          <a:ln w="476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3600" dirty="0">
                <a:solidFill>
                  <a:srgbClr val="FFFF00"/>
                </a:solidFill>
              </a:rPr>
              <a:t>For-give-</a:t>
            </a:r>
            <a:br>
              <a:rPr lang="en-US" altLang="en-US" sz="3600" dirty="0">
                <a:solidFill>
                  <a:srgbClr val="FFFF00"/>
                </a:solidFill>
              </a:rPr>
            </a:br>
            <a:r>
              <a:rPr lang="en-US" altLang="en-US" sz="3600" dirty="0">
                <a:solidFill>
                  <a:srgbClr val="FFFF00"/>
                </a:solidFill>
              </a:rPr>
              <a:t>ness</a:t>
            </a:r>
          </a:p>
        </p:txBody>
      </p:sp>
    </p:spTree>
    <p:extLst>
      <p:ext uri="{BB962C8B-B14F-4D97-AF65-F5344CB8AC3E}">
        <p14:creationId xmlns:p14="http://schemas.microsoft.com/office/powerpoint/2010/main" val="2570344281"/>
      </p:ext>
    </p:extLst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3">
            <a:extLst>
              <a:ext uri="{FF2B5EF4-FFF2-40B4-BE49-F238E27FC236}">
                <a16:creationId xmlns:a16="http://schemas.microsoft.com/office/drawing/2014/main" id="{93B6246B-C009-46E9-8CAF-243B643DA25D}"/>
              </a:ext>
            </a:extLst>
          </p:cNvPr>
          <p:cNvSpPr txBox="1">
            <a:spLocks noChangeArrowheads="1"/>
          </p:cNvSpPr>
          <p:nvPr/>
        </p:nvSpPr>
        <p:spPr>
          <a:xfrm>
            <a:off x="414779" y="350555"/>
            <a:ext cx="11462994" cy="590315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2020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on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8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8099C0D-2347-49B5-BCCF-0841AB225CE9}"/>
              </a:ext>
            </a:extLst>
          </p:cNvPr>
          <p:cNvSpPr txBox="1"/>
          <p:nvPr/>
        </p:nvSpPr>
        <p:spPr>
          <a:xfrm>
            <a:off x="1676400" y="6352164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322422462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Diseño predeterminado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Russo-Tahoma">
      <a:majorFont>
        <a:latin typeface="Russo One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-05.per-fppt.potx" id="{C5381913-DDE1-4523-B168-B6D69F47AC1B}" vid="{C7B559AB-7654-456D-A8BA-85679B13612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Blue-05.per-fppt</Template>
  <TotalTime>712</TotalTime>
  <Words>1372</Words>
  <Application>Microsoft Office PowerPoint</Application>
  <PresentationFormat>Widescreen</PresentationFormat>
  <Paragraphs>280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Russo One</vt:lpstr>
      <vt:lpstr>Tahoma</vt:lpstr>
      <vt:lpstr>Amaranth</vt:lpstr>
      <vt:lpstr>Comic Sans MS</vt:lpstr>
      <vt:lpstr>Times New Roman</vt:lpstr>
      <vt:lpstr>Righteous</vt:lpstr>
      <vt:lpstr>Diseño predeterminado</vt:lpstr>
      <vt:lpstr>PowerPoint Presentation</vt:lpstr>
      <vt:lpstr>What Does It Mean  to Forgive Others?</vt:lpstr>
      <vt:lpstr>Required but NOT Forgiveness</vt:lpstr>
      <vt:lpstr>Required but NOT Forgiveness</vt:lpstr>
      <vt:lpstr>Required but NOT Forgiveness</vt:lpstr>
      <vt:lpstr>Required but NOT Forgiveness</vt:lpstr>
      <vt:lpstr>Required but NOT Forgiveness</vt:lpstr>
      <vt:lpstr>Required but NOT Forgiveness</vt:lpstr>
      <vt:lpstr>Required but NOT Forgiveness</vt:lpstr>
      <vt:lpstr>Required but NOT Forgiveness</vt:lpstr>
      <vt:lpstr>Required but NOT Forgiveness</vt:lpstr>
      <vt:lpstr>Required but NOT Forgiveness</vt:lpstr>
      <vt:lpstr>Required but NOT Forgiveness</vt:lpstr>
      <vt:lpstr>Required but NOT Forgiveness</vt:lpstr>
      <vt:lpstr>PowerPoint Presentation</vt:lpstr>
      <vt:lpstr>Required but NOT Forgiveness</vt:lpstr>
      <vt:lpstr>Required but NOT Forgiveness</vt:lpstr>
      <vt:lpstr>Required but NOT Forgiveness</vt:lpstr>
      <vt:lpstr>Required but NOT Forgiveness</vt:lpstr>
      <vt:lpstr>Required but NOT Forgiveness</vt:lpstr>
      <vt:lpstr>Required but NOT Forgiveness</vt:lpstr>
      <vt:lpstr>Required but NOT Forgiveness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Does It Mean to Forgive Others? Conditional or Unconditional? PowerPoint slides and charts</dc:title>
  <dc:subject>If people sin against us do we seek vengeance, hold a grudge? Or should we love, pray, and do good? Is forgiveness conditional on repentance and confession? PowerPoint slides and charts</dc:subject>
  <dc:creator>David Pratte</dc:creator>
  <cp:keywords>religion, Bible, forgiveness, forgiving, sin, vengeance, revenge, grudge, hurt, threats, love, prayer, good, harm, repentance, confession, conditional, unconditional, rebuke, trust, God, compassion, peace, reconciliation, bitterness, spite, blessing, pardon, remission, guilt, debt.  - David E. Pratte; www.biblestudylessons.com</cp:keywords>
  <cp:lastModifiedBy>David Pratte</cp:lastModifiedBy>
  <cp:revision>267</cp:revision>
  <dcterms:created xsi:type="dcterms:W3CDTF">2021-03-23T18:24:48Z</dcterms:created>
  <dcterms:modified xsi:type="dcterms:W3CDTF">2022-01-25T19:36:57Z</dcterms:modified>
</cp:coreProperties>
</file>