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>
  <p:sldMasterIdLst>
    <p:sldMasterId id="2147483648" r:id="rId1"/>
  </p:sldMasterIdLst>
  <p:sldIdLst>
    <p:sldId id="280" r:id="rId2"/>
    <p:sldId id="263" r:id="rId3"/>
    <p:sldId id="278" r:id="rId4"/>
    <p:sldId id="264" r:id="rId5"/>
    <p:sldId id="261" r:id="rId6"/>
    <p:sldId id="265" r:id="rId7"/>
    <p:sldId id="266" r:id="rId8"/>
    <p:sldId id="267" r:id="rId9"/>
    <p:sldId id="274" r:id="rId10"/>
    <p:sldId id="275" r:id="rId11"/>
    <p:sldId id="276" r:id="rId12"/>
    <p:sldId id="279" r:id="rId13"/>
    <p:sldId id="273" r:id="rId14"/>
    <p:sldId id="268" r:id="rId15"/>
    <p:sldId id="269" r:id="rId16"/>
    <p:sldId id="282" r:id="rId17"/>
    <p:sldId id="270" r:id="rId18"/>
    <p:sldId id="283" r:id="rId19"/>
    <p:sldId id="271" r:id="rId20"/>
    <p:sldId id="272" r:id="rId21"/>
    <p:sldId id="281" r:id="rId22"/>
    <p:sldId id="284" r:id="rId23"/>
  </p:sldIdLst>
  <p:sldSz cx="9144000" cy="6858000" type="screen4x3"/>
  <p:notesSz cx="6858000" cy="9144000"/>
  <p:embeddedFontLst>
    <p:embeddedFont>
      <p:font typeface="Belgium" panose="04030605020002020C03" pitchFamily="82" charset="0"/>
      <p:regular r:id="rId24"/>
    </p:embeddedFont>
    <p:embeddedFont>
      <p:font typeface="Comic Sans MS" panose="030F0702030302020204" pitchFamily="66" charset="0"/>
      <p:regular r:id="rId25"/>
      <p:bold r:id="rId26"/>
      <p:italic r:id="rId27"/>
      <p:boldItalic r:id="rId28"/>
    </p:embeddedFont>
    <p:embeddedFont>
      <p:font typeface="Copperplate Gothic Bold" panose="020E0705020206020404" pitchFamily="34" charset="0"/>
      <p:regular r:id="rId29"/>
    </p:embeddedFont>
    <p:embeddedFont>
      <p:font typeface="Tahoma" panose="020B0604030504040204" pitchFamily="34" charset="0"/>
      <p:regular r:id="rId30"/>
      <p:bold r:id="rId31"/>
    </p:embeddedFont>
    <p:embeddedFont>
      <p:font typeface="Times" panose="02020603050405020304" pitchFamily="18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000"/>
    <a:srgbClr val="66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94" autoAdjust="0"/>
    <p:restoredTop sz="90892" autoAdjust="0"/>
  </p:normalViewPr>
  <p:slideViewPr>
    <p:cSldViewPr showGuides="1">
      <p:cViewPr varScale="1">
        <p:scale>
          <a:sx n="58" d="100"/>
          <a:sy n="58" d="100"/>
        </p:scale>
        <p:origin x="631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6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28600"/>
            <a:ext cx="8305800" cy="9144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1905000"/>
            <a:ext cx="4876800" cy="3962400"/>
          </a:xfrm>
        </p:spPr>
        <p:txBody>
          <a:bodyPr anchor="ctr"/>
          <a:lstStyle>
            <a:lvl1pPr marL="0" indent="0" algn="ctr">
              <a:buFontTx/>
              <a:buNone/>
              <a:defRPr sz="40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0767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524000"/>
            <a:ext cx="40767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0" y="152400"/>
            <a:ext cx="2076450" cy="5943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152400"/>
            <a:ext cx="6076950" cy="5943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6000">
              <a:srgbClr val="C00000"/>
            </a:gs>
            <a:gs pos="51000">
              <a:srgbClr val="8E0000"/>
            </a:gs>
            <a:gs pos="83000">
              <a:srgbClr val="8E0000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152400"/>
            <a:ext cx="7772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305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Times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6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4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Belgium" panose="04030605020002020C03" pitchFamily="82" charset="0"/>
              </a:rPr>
              <a:t>What Constitutes Gambling?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4114800" cy="4315027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All the following must be present: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A game of chance or skill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Stakes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An agreement (wager or bet)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No mutual compensation</a:t>
            </a:r>
          </a:p>
        </p:txBody>
      </p:sp>
      <p:pic>
        <p:nvPicPr>
          <p:cNvPr id="7" name="Picture 6" descr="Dice-craps-gambling-casino.pu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5683" y="2895600"/>
            <a:ext cx="4247317" cy="26225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48C023-E45A-47A3-ABE3-1E9DB439727D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zo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Belgium" panose="04030605020002020C03" pitchFamily="82" charset="0"/>
              </a:rPr>
              <a:t>Examples of Gambling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4114800" cy="4315027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latin typeface="Tahoma" pitchFamily="34" charset="0"/>
                <a:ea typeface="Tahoma" pitchFamily="34" charset="0"/>
                <a:cs typeface="Tahoma" pitchFamily="34" charset="0"/>
              </a:rPr>
              <a:t>All the following must be present: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A game of chance or skill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Stakes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An agreement (wager or bet)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No mutual compensation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724400" y="1295400"/>
            <a:ext cx="4114800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Not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this: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baseline="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Driving</a:t>
            </a:r>
            <a:r>
              <a:rPr lang="en-US" b="1" kern="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a car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Games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with no stakes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Farming, business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Investing in stock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Buying insurance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4800600" y="3581400"/>
            <a:ext cx="41148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But 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this: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baseline="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Casino gambling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Racetrack betting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baseline="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Lotteries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Charity bingo, raffles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accent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Cards for money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Office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pools, etc.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143000"/>
            <a:ext cx="5029200" cy="5090624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fruits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influence/Temptation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Example &amp; influence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Example of Jesus</a:t>
            </a: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954107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Copperplate Gothic Bold" pitchFamily="34" charset="0"/>
              </a:rPr>
              <a:t>Laws for Transfer of Property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447800"/>
            <a:ext cx="4267200" cy="1261884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Law of Exchange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Genesis 23:1-18;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13:45,46; John 4:8 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512246" y="1425575"/>
            <a:ext cx="821754" cy="1241425"/>
          </a:xfrm>
          <a:prstGeom prst="rect">
            <a:avLst/>
          </a:prstGeom>
        </p:spPr>
      </p:pic>
      <p:pic>
        <p:nvPicPr>
          <p:cNvPr id="7" name="Picture 6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8001000" y="1371600"/>
            <a:ext cx="821754" cy="124142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5486400" y="19812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5486400" y="22098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 w="lg" len="lg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715000" y="1524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$$$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229320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  <a:cs typeface="Times" panose="02020603050405020304" pitchFamily="18" charset="0"/>
              </a:rPr>
              <a:t>Goods</a:t>
            </a:r>
          </a:p>
          <a:p>
            <a:pPr algn="ctr"/>
            <a:r>
              <a:rPr lang="en-US" dirty="0">
                <a:latin typeface="+mn-lt"/>
                <a:cs typeface="Times" panose="02020603050405020304" pitchFamily="18" charset="0"/>
              </a:rPr>
              <a:t>Mutual benefit, Fair exchange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618238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Gambling fits none of these laws of transfer!</a:t>
            </a:r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Copperplate Gothic Bold" pitchFamily="34" charset="0"/>
              </a:rPr>
              <a:t>Laws for Transfer of Property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447800"/>
            <a:ext cx="4267200" cy="2886944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Law of Exchange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Genesis 23:1-18;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13:45,46; John 4:8 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Law of Labor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Timothy 5:18; Ephesians 4:28; 1 Thess. 4:11,12;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2 Thess. 3:10-12 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512246" y="1425575"/>
            <a:ext cx="821754" cy="1241425"/>
          </a:xfrm>
          <a:prstGeom prst="rect">
            <a:avLst/>
          </a:prstGeom>
        </p:spPr>
      </p:pic>
      <p:pic>
        <p:nvPicPr>
          <p:cNvPr id="7" name="Picture 6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8001000" y="1371600"/>
            <a:ext cx="821754" cy="124142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5486400" y="19812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5486400" y="22098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 w="lg" len="lg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715000" y="1524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$$$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2293203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</a:rPr>
              <a:t>Goods</a:t>
            </a:r>
          </a:p>
        </p:txBody>
      </p:sp>
      <p:pic>
        <p:nvPicPr>
          <p:cNvPr id="13" name="Picture 12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512246" y="2797175"/>
            <a:ext cx="821754" cy="1241425"/>
          </a:xfrm>
          <a:prstGeom prst="rect">
            <a:avLst/>
          </a:prstGeom>
        </p:spPr>
      </p:pic>
      <p:pic>
        <p:nvPicPr>
          <p:cNvPr id="14" name="Picture 13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8001000" y="2743200"/>
            <a:ext cx="821754" cy="1241425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 bwMode="auto">
          <a:xfrm>
            <a:off x="5486400" y="33528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5486400" y="35814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 w="lg" len="lg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715000" y="28956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$$$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5800" y="366480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</a:rPr>
              <a:t>Service</a:t>
            </a:r>
          </a:p>
          <a:p>
            <a:pPr algn="ctr"/>
            <a:r>
              <a:rPr lang="en-US" dirty="0">
                <a:latin typeface="+mn-lt"/>
              </a:rPr>
              <a:t>Mutual benefit, Fair exchange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1000" y="618238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Gambling fits none of these laws of transfer!</a:t>
            </a: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Copperplate Gothic Bold" pitchFamily="34" charset="0"/>
              </a:rPr>
              <a:t>Laws for Transfer of Property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1447800"/>
            <a:ext cx="4267200" cy="4512004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Law of Exchange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Genesis 23:1-18;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13:45,46; John 4:8 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Law of Labor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Timothy 5:18; Ephesians 4:28; 1 Thess. 4:11,12;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2 Thess. 3:10-12 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The Law of Giving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Ephesians 4:28; 2 Cor. 9:6,7; Acts 20:35; 1 John 3:17,18; 1 Cor. 13:3 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512246" y="1425575"/>
            <a:ext cx="821754" cy="1241425"/>
          </a:xfrm>
          <a:prstGeom prst="rect">
            <a:avLst/>
          </a:prstGeom>
        </p:spPr>
      </p:pic>
      <p:pic>
        <p:nvPicPr>
          <p:cNvPr id="7" name="Picture 6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8001000" y="1371600"/>
            <a:ext cx="821754" cy="1241425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 bwMode="auto">
          <a:xfrm>
            <a:off x="5486400" y="19812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>
            <a:off x="5486400" y="22098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 w="lg" len="lg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5715000" y="15240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$$$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5800" y="2293203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</a:rPr>
              <a:t>Goods</a:t>
            </a:r>
          </a:p>
        </p:txBody>
      </p:sp>
      <p:pic>
        <p:nvPicPr>
          <p:cNvPr id="13" name="Picture 12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512246" y="2873375"/>
            <a:ext cx="821754" cy="1241425"/>
          </a:xfrm>
          <a:prstGeom prst="rect">
            <a:avLst/>
          </a:prstGeom>
        </p:spPr>
      </p:pic>
      <p:pic>
        <p:nvPicPr>
          <p:cNvPr id="14" name="Picture 13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8001000" y="2819400"/>
            <a:ext cx="821754" cy="1241425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 bwMode="auto">
          <a:xfrm>
            <a:off x="5486400" y="34290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5486400" y="36576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stealth" w="lg" len="lg"/>
            <a:tailEnd type="none" w="lg" len="lg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715000" y="29718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$$$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95800" y="3741003"/>
            <a:ext cx="441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+mn-lt"/>
              </a:rPr>
              <a:t>Service</a:t>
            </a:r>
          </a:p>
        </p:txBody>
      </p:sp>
      <p:pic>
        <p:nvPicPr>
          <p:cNvPr id="19" name="Picture 18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4512246" y="4244975"/>
            <a:ext cx="821754" cy="1241425"/>
          </a:xfrm>
          <a:prstGeom prst="rect">
            <a:avLst/>
          </a:prstGeom>
        </p:spPr>
      </p:pic>
      <p:pic>
        <p:nvPicPr>
          <p:cNvPr id="20" name="Picture 19" descr="MANSYMB1.WMF"/>
          <p:cNvPicPr>
            <a:picLocks noChangeAspect="1"/>
          </p:cNvPicPr>
          <p:nvPr/>
        </p:nvPicPr>
        <p:blipFill>
          <a:blip r:embed="rId2">
            <a:biLevel thresh="50000"/>
          </a:blip>
          <a:stretch>
            <a:fillRect/>
          </a:stretch>
        </p:blipFill>
        <p:spPr>
          <a:xfrm>
            <a:off x="8001000" y="4191000"/>
            <a:ext cx="821754" cy="1241425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 bwMode="auto">
          <a:xfrm>
            <a:off x="5486400" y="4800600"/>
            <a:ext cx="237744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5715000" y="43434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+mn-lt"/>
              </a:rPr>
              <a:t>$$$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95800" y="5112603"/>
            <a:ext cx="441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66FFFF"/>
                </a:solidFill>
                <a:latin typeface="+mn-lt"/>
              </a:rPr>
              <a:t>Willingly: Love, </a:t>
            </a:r>
          </a:p>
          <a:p>
            <a:pPr algn="ctr"/>
            <a:r>
              <a:rPr lang="en-US" b="1" dirty="0">
                <a:solidFill>
                  <a:srgbClr val="66FFFF"/>
                </a:solidFill>
                <a:latin typeface="+mn-lt"/>
              </a:rPr>
              <a:t>Compassion, Helpfulness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1000" y="618238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+mn-lt"/>
              </a:rPr>
              <a:t>Gambling fits none of these laws of transfer!</a:t>
            </a:r>
          </a:p>
        </p:txBody>
      </p:sp>
    </p:spTree>
  </p:cSld>
  <p:clrMapOvr>
    <a:masterClrMapping/>
  </p:clrMapOvr>
  <p:transition>
    <p:zo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  <a:endParaRPr lang="en-US" sz="3600" b="0" dirty="0">
              <a:solidFill>
                <a:srgbClr val="66FFFF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1471172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Copperplate Gothic Bold" pitchFamily="34" charset="0"/>
              </a:rPr>
              <a:t>Covetousness (Greed)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607403"/>
            <a:ext cx="8458200" cy="2209836"/>
          </a:xfrm>
        </p:spPr>
        <p:txBody>
          <a:bodyPr wrap="square" anchor="t" anchorCtr="0">
            <a:spAutoFit/>
          </a:bodyPr>
          <a:lstStyle/>
          <a:p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Ephesians 5:5-7; 1 Corinthians 6:9-11; Romans 1:29-32;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Corinthians 5:11; Acts 20:33-35; 2 Corinthians 9:5-7</a:t>
            </a:r>
          </a:p>
          <a:p>
            <a:r>
              <a:rPr lang="en-US" sz="2800" b="0" dirty="0">
                <a:solidFill>
                  <a:schemeClr val="accent1"/>
                </a:solidFill>
                <a:ea typeface="Tahoma" pitchFamily="34" charset="0"/>
                <a:cs typeface="Tahoma" pitchFamily="34" charset="0"/>
              </a:rPr>
              <a:t>Covetousness is the desire to take someone else’s property without giving mutual benefit or fair value in exchange!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471292" y="3886200"/>
            <a:ext cx="4310508" cy="1295400"/>
            <a:chOff x="2471292" y="3886200"/>
            <a:chExt cx="4310508" cy="1295400"/>
          </a:xfrm>
        </p:grpSpPr>
        <p:pic>
          <p:nvPicPr>
            <p:cNvPr id="5" name="Picture 4" descr="MANSYMB1.WMF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>
              <a:off x="2471292" y="3940175"/>
              <a:ext cx="821754" cy="1241425"/>
            </a:xfrm>
            <a:prstGeom prst="rect">
              <a:avLst/>
            </a:prstGeom>
          </p:spPr>
        </p:pic>
        <p:pic>
          <p:nvPicPr>
            <p:cNvPr id="7" name="Picture 6" descr="MANSYMB1.WMF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>
              <a:off x="5960046" y="3886200"/>
              <a:ext cx="821754" cy="1241425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 bwMode="auto">
            <a:xfrm>
              <a:off x="3445446" y="4495800"/>
              <a:ext cx="237744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3674046" y="403860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00"/>
                  </a:solidFill>
                  <a:latin typeface="+mn-lt"/>
                </a:rPr>
                <a:t>$$$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9600" y="5112603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No</a:t>
            </a:r>
            <a:r>
              <a:rPr lang="en-US" sz="2800" dirty="0">
                <a:latin typeface="+mn-lt"/>
              </a:rPr>
              <a:t> mutual benefit or fair exchange</a:t>
            </a:r>
          </a:p>
          <a:p>
            <a:pPr algn="ctr"/>
            <a:r>
              <a:rPr lang="en-US" sz="2800" b="1" dirty="0">
                <a:latin typeface="+mn-lt"/>
              </a:rPr>
              <a:t>or no</a:t>
            </a:r>
            <a:r>
              <a:rPr lang="en-US" sz="2800" dirty="0">
                <a:latin typeface="+mn-lt"/>
              </a:rPr>
              <a:t> love, compassion, helpfulness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Copperplate Gothic Bold" pitchFamily="34" charset="0"/>
              </a:rPr>
              <a:t>Don’t care about the money?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066800"/>
            <a:ext cx="8458200" cy="2234458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</a:rPr>
              <a:t>Listen to the Ads!</a:t>
            </a:r>
          </a:p>
          <a:p>
            <a:r>
              <a:rPr lang="en-US" sz="2400" b="0" dirty="0">
                <a:solidFill>
                  <a:schemeClr val="accent2"/>
                </a:solidFill>
                <a:ea typeface="Tahoma" pitchFamily="34" charset="0"/>
                <a:cs typeface="Tahoma" pitchFamily="34" charset="0"/>
              </a:rPr>
              <a:t>Two ways to become a millionaire: </a:t>
            </a:r>
            <a:br>
              <a:rPr lang="en-US" sz="2400" b="0" dirty="0">
                <a:solidFill>
                  <a:schemeClr val="accent2"/>
                </a:solidFill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ea typeface="Tahoma" pitchFamily="34" charset="0"/>
                <a:cs typeface="Tahoma" pitchFamily="34" charset="0"/>
              </a:rPr>
              <a:t>Work hard or win the lottery!</a:t>
            </a:r>
          </a:p>
          <a:p>
            <a:r>
              <a:rPr lang="en-US" sz="2400" b="0" dirty="0">
                <a:solidFill>
                  <a:schemeClr val="accent2"/>
                </a:solidFill>
                <a:ea typeface="Tahoma" pitchFamily="34" charset="0"/>
                <a:cs typeface="Tahoma" pitchFamily="34" charset="0"/>
              </a:rPr>
              <a:t>A million a day … Just play!</a:t>
            </a:r>
          </a:p>
          <a:p>
            <a:r>
              <a:rPr lang="en-US" sz="2400" b="0" dirty="0">
                <a:solidFill>
                  <a:schemeClr val="accent2"/>
                </a:solidFill>
                <a:ea typeface="Tahoma" pitchFamily="34" charset="0"/>
                <a:cs typeface="Tahoma" pitchFamily="34" charset="0"/>
              </a:rPr>
              <a:t>Money, Money, Money, Money, Money!</a:t>
            </a:r>
            <a:endParaRPr lang="en-US" sz="2800" b="0" dirty="0">
              <a:solidFill>
                <a:schemeClr val="accent1"/>
              </a:solidFill>
              <a:ea typeface="Tahoma" pitchFamily="34" charset="0"/>
              <a:cs typeface="Tahoma" pitchFamily="34" charset="0"/>
            </a:endParaRPr>
          </a:p>
        </p:txBody>
      </p:sp>
      <p:pic>
        <p:nvPicPr>
          <p:cNvPr id="14" name="Picture 13" descr="World_Poker_Tour-trophey-money-gambling.pu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317097"/>
            <a:ext cx="4724400" cy="3481753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Copperplate Gothic Bold" pitchFamily="34" charset="0"/>
              </a:rPr>
              <a:t>Covetousness (Greed)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607403"/>
            <a:ext cx="8458200" cy="2209836"/>
          </a:xfrm>
        </p:spPr>
        <p:txBody>
          <a:bodyPr wrap="square" anchor="t" anchorCtr="0">
            <a:spAutoFit/>
          </a:bodyPr>
          <a:lstStyle/>
          <a:p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Ephesians 5:5-7; 1 Corinthians 6:9-11; Romans 1:29-32;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Corinthians 5:11; Acts 20:33-35; 2 Corinthians 9:5-7</a:t>
            </a:r>
          </a:p>
          <a:p>
            <a:r>
              <a:rPr lang="en-US" sz="2800" b="0" dirty="0">
                <a:solidFill>
                  <a:schemeClr val="accent1"/>
                </a:solidFill>
                <a:ea typeface="Tahoma" pitchFamily="34" charset="0"/>
                <a:cs typeface="Tahoma" pitchFamily="34" charset="0"/>
              </a:rPr>
              <a:t>Covetousness is the desire to take someone else’s property without giving mutual benefit or fair value in exchange!</a:t>
            </a:r>
          </a:p>
        </p:txBody>
      </p:sp>
      <p:grpSp>
        <p:nvGrpSpPr>
          <p:cNvPr id="2" name="Group 13"/>
          <p:cNvGrpSpPr/>
          <p:nvPr/>
        </p:nvGrpSpPr>
        <p:grpSpPr>
          <a:xfrm>
            <a:off x="2471292" y="3886200"/>
            <a:ext cx="4310508" cy="1295400"/>
            <a:chOff x="2471292" y="3886200"/>
            <a:chExt cx="4310508" cy="1295400"/>
          </a:xfrm>
        </p:grpSpPr>
        <p:pic>
          <p:nvPicPr>
            <p:cNvPr id="5" name="Picture 4" descr="MANSYMB1.WMF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>
              <a:off x="2471292" y="3940175"/>
              <a:ext cx="821754" cy="1241425"/>
            </a:xfrm>
            <a:prstGeom prst="rect">
              <a:avLst/>
            </a:prstGeom>
          </p:spPr>
        </p:pic>
        <p:pic>
          <p:nvPicPr>
            <p:cNvPr id="7" name="Picture 6" descr="MANSYMB1.WMF"/>
            <p:cNvPicPr>
              <a:picLocks noChangeAspect="1"/>
            </p:cNvPicPr>
            <p:nvPr/>
          </p:nvPicPr>
          <p:blipFill>
            <a:blip r:embed="rId2">
              <a:biLevel thresh="50000"/>
            </a:blip>
            <a:stretch>
              <a:fillRect/>
            </a:stretch>
          </p:blipFill>
          <p:spPr>
            <a:xfrm>
              <a:off x="5960046" y="3886200"/>
              <a:ext cx="821754" cy="1241425"/>
            </a:xfrm>
            <a:prstGeom prst="rect">
              <a:avLst/>
            </a:prstGeom>
          </p:spPr>
        </p:pic>
        <p:cxnSp>
          <p:nvCxnSpPr>
            <p:cNvPr id="9" name="Straight Arrow Connector 8"/>
            <p:cNvCxnSpPr/>
            <p:nvPr/>
          </p:nvCxnSpPr>
          <p:spPr bwMode="auto">
            <a:xfrm>
              <a:off x="3445446" y="4495800"/>
              <a:ext cx="2377440" cy="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lg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3674046" y="4038600"/>
              <a:ext cx="1828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FF00"/>
                  </a:solidFill>
                  <a:latin typeface="+mn-lt"/>
                </a:rPr>
                <a:t>$$$</a:t>
              </a: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609600" y="5112603"/>
            <a:ext cx="792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+mn-lt"/>
              </a:rPr>
              <a:t>No</a:t>
            </a:r>
            <a:r>
              <a:rPr lang="en-US" sz="2800" dirty="0">
                <a:latin typeface="+mn-lt"/>
              </a:rPr>
              <a:t> mutual benefit or fair exchange</a:t>
            </a:r>
          </a:p>
          <a:p>
            <a:pPr algn="ctr"/>
            <a:r>
              <a:rPr lang="en-US" sz="2800" b="1" dirty="0">
                <a:latin typeface="+mn-lt"/>
              </a:rPr>
              <a:t>Unwilling: No</a:t>
            </a:r>
            <a:r>
              <a:rPr lang="en-US" sz="2800" dirty="0">
                <a:latin typeface="+mn-lt"/>
              </a:rPr>
              <a:t> love, compassion, helpfulness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1000" y="618238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+mn-lt"/>
              </a:rPr>
              <a:t>Gambling is covetousness and greed!</a:t>
            </a:r>
          </a:p>
        </p:txBody>
      </p:sp>
    </p:spTree>
  </p:cSld>
  <p:clrMapOvr>
    <a:masterClrMapping/>
  </p:clrMapOvr>
  <p:transition>
    <p:zo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  <a:endParaRPr lang="en-US" sz="3600" b="0" dirty="0">
              <a:solidFill>
                <a:srgbClr val="66FFFF"/>
              </a:solidFill>
            </a:endParaRP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  <p:sp>
        <p:nvSpPr>
          <p:cNvPr id="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143000"/>
            <a:ext cx="5029200" cy="5090624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fruits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influence/Temptation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Example &amp; influence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Example of Jesus</a:t>
            </a:r>
          </a:p>
        </p:txBody>
      </p:sp>
    </p:spTree>
  </p:cSld>
  <p:clrMapOvr>
    <a:masterClrMapping/>
  </p:clrMapOvr>
  <p:transition>
    <p:zo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3096232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Peter 4:10,11; Psalm 24:1,2; 50:10-12; 1 Timothy 6:9,10,17-19; Luke 16:1,2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3613297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Matthew 22:39; 1 John 3:16-18; Romans 13:8-10; Matthew 7:12; 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Corinthians 13:5; Philippians 2:4 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4573560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Civil law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Romans 13:1-5; 1 Peter 2:13-15 [2008 Uniform Complaint Book – chap 72, act 5, sec 28-1]</a:t>
            </a: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  <a:endParaRPr lang="en-US" sz="3600" b="0" dirty="0">
              <a:solidFill>
                <a:srgbClr val="66FFFF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5016758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Civil law</a:t>
            </a:r>
            <a:br>
              <a:rPr lang="en-US" sz="2400" dirty="0">
                <a:solidFill>
                  <a:schemeClr val="accent1"/>
                </a:solidFill>
              </a:rPr>
            </a:br>
            <a:r>
              <a:rPr lang="en-US" sz="2400" dirty="0">
                <a:solidFill>
                  <a:schemeClr val="accent1"/>
                </a:solidFill>
              </a:rPr>
              <a:t>Parents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Ephesians 6:1; Romans 1:29-32</a:t>
            </a:r>
          </a:p>
          <a:p>
            <a:r>
              <a:rPr lang="en-US" sz="2400" dirty="0">
                <a:solidFill>
                  <a:schemeClr val="accent1"/>
                </a:solidFill>
              </a:rPr>
              <a:t>Husband/wife</a:t>
            </a:r>
            <a:b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Ephesians 5:22-29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  <a:endParaRPr lang="en-US" sz="3600" b="0" dirty="0">
              <a:solidFill>
                <a:srgbClr val="66FFFF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3539430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fruits</a:t>
            </a: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Copperplate Gothic Bold" pitchFamily="34" charset="0"/>
              </a:rPr>
              <a:t>A Root of All Kinds of Evil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1066800"/>
            <a:ext cx="8458200" cy="5115246"/>
          </a:xfrm>
        </p:spPr>
        <p:txBody>
          <a:bodyPr wrap="square" anchor="t" anchorCtr="0">
            <a:spAutoFit/>
          </a:bodyPr>
          <a:lstStyle/>
          <a:p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Timothy 6:9,10; Matthew 7:16-19</a:t>
            </a:r>
          </a:p>
          <a:p>
            <a:r>
              <a:rPr lang="en-US" sz="2800" dirty="0">
                <a:solidFill>
                  <a:srgbClr val="FFFF00"/>
                </a:solidFill>
              </a:rPr>
              <a:t>Poverty, family neglect, quarreling, divorce </a:t>
            </a:r>
          </a:p>
          <a:p>
            <a:r>
              <a:rPr lang="en-US" sz="2800" dirty="0">
                <a:solidFill>
                  <a:srgbClr val="FFFF00"/>
                </a:solidFill>
              </a:rPr>
              <a:t>Anger, hatred, and murder</a:t>
            </a:r>
          </a:p>
          <a:p>
            <a:r>
              <a:rPr lang="en-US" sz="2800" dirty="0">
                <a:solidFill>
                  <a:srgbClr val="FFFF00"/>
                </a:solidFill>
              </a:rPr>
              <a:t>Drinking and drugs, alcoholism and addiction</a:t>
            </a:r>
          </a:p>
          <a:p>
            <a:r>
              <a:rPr lang="en-US" sz="2800" dirty="0">
                <a:solidFill>
                  <a:srgbClr val="FFFF00"/>
                </a:solidFill>
              </a:rPr>
              <a:t>Lying</a:t>
            </a:r>
          </a:p>
          <a:p>
            <a:r>
              <a:rPr lang="en-US" sz="2800" dirty="0">
                <a:solidFill>
                  <a:srgbClr val="FFFF00"/>
                </a:solidFill>
              </a:rPr>
              <a:t>Crime</a:t>
            </a:r>
          </a:p>
          <a:p>
            <a:r>
              <a:rPr lang="en-US" sz="2800" dirty="0">
                <a:solidFill>
                  <a:srgbClr val="FFFF00"/>
                </a:solidFill>
              </a:rPr>
              <a:t>Government influence and corruption</a:t>
            </a:r>
          </a:p>
          <a:p>
            <a:r>
              <a:rPr lang="en-US" sz="2800" dirty="0">
                <a:solidFill>
                  <a:srgbClr val="FFFF00"/>
                </a:solidFill>
              </a:rPr>
              <a:t>Gambling addiction</a:t>
            </a:r>
          </a:p>
          <a:p>
            <a:r>
              <a:rPr lang="en-US" sz="2800" dirty="0">
                <a:solidFill>
                  <a:srgbClr val="FFFF00"/>
                </a:solidFill>
              </a:rPr>
              <a:t>Prostitution, lasciviousness, and immorality</a:t>
            </a:r>
          </a:p>
          <a:p>
            <a:r>
              <a:rPr lang="en-US" sz="2800" dirty="0">
                <a:solidFill>
                  <a:srgbClr val="FFFF00"/>
                </a:solidFill>
              </a:rPr>
              <a:t>Suicide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447800"/>
            <a:ext cx="5029200" cy="5164491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fruits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influence/Temptation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1 Timothy 6:9; Matthew 6:13; 26:41; 1 Corinthians 15:33; Proverbs 13:20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</p:spTree>
  </p:cSld>
  <p:clrMapOvr>
    <a:masterClrMapping/>
  </p:clrMapOvr>
  <p:transition>
    <p:zo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04800" y="1143000"/>
            <a:ext cx="5029200" cy="5312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00000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Evil fruits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Evil influence/Temptation</a:t>
            </a:r>
          </a:p>
          <a:p>
            <a:pPr lvl="0" algn="ctr" eaLnBrk="1" hangingPunct="1">
              <a:spcBef>
                <a:spcPct val="20000"/>
              </a:spcBef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Example &amp; influence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1 Timothy 4:12; </a:t>
            </a:r>
            <a:br>
              <a:rPr lang="en-US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dirty="0">
                <a:solidFill>
                  <a:schemeClr val="accent2"/>
                </a:solidFill>
                <a:latin typeface="Comic Sans MS" pitchFamily="66" charset="0"/>
              </a:rPr>
              <a:t>Matthew 5:13-16; 18:6,7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362634"/>
            <a:ext cx="8305800" cy="646331"/>
          </a:xfrm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66FFFF"/>
                </a:solidFill>
                <a:latin typeface="Belgium" panose="04030605020002020C03" pitchFamily="82" charset="0"/>
              </a:rPr>
              <a:t>Bible Principles Regarding Gambling</a:t>
            </a:r>
          </a:p>
        </p:txBody>
      </p:sp>
      <p:pic>
        <p:nvPicPr>
          <p:cNvPr id="5" name="Picture 4" descr="slot_machine-gambling-casino.pu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5000" y="1295400"/>
            <a:ext cx="2822201" cy="52578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04800" y="1143000"/>
            <a:ext cx="5029200" cy="5459956"/>
          </a:xfrm>
        </p:spPr>
        <p:txBody>
          <a:bodyPr wrap="square" anchor="t" anchorCtr="0">
            <a:spAutoFit/>
          </a:bodyPr>
          <a:lstStyle/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Laws for transfer of property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Covetousness &amp; greed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Stewardship 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Law of love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Respect for others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fruits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Evil influence/Temptation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Example &amp; influence</a:t>
            </a:r>
          </a:p>
          <a:p>
            <a: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Example of Jesus</a:t>
            </a:r>
            <a:br>
              <a:rPr lang="en-US" sz="2800" dirty="0">
                <a:solidFill>
                  <a:srgbClr val="FFFF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itchFamily="66" charset="0"/>
              </a:rPr>
              <a:t> 1 Peter 2:21,22</a:t>
            </a:r>
            <a:endParaRPr lang="en-US" sz="2400" b="0" dirty="0">
              <a:solidFill>
                <a:schemeClr val="accent2"/>
              </a:solidFill>
              <a:latin typeface="Comic Sans MS" pitchFamily="66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9F85C08D-180D-47AF-9923-9AD8617652C1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609600"/>
            <a:ext cx="8229600" cy="55707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2019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33177F-C6A1-47A4-91CB-2E9A740718DB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32491977"/>
      </p:ext>
    </p:extLst>
  </p:cSld>
  <p:clrMapOvr>
    <a:masterClrMapping/>
  </p:clrMapOvr>
  <p:transition>
    <p:zoom/>
  </p:transition>
</p:sld>
</file>

<file path=ppt/theme/theme1.xml><?xml version="1.0" encoding="utf-8"?>
<a:theme xmlns:a="http://schemas.openxmlformats.org/drawingml/2006/main" name="Red-dark-lines.per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Belgium-Tahoma">
      <a:majorFont>
        <a:latin typeface="Belgium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Red-dark-lines.per</Template>
  <TotalTime>364</TotalTime>
  <Words>1006</Words>
  <Application>Microsoft Office PowerPoint</Application>
  <PresentationFormat>On-screen Show (4:3)</PresentationFormat>
  <Paragraphs>173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Times</vt:lpstr>
      <vt:lpstr>Arial</vt:lpstr>
      <vt:lpstr>Belgium</vt:lpstr>
      <vt:lpstr>Tahoma</vt:lpstr>
      <vt:lpstr>Comic Sans MS</vt:lpstr>
      <vt:lpstr>Copperplate Gothic Bold</vt:lpstr>
      <vt:lpstr>Red-dark-lines.per</vt:lpstr>
      <vt:lpstr>What Constitutes Gambling?</vt:lpstr>
      <vt:lpstr>Examples of Gambling</vt:lpstr>
      <vt:lpstr>Bible Principles Regarding Gambling</vt:lpstr>
      <vt:lpstr>Bible Principles Regarding Gambling</vt:lpstr>
      <vt:lpstr>Laws for Transfer of Property</vt:lpstr>
      <vt:lpstr>Laws for Transfer of Property</vt:lpstr>
      <vt:lpstr>Laws for Transfer of Property</vt:lpstr>
      <vt:lpstr>Bible Principles Regarding Gambling</vt:lpstr>
      <vt:lpstr>Covetousness (Greed)</vt:lpstr>
      <vt:lpstr>Don’t care about the money?</vt:lpstr>
      <vt:lpstr>Covetousness (Greed)</vt:lpstr>
      <vt:lpstr>Bible Principles Regarding Gambling</vt:lpstr>
      <vt:lpstr>Bible Principles Regarding Gambling</vt:lpstr>
      <vt:lpstr>Bible Principles Regarding Gambling</vt:lpstr>
      <vt:lpstr>Bible Principles Regarding Gambling</vt:lpstr>
      <vt:lpstr>Bible Principles Regarding Gambling</vt:lpstr>
      <vt:lpstr>Bible Principles Regarding Gambling</vt:lpstr>
      <vt:lpstr>A Root of All Kinds of Evil</vt:lpstr>
      <vt:lpstr>Bible Principles Regarding Gambling</vt:lpstr>
      <vt:lpstr>Bible Principles Regarding Gambling</vt:lpstr>
      <vt:lpstr>Bible Principles Regarding Gambling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Gambling: Moral or Immoral? Lotteries, Casinos and the Bible PowerPoint slides and charts</dc:title>
  <dc:subject>Gambling: moral or immoral? A Bible study about the lottery, betting, wagers, casinos, roullette, slot machines and raffles. What does the word of God teach?  PowerPoint slides and charts</dc:subject>
  <dc:creator>David E. Pratte</dc:creator>
  <cp:keywords>gambling, gaming, bet, betting, stakes, risk, gamble, lottery, casino, roullette, poker, Bible, Christian, religion, Christianity, moral, immoral, morality, lotteries, wager, chance, slot machine, bingo, raffle, office pool, work, ethic, online, bets, gambler, gamblers,  - David E. Pratte; www.biblestudylessons.com</cp:keywords>
  <cp:lastModifiedBy>David Pratte</cp:lastModifiedBy>
  <cp:revision>194</cp:revision>
  <dcterms:created xsi:type="dcterms:W3CDTF">2010-09-10T17:27:22Z</dcterms:created>
  <dcterms:modified xsi:type="dcterms:W3CDTF">2022-01-25T19:38:57Z</dcterms:modified>
</cp:coreProperties>
</file>