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39"/>
  </p:notesMasterIdLst>
  <p:sldIdLst>
    <p:sldId id="340" r:id="rId3"/>
    <p:sldId id="323" r:id="rId4"/>
    <p:sldId id="272" r:id="rId5"/>
    <p:sldId id="257" r:id="rId6"/>
    <p:sldId id="259" r:id="rId7"/>
    <p:sldId id="261" r:id="rId8"/>
    <p:sldId id="262" r:id="rId9"/>
    <p:sldId id="294" r:id="rId10"/>
    <p:sldId id="330" r:id="rId11"/>
    <p:sldId id="329" r:id="rId12"/>
    <p:sldId id="328" r:id="rId13"/>
    <p:sldId id="327" r:id="rId14"/>
    <p:sldId id="326" r:id="rId15"/>
    <p:sldId id="270" r:id="rId16"/>
    <p:sldId id="297" r:id="rId17"/>
    <p:sldId id="342" r:id="rId18"/>
    <p:sldId id="350" r:id="rId19"/>
    <p:sldId id="347" r:id="rId20"/>
    <p:sldId id="349" r:id="rId21"/>
    <p:sldId id="296" r:id="rId22"/>
    <p:sldId id="346" r:id="rId23"/>
    <p:sldId id="348" r:id="rId24"/>
    <p:sldId id="345" r:id="rId25"/>
    <p:sldId id="344" r:id="rId26"/>
    <p:sldId id="343" r:id="rId27"/>
    <p:sldId id="331" r:id="rId28"/>
    <p:sldId id="307" r:id="rId29"/>
    <p:sldId id="308" r:id="rId30"/>
    <p:sldId id="311" r:id="rId31"/>
    <p:sldId id="313" r:id="rId32"/>
    <p:sldId id="310" r:id="rId33"/>
    <p:sldId id="312" r:id="rId34"/>
    <p:sldId id="317" r:id="rId35"/>
    <p:sldId id="324" r:id="rId36"/>
    <p:sldId id="341" r:id="rId37"/>
    <p:sldId id="325" r:id="rId3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782" autoAdjust="0"/>
    <p:restoredTop sz="94600"/>
  </p:normalViewPr>
  <p:slideViewPr>
    <p:cSldViewPr showGuides="1">
      <p:cViewPr varScale="1">
        <p:scale>
          <a:sx n="50" d="100"/>
          <a:sy n="50" d="100"/>
        </p:scale>
        <p:origin x="38" y="3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134062-847F-4840-9815-6ADA047663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E6A6348-03E2-4578-9871-34B3E77744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9DFBB-0239-4084-8821-BA90A8C0EA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946BA-7A98-4AAE-B76D-D32A472586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47CD8-2904-4C6E-B2AB-3C7D45DDF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8E2C9-FD2B-4422-8AAB-4E358F0478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367CD-7E61-4A25-AEC5-3A36E6A29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A11EA-8648-4D61-9618-B732E86A8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A43ED-CBE3-40F9-A3B7-1222DB19FE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72514-6BD4-47E0-810C-9A4B757F14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687BD-2F73-4655-BAD1-9E3BFFD530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0BC12-61E6-4FBD-8090-3212787065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07484" y="2130426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7484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A1BD96-0671-4ABE-9F11-FC6C1C64B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9E47F0-3288-4042-92E4-F264445F59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0899F-783E-49C2-953E-CC83CA92C1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484" y="1600201"/>
            <a:ext cx="53826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600201"/>
            <a:ext cx="53826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B230F-E398-4A18-ADC7-A11E4D72CE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E7CA3-DD28-473B-8663-07DD71A99D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89EA8-337D-4C9E-9155-4D0A1360E2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BCD54-B9FA-4215-A3DA-FB58F83C3D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C485F-573F-46E8-8C6C-C141908AB3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D6B89-6A7F-4830-828D-C669342472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B5237-D6F0-42D6-B659-AA86437DC6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967" y="274639"/>
            <a:ext cx="274108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484" y="274639"/>
            <a:ext cx="802428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F6922-C777-4FE4-9F74-43AD89F6C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923362-2B7A-4789-8FB8-92559B181A3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zoom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5" y="274638"/>
            <a:ext cx="109685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5" y="1600201"/>
            <a:ext cx="109685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E6F372-9DAE-4CC5-8114-4103D1AF1AA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zoom/>
  </p:transition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981201"/>
            <a:ext cx="4114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10C078-81AA-4895-9B89-3A3A19FB658B}"/>
              </a:ext>
            </a:extLst>
          </p:cNvPr>
          <p:cNvSpPr txBox="1"/>
          <p:nvPr/>
        </p:nvSpPr>
        <p:spPr>
          <a:xfrm>
            <a:off x="1524000" y="6352165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Conflicting Views of Grace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600200"/>
            <a:ext cx="10744200" cy="4745915"/>
          </a:xfrm>
        </p:spPr>
        <p:txBody>
          <a:bodyPr wrap="square">
            <a:spAutoFit/>
          </a:bodyPr>
          <a:lstStyle/>
          <a:p>
            <a:pPr marL="401638" indent="-401638"/>
            <a:r>
              <a:rPr lang="en-US" sz="2800" b="1" dirty="0">
                <a:solidFill>
                  <a:srgbClr val="92D050"/>
                </a:solidFill>
              </a:rPr>
              <a:t>Universalism</a:t>
            </a:r>
            <a:r>
              <a:rPr lang="en-US" sz="2800" b="1" dirty="0"/>
              <a:t>: Grace will save everyone</a:t>
            </a:r>
          </a:p>
          <a:p>
            <a:pPr marL="401638" indent="-401638"/>
            <a:r>
              <a:rPr lang="en-US" sz="2800" b="1" dirty="0">
                <a:solidFill>
                  <a:srgbClr val="92D050"/>
                </a:solidFill>
              </a:rPr>
              <a:t>Catholicism</a:t>
            </a:r>
            <a:r>
              <a:rPr lang="en-US" sz="2800" b="1" dirty="0"/>
              <a:t>: Church hierarchy dispenses grace through sacraments</a:t>
            </a:r>
          </a:p>
          <a:p>
            <a:pPr marL="401638" indent="-401638"/>
            <a:r>
              <a:rPr lang="en-US" sz="2800" b="1" dirty="0">
                <a:solidFill>
                  <a:srgbClr val="92D050"/>
                </a:solidFill>
              </a:rPr>
              <a:t>Calvinism</a:t>
            </a:r>
            <a:r>
              <a:rPr lang="en-US" sz="2800" b="1" dirty="0"/>
              <a:t>: Grace extended unconditionally to a limited, predestined few</a:t>
            </a:r>
          </a:p>
          <a:p>
            <a:pPr marL="401638" indent="-401638"/>
            <a:r>
              <a:rPr lang="en-US" sz="2800" b="1" dirty="0">
                <a:solidFill>
                  <a:srgbClr val="92D050"/>
                </a:solidFill>
              </a:rPr>
              <a:t>Protestant denominations</a:t>
            </a:r>
            <a:r>
              <a:rPr lang="en-US" sz="2800" b="1" dirty="0"/>
              <a:t>: Salvation by “grace alone” and “faith only” (and sincerity?) (obedience not necessary)</a:t>
            </a:r>
          </a:p>
          <a:p>
            <a:pPr marL="401638" indent="-401638"/>
            <a:r>
              <a:rPr lang="en-US" sz="2800" b="1" dirty="0">
                <a:solidFill>
                  <a:srgbClr val="92D050"/>
                </a:solidFill>
              </a:rPr>
              <a:t>Modern grace theory</a:t>
            </a:r>
            <a:r>
              <a:rPr lang="en-US" sz="2800" b="1" dirty="0"/>
              <a:t>: Grace covers “sincere, well-intentioned” children of God who continue in sin without repenting (so we should fellowship not rebuke them)</a:t>
            </a: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401" y="942945"/>
            <a:ext cx="4448175" cy="466281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What Grace Offers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How Do We Know What Grace Does?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Conditional or Unconditional?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Grace, Law, &amp;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2209800"/>
            <a:ext cx="3352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What Grace Offers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447800"/>
            <a:ext cx="11049000" cy="4832092"/>
          </a:xfr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/>
              <a:t>Temporal Blessings</a:t>
            </a:r>
          </a:p>
          <a:p>
            <a:pPr marL="274320">
              <a:spcBef>
                <a:spcPts val="0"/>
              </a:spcBef>
            </a:pPr>
            <a:r>
              <a:rPr lang="en-US" sz="28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Physical necessities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2 Corinthians 9:8,10 </a:t>
            </a:r>
            <a:b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8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Help with troubles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Psalms 116:3-7; Hebrews 4:15,16</a:t>
            </a:r>
            <a:b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8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Family and loved ones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Proverbs 18:22; Genesis 33:5 </a:t>
            </a: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>
              <a:spcBef>
                <a:spcPts val="0"/>
              </a:spcBef>
            </a:pPr>
            <a:r>
              <a:rPr lang="en-US" sz="2800" b="1" dirty="0"/>
              <a:t>Forgiveness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Ephesians 1:7; 2:8; Titus 3:3-7</a:t>
            </a:r>
          </a:p>
          <a:p>
            <a:pPr>
              <a:spcBef>
                <a:spcPts val="0"/>
              </a:spcBef>
            </a:pPr>
            <a:r>
              <a:rPr lang="en-US" sz="2800" b="1" dirty="0"/>
              <a:t>Fellowship with God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Romans 5:1-2; Ephesians 2:1-5,11-19</a:t>
            </a:r>
          </a:p>
          <a:p>
            <a:pPr>
              <a:spcBef>
                <a:spcPts val="0"/>
              </a:spcBef>
            </a:pPr>
            <a:r>
              <a:rPr lang="en-US" sz="2800" b="1" dirty="0"/>
              <a:t>All Spiritual Blessings</a:t>
            </a:r>
          </a:p>
          <a:p>
            <a:pPr marL="274320">
              <a:spcBef>
                <a:spcPts val="0"/>
              </a:spcBef>
            </a:pPr>
            <a:r>
              <a:rPr lang="en-US" sz="2800" b="1" dirty="0">
                <a:solidFill>
                  <a:schemeClr val="accent1"/>
                </a:solidFill>
                <a:latin typeface="Comic Sans MS" pitchFamily="66" charset="0"/>
              </a:rPr>
              <a:t>Comfort, joy, hope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Thessalonians 2:16,17; Romans 5:1,2</a:t>
            </a:r>
            <a:br>
              <a:rPr lang="en-US" sz="2800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b="1" dirty="0">
                <a:solidFill>
                  <a:schemeClr val="accent1"/>
                </a:solidFill>
                <a:latin typeface="Comic Sans MS" pitchFamily="66" charset="0"/>
              </a:rPr>
              <a:t>Strength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Timothy 2:1 </a:t>
            </a:r>
            <a:br>
              <a:rPr lang="en-US" sz="2800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S</a:t>
            </a:r>
            <a:r>
              <a:rPr lang="en-US" sz="2800" b="1" dirty="0">
                <a:solidFill>
                  <a:schemeClr val="accent1"/>
                </a:solidFill>
                <a:latin typeface="Comic Sans MS" pitchFamily="66" charset="0"/>
              </a:rPr>
              <a:t>ufficiency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Comic Sans MS" pitchFamily="66" charset="0"/>
              </a:rPr>
              <a:t>in</a:t>
            </a:r>
            <a:r>
              <a:rPr lang="en-US" sz="2800" dirty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Comic Sans MS" pitchFamily="66" charset="0"/>
              </a:rPr>
              <a:t>all good works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Corinthians 9:8 </a:t>
            </a:r>
            <a:endParaRPr lang="en-US" sz="2800" dirty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spcBef>
                <a:spcPts val="0"/>
              </a:spcBef>
            </a:pPr>
            <a:r>
              <a:rPr lang="en-US" sz="2800" b="1" dirty="0"/>
              <a:t>Eternal Life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Peter 1:3,4,7; Titus 3:7; Acts 20:32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C71EB0D0-1D25-8B0D-9E10-F851FDFDF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025" y="1143001"/>
            <a:ext cx="4448175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What Grace Offers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How Do We Know What Grace Does?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Conditional or Unconditional?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Grace, Law, &amp; Works</a:t>
            </a:r>
            <a:endParaRPr lang="en-US" sz="3600" b="1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900C25-FDA1-B4F0-7711-8DA7567C6BA4}"/>
              </a:ext>
            </a:extLst>
          </p:cNvPr>
          <p:cNvSpPr/>
          <p:nvPr/>
        </p:nvSpPr>
        <p:spPr>
          <a:xfrm>
            <a:off x="1371600" y="2209800"/>
            <a:ext cx="3352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The Gospel: Our Only Guide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1447800"/>
            <a:ext cx="10591800" cy="4401205"/>
          </a:xfrm>
        </p:spPr>
        <p:txBody>
          <a:bodyPr wrap="square">
            <a:spAutoFit/>
          </a:bodyPr>
          <a:lstStyle/>
          <a:p>
            <a:pPr marL="347663" indent="-347663">
              <a:spcBef>
                <a:spcPts val="0"/>
              </a:spcBef>
            </a:pPr>
            <a:r>
              <a:rPr lang="en-US" sz="2800" dirty="0"/>
              <a:t>Ephesians 1:5-11 — Saved by grace according to God’s </a:t>
            </a:r>
            <a:r>
              <a:rPr lang="en-US" sz="2800" b="1" dirty="0"/>
              <a:t>will</a:t>
            </a:r>
            <a:r>
              <a:rPr lang="en-US" sz="2800" dirty="0"/>
              <a:t> which He </a:t>
            </a:r>
            <a:r>
              <a:rPr lang="en-US" sz="2800" b="1" dirty="0"/>
              <a:t>purposed</a:t>
            </a:r>
            <a:r>
              <a:rPr lang="en-US" sz="2800" dirty="0"/>
              <a:t> in Himself</a:t>
            </a:r>
          </a:p>
          <a:p>
            <a:pPr marL="347663" indent="-347663">
              <a:spcBef>
                <a:spcPts val="0"/>
              </a:spcBef>
            </a:pPr>
            <a:r>
              <a:rPr lang="en-US" sz="2800" dirty="0"/>
              <a:t>2 Timothy 1:8-10 — Saved according to His </a:t>
            </a:r>
            <a:r>
              <a:rPr lang="en-US" sz="2800" b="1" i="1" dirty="0"/>
              <a:t>purpose and grace</a:t>
            </a:r>
            <a:r>
              <a:rPr lang="en-US" sz="2800" dirty="0"/>
              <a:t> through the </a:t>
            </a:r>
            <a:r>
              <a:rPr lang="en-US" sz="2800" b="1" dirty="0"/>
              <a:t>gospel</a:t>
            </a:r>
            <a:endParaRPr lang="en-US" sz="2800" dirty="0"/>
          </a:p>
          <a:p>
            <a:pPr marL="347663" indent="-347663">
              <a:spcBef>
                <a:spcPts val="0"/>
              </a:spcBef>
            </a:pPr>
            <a:r>
              <a:rPr lang="en-US" sz="2800" dirty="0"/>
              <a:t>Acts 15:11 — Saved by </a:t>
            </a:r>
            <a:r>
              <a:rPr lang="en-US" sz="2800" b="1" i="1" dirty="0"/>
              <a:t>grace</a:t>
            </a:r>
            <a:r>
              <a:rPr lang="en-US" sz="2800" dirty="0"/>
              <a:t> like Gentiles who heard the </a:t>
            </a:r>
            <a:r>
              <a:rPr lang="en-US" sz="2800" b="1" dirty="0"/>
              <a:t>word of the </a:t>
            </a:r>
            <a:r>
              <a:rPr lang="en-US" sz="2800" b="1" i="1" dirty="0"/>
              <a:t>gospel</a:t>
            </a:r>
            <a:r>
              <a:rPr lang="en-US" sz="2800" dirty="0"/>
              <a:t> (verse 7) (11:14)</a:t>
            </a:r>
          </a:p>
          <a:p>
            <a:pPr marL="347663" indent="-347663">
              <a:spcBef>
                <a:spcPts val="0"/>
              </a:spcBef>
            </a:pPr>
            <a:r>
              <a:rPr lang="en-US" sz="2800" dirty="0"/>
              <a:t>Acts 20:24,32 — Paul testified the </a:t>
            </a:r>
            <a:r>
              <a:rPr lang="en-US" sz="2800" b="1" i="1" dirty="0"/>
              <a:t>gospel of grace</a:t>
            </a:r>
            <a:r>
              <a:rPr lang="en-US" sz="2800" dirty="0"/>
              <a:t> and commended the </a:t>
            </a:r>
            <a:r>
              <a:rPr lang="en-US" sz="2800" b="1" i="1" dirty="0"/>
              <a:t>word of grace</a:t>
            </a:r>
            <a:endParaRPr lang="en-US" sz="2800" dirty="0"/>
          </a:p>
          <a:p>
            <a:pPr marL="347663" indent="-347663">
              <a:spcBef>
                <a:spcPts val="0"/>
              </a:spcBef>
            </a:pPr>
            <a:r>
              <a:rPr lang="en-US" sz="2800" dirty="0"/>
              <a:t>Galatians 1:6-9 — Called in Christ’s </a:t>
            </a:r>
            <a:r>
              <a:rPr lang="en-US" sz="2800" b="1" i="1" dirty="0"/>
              <a:t>grace</a:t>
            </a:r>
            <a:r>
              <a:rPr lang="en-US" sz="2800" dirty="0"/>
              <a:t>, but other </a:t>
            </a:r>
            <a:r>
              <a:rPr lang="en-US" sz="2800" b="1" dirty="0"/>
              <a:t>gospels</a:t>
            </a:r>
            <a:r>
              <a:rPr lang="en-US" sz="2800" dirty="0"/>
              <a:t> remove us </a:t>
            </a:r>
            <a:r>
              <a:rPr lang="en-US" sz="2800"/>
              <a:t>from grace</a:t>
            </a:r>
            <a:endParaRPr lang="en-US" sz="2800" dirty="0"/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5562600"/>
            <a:ext cx="8229600" cy="523220"/>
          </a:xfr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  <a:endParaRPr lang="en-US" sz="28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F4E137-1897-DF94-7E1B-8A4A9DB22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553183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82C35-9868-4D5F-B8BC-9065BFE17DF7}"/>
              </a:ext>
            </a:extLst>
          </p:cNvPr>
          <p:cNvSpPr txBox="1"/>
          <p:nvPr/>
        </p:nvSpPr>
        <p:spPr>
          <a:xfrm>
            <a:off x="7665396" y="64008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11C2B4C-0FDA-E000-A822-906694D0E75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5562600"/>
            <a:ext cx="8229600" cy="523220"/>
          </a:xfr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  <a:endParaRPr lang="en-US" sz="28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B570B5-6298-C818-7AA2-B40E49AD4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047387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2:11,12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Teaching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3:16,17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735012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82C35-9868-4D5F-B8BC-9065BFE17DF7}"/>
              </a:ext>
            </a:extLst>
          </p:cNvPr>
          <p:cNvSpPr txBox="1"/>
          <p:nvPr/>
        </p:nvSpPr>
        <p:spPr>
          <a:xfrm>
            <a:off x="7665396" y="64008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07E00EC-ACDA-C09A-C372-B4A2C531FB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5648980"/>
            <a:ext cx="8229600" cy="523220"/>
          </a:xfr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  <a:endParaRPr lang="en-US" sz="28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B04F01-4F6E-7F2A-4798-65225F9E0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642449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2:11,12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Teaching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3:16,17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Acts 18:27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Faith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10:17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017516"/>
      </p:ext>
    </p:extLst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82C35-9868-4D5F-B8BC-9065BFE17DF7}"/>
              </a:ext>
            </a:extLst>
          </p:cNvPr>
          <p:cNvSpPr txBox="1"/>
          <p:nvPr/>
        </p:nvSpPr>
        <p:spPr>
          <a:xfrm>
            <a:off x="7665396" y="64008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1F25111-27C1-9841-A123-4FC5D7BA41E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5562600"/>
            <a:ext cx="8229600" cy="523220"/>
          </a:xfr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  <a:endParaRPr lang="en-US" sz="28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1E4CAF3-2789-9F21-E6D0-548E57F88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926686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2:11,12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Teaching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3:16,17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Acts 18:27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Faith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10:17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Ephesians 2:5,8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1:16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947286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82C35-9868-4D5F-B8BC-9065BFE17DF7}"/>
              </a:ext>
            </a:extLst>
          </p:cNvPr>
          <p:cNvSpPr txBox="1"/>
          <p:nvPr/>
        </p:nvSpPr>
        <p:spPr>
          <a:xfrm>
            <a:off x="7665396" y="64008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0ECEF95-5CF3-CD4F-4446-21EC7EBBB8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5562600"/>
            <a:ext cx="8229600" cy="523220"/>
          </a:xfr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  <a:endParaRPr lang="en-US" sz="28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4C7E21-8921-AA8A-C725-4A1DCF865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06343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2:11,12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Teaching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3:16,17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Acts 18:27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Faith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10:17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Ephesians 2:5,8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1:16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2:1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Strength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Col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ossians 1:9-11</a:t>
                      </a:r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195480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Grace and the Gospel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199192"/>
              </p:ext>
            </p:extLst>
          </p:nvPr>
        </p:nvGraphicFramePr>
        <p:xfrm>
          <a:off x="1524000" y="1752600"/>
          <a:ext cx="92202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Blessing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Gospel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1:9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Calling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Thessalonians 2:14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2:11,12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Teaching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3:16,17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Acts 18:27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Faith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10:17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Ephesians 2:5,8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Romans 1:16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2 Timothy 2:1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Strength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Col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ossians 1:9-11</a:t>
                      </a:r>
                      <a:endParaRPr lang="en-US" sz="24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Titus 3:7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Eternal</a:t>
                      </a:r>
                      <a:r>
                        <a:rPr lang="en-US" sz="2800" b="1" baseline="0" dirty="0">
                          <a:solidFill>
                            <a:srgbClr val="FFFF00"/>
                          </a:solidFill>
                        </a:rPr>
                        <a:t> Life</a:t>
                      </a:r>
                      <a:endParaRPr lang="en-US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6:63,68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885F80F5-7E1B-4891-EFBE-06BF9C36868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19200" y="5446693"/>
            <a:ext cx="9753600" cy="954107"/>
          </a:xfr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/>
              <a:t>Grace works through the gospel.</a:t>
            </a:r>
          </a:p>
          <a:p>
            <a:pPr algn="ctr">
              <a:spcBef>
                <a:spcPts val="0"/>
              </a:spcBef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1:17 – </a:t>
            </a:r>
            <a: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Grace and truth</a:t>
            </a: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came through Jesus Christ.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9797927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2305617"/>
            <a:ext cx="3352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71DDE5-DACC-C4D4-1758-5C3D9743F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825" y="1143001"/>
            <a:ext cx="4448175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What Grace Offers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How Do We Know What Grace Does?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Conditional or Unconditional?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Grace, Law, &amp; Works</a:t>
            </a:r>
            <a:endParaRPr lang="en-US" sz="3600" b="1" kern="0" dirty="0"/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Universal Grace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1897082"/>
            <a:ext cx="8229600" cy="3970318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/>
              <a:t>Titus 2:11 — </a:t>
            </a:r>
            <a:r>
              <a:rPr lang="en-US" sz="2800" b="1" i="1" dirty="0"/>
              <a:t>Grace</a:t>
            </a:r>
            <a:r>
              <a:rPr lang="en-US" sz="2800" dirty="0"/>
              <a:t> of God appeared to </a:t>
            </a:r>
            <a:r>
              <a:rPr lang="en-US" sz="2800" b="1" i="1" dirty="0"/>
              <a:t>all</a:t>
            </a:r>
            <a:r>
              <a:rPr lang="en-US" sz="2800" dirty="0"/>
              <a:t> men.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Romans 11:32 — God has </a:t>
            </a:r>
            <a:r>
              <a:rPr lang="en-US" sz="2800" b="1" i="1" dirty="0"/>
              <a:t>mercy</a:t>
            </a:r>
            <a:r>
              <a:rPr lang="en-US" sz="2800" dirty="0"/>
              <a:t> on </a:t>
            </a:r>
            <a:r>
              <a:rPr lang="en-US" sz="2800" b="1" i="1" dirty="0"/>
              <a:t>all</a:t>
            </a:r>
            <a:r>
              <a:rPr lang="en-US" sz="2800" dirty="0"/>
              <a:t>. </a:t>
            </a:r>
          </a:p>
          <a:p>
            <a:pPr marL="292100" indent="-292100">
              <a:spcBef>
                <a:spcPts val="0"/>
              </a:spcBef>
            </a:pPr>
            <a:r>
              <a:rPr lang="en-US" sz="2800" dirty="0"/>
              <a:t>Hebrews 2:9 — By the grace of God Jesus tasted death for </a:t>
            </a:r>
            <a:r>
              <a:rPr lang="en-US" sz="2800" b="1" i="1" dirty="0"/>
              <a:t>everyone</a:t>
            </a:r>
            <a:r>
              <a:rPr lang="en-US" sz="2800" dirty="0"/>
              <a:t>.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Romans 2:11 — God is no respecter of persons. </a:t>
            </a:r>
          </a:p>
          <a:p>
            <a:pPr>
              <a:spcBef>
                <a:spcPts val="0"/>
              </a:spcBef>
            </a:pPr>
            <a:endParaRPr lang="en-US" sz="2800" dirty="0"/>
          </a:p>
          <a:p>
            <a:pPr algn="ctr"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</a:rPr>
              <a:t>Since grace is offered to all, either:</a:t>
            </a:r>
          </a:p>
          <a:p>
            <a:pPr algn="ctr"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</a:rPr>
              <a:t>(1) </a:t>
            </a:r>
            <a:r>
              <a:rPr lang="en-US" sz="2800" b="1" i="1" dirty="0">
                <a:solidFill>
                  <a:srgbClr val="FFFF00"/>
                </a:solidFill>
              </a:rPr>
              <a:t>All people will be saved</a:t>
            </a:r>
            <a:r>
              <a:rPr lang="en-US" sz="2800" dirty="0">
                <a:solidFill>
                  <a:srgbClr val="FFFF00"/>
                </a:solidFill>
              </a:rPr>
              <a:t>, Or:</a:t>
            </a:r>
          </a:p>
          <a:p>
            <a:pPr algn="ctr"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</a:rPr>
              <a:t>(2) Salvation by grace is received </a:t>
            </a:r>
            <a:r>
              <a:rPr lang="en-US" sz="2800" b="1" i="1" dirty="0">
                <a:solidFill>
                  <a:srgbClr val="FFFF00"/>
                </a:solidFill>
              </a:rPr>
              <a:t>conditionally.</a:t>
            </a:r>
            <a:endParaRPr 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099F6-6A99-17B0-CAD3-39E9F8DAD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522101A0-41E4-ABF7-A58A-34E77BC89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19B4354-1DAD-5667-4894-F09107C03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799306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13388"/>
      </p:ext>
    </p:extLst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FFA2C-A744-4E6D-9AB5-4E057F3E0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4CAD465-2C8C-DCD5-E6FF-80FABA67C7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CA7476-29EE-54E6-F251-4B8207CE3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406856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759837"/>
      </p:ext>
    </p:extLst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7D8F7-B54D-1D36-743E-AF05C016D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09B6475-F875-8A14-BBA6-82B2C26468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64DFA6-A3CD-F94F-DF8A-AAB61C6A1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737318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893533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DA733-2ED8-F81B-2678-D35D741D2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16B8EC6-528A-A21B-7F45-1D9B99468D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5D95F8-73A2-307D-9600-200C099F6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825874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6362242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42047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Israel’s Salvation &amp; ours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5486400"/>
            <a:ext cx="9601200" cy="584775"/>
          </a:xfr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Grace eliminates </a:t>
            </a:r>
            <a:r>
              <a:rPr lang="en-US" sz="3200" b="1" i="1" dirty="0">
                <a:solidFill>
                  <a:srgbClr val="FFFF00"/>
                </a:solidFill>
              </a:rPr>
              <a:t>merit</a:t>
            </a:r>
            <a:r>
              <a:rPr lang="en-US" sz="3200" b="1" dirty="0"/>
              <a:t> but not </a:t>
            </a:r>
            <a:r>
              <a:rPr lang="en-US" sz="3200" b="1" i="1" dirty="0">
                <a:solidFill>
                  <a:srgbClr val="FFFF00"/>
                </a:solidFill>
              </a:rPr>
              <a:t>conditions</a:t>
            </a:r>
            <a:r>
              <a:rPr lang="en-US" sz="3200" b="1" dirty="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354193"/>
              </p:ext>
            </p:extLst>
          </p:nvPr>
        </p:nvGraphicFramePr>
        <p:xfrm>
          <a:off x="914400" y="1711960"/>
          <a:ext cx="103632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  <a:t>Israel &amp; Gideon </a:t>
                      </a:r>
                      <a:b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  <a:t>(Judges 7)</a:t>
                      </a: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  <a:t>Our salvation</a:t>
                      </a:r>
                      <a:b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en-US" sz="2800" dirty="0">
                          <a:latin typeface="+mn-lt"/>
                          <a:ea typeface="Times New Roman"/>
                          <a:cs typeface="Times New Roman"/>
                        </a:rPr>
                        <a:t>(Ephesians 2:8,9)</a:t>
                      </a:r>
                    </a:p>
                  </a:txBody>
                  <a:tcPr marL="0" marR="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saved from </a:t>
                      </a:r>
                      <a:r>
                        <a:rPr lang="en-US" sz="2800" dirty="0" err="1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Midian</a:t>
                      </a:r>
                      <a:endParaRPr lang="en-US" sz="2800" dirty="0">
                        <a:solidFill>
                          <a:srgbClr val="FFFF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saved from sin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 gift from God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 gift from God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by grace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by grace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not earned by human hands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not earned by human works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 cannot glory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man cannot boast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conditions (obedience) required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conditions (obedience) required</a:t>
                      </a:r>
                    </a:p>
                  </a:txBody>
                  <a:tcPr marL="0" marR="0" marT="0" marB="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AECE0-69E4-43EE-B1E8-9CF29BE27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48C7127B-34B0-410F-63AE-5C9157BB1D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FFC44A8-400F-0FA8-4EDC-62DC9EC20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666803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051453"/>
      </p:ext>
    </p:extLst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246EB-58FB-6852-943E-475DD2DE7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2C454B0-B5DA-20E6-E6CA-3D6FAC4726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AA159D6-0809-3FD4-CE44-9ACF6BB38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211685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Jews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Remission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805921"/>
      </p:ext>
    </p:extLst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E27BF-279B-A9C2-E997-082A31CC1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0F5A3F9A-13DE-0367-0030-E19718681F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036FF3D-CED2-6E02-A5E3-CB9DA8675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554080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Jews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Remission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Gentiles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43311"/>
      </p:ext>
    </p:extLst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0096-4DC8-735A-6C9D-7E633F64A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92A16C14-F7C8-082D-4C47-59B54CC9DC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C7CB717-629E-54C6-1380-F7A960FDC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060029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Jews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Remission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Gentiles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Paul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Sins washed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117745"/>
      </p:ext>
    </p:extLst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8682A-EFFA-24DF-D415-60895DEF8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5E4E45D3-2E92-55A5-338D-06FAAA10775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1DDDF69-CC77-9E53-E390-72D929230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615973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Jews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Remission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Gentiles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Paul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Sins washed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Romans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Justified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rep., conf., </a:t>
                      </a:r>
                      <a:r>
                        <a:rPr lang="en-US" sz="2800" dirty="0" err="1">
                          <a:solidFill>
                            <a:schemeClr val="accent2"/>
                          </a:solidFill>
                          <a:latin typeface="+mn-lt"/>
                        </a:rPr>
                        <a:t>bapt.</a:t>
                      </a: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28173"/>
      </p:ext>
    </p:extLst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304800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Conditional Grace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688485"/>
              </p:ext>
            </p:extLst>
          </p:nvPr>
        </p:nvGraphicFramePr>
        <p:xfrm>
          <a:off x="304800" y="1219200"/>
          <a:ext cx="116586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Favor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Merit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Joshua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Walls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fell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March,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FFFF00"/>
                          </a:solidFill>
                          <a:latin typeface="+mn-lt"/>
                        </a:rPr>
                        <a:t>Naaman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Leprosy cured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Dip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7 times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Gideon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Battle won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Torches, blow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Noah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  <a:r>
                        <a:rPr lang="en-US" sz="2800" baseline="0" dirty="0">
                          <a:solidFill>
                            <a:schemeClr val="accent2"/>
                          </a:solidFill>
                          <a:latin typeface="+mn-lt"/>
                        </a:rPr>
                        <a:t> from flood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Build ark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Jews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Remission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Gentiles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Salvation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Paul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Sins washed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Romans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Justified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rep., conf., </a:t>
                      </a:r>
                      <a:r>
                        <a:rPr lang="en-US" sz="2800" dirty="0" err="1">
                          <a:solidFill>
                            <a:schemeClr val="accent2"/>
                          </a:solidFill>
                          <a:latin typeface="+mn-lt"/>
                        </a:rPr>
                        <a:t>bapt.</a:t>
                      </a: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+mn-lt"/>
                        </a:rPr>
                        <a:t>Ephesians 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Saved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accent2"/>
                          </a:solidFill>
                          <a:latin typeface="+mn-lt"/>
                        </a:rPr>
                        <a:t>None</a:t>
                      </a:r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Hear, believe, repent, baptism </a:t>
                      </a:r>
                      <a:r>
                        <a:rPr lang="en-US" sz="2800" b="1" dirty="0">
                          <a:solidFill>
                            <a:srgbClr val="FFFF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✓</a:t>
                      </a:r>
                      <a:endParaRPr lang="en-US" sz="2800" b="1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488223"/>
      </p:ext>
    </p:extLst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62601" y="1143001"/>
            <a:ext cx="4448175" cy="466281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What Grace Offers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How We Learn about Grace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Conditional or Unconditional?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sz="3600" b="1" dirty="0"/>
              <a:t>Grace, Law, &amp;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2305617"/>
            <a:ext cx="3352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Seeming Contradictions?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550515"/>
            <a:ext cx="10591800" cy="1040285"/>
          </a:xfr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We are saved by grace through faith, </a:t>
            </a:r>
            <a:r>
              <a:rPr lang="en-US" sz="2800" b="1" i="1" dirty="0"/>
              <a:t>not of works</a:t>
            </a:r>
            <a:r>
              <a:rPr lang="en-US" sz="2800" dirty="0"/>
              <a:t>  (Eph. 2:8,9)</a:t>
            </a:r>
          </a:p>
          <a:p>
            <a:pPr algn="ctr"/>
            <a:r>
              <a:rPr lang="en-US" sz="2800" dirty="0"/>
              <a:t>But we are </a:t>
            </a:r>
            <a:r>
              <a:rPr lang="en-US" sz="2800" b="1" i="1" dirty="0"/>
              <a:t>justified by works</a:t>
            </a:r>
            <a:r>
              <a:rPr lang="en-US" sz="2800" dirty="0"/>
              <a:t>, </a:t>
            </a:r>
            <a:r>
              <a:rPr lang="en-US" sz="2800" b="1" i="1" dirty="0"/>
              <a:t>not by faith only</a:t>
            </a:r>
            <a:r>
              <a:rPr lang="en-US" sz="2800" dirty="0"/>
              <a:t> (James 2:24)</a:t>
            </a:r>
            <a:endParaRPr 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38200" y="2743200"/>
            <a:ext cx="10515600" cy="14711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800" kern="0" dirty="0">
                <a:latin typeface="+mn-lt"/>
              </a:rPr>
              <a:t>If salvation is of grace, it is </a:t>
            </a:r>
            <a:r>
              <a:rPr lang="en-US" sz="2800" b="1" i="1" kern="0" dirty="0">
                <a:latin typeface="+mn-lt"/>
              </a:rPr>
              <a:t>not of works</a:t>
            </a:r>
            <a:r>
              <a:rPr lang="en-US" sz="2800" kern="0" dirty="0">
                <a:latin typeface="+mn-lt"/>
              </a:rPr>
              <a:t> (Rom. 11:6)</a:t>
            </a:r>
          </a:p>
          <a:p>
            <a:pPr algn="ctr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800" kern="0" dirty="0">
                <a:latin typeface="+mn-lt"/>
              </a:rPr>
              <a:t>But He who fears God and </a:t>
            </a:r>
            <a:r>
              <a:rPr lang="en-US" sz="2800" b="1" i="1" kern="0" dirty="0">
                <a:latin typeface="+mn-lt"/>
              </a:rPr>
              <a:t>works righteousness</a:t>
            </a:r>
            <a:r>
              <a:rPr lang="en-US" sz="2800" kern="0" dirty="0">
                <a:latin typeface="+mn-lt"/>
              </a:rPr>
              <a:t> is accepted before Him (Acts 10:35)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219200" y="4343400"/>
            <a:ext cx="9753600" cy="10402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800" kern="0" dirty="0">
                <a:latin typeface="+mn-lt"/>
              </a:rPr>
              <a:t>We are </a:t>
            </a:r>
            <a:r>
              <a:rPr lang="en-US" sz="2800" b="1" i="1" kern="0" dirty="0">
                <a:latin typeface="+mn-lt"/>
              </a:rPr>
              <a:t>not under law</a:t>
            </a:r>
            <a:r>
              <a:rPr lang="en-US" sz="2800" kern="0" dirty="0">
                <a:latin typeface="+mn-lt"/>
              </a:rPr>
              <a:t>, but under grace (Rom. 6:14)</a:t>
            </a:r>
          </a:p>
          <a:p>
            <a:pPr algn="ctr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800" kern="0" dirty="0">
                <a:latin typeface="+mn-lt"/>
              </a:rPr>
              <a:t>Yet Paul said he was “</a:t>
            </a:r>
            <a:r>
              <a:rPr lang="en-US" sz="2800" b="1" i="1" kern="0" dirty="0">
                <a:latin typeface="+mn-lt"/>
              </a:rPr>
              <a:t>under law to Christ</a:t>
            </a:r>
            <a:r>
              <a:rPr lang="en-US" sz="2800" kern="0" dirty="0">
                <a:latin typeface="+mn-lt"/>
              </a:rPr>
              <a:t>” (1 Cor. 9:21).</a:t>
            </a:r>
            <a:endParaRPr lang="en-US" sz="2800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981200" y="5562600"/>
            <a:ext cx="82296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The answer: Different kinds of works/law!</a:t>
            </a:r>
            <a:endParaRPr lang="en-US" sz="2800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A50402-4A12-462E-82C5-4416B837AED6}"/>
              </a:ext>
            </a:extLst>
          </p:cNvPr>
          <p:cNvSpPr txBox="1"/>
          <p:nvPr/>
        </p:nvSpPr>
        <p:spPr>
          <a:xfrm>
            <a:off x="7543800" y="6504802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Different Kinds of Works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447800"/>
            <a:ext cx="9906000" cy="4832092"/>
          </a:xfr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</a:pPr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Works of the flesh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- Galatians 5:19-21</a:t>
            </a:r>
            <a:br>
              <a:rPr lang="en-US" sz="2800" dirty="0"/>
            </a:br>
            <a:r>
              <a:rPr lang="en-US" sz="2800" dirty="0"/>
              <a:t>These works are sins that do </a:t>
            </a:r>
            <a:r>
              <a:rPr lang="en-US" sz="2800" b="1" i="1" dirty="0"/>
              <a:t>not</a:t>
            </a:r>
            <a:r>
              <a:rPr lang="en-US" sz="2800" dirty="0"/>
              <a:t> save but condemn 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Works of the law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(or works of human righteousness) - Galatians 2:16; Romans 3:28 [Titus 3:5]</a:t>
            </a:r>
            <a:br>
              <a:rPr lang="en-US" sz="2800" dirty="0"/>
            </a:br>
            <a:r>
              <a:rPr lang="en-US" sz="2800" dirty="0"/>
              <a:t>These works cannot save but are different from the gospel</a:t>
            </a:r>
          </a:p>
          <a:p>
            <a:pPr marL="457200" indent="-457200">
              <a:spcBef>
                <a:spcPts val="0"/>
              </a:spcBef>
            </a:pPr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Works of faith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- 1 Thessalonians 1:3 [Galatians 5:6]</a:t>
            </a:r>
            <a:br>
              <a:rPr lang="en-US" sz="2800" dirty="0"/>
            </a:br>
            <a:r>
              <a:rPr lang="en-US" sz="2800" dirty="0"/>
              <a:t>These result from following the gospel (law of faith)</a:t>
            </a:r>
            <a:br>
              <a:rPr lang="en-US" sz="2800" dirty="0"/>
            </a:br>
            <a:r>
              <a:rPr lang="en-US" sz="2800" dirty="0"/>
              <a:t>Do not </a:t>
            </a:r>
            <a:r>
              <a:rPr lang="en-US" sz="2800" b="1" dirty="0"/>
              <a:t>earn</a:t>
            </a:r>
            <a:r>
              <a:rPr lang="en-US" sz="2800" dirty="0"/>
              <a:t> a gift, but meet </a:t>
            </a:r>
            <a:r>
              <a:rPr lang="en-US" sz="2800" b="1" dirty="0"/>
              <a:t>conditions</a:t>
            </a:r>
            <a:r>
              <a:rPr lang="en-US" sz="2800" dirty="0"/>
              <a:t> to receive a gift </a:t>
            </a:r>
            <a:br>
              <a:rPr lang="en-US" sz="2800" dirty="0"/>
            </a:br>
            <a:r>
              <a:rPr lang="en-US" sz="2800" dirty="0"/>
              <a:t>These works are essential to salvation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</a:rPr>
              <a:t>Whether or not works are essential to salvation depends on which kind of works!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533401"/>
            <a:ext cx="87630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Works/Obedience in the Gospel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447800"/>
            <a:ext cx="10668000" cy="4832092"/>
          </a:xfr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Works in the Gospel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dirty="0"/>
              <a:t>Acts 10:34,35 - Fears God and </a:t>
            </a:r>
            <a:r>
              <a:rPr lang="en-US" sz="2800" b="1" dirty="0"/>
              <a:t>works</a:t>
            </a:r>
            <a:r>
              <a:rPr lang="en-US" sz="2800" dirty="0"/>
              <a:t> righteousness is accepted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dirty="0"/>
              <a:t>James 1:22,25 - </a:t>
            </a:r>
            <a:r>
              <a:rPr lang="en-US" sz="2800" b="1" dirty="0"/>
              <a:t>Doer</a:t>
            </a:r>
            <a:r>
              <a:rPr lang="en-US" sz="2800" dirty="0"/>
              <a:t> of the </a:t>
            </a:r>
            <a:r>
              <a:rPr lang="en-US" sz="2800" b="1" dirty="0"/>
              <a:t>work</a:t>
            </a:r>
            <a:r>
              <a:rPr lang="en-US" sz="2800" dirty="0"/>
              <a:t> is blessed in what he </a:t>
            </a:r>
            <a:r>
              <a:rPr lang="en-US" sz="2800" b="1" dirty="0"/>
              <a:t>does</a:t>
            </a:r>
            <a:r>
              <a:rPr lang="en-US" sz="2800" dirty="0"/>
              <a:t>.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dirty="0"/>
              <a:t>James 2:14-26 - By </a:t>
            </a:r>
            <a:r>
              <a:rPr lang="en-US" sz="2800" b="1" dirty="0"/>
              <a:t>works</a:t>
            </a:r>
            <a:r>
              <a:rPr lang="en-US" sz="2800" dirty="0"/>
              <a:t> man is justified and not by faith only. 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dirty="0"/>
              <a:t>Romans 2:6-10; 2 Corinthians 5:10 - Judged for our </a:t>
            </a:r>
            <a:r>
              <a:rPr lang="en-US" sz="2800" b="1" dirty="0"/>
              <a:t>works</a:t>
            </a:r>
            <a:r>
              <a:rPr lang="en-US" sz="2800" dirty="0"/>
              <a:t>. 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</a:rPr>
              <a:t>Obedience in the Gospel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Romans 6:17,18 - </a:t>
            </a:r>
            <a:r>
              <a:rPr lang="en-US" sz="2800" b="1" dirty="0"/>
              <a:t>Made free from sin when we obey</a:t>
            </a:r>
            <a:r>
              <a:rPr lang="en-US" sz="2800" dirty="0"/>
              <a:t>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Hebrews 5:9 – Jesus is author of salvation to all who </a:t>
            </a:r>
            <a:r>
              <a:rPr lang="en-US" sz="2800" b="1" dirty="0"/>
              <a:t>obey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Matthew 7:21-27 - Must </a:t>
            </a:r>
            <a:r>
              <a:rPr lang="en-US" sz="2800" b="1" dirty="0"/>
              <a:t>do</a:t>
            </a:r>
            <a:r>
              <a:rPr lang="en-US" sz="2800" dirty="0"/>
              <a:t> the will of the Father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1 Peter 1:22 - We purify our souls in </a:t>
            </a:r>
            <a:r>
              <a:rPr lang="en-US" sz="2800" b="1" dirty="0"/>
              <a:t>obeying</a:t>
            </a:r>
            <a:r>
              <a:rPr lang="en-US" sz="2800" dirty="0"/>
              <a:t> the truth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2 Thess. 1:8,9 - Destruction to those who do not </a:t>
            </a:r>
            <a:r>
              <a:rPr lang="en-US" sz="2800" b="1" dirty="0"/>
              <a:t>obey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Different Kinds of Law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1447800"/>
            <a:ext cx="10515600" cy="4573560"/>
          </a:xfr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7663" indent="-347663"/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The law of sin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- Romans 7:22,23 [7:25; 8:2]</a:t>
            </a:r>
            <a:br>
              <a:rPr lang="en-US" sz="2800" dirty="0"/>
            </a:br>
            <a:r>
              <a:rPr lang="en-US" sz="2800" dirty="0"/>
              <a:t>Disobedience to God; Different from the law of God</a:t>
            </a:r>
            <a:br>
              <a:rPr lang="en-US" sz="2800" dirty="0"/>
            </a:br>
            <a:r>
              <a:rPr lang="en-US" sz="2800" dirty="0"/>
              <a:t>This law does </a:t>
            </a:r>
            <a:r>
              <a:rPr lang="en-US" sz="2800" b="1" dirty="0"/>
              <a:t>not</a:t>
            </a:r>
            <a:r>
              <a:rPr lang="en-US" sz="2800" dirty="0"/>
              <a:t> save but condemns</a:t>
            </a:r>
          </a:p>
          <a:p>
            <a:pPr marL="347663" indent="-347663"/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The law of works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- Romans 3:27; Example: Law of Moses</a:t>
            </a:r>
            <a:br>
              <a:rPr lang="en-US" sz="2800" dirty="0"/>
            </a:br>
            <a:r>
              <a:rPr lang="en-US" sz="2800" dirty="0"/>
              <a:t>Different from the law of faith (gospel) ; Cannot save sinners</a:t>
            </a:r>
          </a:p>
          <a:p>
            <a:pPr marL="347663" indent="-347663"/>
            <a:r>
              <a:rPr lang="en-US" sz="2800" dirty="0"/>
              <a:t>* </a:t>
            </a:r>
            <a:r>
              <a:rPr lang="en-US" sz="2800" b="1" dirty="0">
                <a:solidFill>
                  <a:srgbClr val="FFFF00"/>
                </a:solidFill>
              </a:rPr>
              <a:t>The law of Christ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- Galatians 6:2 (“law of faith” - Rom. 3:27; “law of God” - Rom. 8:7; “law of the Spirit of life” - Rom. 8:2; “law of liberty” - James 1:25; 2:12)</a:t>
            </a:r>
            <a:br>
              <a:rPr lang="en-US" sz="2800" dirty="0"/>
            </a:br>
            <a:r>
              <a:rPr lang="en-US" sz="2800" dirty="0"/>
              <a:t>1 Corinthians 9:20,21 – Different from the Mosaic law</a:t>
            </a:r>
            <a:br>
              <a:rPr lang="en-US" sz="2800" dirty="0"/>
            </a:br>
            <a:r>
              <a:rPr lang="en-US" sz="2800" dirty="0"/>
              <a:t>This law is essential to salvation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5334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Law &amp; Commands in the Gospel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447800"/>
            <a:ext cx="10972800" cy="5262979"/>
          </a:xfr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</a:rPr>
              <a:t>Law in the Gospel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Galatians 6:2 - We must </a:t>
            </a:r>
            <a:r>
              <a:rPr lang="en-US" sz="2800" b="1" dirty="0"/>
              <a:t>fulfill the law of Christ</a:t>
            </a:r>
            <a:r>
              <a:rPr lang="en-US" sz="2800" dirty="0"/>
              <a:t>.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1 Corinthians 9:20,21 - Not</a:t>
            </a:r>
            <a:r>
              <a:rPr lang="en-US" sz="2800" b="1" dirty="0"/>
              <a:t> without </a:t>
            </a:r>
            <a:r>
              <a:rPr lang="en-US" sz="2800" dirty="0"/>
              <a:t>law</a:t>
            </a:r>
            <a:r>
              <a:rPr lang="en-US" sz="2800" b="1" dirty="0"/>
              <a:t>, </a:t>
            </a:r>
            <a:r>
              <a:rPr lang="en-US" sz="2800" dirty="0"/>
              <a:t>but</a:t>
            </a:r>
            <a:r>
              <a:rPr lang="en-US" sz="2800" b="1" dirty="0"/>
              <a:t> under law to Christ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James 2:8 - Love your neighbor is the </a:t>
            </a:r>
            <a:r>
              <a:rPr lang="en-US" sz="2800" b="1" dirty="0"/>
              <a:t>royal law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1 John 3:4 - </a:t>
            </a:r>
            <a:r>
              <a:rPr lang="en-US" sz="2800" b="1" dirty="0"/>
              <a:t>Sin is transgression of law</a:t>
            </a:r>
            <a:endParaRPr lang="en-US" sz="2800" dirty="0"/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</a:rPr>
              <a:t>Commands in the Gospel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Matthew 22:36-39 - Love is the two greatest </a:t>
            </a:r>
            <a:r>
              <a:rPr lang="en-US" sz="2800" b="1" dirty="0"/>
              <a:t>commands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John 14:15; 1 John 5:3 – If we </a:t>
            </a:r>
            <a:r>
              <a:rPr lang="en-US" sz="2800" b="1" dirty="0"/>
              <a:t>love</a:t>
            </a:r>
            <a:r>
              <a:rPr lang="en-US" sz="2800" dirty="0"/>
              <a:t> God, we keep His </a:t>
            </a:r>
            <a:r>
              <a:rPr lang="en-US" sz="2800" b="1" dirty="0"/>
              <a:t>commands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1 John 2:3-6 –</a:t>
            </a:r>
            <a:r>
              <a:rPr lang="en-US" sz="2800" b="1" dirty="0"/>
              <a:t> </a:t>
            </a:r>
            <a:r>
              <a:rPr lang="en-US" sz="2800" dirty="0"/>
              <a:t>We know God if we</a:t>
            </a:r>
            <a:r>
              <a:rPr lang="en-US" sz="2800" b="1" dirty="0"/>
              <a:t> keep His commands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1 John 3:23 - </a:t>
            </a:r>
            <a:r>
              <a:rPr lang="en-US" sz="2800" b="1" dirty="0"/>
              <a:t>Faith is a command</a:t>
            </a:r>
            <a:endParaRPr lang="en-US" sz="2800" dirty="0"/>
          </a:p>
          <a:p>
            <a:pPr>
              <a:spcBef>
                <a:spcPts val="0"/>
              </a:spcBef>
            </a:pPr>
            <a:r>
              <a:rPr lang="en-US" sz="2800" dirty="0"/>
              <a:t>Acts 10:47,48 - </a:t>
            </a:r>
            <a:r>
              <a:rPr lang="en-US" sz="2800" b="1" dirty="0"/>
              <a:t>Baptism</a:t>
            </a:r>
            <a:r>
              <a:rPr lang="en-US" sz="2800" dirty="0"/>
              <a:t> in water is a </a:t>
            </a:r>
            <a:r>
              <a:rPr lang="en-US" sz="2800" b="1" dirty="0"/>
              <a:t>command</a:t>
            </a:r>
            <a:endParaRPr lang="en-US" sz="2800" dirty="0"/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</a:rPr>
              <a:t>To eliminate law is to eliminate our need for grace!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381001"/>
            <a:ext cx="7315200" cy="646331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</a:schemeClr>
            </a:solidFill>
          </a:ln>
          <a:effectLst>
            <a:outerShdw blurRad="50800" dist="241300" dir="2940000" algn="ctr" rotWithShape="0">
              <a:schemeClr val="tx1">
                <a:lumMod val="50000"/>
              </a:schemeClr>
            </a:outerShdw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Two Systems of Justification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43000" y="1143000"/>
            <a:ext cx="47244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</a:rPr>
              <a:t>Works of Law</a:t>
            </a: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Sinlessly perfect life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(Galatians 3:10-12)</a:t>
            </a: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Sins remembered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(Hebrews 10:1-4,11)</a:t>
            </a: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Must earn justification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(Romans 4:4)</a:t>
            </a: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Based on man’s effort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(Romans 4:4)</a:t>
            </a:r>
            <a:endParaRPr lang="en-US" sz="2000" b="1" kern="0" dirty="0">
              <a:solidFill>
                <a:srgbClr val="FFFF00"/>
              </a:solidFill>
              <a:latin typeface="+mn-lt"/>
            </a:endParaRP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Man boasts in self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(Romans 4:2)</a:t>
            </a:r>
            <a:endParaRPr lang="en-US" sz="2000" b="1" kern="0" dirty="0">
              <a:solidFill>
                <a:srgbClr val="FFFF00"/>
              </a:solidFill>
              <a:latin typeface="+mn-lt"/>
            </a:endParaRP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Man trusts self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(Romans 4:2)</a:t>
            </a:r>
            <a:endParaRPr lang="en-US" sz="2000" b="1" kern="0" dirty="0">
              <a:solidFill>
                <a:srgbClr val="FFFF00"/>
              </a:solidFill>
              <a:latin typeface="+mn-lt"/>
            </a:endParaRPr>
          </a:p>
          <a:p>
            <a:pPr algn="ctr">
              <a:spcBef>
                <a:spcPts val="0"/>
              </a:spcBef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FFFF00"/>
                </a:solidFill>
                <a:latin typeface="+mn-lt"/>
              </a:rPr>
              <a:t>No one is saved</a:t>
            </a:r>
            <a:br>
              <a:rPr lang="en-US" sz="2400" b="1" kern="0" dirty="0">
                <a:solidFill>
                  <a:srgbClr val="FFFF00"/>
                </a:solidFill>
                <a:latin typeface="+mn-lt"/>
              </a:rPr>
            </a:b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(Romans 3:20-23)</a:t>
            </a:r>
            <a:endParaRPr lang="en-US" sz="2000" b="1" kern="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324600" y="1180267"/>
            <a:ext cx="5029200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Verdana" pitchFamily="34" charset="0"/>
              </a:rPr>
              <a:t>Grace thru Faith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Sinless life not needed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</a:t>
            </a: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Romans</a:t>
            </a: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 3:23,24)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Lasting forgiveness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(Eph. 1:7; Heb. 10:11-14,17)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Justification unearned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</a:t>
            </a:r>
            <a:r>
              <a:rPr lang="en-US" sz="2000" kern="0" dirty="0">
                <a:solidFill>
                  <a:schemeClr val="accent2"/>
                </a:solidFill>
                <a:latin typeface="Comic Sans MS" pitchFamily="66" charset="0"/>
              </a:rPr>
              <a:t>Romans</a:t>
            </a: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 4:4-7)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Based on Jesus’ death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(Ephesians 1:7)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Glory goes to God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(Ephesians 2:8,9)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Man trusts Jesus 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(Ephesians 2:8; John 3:16)</a:t>
            </a:r>
          </a:p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Verdana" pitchFamily="34" charset="0"/>
              </a:rPr>
              <a:t>All can be saved</a:t>
            </a:r>
            <a:br>
              <a:rPr lang="en-US" sz="2400" b="1" dirty="0">
                <a:solidFill>
                  <a:srgbClr val="FFFF00"/>
                </a:solidFill>
                <a:latin typeface="Verdana" pitchFamily="34" charset="0"/>
              </a:rPr>
            </a:br>
            <a:r>
              <a:rPr lang="en-US" sz="2000" dirty="0">
                <a:solidFill>
                  <a:schemeClr val="accent2"/>
                </a:solidFill>
                <a:latin typeface="Comic Sans MS" pitchFamily="66" charset="0"/>
              </a:rPr>
              <a:t>(Acts 13:38,39)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2362200"/>
            <a:ext cx="3352800" cy="1323439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isometricRightUp">
                <a:rot lat="275868" lon="96822" rev="1204038"/>
              </a:camera>
              <a:lightRig rig="glow" dir="tl">
                <a:rot lat="0" lon="0" rev="5400000"/>
              </a:lightRig>
            </a:scene3d>
            <a:sp3d extrusionH="254000" contourW="69850">
              <a:bevelT w="31750" h="25400"/>
              <a:extrusionClr>
                <a:srgbClr val="002060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 w="11430">
                  <a:solidFill>
                    <a:schemeClr val="accent1">
                      <a:lumMod val="75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25000"/>
                      </a:schemeClr>
                    </a:gs>
                    <a:gs pos="100000">
                      <a:schemeClr val="accent1">
                        <a:lumMod val="1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152400" dir="5400000" sx="107000" sy="107000" algn="tl" rotWithShape="0">
                    <a:srgbClr val="00B050">
                      <a:alpha val="77000"/>
                    </a:srgbClr>
                  </a:outerShdw>
                </a:effectLst>
                <a:latin typeface="Balloon" pitchFamily="2" charset="0"/>
              </a:rPr>
              <a:t>GRACE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256E43E-8B3E-9DC4-F10B-A0D7847F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1" y="1143001"/>
            <a:ext cx="4448175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What Grace Offers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How Do We Know What Grace Does?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Conditional or Unconditional?</a:t>
            </a:r>
          </a:p>
          <a:p>
            <a:pPr marL="0" indent="0" algn="ctr">
              <a:spcBef>
                <a:spcPts val="1800"/>
              </a:spcBef>
              <a:buFontTx/>
              <a:buNone/>
            </a:pPr>
            <a:r>
              <a:rPr lang="en-US" sz="3600" b="1" kern="0"/>
              <a:t>Grace, Law, &amp; Works</a:t>
            </a:r>
            <a:endParaRPr lang="en-US" sz="3600" b="1" kern="0" dirty="0"/>
          </a:p>
        </p:txBody>
      </p:sp>
    </p:spTree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AA80D50-5172-C2FA-FC42-C875ADCE6E0C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7A4D3A-24D9-04A4-E643-48F8ABDB977B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90145499"/>
      </p:ext>
    </p:ext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Blue-drapery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ighteous-Tahoma">
      <a:majorFont>
        <a:latin typeface="Righteous"/>
        <a:ea typeface=""/>
        <a:cs typeface=""/>
      </a:majorFont>
      <a:minorFont>
        <a:latin typeface="Tahoma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18A5FF"/>
        </a:accent1>
        <a:accent2>
          <a:srgbClr val="8080FF"/>
        </a:accent2>
        <a:accent3>
          <a:srgbClr val="AAAAC0"/>
        </a:accent3>
        <a:accent4>
          <a:srgbClr val="DADADA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4398EE"/>
        </a:accent1>
        <a:accent2>
          <a:srgbClr val="B471F5"/>
        </a:accent2>
        <a:accent3>
          <a:srgbClr val="AAAAC0"/>
        </a:accent3>
        <a:accent4>
          <a:srgbClr val="DADADA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9B9BFF"/>
        </a:accent1>
        <a:accent2>
          <a:srgbClr val="D2C913"/>
        </a:accent2>
        <a:accent3>
          <a:srgbClr val="AAAAC0"/>
        </a:accent3>
        <a:accent4>
          <a:srgbClr val="DADADA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79C937"/>
        </a:accent1>
        <a:accent2>
          <a:srgbClr val="EDBB12"/>
        </a:accent2>
        <a:accent3>
          <a:srgbClr val="AAAAC0"/>
        </a:accent3>
        <a:accent4>
          <a:srgbClr val="DADADA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8A5FF"/>
        </a:accent1>
        <a:accent2>
          <a:srgbClr val="8080FF"/>
        </a:accent2>
        <a:accent3>
          <a:srgbClr val="FFFFFF"/>
        </a:accent3>
        <a:accent4>
          <a:srgbClr val="000000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98EE"/>
        </a:accent1>
        <a:accent2>
          <a:srgbClr val="B471F5"/>
        </a:accent2>
        <a:accent3>
          <a:srgbClr val="FFFFFF"/>
        </a:accent3>
        <a:accent4>
          <a:srgbClr val="000000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9BFF"/>
        </a:accent1>
        <a:accent2>
          <a:srgbClr val="D2C913"/>
        </a:accent2>
        <a:accent3>
          <a:srgbClr val="FFFFFF"/>
        </a:accent3>
        <a:accent4>
          <a:srgbClr val="000000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C937"/>
        </a:accent1>
        <a:accent2>
          <a:srgbClr val="EDBB12"/>
        </a:accent2>
        <a:accent3>
          <a:srgbClr val="FFFFFF"/>
        </a:accent3>
        <a:accent4>
          <a:srgbClr val="000000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2">
      <a:dk1>
        <a:srgbClr val="696969"/>
      </a:dk1>
      <a:lt1>
        <a:srgbClr val="FFFFFF"/>
      </a:lt1>
      <a:dk2>
        <a:srgbClr val="000080"/>
      </a:dk2>
      <a:lt2>
        <a:srgbClr val="FFFFFF"/>
      </a:lt2>
      <a:accent1>
        <a:srgbClr val="4398EE"/>
      </a:accent1>
      <a:accent2>
        <a:srgbClr val="B471F5"/>
      </a:accent2>
      <a:accent3>
        <a:srgbClr val="AAAAC0"/>
      </a:accent3>
      <a:accent4>
        <a:srgbClr val="DADADA"/>
      </a:accent4>
      <a:accent5>
        <a:srgbClr val="B0CAF5"/>
      </a:accent5>
      <a:accent6>
        <a:srgbClr val="A366DE"/>
      </a:accent6>
      <a:hlink>
        <a:srgbClr val="BDBEFF"/>
      </a:hlink>
      <a:folHlink>
        <a:srgbClr val="9FE8F9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18A5FF"/>
        </a:accent1>
        <a:accent2>
          <a:srgbClr val="8080FF"/>
        </a:accent2>
        <a:accent3>
          <a:srgbClr val="AAAAC0"/>
        </a:accent3>
        <a:accent4>
          <a:srgbClr val="DADADA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4398EE"/>
        </a:accent1>
        <a:accent2>
          <a:srgbClr val="B471F5"/>
        </a:accent2>
        <a:accent3>
          <a:srgbClr val="AAAAC0"/>
        </a:accent3>
        <a:accent4>
          <a:srgbClr val="DADADA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9B9BFF"/>
        </a:accent1>
        <a:accent2>
          <a:srgbClr val="D2C913"/>
        </a:accent2>
        <a:accent3>
          <a:srgbClr val="AAAAC0"/>
        </a:accent3>
        <a:accent4>
          <a:srgbClr val="DADADA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79C937"/>
        </a:accent1>
        <a:accent2>
          <a:srgbClr val="EDBB12"/>
        </a:accent2>
        <a:accent3>
          <a:srgbClr val="AAAAC0"/>
        </a:accent3>
        <a:accent4>
          <a:srgbClr val="DADADA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8A5FF"/>
        </a:accent1>
        <a:accent2>
          <a:srgbClr val="8080FF"/>
        </a:accent2>
        <a:accent3>
          <a:srgbClr val="FFFFFF"/>
        </a:accent3>
        <a:accent4>
          <a:srgbClr val="000000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98EE"/>
        </a:accent1>
        <a:accent2>
          <a:srgbClr val="B471F5"/>
        </a:accent2>
        <a:accent3>
          <a:srgbClr val="FFFFFF"/>
        </a:accent3>
        <a:accent4>
          <a:srgbClr val="000000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9BFF"/>
        </a:accent1>
        <a:accent2>
          <a:srgbClr val="D2C913"/>
        </a:accent2>
        <a:accent3>
          <a:srgbClr val="FFFFFF"/>
        </a:accent3>
        <a:accent4>
          <a:srgbClr val="000000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C937"/>
        </a:accent1>
        <a:accent2>
          <a:srgbClr val="EDBB12"/>
        </a:accent2>
        <a:accent3>
          <a:srgbClr val="FFFFFF"/>
        </a:accent3>
        <a:accent4>
          <a:srgbClr val="000000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Blue-drapery.per</Template>
  <TotalTime>2103</TotalTime>
  <Words>2091</Words>
  <Application>Microsoft Office PowerPoint</Application>
  <PresentationFormat>Widescreen</PresentationFormat>
  <Paragraphs>468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Balloon</vt:lpstr>
      <vt:lpstr>Comic Sans MS</vt:lpstr>
      <vt:lpstr>Righteous</vt:lpstr>
      <vt:lpstr>Segoe UI Symbol</vt:lpstr>
      <vt:lpstr>Tahoma</vt:lpstr>
      <vt:lpstr>Verdana</vt:lpstr>
      <vt:lpstr>Blue-drapery.per</vt:lpstr>
      <vt:lpstr>Office Theme</vt:lpstr>
      <vt:lpstr>PowerPoint Presentation</vt:lpstr>
      <vt:lpstr>PowerPoint Presentation</vt:lpstr>
      <vt:lpstr>Conflicting Views of Grace</vt:lpstr>
      <vt:lpstr>PowerPoint Presentation</vt:lpstr>
      <vt:lpstr>What Grace Offers</vt:lpstr>
      <vt:lpstr>PowerPoint Presentation</vt:lpstr>
      <vt:lpstr>The Gospel: Our Only Guide</vt:lpstr>
      <vt:lpstr>Grace and the Gospel</vt:lpstr>
      <vt:lpstr>Grace and the Gospel</vt:lpstr>
      <vt:lpstr>Grace and the Gospel</vt:lpstr>
      <vt:lpstr>Grace and the Gospel</vt:lpstr>
      <vt:lpstr>Grace and the Gospel</vt:lpstr>
      <vt:lpstr>Grace and the Gospel</vt:lpstr>
      <vt:lpstr>PowerPoint Presentation</vt:lpstr>
      <vt:lpstr>Universal Grace</vt:lpstr>
      <vt:lpstr>Conditional Grace</vt:lpstr>
      <vt:lpstr>Conditional Grace</vt:lpstr>
      <vt:lpstr>Conditional Grace</vt:lpstr>
      <vt:lpstr>Conditional Grace</vt:lpstr>
      <vt:lpstr>Israel’s Salvation &amp; ours</vt:lpstr>
      <vt:lpstr>Conditional Grace</vt:lpstr>
      <vt:lpstr>Conditional Grace</vt:lpstr>
      <vt:lpstr>Conditional Grace</vt:lpstr>
      <vt:lpstr>Conditional Grace</vt:lpstr>
      <vt:lpstr>Conditional Grace</vt:lpstr>
      <vt:lpstr>Conditional Grace</vt:lpstr>
      <vt:lpstr>PowerPoint Presentation</vt:lpstr>
      <vt:lpstr>Seeming Contradictions?</vt:lpstr>
      <vt:lpstr>Different Kinds of Works</vt:lpstr>
      <vt:lpstr>Works/Obedience in the Gospel</vt:lpstr>
      <vt:lpstr>Different Kinds of Law</vt:lpstr>
      <vt:lpstr>Law &amp; Commands in the Gospel</vt:lpstr>
      <vt:lpstr>Two Systems of Justification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and Mercy David E. Pratte, https://gospelway.com</dc:title>
  <dc:subject>Grace and Mercy David E. Pratte, https://gospelway.com</dc:subject>
  <dc:creator>David E. Pratte</dc:creator>
  <cp:keywords>Grace, works, law, conditions, mercy, conditional, obedience, faith</cp:keywords>
  <cp:lastModifiedBy>David Pratte</cp:lastModifiedBy>
  <cp:revision>415</cp:revision>
  <dcterms:created xsi:type="dcterms:W3CDTF">2014-01-17T17:36:20Z</dcterms:created>
  <dcterms:modified xsi:type="dcterms:W3CDTF">2025-05-19T16:30:04Z</dcterms:modified>
  <cp:category>SS-g-GFO;SS-WG</cp:category>
</cp:coreProperties>
</file>