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23"/>
  </p:notesMasterIdLst>
  <p:sldIdLst>
    <p:sldId id="261" r:id="rId2"/>
    <p:sldId id="258" r:id="rId3"/>
    <p:sldId id="256" r:id="rId4"/>
    <p:sldId id="334" r:id="rId5"/>
    <p:sldId id="303" r:id="rId6"/>
    <p:sldId id="316" r:id="rId7"/>
    <p:sldId id="317" r:id="rId8"/>
    <p:sldId id="427" r:id="rId9"/>
    <p:sldId id="318" r:id="rId10"/>
    <p:sldId id="335" r:id="rId11"/>
    <p:sldId id="443" r:id="rId12"/>
    <p:sldId id="426" r:id="rId13"/>
    <p:sldId id="445" r:id="rId14"/>
    <p:sldId id="446" r:id="rId15"/>
    <p:sldId id="447" r:id="rId16"/>
    <p:sldId id="448" r:id="rId17"/>
    <p:sldId id="449" r:id="rId18"/>
    <p:sldId id="450" r:id="rId19"/>
    <p:sldId id="444" r:id="rId20"/>
    <p:sldId id="451" r:id="rId21"/>
    <p:sldId id="407" r:id="rId22"/>
  </p:sldIdLst>
  <p:sldSz cx="12192000" cy="6858000"/>
  <p:notesSz cx="7010400" cy="9296400"/>
  <p:embeddedFontLst>
    <p:embeddedFont>
      <p:font typeface="Algerian" panose="04020705040A02060702" pitchFamily="82" charset="0"/>
      <p:regular r:id="rId24"/>
    </p:embeddedFont>
    <p:embeddedFont>
      <p:font typeface="ArgosContour" pitchFamily="2" charset="0"/>
      <p:regular r:id="rId25"/>
    </p:embeddedFont>
    <p:embeddedFont>
      <p:font typeface="Bookman Old Style" panose="02050604050505020204" pitchFamily="18" charset="0"/>
      <p:regular r:id="rId26"/>
      <p:bold r:id="rId27"/>
      <p:italic r:id="rId28"/>
      <p:boldItalic r:id="rId29"/>
    </p:embeddedFont>
    <p:embeddedFont>
      <p:font typeface="Calibri" panose="020F0502020204030204" pitchFamily="34" charset="0"/>
      <p:regular r:id="rId30"/>
      <p:bold r:id="rId31"/>
      <p:italic r:id="rId32"/>
      <p:boldItalic r:id="rId33"/>
    </p:embeddedFont>
    <p:embeddedFont>
      <p:font typeface="Cooper Black" panose="0208090404030B020404" pitchFamily="18" charset="0"/>
      <p:regular r:id="rId34"/>
    </p:embeddedFont>
    <p:embeddedFont>
      <p:font typeface="Russo One" panose="02000503050000020004" pitchFamily="2" charset="0"/>
      <p:regular r:id="rId35"/>
    </p:embeddedFont>
    <p:embeddedFont>
      <p:font typeface="Tahoma" panose="020B0604030504040204" pitchFamily="34" charset="0"/>
      <p:regular r:id="rId36"/>
      <p:bold r:id="rId37"/>
    </p:embeddedFont>
    <p:embeddedFont>
      <p:font typeface="Trebuchet MS" panose="020B0603020202020204" pitchFamily="34" charset="0"/>
      <p:regular r:id="rId38"/>
      <p:bold r:id="rId39"/>
      <p:italic r:id="rId40"/>
      <p:boldItalic r:id="rId41"/>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00005C"/>
    <a:srgbClr val="000099"/>
    <a:srgbClr val="0000CC"/>
    <a:srgbClr val="F2D1FF"/>
    <a:srgbClr val="800000"/>
    <a:srgbClr val="FFABFF"/>
    <a:srgbClr val="480000"/>
    <a:srgbClr val="FFFF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69" autoAdjust="0"/>
    <p:restoredTop sz="92829" autoAdjust="0"/>
  </p:normalViewPr>
  <p:slideViewPr>
    <p:cSldViewPr showGuides="1">
      <p:cViewPr varScale="1">
        <p:scale>
          <a:sx n="57" d="100"/>
          <a:sy n="57" d="100"/>
        </p:scale>
        <p:origin x="51" y="89"/>
      </p:cViewPr>
      <p:guideLst>
        <p:guide orient="horz" pos="2160"/>
        <p:guide pos="3840"/>
      </p:guideLst>
    </p:cSldViewPr>
  </p:slideViewPr>
  <p:notesTextViewPr>
    <p:cViewPr>
      <p:scale>
        <a:sx n="100" d="100"/>
        <a:sy n="100" d="100"/>
      </p:scale>
      <p:origin x="0" y="0"/>
    </p:cViewPr>
  </p:notesTextViewPr>
  <p:sorterViewPr>
    <p:cViewPr>
      <p:scale>
        <a:sx n="90" d="100"/>
        <a:sy n="90" d="100"/>
      </p:scale>
      <p:origin x="0" y="-251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8AE7724-F89D-434E-875D-CE2B3B36F62C}" type="datetimeFigureOut">
              <a:rPr lang="en-US" smtClean="0"/>
              <a:pPr/>
              <a:t>3/22/22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791749-5BC2-43B7-B2AD-DDDAC45E00F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912285" y="1279526"/>
            <a:ext cx="10365316"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8E1F2048-3D42-407A-9D28-C83CBC387D44}" type="slidenum">
              <a:rPr lang="en-US"/>
              <a:pPr/>
              <a:t>‹#›</a:t>
            </a:fld>
            <a:endParaRPr lang="en-US"/>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92636-9D43-48C2-9413-C1B4AECB7D8A}" type="slidenum">
              <a:rPr lang="en-US"/>
              <a:pPr/>
              <a:t>‹#›</a:t>
            </a:fld>
            <a:endParaRPr lang="en-US"/>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F7CAC6-6D5F-4690-8F3F-253CE573C944}" type="slidenum">
              <a:rPr lang="en-US"/>
              <a:pPr/>
              <a:t>‹#›</a:t>
            </a:fld>
            <a:endParaRPr lang="en-US"/>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6DED69-2848-454A-A3E5-CA18CCA62AA0}" type="slidenum">
              <a:rPr lang="en-US"/>
              <a:pPr/>
              <a:t>‹#›</a:t>
            </a:fld>
            <a:endParaRPr lang="en-US"/>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0474DC-4236-4098-A9FD-F54F53D0CAC9}" type="slidenum">
              <a:rPr lang="en-US"/>
              <a:pPr/>
              <a:t>‹#›</a:t>
            </a:fld>
            <a:endParaRPr lang="en-US"/>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3C5AEBF-944A-4F68-9707-0F0B9747D760}" type="slidenum">
              <a:rPr lang="en-US"/>
              <a:pPr/>
              <a:t>‹#›</a:t>
            </a:fld>
            <a:endParaRPr lang="en-US"/>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C6272D9-EC81-4C08-AA85-7246CFBD000E}" type="slidenum">
              <a:rPr lang="en-US"/>
              <a:pPr/>
              <a:t>‹#›</a:t>
            </a:fld>
            <a:endParaRPr lang="en-US"/>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BBB3E24-8372-419E-A57C-424937A78349}" type="slidenum">
              <a:rPr lang="en-US"/>
              <a:pPr/>
              <a:t>‹#›</a:t>
            </a:fld>
            <a:endParaRPr lang="en-US"/>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363DB0-0B75-4BD8-9C8C-8CA294036356}" type="slidenum">
              <a:rPr lang="en-US"/>
              <a:pPr/>
              <a:t>‹#›</a:t>
            </a:fld>
            <a:endParaRPr lang="en-US"/>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F6CDE35-B606-46E7-B573-8D32A650BC57}" type="slidenum">
              <a:rPr lang="en-US"/>
              <a:pPr/>
              <a:t>‹#›</a:t>
            </a:fld>
            <a:endParaRPr lang="en-US"/>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47688"/>
            <a:ext cx="25908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547688"/>
            <a:ext cx="75692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ECE27E-C1DD-47DD-8654-BD4CC06692CE}" type="slidenum">
              <a:rPr lang="en-US"/>
              <a:pPr/>
              <a:t>‹#›</a:t>
            </a:fld>
            <a:endParaRPr lang="en-US"/>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7689"/>
            <a:ext cx="103632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279526"/>
            <a:ext cx="103632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4165600" y="6397625"/>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87376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itchFamily="18" charset="0"/>
              </a:defRPr>
            </a:lvl1pPr>
          </a:lstStyle>
          <a:p>
            <a:fld id="{ADD9027C-462F-4D67-AD24-58FA963681B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E058A-BE83-4555-A4E2-607B76F51D22}"/>
              </a:ext>
            </a:extLst>
          </p:cNvPr>
          <p:cNvSpPr txBox="1"/>
          <p:nvPr/>
        </p:nvSpPr>
        <p:spPr>
          <a:xfrm>
            <a:off x="6705600" y="1066800"/>
            <a:ext cx="3276598" cy="2862322"/>
          </a:xfrm>
          <a:prstGeom prst="rect">
            <a:avLst/>
          </a:prstGeom>
          <a:gradFill flip="none" rotWithShape="1">
            <a:gsLst>
              <a:gs pos="0">
                <a:srgbClr val="000099"/>
              </a:gs>
              <a:gs pos="74000">
                <a:srgbClr val="3333FF"/>
              </a:gs>
              <a:gs pos="100000">
                <a:srgbClr val="000099"/>
              </a:gs>
            </a:gsLst>
            <a:path path="rect">
              <a:fillToRect l="100000" t="100000"/>
            </a:path>
            <a:tileRect r="-100000" b="-100000"/>
          </a:gradFill>
          <a:ln w="41275" cmpd="thickThin">
            <a:solidFill>
              <a:schemeClr val="tx2"/>
            </a:solidFill>
          </a:ln>
          <a:effectLst>
            <a:outerShdw blurRad="165100" dist="254000" dir="2700000" algn="tl" rotWithShape="0">
              <a:schemeClr val="accent1">
                <a:lumMod val="10000"/>
                <a:alpha val="40000"/>
              </a:schemeClr>
            </a:outerShdw>
          </a:effectLst>
          <a:scene3d>
            <a:camera prst="orthographicFront"/>
            <a:lightRig rig="threePt" dir="t"/>
          </a:scene3d>
          <a:sp3d>
            <a:bevelT w="196850" h="190500"/>
          </a:sp3d>
        </p:spPr>
        <p:txBody>
          <a:bodyPr wrap="square" rtlCol="0">
            <a:spAutoFit/>
          </a:bodyPr>
          <a:lstStyle/>
          <a:p>
            <a:pPr algn="ctr"/>
            <a:r>
              <a:rPr lang="en-US" sz="6000" dirty="0">
                <a:latin typeface="ArgosContour" pitchFamily="2" charset="0"/>
              </a:rPr>
              <a:t>Video Bible Study</a:t>
            </a:r>
          </a:p>
        </p:txBody>
      </p:sp>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2362200"/>
            <a:ext cx="3543300" cy="2362200"/>
          </a:xfrm>
          <a:prstGeom prst="rect">
            <a:avLst/>
          </a:prstGeom>
        </p:spPr>
      </p:pic>
      <p:sp>
        <p:nvSpPr>
          <p:cNvPr id="4" name="TextBox 3">
            <a:extLst>
              <a:ext uri="{FF2B5EF4-FFF2-40B4-BE49-F238E27FC236}">
                <a16:creationId xmlns:a16="http://schemas.microsoft.com/office/drawing/2014/main" id="{B86E8D83-9758-44FF-9C1A-A68FB7EDFCEF}"/>
              </a:ext>
            </a:extLst>
          </p:cNvPr>
          <p:cNvSpPr txBox="1"/>
          <p:nvPr/>
        </p:nvSpPr>
        <p:spPr>
          <a:xfrm>
            <a:off x="3886200" y="5786736"/>
            <a:ext cx="4572000" cy="461665"/>
          </a:xfrm>
          <a:prstGeom prst="rect">
            <a:avLst/>
          </a:prstGeom>
          <a:noFill/>
        </p:spPr>
        <p:txBody>
          <a:bodyPr wrap="square" rtlCol="0">
            <a:spAutoFit/>
          </a:bodyPr>
          <a:lstStyle/>
          <a:p>
            <a:pPr algn="ctr"/>
            <a:r>
              <a:rPr lang="en-US" sz="2400" b="1" dirty="0">
                <a:latin typeface="+mn-lt"/>
              </a:rPr>
              <a:t>www.gospelway.com</a:t>
            </a:r>
          </a:p>
        </p:txBody>
      </p:sp>
      <p:sp>
        <p:nvSpPr>
          <p:cNvPr id="6" name="TextBox 5">
            <a:extLst>
              <a:ext uri="{FF2B5EF4-FFF2-40B4-BE49-F238E27FC236}">
                <a16:creationId xmlns:a16="http://schemas.microsoft.com/office/drawing/2014/main" id="{7E94F419-0C0B-45EA-A231-9FF958642A43}"/>
              </a:ext>
            </a:extLst>
          </p:cNvPr>
          <p:cNvSpPr txBox="1"/>
          <p:nvPr/>
        </p:nvSpPr>
        <p:spPr>
          <a:xfrm>
            <a:off x="6553200" y="4456094"/>
            <a:ext cx="3733800" cy="954107"/>
          </a:xfrm>
          <a:prstGeom prst="rect">
            <a:avLst/>
          </a:prstGeom>
          <a:noFill/>
        </p:spPr>
        <p:txBody>
          <a:bodyPr wrap="square" rtlCol="0">
            <a:spAutoFit/>
          </a:bodyPr>
          <a:lstStyle/>
          <a:p>
            <a:pPr algn="ctr"/>
            <a:r>
              <a:rPr lang="en-US" sz="2800" dirty="0">
                <a:latin typeface="Algerian" panose="04020705040A02060702" pitchFamily="82" charset="0"/>
              </a:rPr>
              <a:t>presented by </a:t>
            </a:r>
            <a:br>
              <a:rPr lang="en-US" sz="2800" dirty="0">
                <a:latin typeface="Algerian" panose="04020705040A02060702" pitchFamily="82" charset="0"/>
              </a:rPr>
            </a:br>
            <a:r>
              <a:rPr lang="en-US" sz="2800" dirty="0">
                <a:latin typeface="Algerian" panose="04020705040A02060702" pitchFamily="82" charset="0"/>
              </a:rPr>
              <a:t>David E. Pratte</a:t>
            </a:r>
          </a:p>
        </p:txBody>
      </p:sp>
    </p:spTree>
    <p:extLst>
      <p:ext uri="{BB962C8B-B14F-4D97-AF65-F5344CB8AC3E}">
        <p14:creationId xmlns:p14="http://schemas.microsoft.com/office/powerpoint/2010/main" val="1510978630"/>
      </p:ext>
    </p:extLst>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800" y="2133600"/>
            <a:ext cx="3543300" cy="2362200"/>
          </a:xfrm>
          <a:prstGeom prst="rect">
            <a:avLst/>
          </a:prstGeom>
        </p:spPr>
      </p:pic>
      <p:sp>
        <p:nvSpPr>
          <p:cNvPr id="8" name="TextBox 7">
            <a:extLst>
              <a:ext uri="{FF2B5EF4-FFF2-40B4-BE49-F238E27FC236}">
                <a16:creationId xmlns:a16="http://schemas.microsoft.com/office/drawing/2014/main" id="{9E487EFC-A9F8-43DA-BD7D-195687AC27D4}"/>
              </a:ext>
            </a:extLst>
          </p:cNvPr>
          <p:cNvSpPr txBox="1"/>
          <p:nvPr/>
        </p:nvSpPr>
        <p:spPr>
          <a:xfrm>
            <a:off x="3200400" y="5105400"/>
            <a:ext cx="5753100" cy="461665"/>
          </a:xfrm>
          <a:prstGeom prst="rect">
            <a:avLst/>
          </a:prstGeom>
          <a:noFill/>
        </p:spPr>
        <p:txBody>
          <a:bodyPr wrap="square" rtlCol="0">
            <a:spAutoFit/>
          </a:bodyPr>
          <a:lstStyle/>
          <a:p>
            <a:pPr algn="ctr"/>
            <a:r>
              <a:rPr lang="en-US" sz="2400" b="1" dirty="0">
                <a:latin typeface="+mn-lt"/>
              </a:rPr>
              <a:t>© Copyright David E. Pratte, 2022</a:t>
            </a:r>
          </a:p>
        </p:txBody>
      </p:sp>
      <p:sp>
        <p:nvSpPr>
          <p:cNvPr id="6" name="TextBox 5">
            <a:extLst>
              <a:ext uri="{FF2B5EF4-FFF2-40B4-BE49-F238E27FC236}">
                <a16:creationId xmlns:a16="http://schemas.microsoft.com/office/drawing/2014/main" id="{D2009373-4638-4797-9163-632DBAA3E847}"/>
              </a:ext>
            </a:extLst>
          </p:cNvPr>
          <p:cNvSpPr txBox="1"/>
          <p:nvPr/>
        </p:nvSpPr>
        <p:spPr>
          <a:xfrm>
            <a:off x="2057400" y="5710536"/>
            <a:ext cx="8077200" cy="584775"/>
          </a:xfrm>
          <a:prstGeom prst="rect">
            <a:avLst/>
          </a:prstGeom>
          <a:noFill/>
        </p:spPr>
        <p:txBody>
          <a:bodyPr wrap="square" rtlCol="0">
            <a:spAutoFit/>
          </a:bodyPr>
          <a:lstStyle/>
          <a:p>
            <a:pPr algn="ctr"/>
            <a:r>
              <a:rPr lang="en-US" sz="1600" dirty="0">
                <a:latin typeface="+mn-lt"/>
              </a:rPr>
              <a:t>Scripture quotations are generally from the New King James Version (NKJV), copyright 1982, 1988 by Thomas Nelson, Inc. used by permission. All rights reserved.</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477000" y="1219200"/>
            <a:ext cx="3962400" cy="1754326"/>
          </a:xfrm>
          <a:prstGeom prst="rect">
            <a:avLst/>
          </a:prstGeom>
          <a:noFill/>
        </p:spPr>
        <p:txBody>
          <a:bodyPr wrap="square" rtlCol="0">
            <a:spAutoFit/>
          </a:bodyPr>
          <a:lstStyle/>
          <a:p>
            <a:pPr algn="ctr"/>
            <a:r>
              <a:rPr lang="en-US" sz="4000" b="1" dirty="0">
                <a:solidFill>
                  <a:srgbClr val="FFFF00"/>
                </a:solidFill>
                <a:latin typeface="Bookman Old Style" panose="02050604050505020204" pitchFamily="18" charset="0"/>
              </a:rPr>
              <a:t>The Prophecy of Habakkuk </a:t>
            </a:r>
          </a:p>
          <a:p>
            <a:pPr algn="ctr"/>
            <a:r>
              <a:rPr lang="en-US" sz="2800" b="1" dirty="0">
                <a:solidFill>
                  <a:srgbClr val="FFFF00"/>
                </a:solidFill>
                <a:latin typeface="Bookman Old Style" panose="02050604050505020204" pitchFamily="18" charset="0"/>
              </a:rPr>
              <a:t>Number 6</a:t>
            </a:r>
          </a:p>
        </p:txBody>
      </p:sp>
      <p:sp>
        <p:nvSpPr>
          <p:cNvPr id="7" name="TextBox 6">
            <a:extLst>
              <a:ext uri="{FF2B5EF4-FFF2-40B4-BE49-F238E27FC236}">
                <a16:creationId xmlns:a16="http://schemas.microsoft.com/office/drawing/2014/main" id="{3F1EC510-7C35-4287-BA51-03B81A035968}"/>
              </a:ext>
            </a:extLst>
          </p:cNvPr>
          <p:cNvSpPr txBox="1"/>
          <p:nvPr/>
        </p:nvSpPr>
        <p:spPr>
          <a:xfrm>
            <a:off x="6553200" y="3445370"/>
            <a:ext cx="3962400" cy="1200329"/>
          </a:xfrm>
          <a:prstGeom prst="rect">
            <a:avLst/>
          </a:prstGeom>
          <a:noFill/>
        </p:spPr>
        <p:txBody>
          <a:bodyPr wrap="square" rtlCol="0">
            <a:spAutoFit/>
          </a:bodyPr>
          <a:lstStyle/>
          <a:p>
            <a:pPr algn="ctr"/>
            <a:r>
              <a:rPr lang="en-US" sz="2400" dirty="0">
                <a:latin typeface="+mn-lt"/>
              </a:rPr>
              <a:t>Thanks to Christians in the Hillcrest church for their participation.</a:t>
            </a:r>
          </a:p>
        </p:txBody>
      </p:sp>
    </p:spTree>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1676400"/>
            <a:ext cx="3543300" cy="2362200"/>
          </a:xfrm>
          <a:prstGeom prst="rect">
            <a:avLst/>
          </a:prstGeom>
        </p:spPr>
      </p:pic>
      <p:sp>
        <p:nvSpPr>
          <p:cNvPr id="6" name="TextBox 5">
            <a:extLst>
              <a:ext uri="{FF2B5EF4-FFF2-40B4-BE49-F238E27FC236}">
                <a16:creationId xmlns:a16="http://schemas.microsoft.com/office/drawing/2014/main" id="{D2009373-4638-4797-9163-632DBAA3E847}"/>
              </a:ext>
            </a:extLst>
          </p:cNvPr>
          <p:cNvSpPr txBox="1"/>
          <p:nvPr/>
        </p:nvSpPr>
        <p:spPr>
          <a:xfrm>
            <a:off x="1524000" y="5080338"/>
            <a:ext cx="9144000" cy="1015663"/>
          </a:xfrm>
          <a:prstGeom prst="rect">
            <a:avLst/>
          </a:prstGeom>
          <a:noFill/>
        </p:spPr>
        <p:txBody>
          <a:bodyPr wrap="square" rtlCol="0">
            <a:spAutoFit/>
          </a:bodyPr>
          <a:lstStyle/>
          <a:p>
            <a:r>
              <a:rPr lang="en-US" sz="2800" dirty="0">
                <a:latin typeface="+mn-lt"/>
              </a:rPr>
              <a:t>Available at </a:t>
            </a:r>
            <a:br>
              <a:rPr lang="en-US" dirty="0">
                <a:latin typeface="+mn-lt"/>
              </a:rPr>
            </a:br>
            <a:r>
              <a:rPr lang="en-US" sz="3200" b="1" dirty="0">
                <a:latin typeface="+mn-lt"/>
              </a:rPr>
              <a:t>www.biblestudylessons.com/classbooks</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143000"/>
            <a:ext cx="3962400" cy="3477875"/>
          </a:xfrm>
          <a:prstGeom prst="rect">
            <a:avLst/>
          </a:prstGeom>
          <a:noFill/>
        </p:spPr>
        <p:txBody>
          <a:bodyPr wrap="square" rtlCol="0">
            <a:spAutoFit/>
          </a:bodyPr>
          <a:lstStyle/>
          <a:p>
            <a:pPr algn="ctr"/>
            <a:r>
              <a:rPr lang="en-US" sz="2800" b="1" dirty="0">
                <a:solidFill>
                  <a:srgbClr val="FFFF00"/>
                </a:solidFill>
                <a:latin typeface="Bookman Old Style" panose="02050604050505020204" pitchFamily="18" charset="0"/>
              </a:rPr>
              <a:t>Questions from </a:t>
            </a:r>
            <a:r>
              <a:rPr lang="en-US" sz="3200" b="1" dirty="0">
                <a:solidFill>
                  <a:srgbClr val="FFFF00"/>
                </a:solidFill>
                <a:latin typeface="Bookman Old Style" panose="02050604050505020204" pitchFamily="18" charset="0"/>
              </a:rPr>
              <a:t>Bible Study Questions on Jonah, Micah, Nahum, Habakkuk, Zephaniah  </a:t>
            </a:r>
          </a:p>
        </p:txBody>
      </p:sp>
    </p:spTree>
    <p:extLst>
      <p:ext uri="{BB962C8B-B14F-4D97-AF65-F5344CB8AC3E}">
        <p14:creationId xmlns:p14="http://schemas.microsoft.com/office/powerpoint/2010/main" val="434060294"/>
      </p:ext>
    </p:extLst>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524000" y="482026"/>
            <a:ext cx="9143999" cy="584775"/>
          </a:xfrm>
          <a:solidFill>
            <a:srgbClr val="000000">
              <a:alpha val="84706"/>
            </a:srgbClr>
          </a:solidFill>
        </p:spPr>
        <p:txBody>
          <a:bodyPr wrap="square" anchor="t" anchorCtr="0">
            <a:spAutoFit/>
          </a:bodyPr>
          <a:lstStyle/>
          <a:p>
            <a:r>
              <a:rPr lang="en-US" sz="3200" b="1" i="1" dirty="0"/>
              <a:t>Understanding Old Testament Prophecy</a:t>
            </a:r>
            <a:endParaRPr lang="en-US" sz="3200" dirty="0"/>
          </a:p>
        </p:txBody>
      </p:sp>
      <p:sp>
        <p:nvSpPr>
          <p:cNvPr id="9" name="Rectangle 3"/>
          <p:cNvSpPr txBox="1">
            <a:spLocks noChangeArrowheads="1"/>
          </p:cNvSpPr>
          <p:nvPr/>
        </p:nvSpPr>
        <p:spPr bwMode="auto">
          <a:xfrm>
            <a:off x="533400" y="1219200"/>
            <a:ext cx="11125200" cy="5355312"/>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a:spcBef>
                <a:spcPts val="1200"/>
              </a:spcBef>
            </a:pP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The prophets are part of Scripture, and all Scripture is profitable to equip us in our service to God today</a:t>
            </a:r>
            <a:r>
              <a:rPr lang="en-US" sz="2800" dirty="0">
                <a:solidFill>
                  <a:schemeClr val="bg1"/>
                </a:solidFill>
                <a:latin typeface="Trebuchet MS" panose="020B0603020202020204" pitchFamily="34" charset="0"/>
              </a:rPr>
              <a:t> </a:t>
            </a:r>
            <a:br>
              <a:rPr lang="en-US" sz="2800" dirty="0">
                <a:solidFill>
                  <a:schemeClr val="bg1"/>
                </a:solidFill>
                <a:latin typeface="Trebuchet MS" panose="020B0603020202020204" pitchFamily="34" charset="0"/>
              </a:rPr>
            </a:br>
            <a:r>
              <a:rPr lang="en-US" sz="2800" dirty="0">
                <a:solidFill>
                  <a:schemeClr val="accent2"/>
                </a:solidFill>
                <a:latin typeface="Trebuchet MS" panose="020B0603020202020204" pitchFamily="34" charset="0"/>
              </a:rPr>
              <a:t>– 2 Timothy 3:16,17; Romans 15:4; 1 Corinthians 10:6,11.</a:t>
            </a:r>
            <a:r>
              <a:rPr lang="en-US" sz="2800" dirty="0">
                <a:solidFill>
                  <a:schemeClr val="bg1"/>
                </a:solidFill>
                <a:latin typeface="Trebuchet MS" panose="020B0603020202020204" pitchFamily="34" charset="0"/>
              </a:rPr>
              <a:t> </a:t>
            </a:r>
          </a:p>
          <a:p>
            <a:pPr>
              <a:spcBef>
                <a:spcPts val="1200"/>
              </a:spcBef>
            </a:pP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Old Testament history may help us understand the background behind prophets’ teachings</a:t>
            </a:r>
            <a:r>
              <a:rPr lang="en-US" sz="2800" dirty="0">
                <a:solidFill>
                  <a:schemeClr val="bg1"/>
                </a:solidFill>
                <a:latin typeface="Trebuchet MS" panose="020B0603020202020204" pitchFamily="34" charset="0"/>
              </a:rPr>
              <a:t>. </a:t>
            </a:r>
          </a:p>
          <a:p>
            <a:pPr>
              <a:spcBef>
                <a:spcPts val="1200"/>
              </a:spcBef>
            </a:pP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The prophets often used symbolic teaching.</a:t>
            </a:r>
            <a:r>
              <a:rPr lang="en-US" sz="2800" dirty="0">
                <a:solidFill>
                  <a:schemeClr val="bg1"/>
                </a:solidFill>
                <a:latin typeface="Trebuchet MS" panose="020B0603020202020204" pitchFamily="34" charset="0"/>
              </a:rPr>
              <a:t> </a:t>
            </a:r>
            <a:r>
              <a:rPr lang="en-US" sz="2800" b="1" i="1" dirty="0">
                <a:solidFill>
                  <a:schemeClr val="bg1"/>
                </a:solidFill>
                <a:latin typeface="Trebuchet MS" panose="020B0603020202020204" pitchFamily="34" charset="0"/>
              </a:rPr>
              <a:t>But that does not give us the right to assign a meaning to the symbols according to our own imagination</a:t>
            </a:r>
            <a:r>
              <a:rPr lang="en-US" sz="2800" dirty="0">
                <a:solidFill>
                  <a:schemeClr val="bg1"/>
                </a:solidFill>
                <a:latin typeface="Trebuchet MS" panose="020B0603020202020204" pitchFamily="34" charset="0"/>
              </a:rPr>
              <a:t>. </a:t>
            </a:r>
          </a:p>
          <a:p>
            <a:pPr>
              <a:spcBef>
                <a:spcPts val="1200"/>
              </a:spcBef>
            </a:pPr>
            <a:r>
              <a:rPr lang="en-US" sz="2800" dirty="0">
                <a:solidFill>
                  <a:schemeClr val="bg1"/>
                </a:solidFill>
                <a:latin typeface="Trebuchet MS" panose="020B0603020202020204" pitchFamily="34" charset="0"/>
              </a:rPr>
              <a:t>*</a:t>
            </a:r>
            <a:r>
              <a:rPr lang="en-US" sz="2800" b="1" i="1" dirty="0">
                <a:solidFill>
                  <a:schemeClr val="bg1"/>
                </a:solidFill>
                <a:latin typeface="Trebuchet MS" panose="020B0603020202020204" pitchFamily="34" charset="0"/>
              </a:rPr>
              <a:t> The prophets often included predictions about the Messiah, His Kingdom, and His message.</a:t>
            </a:r>
            <a:r>
              <a:rPr lang="en-US" sz="2800" dirty="0">
                <a:solidFill>
                  <a:schemeClr val="bg1"/>
                </a:solidFill>
                <a:latin typeface="Trebuchet MS" panose="020B0603020202020204" pitchFamily="34" charset="0"/>
              </a:rPr>
              <a:t> </a:t>
            </a:r>
          </a:p>
          <a:p>
            <a:pPr>
              <a:spcBef>
                <a:spcPts val="1200"/>
              </a:spcBef>
            </a:pPr>
            <a:r>
              <a:rPr lang="en-US" sz="2800" b="1" i="1" dirty="0">
                <a:solidFill>
                  <a:schemeClr val="bg1"/>
                </a:solidFill>
                <a:latin typeface="Trebuchet MS" panose="020B0603020202020204" pitchFamily="34" charset="0"/>
              </a:rPr>
              <a:t>* Often New Testament writers give us an inspired explanation.</a:t>
            </a:r>
            <a:r>
              <a:rPr lang="en-US" sz="2800" dirty="0">
                <a:solidFill>
                  <a:schemeClr val="bg1"/>
                </a:solidFill>
                <a:latin typeface="Trebuchet MS" panose="020B0603020202020204" pitchFamily="34" charset="0"/>
              </a:rPr>
              <a:t> </a:t>
            </a:r>
            <a:endParaRPr lang="en-US" sz="2800" b="1" kern="0" dirty="0">
              <a:solidFill>
                <a:schemeClr val="bg1"/>
              </a:solidFill>
              <a:latin typeface="Trebuchet MS" panose="020B0603020202020204" pitchFamily="34" charset="0"/>
            </a:endParaRPr>
          </a:p>
        </p:txBody>
      </p:sp>
    </p:spTree>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rgbClr val="000000">
              <a:alpha val="84706"/>
            </a:srgbClr>
          </a:solidFill>
        </p:spPr>
        <p:txBody>
          <a:bodyPr anchor="t" anchorCtr="0">
            <a:spAutoFit/>
          </a:bodyPr>
          <a:lstStyle/>
          <a:p>
            <a:r>
              <a:rPr lang="en-US" sz="3200" i="1" dirty="0"/>
              <a:t>Periods of Bible history</a:t>
            </a:r>
          </a:p>
        </p:txBody>
      </p:sp>
      <p:sp>
        <p:nvSpPr>
          <p:cNvPr id="9" name="Rectangle 3"/>
          <p:cNvSpPr txBox="1">
            <a:spLocks noChangeArrowheads="1"/>
          </p:cNvSpPr>
          <p:nvPr/>
        </p:nvSpPr>
        <p:spPr bwMode="auto">
          <a:xfrm>
            <a:off x="1447800" y="1219200"/>
            <a:ext cx="9296400" cy="5539978"/>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algn="l"/>
            <a:r>
              <a:rPr lang="en-US" sz="2400" dirty="0">
                <a:solidFill>
                  <a:schemeClr val="bg1"/>
                </a:solidFill>
                <a:latin typeface="Trebuchet MS" panose="020B0603020202020204" pitchFamily="34" charset="0"/>
              </a:rPr>
              <a:t>1. </a:t>
            </a:r>
            <a:r>
              <a:rPr lang="en-US" sz="2400" b="1" i="1" dirty="0">
                <a:solidFill>
                  <a:schemeClr val="bg1"/>
                </a:solidFill>
                <a:latin typeface="Trebuchet MS" panose="020B0603020202020204" pitchFamily="34" charset="0"/>
              </a:rPr>
              <a:t>Before the Flood </a:t>
            </a:r>
            <a:r>
              <a:rPr lang="en-US" sz="2400" dirty="0">
                <a:solidFill>
                  <a:schemeClr val="bg1"/>
                </a:solidFill>
                <a:latin typeface="Trebuchet MS" panose="020B0603020202020204" pitchFamily="34" charset="0"/>
              </a:rPr>
              <a:t>(Creation to the flood)</a:t>
            </a:r>
          </a:p>
          <a:p>
            <a:pPr algn="l"/>
            <a:r>
              <a:rPr lang="en-US" sz="2400" dirty="0">
                <a:solidFill>
                  <a:schemeClr val="bg1"/>
                </a:solidFill>
                <a:latin typeface="Trebuchet MS" panose="020B0603020202020204" pitchFamily="34" charset="0"/>
              </a:rPr>
              <a:t>2. </a:t>
            </a:r>
            <a:r>
              <a:rPr lang="en-US" sz="2400" b="1" i="1" dirty="0">
                <a:solidFill>
                  <a:schemeClr val="bg1"/>
                </a:solidFill>
                <a:latin typeface="Trebuchet MS" panose="020B0603020202020204" pitchFamily="34" charset="0"/>
              </a:rPr>
              <a:t>After the Flood </a:t>
            </a:r>
            <a:r>
              <a:rPr lang="en-US" sz="2400" dirty="0">
                <a:solidFill>
                  <a:schemeClr val="bg1"/>
                </a:solidFill>
                <a:latin typeface="Trebuchet MS" panose="020B0603020202020204" pitchFamily="34" charset="0"/>
              </a:rPr>
              <a:t>(the flood to the call of Abraham)</a:t>
            </a:r>
          </a:p>
          <a:p>
            <a:pPr algn="l"/>
            <a:r>
              <a:rPr lang="en-US" sz="2400" dirty="0">
                <a:solidFill>
                  <a:schemeClr val="bg1"/>
                </a:solidFill>
                <a:latin typeface="Trebuchet MS" panose="020B0603020202020204" pitchFamily="34" charset="0"/>
              </a:rPr>
              <a:t>3. </a:t>
            </a:r>
            <a:r>
              <a:rPr lang="en-US" sz="2400" b="1" i="1" dirty="0">
                <a:solidFill>
                  <a:schemeClr val="bg1"/>
                </a:solidFill>
                <a:latin typeface="Trebuchet MS" panose="020B0603020202020204" pitchFamily="34" charset="0"/>
              </a:rPr>
              <a:t>Patriarchs </a:t>
            </a:r>
            <a:r>
              <a:rPr lang="en-US" sz="2400" dirty="0">
                <a:solidFill>
                  <a:schemeClr val="bg1"/>
                </a:solidFill>
                <a:latin typeface="Trebuchet MS" panose="020B0603020202020204" pitchFamily="34" charset="0"/>
              </a:rPr>
              <a:t>(the call of Abraham to the death of Joseph)</a:t>
            </a:r>
          </a:p>
          <a:p>
            <a:pPr algn="l"/>
            <a:r>
              <a:rPr lang="en-US" sz="2400" dirty="0">
                <a:solidFill>
                  <a:schemeClr val="bg1"/>
                </a:solidFill>
                <a:latin typeface="Trebuchet MS" panose="020B0603020202020204" pitchFamily="34" charset="0"/>
              </a:rPr>
              <a:t>4. </a:t>
            </a:r>
            <a:r>
              <a:rPr lang="en-US" sz="2400" b="1" i="1" dirty="0">
                <a:solidFill>
                  <a:schemeClr val="bg1"/>
                </a:solidFill>
                <a:latin typeface="Trebuchet MS" panose="020B0603020202020204" pitchFamily="34" charset="0"/>
              </a:rPr>
              <a:t>Egyptian Bondage </a:t>
            </a:r>
            <a:r>
              <a:rPr lang="en-US" sz="2400" dirty="0">
                <a:solidFill>
                  <a:schemeClr val="bg1"/>
                </a:solidFill>
                <a:latin typeface="Trebuchet MS" panose="020B0603020202020204" pitchFamily="34" charset="0"/>
              </a:rPr>
              <a:t>(Joseph’s death to crossing Red Sea)</a:t>
            </a:r>
          </a:p>
          <a:p>
            <a:pPr algn="l"/>
            <a:r>
              <a:rPr lang="en-US" sz="2400" dirty="0">
                <a:solidFill>
                  <a:schemeClr val="bg1"/>
                </a:solidFill>
                <a:latin typeface="Trebuchet MS" panose="020B0603020202020204" pitchFamily="34" charset="0"/>
              </a:rPr>
              <a:t>5. </a:t>
            </a:r>
            <a:r>
              <a:rPr lang="en-US" sz="2400" b="1" i="1" dirty="0">
                <a:solidFill>
                  <a:schemeClr val="bg1"/>
                </a:solidFill>
                <a:latin typeface="Trebuchet MS" panose="020B0603020202020204" pitchFamily="34" charset="0"/>
              </a:rPr>
              <a:t>Wilderness Wandering </a:t>
            </a:r>
            <a:r>
              <a:rPr lang="en-US" sz="2400" dirty="0">
                <a:solidFill>
                  <a:schemeClr val="bg1"/>
                </a:solidFill>
                <a:latin typeface="Trebuchet MS" panose="020B0603020202020204" pitchFamily="34" charset="0"/>
              </a:rPr>
              <a:t>(Red Sea to crossing the Jordan)</a:t>
            </a:r>
          </a:p>
          <a:p>
            <a:pPr algn="l"/>
            <a:r>
              <a:rPr lang="en-US" sz="2400" dirty="0">
                <a:solidFill>
                  <a:schemeClr val="bg1"/>
                </a:solidFill>
                <a:latin typeface="Trebuchet MS" panose="020B0603020202020204" pitchFamily="34" charset="0"/>
              </a:rPr>
              <a:t>6. </a:t>
            </a:r>
            <a:r>
              <a:rPr lang="en-US" sz="2400" b="1" i="1" dirty="0">
                <a:solidFill>
                  <a:schemeClr val="bg1"/>
                </a:solidFill>
                <a:latin typeface="Trebuchet MS" panose="020B0603020202020204" pitchFamily="34" charset="0"/>
              </a:rPr>
              <a:t>Conquest of Canaan </a:t>
            </a:r>
            <a:r>
              <a:rPr lang="en-US" sz="2400" dirty="0">
                <a:solidFill>
                  <a:schemeClr val="bg1"/>
                </a:solidFill>
                <a:latin typeface="Trebuchet MS" panose="020B0603020202020204" pitchFamily="34" charset="0"/>
              </a:rPr>
              <a:t>(crossing Jordan to Joshua’s death)</a:t>
            </a:r>
          </a:p>
          <a:p>
            <a:pPr algn="l"/>
            <a:r>
              <a:rPr lang="en-US" sz="2400" dirty="0">
                <a:solidFill>
                  <a:schemeClr val="bg1"/>
                </a:solidFill>
                <a:latin typeface="Trebuchet MS" panose="020B0603020202020204" pitchFamily="34" charset="0"/>
              </a:rPr>
              <a:t>7. </a:t>
            </a:r>
            <a:r>
              <a:rPr lang="en-US" sz="2400" b="1" i="1" dirty="0">
                <a:solidFill>
                  <a:schemeClr val="bg1"/>
                </a:solidFill>
                <a:latin typeface="Trebuchet MS" panose="020B0603020202020204" pitchFamily="34" charset="0"/>
              </a:rPr>
              <a:t>Judges </a:t>
            </a:r>
            <a:r>
              <a:rPr lang="en-US" sz="2400" dirty="0">
                <a:solidFill>
                  <a:schemeClr val="bg1"/>
                </a:solidFill>
                <a:latin typeface="Trebuchet MS" panose="020B0603020202020204" pitchFamily="34" charset="0"/>
              </a:rPr>
              <a:t>(death of Joshua to crowning of King Saul)</a:t>
            </a:r>
          </a:p>
          <a:p>
            <a:pPr algn="l"/>
            <a:r>
              <a:rPr lang="en-US" sz="2400" dirty="0">
                <a:solidFill>
                  <a:schemeClr val="bg1"/>
                </a:solidFill>
                <a:latin typeface="Trebuchet MS" panose="020B0603020202020204" pitchFamily="34" charset="0"/>
              </a:rPr>
              <a:t>8. </a:t>
            </a:r>
            <a:r>
              <a:rPr lang="en-US" sz="2400" b="1" i="1" dirty="0">
                <a:solidFill>
                  <a:schemeClr val="bg1"/>
                </a:solidFill>
                <a:latin typeface="Trebuchet MS" panose="020B0603020202020204" pitchFamily="34" charset="0"/>
              </a:rPr>
              <a:t>United Kingdom </a:t>
            </a:r>
            <a:r>
              <a:rPr lang="en-US" sz="2400" dirty="0">
                <a:solidFill>
                  <a:schemeClr val="bg1"/>
                </a:solidFill>
                <a:latin typeface="Trebuchet MS" panose="020B0603020202020204" pitchFamily="34" charset="0"/>
              </a:rPr>
              <a:t>(crowning of Saul to death of Solomon)</a:t>
            </a:r>
          </a:p>
          <a:p>
            <a:pPr algn="l"/>
            <a:r>
              <a:rPr lang="en-US" sz="2400" dirty="0">
                <a:solidFill>
                  <a:schemeClr val="bg1"/>
                </a:solidFill>
                <a:latin typeface="Trebuchet MS" panose="020B0603020202020204" pitchFamily="34" charset="0"/>
              </a:rPr>
              <a:t>9. </a:t>
            </a:r>
            <a:r>
              <a:rPr lang="en-US" sz="2400" b="1" i="1" dirty="0">
                <a:solidFill>
                  <a:schemeClr val="bg1"/>
                </a:solidFill>
                <a:latin typeface="Trebuchet MS" panose="020B0603020202020204" pitchFamily="34" charset="0"/>
              </a:rPr>
              <a:t>Divided Kingdom </a:t>
            </a:r>
            <a:r>
              <a:rPr lang="en-US" sz="2400" dirty="0">
                <a:solidFill>
                  <a:schemeClr val="bg1"/>
                </a:solidFill>
                <a:latin typeface="Trebuchet MS" panose="020B0603020202020204" pitchFamily="34" charset="0"/>
              </a:rPr>
              <a:t>(death of Solomon to the fall of Israel)</a:t>
            </a:r>
          </a:p>
          <a:p>
            <a:pPr algn="l"/>
            <a:r>
              <a:rPr lang="en-US" sz="2400" dirty="0">
                <a:solidFill>
                  <a:schemeClr val="bg1"/>
                </a:solidFill>
                <a:latin typeface="Trebuchet MS" panose="020B0603020202020204" pitchFamily="34" charset="0"/>
              </a:rPr>
              <a:t>10. </a:t>
            </a:r>
            <a:r>
              <a:rPr lang="en-US" sz="2400" b="1" i="1" dirty="0">
                <a:solidFill>
                  <a:schemeClr val="bg1"/>
                </a:solidFill>
                <a:latin typeface="Trebuchet MS" panose="020B0603020202020204" pitchFamily="34" charset="0"/>
              </a:rPr>
              <a:t>Judah Alone </a:t>
            </a:r>
            <a:r>
              <a:rPr lang="en-US" sz="2400" dirty="0">
                <a:solidFill>
                  <a:schemeClr val="bg1"/>
                </a:solidFill>
                <a:latin typeface="Trebuchet MS" panose="020B0603020202020204" pitchFamily="34" charset="0"/>
              </a:rPr>
              <a:t>(the fall of Israel to the fall of Judah)</a:t>
            </a:r>
          </a:p>
          <a:p>
            <a:pPr algn="l"/>
            <a:r>
              <a:rPr lang="en-US" sz="2400" dirty="0">
                <a:solidFill>
                  <a:schemeClr val="bg1"/>
                </a:solidFill>
                <a:latin typeface="Trebuchet MS" panose="020B0603020202020204" pitchFamily="34" charset="0"/>
              </a:rPr>
              <a:t>11. </a:t>
            </a:r>
            <a:r>
              <a:rPr lang="en-US" sz="2400" b="1" i="1" dirty="0">
                <a:solidFill>
                  <a:schemeClr val="bg1"/>
                </a:solidFill>
                <a:latin typeface="Trebuchet MS" panose="020B0603020202020204" pitchFamily="34" charset="0"/>
              </a:rPr>
              <a:t>Babylonian Captivity </a:t>
            </a:r>
            <a:r>
              <a:rPr lang="en-US" sz="2400" dirty="0">
                <a:solidFill>
                  <a:schemeClr val="bg1"/>
                </a:solidFill>
                <a:latin typeface="Trebuchet MS" panose="020B0603020202020204" pitchFamily="34" charset="0"/>
              </a:rPr>
              <a:t>(fall of Judah to end of captivity)</a:t>
            </a:r>
          </a:p>
          <a:p>
            <a:pPr algn="l"/>
            <a:r>
              <a:rPr lang="en-US" sz="2400" dirty="0">
                <a:solidFill>
                  <a:schemeClr val="bg1"/>
                </a:solidFill>
                <a:latin typeface="Trebuchet MS" panose="020B0603020202020204" pitchFamily="34" charset="0"/>
              </a:rPr>
              <a:t>12. </a:t>
            </a:r>
            <a:r>
              <a:rPr lang="en-US" sz="2400" b="1" i="1" dirty="0">
                <a:solidFill>
                  <a:schemeClr val="bg1"/>
                </a:solidFill>
                <a:latin typeface="Trebuchet MS" panose="020B0603020202020204" pitchFamily="34" charset="0"/>
              </a:rPr>
              <a:t>Restoration of Israel </a:t>
            </a:r>
            <a:r>
              <a:rPr lang="en-US" sz="2400" dirty="0">
                <a:solidFill>
                  <a:schemeClr val="bg1"/>
                </a:solidFill>
                <a:latin typeface="Trebuchet MS" panose="020B0603020202020204" pitchFamily="34" charset="0"/>
              </a:rPr>
              <a:t>(return to the completion of OT) </a:t>
            </a:r>
          </a:p>
          <a:p>
            <a:pPr algn="l"/>
            <a:r>
              <a:rPr lang="en-US" sz="2400" dirty="0">
                <a:solidFill>
                  <a:schemeClr val="bg1"/>
                </a:solidFill>
                <a:latin typeface="Trebuchet MS" panose="020B0603020202020204" pitchFamily="34" charset="0"/>
              </a:rPr>
              <a:t>13. </a:t>
            </a:r>
            <a:r>
              <a:rPr lang="en-US" sz="2400" b="1" i="1" dirty="0">
                <a:solidFill>
                  <a:schemeClr val="bg1"/>
                </a:solidFill>
                <a:latin typeface="Trebuchet MS" panose="020B0603020202020204" pitchFamily="34" charset="0"/>
              </a:rPr>
              <a:t>Years of Silence</a:t>
            </a:r>
            <a:r>
              <a:rPr lang="en-US" sz="2400" dirty="0">
                <a:solidFill>
                  <a:schemeClr val="bg1"/>
                </a:solidFill>
                <a:latin typeface="Trebuchet MS" panose="020B0603020202020204" pitchFamily="34" charset="0"/>
              </a:rPr>
              <a:t> (completion of OT to the birth of Jesus)</a:t>
            </a:r>
          </a:p>
          <a:p>
            <a:pPr algn="l"/>
            <a:r>
              <a:rPr lang="en-US" sz="2400" dirty="0">
                <a:solidFill>
                  <a:schemeClr val="bg1"/>
                </a:solidFill>
                <a:latin typeface="Trebuchet MS" panose="020B0603020202020204" pitchFamily="34" charset="0"/>
              </a:rPr>
              <a:t>14. </a:t>
            </a:r>
            <a:r>
              <a:rPr lang="en-US" sz="2400" b="1" i="1" dirty="0">
                <a:solidFill>
                  <a:schemeClr val="bg1"/>
                </a:solidFill>
                <a:latin typeface="Trebuchet MS" panose="020B0603020202020204" pitchFamily="34" charset="0"/>
              </a:rPr>
              <a:t>Life of Christ </a:t>
            </a:r>
            <a:r>
              <a:rPr lang="en-US" sz="2400" dirty="0">
                <a:solidFill>
                  <a:schemeClr val="bg1"/>
                </a:solidFill>
                <a:latin typeface="Trebuchet MS" panose="020B0603020202020204" pitchFamily="34" charset="0"/>
              </a:rPr>
              <a:t>(from the birth of Jesus to His ascension)</a:t>
            </a:r>
          </a:p>
          <a:p>
            <a:pPr algn="l"/>
            <a:r>
              <a:rPr lang="en-US" sz="2400" dirty="0">
                <a:solidFill>
                  <a:schemeClr val="bg1"/>
                </a:solidFill>
                <a:latin typeface="Trebuchet MS" panose="020B0603020202020204" pitchFamily="34" charset="0"/>
              </a:rPr>
              <a:t>15. </a:t>
            </a:r>
            <a:r>
              <a:rPr lang="en-US" sz="2400" b="1" i="1" dirty="0">
                <a:solidFill>
                  <a:schemeClr val="bg1"/>
                </a:solidFill>
                <a:latin typeface="Trebuchet MS" panose="020B0603020202020204" pitchFamily="34" charset="0"/>
              </a:rPr>
              <a:t>Early Church </a:t>
            </a:r>
            <a:r>
              <a:rPr lang="en-US" sz="2400" dirty="0">
                <a:solidFill>
                  <a:schemeClr val="bg1"/>
                </a:solidFill>
                <a:latin typeface="Trebuchet MS" panose="020B0603020202020204" pitchFamily="34" charset="0"/>
              </a:rPr>
              <a:t>(Jesus’ ascension to the completion of NT) </a:t>
            </a:r>
          </a:p>
        </p:txBody>
      </p:sp>
    </p:spTree>
    <p:extLst>
      <p:ext uri="{BB962C8B-B14F-4D97-AF65-F5344CB8AC3E}">
        <p14:creationId xmlns:p14="http://schemas.microsoft.com/office/powerpoint/2010/main" val="3126522649"/>
      </p:ext>
    </p:extLst>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chemeClr val="accent5">
              <a:lumMod val="10000"/>
              <a:alpha val="84706"/>
            </a:schemeClr>
          </a:solidFill>
        </p:spPr>
        <p:txBody>
          <a:bodyPr anchor="t" anchorCtr="0">
            <a:spAutoFit/>
          </a:bodyPr>
          <a:lstStyle/>
          <a:p>
            <a:r>
              <a:rPr lang="en-US" sz="3200" i="1" dirty="0"/>
              <a:t>Prophets by Period</a:t>
            </a:r>
          </a:p>
        </p:txBody>
      </p:sp>
      <p:graphicFrame>
        <p:nvGraphicFramePr>
          <p:cNvPr id="2" name="Table 1">
            <a:extLst>
              <a:ext uri="{FF2B5EF4-FFF2-40B4-BE49-F238E27FC236}">
                <a16:creationId xmlns:a16="http://schemas.microsoft.com/office/drawing/2014/main" id="{6BA73319-02B2-41A4-A014-3293930C70F6}"/>
              </a:ext>
            </a:extLst>
          </p:cNvPr>
          <p:cNvGraphicFramePr>
            <a:graphicFrameLocks noGrp="1"/>
          </p:cNvGraphicFramePr>
          <p:nvPr>
            <p:extLst>
              <p:ext uri="{D42A27DB-BD31-4B8C-83A1-F6EECF244321}">
                <p14:modId xmlns:p14="http://schemas.microsoft.com/office/powerpoint/2010/main" val="67865459"/>
              </p:ext>
            </p:extLst>
          </p:nvPr>
        </p:nvGraphicFramePr>
        <p:xfrm>
          <a:off x="1905000" y="1295400"/>
          <a:ext cx="8458200" cy="5486400"/>
        </p:xfrm>
        <a:graphic>
          <a:graphicData uri="http://schemas.openxmlformats.org/drawingml/2006/table">
            <a:tbl>
              <a:tblPr firstRow="1" firstCol="1" bandRow="1">
                <a:tableStyleId>{5C22544A-7EE6-4342-B048-85BDC9FD1C3A}</a:tableStyleId>
              </a:tblPr>
              <a:tblGrid>
                <a:gridCol w="3152744">
                  <a:extLst>
                    <a:ext uri="{9D8B030D-6E8A-4147-A177-3AD203B41FA5}">
                      <a16:colId xmlns:a16="http://schemas.microsoft.com/office/drawing/2014/main" val="1085562538"/>
                    </a:ext>
                  </a:extLst>
                </a:gridCol>
                <a:gridCol w="2652332">
                  <a:extLst>
                    <a:ext uri="{9D8B030D-6E8A-4147-A177-3AD203B41FA5}">
                      <a16:colId xmlns:a16="http://schemas.microsoft.com/office/drawing/2014/main" val="1145993946"/>
                    </a:ext>
                  </a:extLst>
                </a:gridCol>
                <a:gridCol w="2653124">
                  <a:extLst>
                    <a:ext uri="{9D8B030D-6E8A-4147-A177-3AD203B41FA5}">
                      <a16:colId xmlns:a16="http://schemas.microsoft.com/office/drawing/2014/main" val="479471347"/>
                    </a:ext>
                  </a:extLst>
                </a:gridCol>
              </a:tblGrid>
              <a:tr h="343487">
                <a:tc>
                  <a:txBody>
                    <a:bodyPr/>
                    <a:lstStyle/>
                    <a:p>
                      <a:pPr marL="0" marR="0" algn="ctr">
                        <a:spcBef>
                          <a:spcPts val="0"/>
                        </a:spcBef>
                        <a:spcAft>
                          <a:spcPts val="0"/>
                        </a:spcAft>
                        <a:tabLst>
                          <a:tab pos="457200" algn="l"/>
                          <a:tab pos="914400" algn="l"/>
                          <a:tab pos="1371600" algn="l"/>
                          <a:tab pos="3246120" algn="ctr"/>
                        </a:tabLst>
                      </a:pPr>
                      <a:r>
                        <a:rPr lang="en-US" sz="2400" dirty="0">
                          <a:solidFill>
                            <a:srgbClr val="3333FF"/>
                          </a:solidFill>
                          <a:effectLst/>
                          <a:latin typeface="+mj-lt"/>
                        </a:rPr>
                        <a:t>Period of History</a:t>
                      </a:r>
                      <a:endParaRPr lang="en-US" sz="2400" dirty="0">
                        <a:solidFill>
                          <a:srgbClr val="3333FF"/>
                        </a:solidFill>
                        <a:effectLst/>
                        <a:latin typeface="+mj-lt"/>
                        <a:ea typeface="Times New Roman" panose="02020603050405020304" pitchFamily="18" charset="0"/>
                        <a:cs typeface="Times New Roman" panose="02020603050405020304" pitchFamily="18" charset="0"/>
                      </a:endParaRPr>
                    </a:p>
                  </a:txBody>
                  <a:tcPr marL="68580" marR="68580" marT="0" marB="0" anchor="ctr">
                    <a:solidFill>
                      <a:schemeClr val="bg1">
                        <a:lumMod val="40000"/>
                        <a:lumOff val="60000"/>
                      </a:schemeClr>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rgbClr val="3333FF"/>
                          </a:solidFill>
                          <a:effectLst/>
                          <a:latin typeface="+mj-lt"/>
                        </a:rPr>
                        <a:t>Prophets</a:t>
                      </a:r>
                      <a:endParaRPr lang="en-US" sz="2400" dirty="0">
                        <a:solidFill>
                          <a:srgbClr val="3333FF"/>
                        </a:solidFill>
                        <a:effectLst/>
                        <a:latin typeface="+mj-lt"/>
                        <a:ea typeface="Times New Roman" panose="02020603050405020304" pitchFamily="18" charset="0"/>
                        <a:cs typeface="Times New Roman" panose="02020603050405020304" pitchFamily="18" charset="0"/>
                      </a:endParaRPr>
                    </a:p>
                  </a:txBody>
                  <a:tcPr marL="68580" marR="68580" marT="0" marB="0">
                    <a:solidFill>
                      <a:schemeClr val="bg1">
                        <a:lumMod val="40000"/>
                        <a:lumOff val="60000"/>
                      </a:schemeClr>
                    </a:solidFill>
                  </a:tcPr>
                </a:tc>
                <a:tc hMerge="1">
                  <a:txBody>
                    <a:bodyPr/>
                    <a:lstStyle/>
                    <a:p>
                      <a:endParaRPr lang="en-US"/>
                    </a:p>
                  </a:txBody>
                  <a:tcPr/>
                </a:tc>
                <a:extLst>
                  <a:ext uri="{0D108BD9-81ED-4DB2-BD59-A6C34878D82A}">
                    <a16:rowId xmlns:a16="http://schemas.microsoft.com/office/drawing/2014/main" val="1474397729"/>
                  </a:ext>
                </a:extLst>
              </a:tr>
              <a:tr h="1406770">
                <a:tc>
                  <a:txBody>
                    <a:bodyPr/>
                    <a:lstStyle/>
                    <a:p>
                      <a:pPr marL="0" marR="0" algn="ctr">
                        <a:spcBef>
                          <a:spcPts val="0"/>
                        </a:spcBef>
                        <a:spcAft>
                          <a:spcPts val="0"/>
                        </a:spcAft>
                        <a:tabLst>
                          <a:tab pos="457200" algn="l"/>
                          <a:tab pos="914400" algn="l"/>
                          <a:tab pos="1371600" algn="l"/>
                          <a:tab pos="3246120" algn="ctr"/>
                        </a:tabLst>
                      </a:pPr>
                      <a:r>
                        <a:rPr lang="en-US" sz="2400">
                          <a:effectLst/>
                          <a:latin typeface="Trebuchet MS" panose="020B0603020202020204" pitchFamily="34" charset="0"/>
                        </a:rPr>
                        <a:t>Divided Kingdom</a:t>
                      </a:r>
                      <a:endParaRPr lang="en-US" sz="24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400" b="1" dirty="0">
                          <a:solidFill>
                            <a:srgbClr val="FFFF00"/>
                          </a:solidFill>
                          <a:effectLst/>
                          <a:latin typeface="Trebuchet MS" panose="020B0603020202020204" pitchFamily="34" charset="0"/>
                        </a:rPr>
                        <a:t>Israel:</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Jonah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Amos</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Hosea</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400" b="1" dirty="0">
                          <a:solidFill>
                            <a:srgbClr val="FFFF00"/>
                          </a:solidFill>
                          <a:effectLst/>
                          <a:latin typeface="Trebuchet MS" panose="020B0603020202020204" pitchFamily="34" charset="0"/>
                        </a:rPr>
                        <a:t>Judah: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Obadiah (?)</a:t>
                      </a:r>
                    </a:p>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400" dirty="0">
                          <a:solidFill>
                            <a:schemeClr val="accent1"/>
                          </a:solidFill>
                          <a:effectLst/>
                          <a:latin typeface="Trebuchet MS" panose="020B0603020202020204" pitchFamily="34" charset="0"/>
                        </a:rPr>
                        <a:t>Joel (?)</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Isaiah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Micah </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rgbClr val="002060"/>
                    </a:solidFill>
                  </a:tcPr>
                </a:tc>
                <a:extLst>
                  <a:ext uri="{0D108BD9-81ED-4DB2-BD59-A6C34878D82A}">
                    <a16:rowId xmlns:a16="http://schemas.microsoft.com/office/drawing/2014/main" val="2596286687"/>
                  </a:ext>
                </a:extLst>
              </a:tr>
              <a:tr h="1125415">
                <a:tc>
                  <a:txBody>
                    <a:bodyPr/>
                    <a:lstStyle/>
                    <a:p>
                      <a:pPr marL="0" marR="0" algn="ctr">
                        <a:spcBef>
                          <a:spcPts val="0"/>
                        </a:spcBef>
                        <a:spcAft>
                          <a:spcPts val="0"/>
                        </a:spcAft>
                        <a:tabLst>
                          <a:tab pos="457200" algn="l"/>
                          <a:tab pos="914400" algn="l"/>
                          <a:tab pos="1371600" algn="l"/>
                          <a:tab pos="3246120" algn="ctr"/>
                        </a:tabLst>
                      </a:pPr>
                      <a:r>
                        <a:rPr lang="en-US" sz="2400" dirty="0">
                          <a:effectLst/>
                          <a:latin typeface="Trebuchet MS" panose="020B0603020202020204" pitchFamily="34" charset="0"/>
                        </a:rPr>
                        <a:t>Judah Alone</a:t>
                      </a:r>
                      <a:endParaRPr lang="en-US" sz="24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Jeremiah (Lamentations)</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Zephaniah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Nahum (?)</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Habakkuk (?)</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rgbClr val="002060"/>
                    </a:solidFill>
                  </a:tcPr>
                </a:tc>
                <a:tc hMerge="1">
                  <a:txBody>
                    <a:bodyPr/>
                    <a:lstStyle/>
                    <a:p>
                      <a:endParaRPr lang="en-US"/>
                    </a:p>
                  </a:txBody>
                  <a:tcPr/>
                </a:tc>
                <a:extLst>
                  <a:ext uri="{0D108BD9-81ED-4DB2-BD59-A6C34878D82A}">
                    <a16:rowId xmlns:a16="http://schemas.microsoft.com/office/drawing/2014/main" val="2209468788"/>
                  </a:ext>
                </a:extLst>
              </a:tr>
              <a:tr h="562707">
                <a:tc>
                  <a:txBody>
                    <a:bodyPr/>
                    <a:lstStyle/>
                    <a:p>
                      <a:pPr marL="0" marR="0" algn="ctr">
                        <a:spcBef>
                          <a:spcPts val="0"/>
                        </a:spcBef>
                        <a:spcAft>
                          <a:spcPts val="0"/>
                        </a:spcAft>
                        <a:tabLst>
                          <a:tab pos="457200" algn="l"/>
                          <a:tab pos="914400" algn="l"/>
                          <a:tab pos="1371600" algn="l"/>
                          <a:tab pos="3246120" algn="ctr"/>
                        </a:tabLst>
                      </a:pPr>
                      <a:r>
                        <a:rPr lang="en-US" sz="2400">
                          <a:effectLst/>
                          <a:latin typeface="Trebuchet MS" panose="020B0603020202020204" pitchFamily="34" charset="0"/>
                        </a:rPr>
                        <a:t>Babylonian Captivity</a:t>
                      </a:r>
                      <a:endParaRPr lang="en-US" sz="24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Ezekiel </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Daniel </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rgbClr val="002060"/>
                    </a:solidFill>
                  </a:tcPr>
                </a:tc>
                <a:tc hMerge="1">
                  <a:txBody>
                    <a:bodyPr/>
                    <a:lstStyle/>
                    <a:p>
                      <a:endParaRPr lang="en-US"/>
                    </a:p>
                  </a:txBody>
                  <a:tcPr/>
                </a:tc>
                <a:extLst>
                  <a:ext uri="{0D108BD9-81ED-4DB2-BD59-A6C34878D82A}">
                    <a16:rowId xmlns:a16="http://schemas.microsoft.com/office/drawing/2014/main" val="897471592"/>
                  </a:ext>
                </a:extLst>
              </a:tr>
              <a:tr h="844061">
                <a:tc>
                  <a:txBody>
                    <a:bodyPr/>
                    <a:lstStyle/>
                    <a:p>
                      <a:pPr marL="0" marR="0" algn="ctr">
                        <a:spcBef>
                          <a:spcPts val="0"/>
                        </a:spcBef>
                        <a:spcAft>
                          <a:spcPts val="0"/>
                        </a:spcAft>
                        <a:tabLst>
                          <a:tab pos="457200" algn="l"/>
                          <a:tab pos="914400" algn="l"/>
                          <a:tab pos="1371600" algn="l"/>
                          <a:tab pos="3246120" algn="ctr"/>
                        </a:tabLst>
                      </a:pPr>
                      <a:r>
                        <a:rPr lang="en-US" sz="2400" dirty="0">
                          <a:effectLst/>
                          <a:latin typeface="Trebuchet MS" panose="020B0603020202020204" pitchFamily="34" charset="0"/>
                        </a:rPr>
                        <a:t>Return from Captivity</a:t>
                      </a:r>
                      <a:endParaRPr lang="en-US" sz="2400" dirty="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gridSpan="2">
                  <a:txBody>
                    <a:bodyPr/>
                    <a:lstStyle/>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Haggai</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Zechariah</a:t>
                      </a:r>
                    </a:p>
                    <a:p>
                      <a:pPr marL="0" marR="0" algn="ctr">
                        <a:spcBef>
                          <a:spcPts val="0"/>
                        </a:spcBef>
                        <a:spcAft>
                          <a:spcPts val="0"/>
                        </a:spcAft>
                        <a:tabLst>
                          <a:tab pos="457200" algn="l"/>
                          <a:tab pos="914400" algn="l"/>
                          <a:tab pos="1371600" algn="l"/>
                          <a:tab pos="3246120" algn="ctr"/>
                        </a:tabLst>
                      </a:pPr>
                      <a:r>
                        <a:rPr lang="en-US" sz="2400" dirty="0">
                          <a:solidFill>
                            <a:schemeClr val="accent1"/>
                          </a:solidFill>
                          <a:effectLst/>
                          <a:latin typeface="Trebuchet MS" panose="020B0603020202020204" pitchFamily="34" charset="0"/>
                        </a:rPr>
                        <a:t>Malachi</a:t>
                      </a:r>
                      <a:endParaRPr lang="en-US" sz="2400" dirty="0">
                        <a:solidFill>
                          <a:schemeClr val="accent1"/>
                        </a:solidFill>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8580" marR="68580" marT="0" marB="0">
                    <a:solidFill>
                      <a:srgbClr val="002060"/>
                    </a:solidFill>
                  </a:tcPr>
                </a:tc>
                <a:tc hMerge="1">
                  <a:txBody>
                    <a:bodyPr/>
                    <a:lstStyle/>
                    <a:p>
                      <a:endParaRPr lang="en-US"/>
                    </a:p>
                  </a:txBody>
                  <a:tcPr/>
                </a:tc>
                <a:extLst>
                  <a:ext uri="{0D108BD9-81ED-4DB2-BD59-A6C34878D82A}">
                    <a16:rowId xmlns:a16="http://schemas.microsoft.com/office/drawing/2014/main" val="957413838"/>
                  </a:ext>
                </a:extLst>
              </a:tr>
            </a:tbl>
          </a:graphicData>
        </a:graphic>
      </p:graphicFrame>
    </p:spTree>
    <p:extLst>
      <p:ext uri="{BB962C8B-B14F-4D97-AF65-F5344CB8AC3E}">
        <p14:creationId xmlns:p14="http://schemas.microsoft.com/office/powerpoint/2010/main" val="1914922872"/>
      </p:ext>
    </p:extLst>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00CC"/>
            </a:gs>
            <a:gs pos="50000">
              <a:srgbClr val="00005C"/>
            </a:gs>
            <a:gs pos="100000">
              <a:srgbClr val="000099"/>
            </a:gs>
          </a:gsLst>
          <a:lin ang="5400000" scaled="1"/>
        </a:gradFill>
        <a:effectLst/>
      </p:bgPr>
    </p:bg>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chemeClr val="accent5">
              <a:lumMod val="10000"/>
              <a:alpha val="84706"/>
            </a:schemeClr>
          </a:solidFill>
        </p:spPr>
        <p:txBody>
          <a:bodyPr anchor="t" anchorCtr="0">
            <a:spAutoFit/>
          </a:bodyPr>
          <a:lstStyle/>
          <a:p>
            <a:r>
              <a:rPr lang="en-US" sz="3200" i="1" dirty="0"/>
              <a:t>Prophets and Kings of Judah Alone</a:t>
            </a:r>
          </a:p>
        </p:txBody>
      </p:sp>
      <p:sp>
        <p:nvSpPr>
          <p:cNvPr id="6" name="Rectangle 3">
            <a:extLst>
              <a:ext uri="{FF2B5EF4-FFF2-40B4-BE49-F238E27FC236}">
                <a16:creationId xmlns:a16="http://schemas.microsoft.com/office/drawing/2014/main" id="{5BE6D808-20CC-4E35-80C6-B8F41D7C3E1A}"/>
              </a:ext>
            </a:extLst>
          </p:cNvPr>
          <p:cNvSpPr txBox="1">
            <a:spLocks noChangeArrowheads="1"/>
          </p:cNvSpPr>
          <p:nvPr/>
        </p:nvSpPr>
        <p:spPr bwMode="auto">
          <a:xfrm>
            <a:off x="1295400" y="1219200"/>
            <a:ext cx="8610600" cy="184665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sz="2400" kern="0" dirty="0">
                <a:solidFill>
                  <a:srgbClr val="00FFCC"/>
                </a:solidFill>
              </a:rPr>
              <a:t>Prophets</a:t>
            </a:r>
          </a:p>
          <a:p>
            <a:pPr algn="r"/>
            <a:r>
              <a:rPr lang="en-US" sz="2400" kern="0" dirty="0">
                <a:solidFill>
                  <a:srgbClr val="66FF99"/>
                </a:solidFill>
              </a:rPr>
              <a:t>Jeremiah ------&gt;(Lamentations)</a:t>
            </a:r>
          </a:p>
          <a:p>
            <a:r>
              <a:rPr lang="en-US" sz="2400" kern="0" dirty="0">
                <a:solidFill>
                  <a:srgbClr val="66FF99"/>
                </a:solidFill>
              </a:rPr>
              <a:t>      Zephaniah</a:t>
            </a:r>
          </a:p>
          <a:p>
            <a:r>
              <a:rPr lang="en-US" sz="2400" kern="0" dirty="0">
                <a:solidFill>
                  <a:srgbClr val="66FF99"/>
                </a:solidFill>
              </a:rPr>
              <a:t>      Nahum (?)</a:t>
            </a:r>
          </a:p>
          <a:p>
            <a:r>
              <a:rPr lang="en-US" sz="2400" kern="0" dirty="0">
                <a:solidFill>
                  <a:srgbClr val="66FF99"/>
                </a:solidFill>
              </a:rPr>
              <a:t>                 Habakkuk (?)</a:t>
            </a:r>
          </a:p>
        </p:txBody>
      </p:sp>
      <p:sp>
        <p:nvSpPr>
          <p:cNvPr id="7" name="WordArt 4">
            <a:extLst>
              <a:ext uri="{FF2B5EF4-FFF2-40B4-BE49-F238E27FC236}">
                <a16:creationId xmlns:a16="http://schemas.microsoft.com/office/drawing/2014/main" id="{30BD5B66-2149-4BA4-BB7F-B0635606E69E}"/>
              </a:ext>
            </a:extLst>
          </p:cNvPr>
          <p:cNvSpPr>
            <a:spLocks noChangeArrowheads="1" noChangeShapeType="1" noTextEdit="1"/>
          </p:cNvSpPr>
          <p:nvPr/>
        </p:nvSpPr>
        <p:spPr bwMode="auto">
          <a:xfrm rot="3087881">
            <a:off x="1579562" y="4441825"/>
            <a:ext cx="2312988" cy="280988"/>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Hezekiah (r)</a:t>
            </a:r>
          </a:p>
        </p:txBody>
      </p:sp>
      <p:sp>
        <p:nvSpPr>
          <p:cNvPr id="9" name="Line 5">
            <a:extLst>
              <a:ext uri="{FF2B5EF4-FFF2-40B4-BE49-F238E27FC236}">
                <a16:creationId xmlns:a16="http://schemas.microsoft.com/office/drawing/2014/main" id="{0C18B88F-211A-4458-9DA8-012DCF73C334}"/>
              </a:ext>
            </a:extLst>
          </p:cNvPr>
          <p:cNvSpPr>
            <a:spLocks noChangeShapeType="1"/>
          </p:cNvSpPr>
          <p:nvPr/>
        </p:nvSpPr>
        <p:spPr bwMode="auto">
          <a:xfrm>
            <a:off x="1766887" y="3429000"/>
            <a:ext cx="8915400" cy="0"/>
          </a:xfrm>
          <a:prstGeom prst="line">
            <a:avLst/>
          </a:prstGeom>
          <a:noFill/>
          <a:ln w="76200">
            <a:solidFill>
              <a:srgbClr val="FF0000"/>
            </a:solidFill>
            <a:round/>
            <a:headEnd/>
            <a:tailEnd/>
          </a:ln>
          <a:effectLst/>
        </p:spPr>
        <p:txBody>
          <a:bodyPr anchor="ctr"/>
          <a:lstStyle/>
          <a:p>
            <a:endParaRPr lang="en-US"/>
          </a:p>
        </p:txBody>
      </p:sp>
      <p:sp>
        <p:nvSpPr>
          <p:cNvPr id="10" name="Text Box 6">
            <a:extLst>
              <a:ext uri="{FF2B5EF4-FFF2-40B4-BE49-F238E27FC236}">
                <a16:creationId xmlns:a16="http://schemas.microsoft.com/office/drawing/2014/main" id="{D54C303F-8165-44C3-A498-128ABE6ED7FC}"/>
              </a:ext>
            </a:extLst>
          </p:cNvPr>
          <p:cNvSpPr txBox="1">
            <a:spLocks noChangeArrowheads="1"/>
          </p:cNvSpPr>
          <p:nvPr/>
        </p:nvSpPr>
        <p:spPr bwMode="auto">
          <a:xfrm>
            <a:off x="2381250" y="5953125"/>
            <a:ext cx="7529512" cy="457200"/>
          </a:xfrm>
          <a:prstGeom prst="rect">
            <a:avLst/>
          </a:prstGeom>
          <a:noFill/>
          <a:ln w="9525">
            <a:noFill/>
            <a:miter lim="800000"/>
            <a:headEnd/>
            <a:tailEnd/>
          </a:ln>
          <a:effectLst/>
        </p:spPr>
        <p:txBody>
          <a:bodyPr>
            <a:spAutoFit/>
          </a:bodyPr>
          <a:lstStyle/>
          <a:p>
            <a:pPr>
              <a:spcBef>
                <a:spcPct val="50000"/>
              </a:spcBef>
            </a:pPr>
            <a:r>
              <a:rPr lang="en-US" sz="2400" b="1">
                <a:solidFill>
                  <a:srgbClr val="66FFFF"/>
                </a:solidFill>
                <a:latin typeface="Tahoma" charset="0"/>
              </a:rPr>
              <a:t>Kings</a:t>
            </a:r>
          </a:p>
        </p:txBody>
      </p:sp>
      <p:sp>
        <p:nvSpPr>
          <p:cNvPr id="11" name="WordArt 7">
            <a:hlinkClick r:id="" action="ppaction://noaction"/>
            <a:extLst>
              <a:ext uri="{FF2B5EF4-FFF2-40B4-BE49-F238E27FC236}">
                <a16:creationId xmlns:a16="http://schemas.microsoft.com/office/drawing/2014/main" id="{92851C8E-5A04-44B7-869C-836563596578}"/>
              </a:ext>
            </a:extLst>
          </p:cNvPr>
          <p:cNvSpPr>
            <a:spLocks noChangeArrowheads="1" noChangeShapeType="1" noTextEdit="1"/>
          </p:cNvSpPr>
          <p:nvPr/>
        </p:nvSpPr>
        <p:spPr bwMode="auto">
          <a:xfrm rot="3087881">
            <a:off x="4603750" y="4281488"/>
            <a:ext cx="1927225" cy="333375"/>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Josiah (r)</a:t>
            </a:r>
          </a:p>
        </p:txBody>
      </p:sp>
      <p:sp>
        <p:nvSpPr>
          <p:cNvPr id="13" name="WordArt 9">
            <a:hlinkClick r:id="rId2" action="ppaction://hlinksldjump"/>
            <a:extLst>
              <a:ext uri="{FF2B5EF4-FFF2-40B4-BE49-F238E27FC236}">
                <a16:creationId xmlns:a16="http://schemas.microsoft.com/office/drawing/2014/main" id="{BFAC8FC8-C9A7-45BD-9633-AAC5F14F55B4}"/>
              </a:ext>
            </a:extLst>
          </p:cNvPr>
          <p:cNvSpPr>
            <a:spLocks noChangeArrowheads="1" noChangeShapeType="1" noTextEdit="1"/>
          </p:cNvSpPr>
          <p:nvPr/>
        </p:nvSpPr>
        <p:spPr bwMode="auto">
          <a:xfrm rot="3087881">
            <a:off x="2701925" y="4184650"/>
            <a:ext cx="1671637" cy="315913"/>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Manasseh</a:t>
            </a:r>
          </a:p>
        </p:txBody>
      </p:sp>
      <p:sp>
        <p:nvSpPr>
          <p:cNvPr id="14" name="WordArt 10">
            <a:extLst>
              <a:ext uri="{FF2B5EF4-FFF2-40B4-BE49-F238E27FC236}">
                <a16:creationId xmlns:a16="http://schemas.microsoft.com/office/drawing/2014/main" id="{B781426D-EEF0-491C-81E2-B490270B6CE0}"/>
              </a:ext>
            </a:extLst>
          </p:cNvPr>
          <p:cNvSpPr>
            <a:spLocks noChangeArrowheads="1" noChangeShapeType="1" noTextEdit="1"/>
          </p:cNvSpPr>
          <p:nvPr/>
        </p:nvSpPr>
        <p:spPr bwMode="auto">
          <a:xfrm rot="3087881">
            <a:off x="3731418" y="4131469"/>
            <a:ext cx="1533525" cy="312738"/>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Amnon</a:t>
            </a:r>
          </a:p>
        </p:txBody>
      </p:sp>
      <p:sp>
        <p:nvSpPr>
          <p:cNvPr id="15" name="WordArt 11">
            <a:extLst>
              <a:ext uri="{FF2B5EF4-FFF2-40B4-BE49-F238E27FC236}">
                <a16:creationId xmlns:a16="http://schemas.microsoft.com/office/drawing/2014/main" id="{B67679CB-8914-4CC5-B2AB-53DAF9EBE592}"/>
              </a:ext>
            </a:extLst>
          </p:cNvPr>
          <p:cNvSpPr>
            <a:spLocks noChangeArrowheads="1" noChangeShapeType="1" noTextEdit="1"/>
          </p:cNvSpPr>
          <p:nvPr/>
        </p:nvSpPr>
        <p:spPr bwMode="auto">
          <a:xfrm rot="3087881">
            <a:off x="5501480" y="4393407"/>
            <a:ext cx="2182813" cy="266700"/>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Jehoahaz</a:t>
            </a:r>
          </a:p>
        </p:txBody>
      </p:sp>
      <p:sp>
        <p:nvSpPr>
          <p:cNvPr id="16" name="WordArt 12">
            <a:extLst>
              <a:ext uri="{FF2B5EF4-FFF2-40B4-BE49-F238E27FC236}">
                <a16:creationId xmlns:a16="http://schemas.microsoft.com/office/drawing/2014/main" id="{AEBD9097-3D72-4B3F-A3DD-4DFA8228BD26}"/>
              </a:ext>
            </a:extLst>
          </p:cNvPr>
          <p:cNvSpPr>
            <a:spLocks noChangeArrowheads="1" noChangeShapeType="1" noTextEdit="1"/>
          </p:cNvSpPr>
          <p:nvPr/>
        </p:nvSpPr>
        <p:spPr bwMode="auto">
          <a:xfrm rot="3087881">
            <a:off x="6630987" y="4318001"/>
            <a:ext cx="2016125" cy="317500"/>
          </a:xfrm>
          <a:prstGeom prst="rect">
            <a:avLst/>
          </a:prstGeom>
        </p:spPr>
        <p:txBody>
          <a:bodyPr wrap="none" fromWordArt="1">
            <a:prstTxWarp prst="textPlain">
              <a:avLst>
                <a:gd name="adj" fmla="val 50000"/>
              </a:avLst>
            </a:prstTxWarp>
          </a:bodyPr>
          <a:lstStyle/>
          <a:p>
            <a:r>
              <a:rPr lang="en-US" kern="10" spc="720" dirty="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Jehoiakim</a:t>
            </a:r>
          </a:p>
        </p:txBody>
      </p:sp>
      <p:sp>
        <p:nvSpPr>
          <p:cNvPr id="17" name="WordArt 13">
            <a:extLst>
              <a:ext uri="{FF2B5EF4-FFF2-40B4-BE49-F238E27FC236}">
                <a16:creationId xmlns:a16="http://schemas.microsoft.com/office/drawing/2014/main" id="{D380E9B7-C06C-44EC-947C-847A7E5B260D}"/>
              </a:ext>
            </a:extLst>
          </p:cNvPr>
          <p:cNvSpPr>
            <a:spLocks noChangeArrowheads="1" noChangeShapeType="1" noTextEdit="1"/>
          </p:cNvSpPr>
          <p:nvPr/>
        </p:nvSpPr>
        <p:spPr bwMode="auto">
          <a:xfrm rot="3087881">
            <a:off x="7612856" y="4261644"/>
            <a:ext cx="1849438" cy="273050"/>
          </a:xfrm>
          <a:prstGeom prst="rect">
            <a:avLst/>
          </a:prstGeom>
        </p:spPr>
        <p:txBody>
          <a:bodyPr wrap="none" fromWordArt="1">
            <a:prstTxWarp prst="textPlain">
              <a:avLst>
                <a:gd name="adj" fmla="val 50000"/>
              </a:avLst>
            </a:prstTxWarp>
          </a:bodyPr>
          <a:lstStyle/>
          <a:p>
            <a:r>
              <a:rPr lang="en-US" kern="10" spc="72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Jehoaichin</a:t>
            </a:r>
          </a:p>
        </p:txBody>
      </p:sp>
      <p:sp>
        <p:nvSpPr>
          <p:cNvPr id="18" name="WordArt 14">
            <a:extLst>
              <a:ext uri="{FF2B5EF4-FFF2-40B4-BE49-F238E27FC236}">
                <a16:creationId xmlns:a16="http://schemas.microsoft.com/office/drawing/2014/main" id="{79C99680-AB88-4DA1-B9E0-E822E322ACFA}"/>
              </a:ext>
            </a:extLst>
          </p:cNvPr>
          <p:cNvSpPr>
            <a:spLocks noChangeArrowheads="1" noChangeShapeType="1" noTextEdit="1"/>
          </p:cNvSpPr>
          <p:nvPr/>
        </p:nvSpPr>
        <p:spPr bwMode="auto">
          <a:xfrm rot="3087881">
            <a:off x="8567737" y="4302125"/>
            <a:ext cx="1944688" cy="255588"/>
          </a:xfrm>
          <a:prstGeom prst="rect">
            <a:avLst/>
          </a:prstGeom>
          <a:noFill/>
        </p:spPr>
        <p:txBody>
          <a:bodyPr wrap="none" fromWordArt="1">
            <a:prstTxWarp prst="textPlain">
              <a:avLst>
                <a:gd name="adj" fmla="val 50000"/>
              </a:avLst>
            </a:prstTxWarp>
          </a:bodyPr>
          <a:lstStyle/>
          <a:p>
            <a:r>
              <a:rPr lang="en-US" kern="10" spc="720" dirty="0">
                <a:ln w="9525">
                  <a:noFill/>
                  <a:round/>
                  <a:headEnd/>
                  <a:tailEnd/>
                </a:ln>
                <a:gradFill rotWithShape="0">
                  <a:gsLst>
                    <a:gs pos="0">
                      <a:srgbClr val="FFFF00"/>
                    </a:gs>
                    <a:gs pos="50000">
                      <a:srgbClr val="FF9933"/>
                    </a:gs>
                    <a:gs pos="100000">
                      <a:srgbClr val="FFFF00"/>
                    </a:gs>
                  </a:gsLst>
                  <a:lin ang="18512119" scaled="1"/>
                </a:gradFill>
                <a:latin typeface="Tahoma"/>
                <a:ea typeface="Tahoma"/>
                <a:cs typeface="Tahoma"/>
              </a:rPr>
              <a:t>Zedekiah</a:t>
            </a:r>
          </a:p>
        </p:txBody>
      </p:sp>
    </p:spTree>
    <p:extLst>
      <p:ext uri="{BB962C8B-B14F-4D97-AF65-F5344CB8AC3E}">
        <p14:creationId xmlns:p14="http://schemas.microsoft.com/office/powerpoint/2010/main" val="1222250867"/>
      </p:ext>
    </p:extLst>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rgbClr val="000000">
              <a:alpha val="84706"/>
            </a:srgbClr>
          </a:solidFill>
        </p:spPr>
        <p:txBody>
          <a:bodyPr anchor="t" anchorCtr="0">
            <a:spAutoFit/>
          </a:bodyPr>
          <a:lstStyle/>
          <a:p>
            <a:r>
              <a:rPr lang="en-US" sz="3200" b="1" i="1" dirty="0"/>
              <a:t>Themes of the Minor Prophets</a:t>
            </a:r>
          </a:p>
        </p:txBody>
      </p:sp>
      <p:sp>
        <p:nvSpPr>
          <p:cNvPr id="9" name="Rectangle 3"/>
          <p:cNvSpPr txBox="1">
            <a:spLocks noChangeArrowheads="1"/>
          </p:cNvSpPr>
          <p:nvPr/>
        </p:nvSpPr>
        <p:spPr bwMode="auto">
          <a:xfrm>
            <a:off x="1447800" y="1219200"/>
            <a:ext cx="9220200" cy="5539978"/>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indent="-274320" algn="l"/>
            <a:r>
              <a:rPr lang="en-US" sz="2400" dirty="0">
                <a:solidFill>
                  <a:schemeClr val="accent1"/>
                </a:solidFill>
                <a:latin typeface="Trebuchet MS" panose="020B0603020202020204" pitchFamily="34" charset="0"/>
              </a:rPr>
              <a:t>Hosea</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Israel’s</a:t>
            </a:r>
            <a:r>
              <a:rPr lang="en-US" sz="2400" dirty="0">
                <a:solidFill>
                  <a:schemeClr val="bg1"/>
                </a:solidFill>
                <a:latin typeface="Trebuchet MS" panose="020B0603020202020204" pitchFamily="34" charset="0"/>
              </a:rPr>
              <a:t> </a:t>
            </a:r>
            <a:r>
              <a:rPr lang="en-US" sz="2400" b="1" i="1" dirty="0">
                <a:solidFill>
                  <a:schemeClr val="bg1"/>
                </a:solidFill>
                <a:latin typeface="Trebuchet MS" panose="020B0603020202020204" pitchFamily="34" charset="0"/>
              </a:rPr>
              <a:t>unfaithfulness</a:t>
            </a:r>
            <a:r>
              <a:rPr lang="en-US" sz="2400" dirty="0">
                <a:solidFill>
                  <a:schemeClr val="bg1"/>
                </a:solidFill>
                <a:latin typeface="Trebuchet MS" panose="020B0603020202020204" pitchFamily="34" charset="0"/>
              </a:rPr>
              <a:t> compared to Hosea’s</a:t>
            </a:r>
            <a:r>
              <a:rPr lang="en-US" sz="2400" b="1" i="1" dirty="0">
                <a:solidFill>
                  <a:schemeClr val="bg1"/>
                </a:solidFill>
                <a:latin typeface="Trebuchet MS" panose="020B0603020202020204" pitchFamily="34" charset="0"/>
              </a:rPr>
              <a:t> wife</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Joel</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Locust plague</a:t>
            </a:r>
            <a:r>
              <a:rPr lang="en-US" sz="2400" dirty="0">
                <a:solidFill>
                  <a:schemeClr val="bg1"/>
                </a:solidFill>
                <a:latin typeface="Trebuchet MS" panose="020B0603020202020204" pitchFamily="34" charset="0"/>
              </a:rPr>
              <a:t> shows </a:t>
            </a:r>
            <a:r>
              <a:rPr lang="en-US" sz="2400" b="1" i="1" dirty="0">
                <a:solidFill>
                  <a:schemeClr val="bg1"/>
                </a:solidFill>
                <a:latin typeface="Trebuchet MS" panose="020B0603020202020204" pitchFamily="34" charset="0"/>
              </a:rPr>
              <a:t>Israel’s </a:t>
            </a:r>
            <a:r>
              <a:rPr lang="en-US" sz="2400" dirty="0">
                <a:solidFill>
                  <a:schemeClr val="bg1"/>
                </a:solidFill>
                <a:latin typeface="Trebuchet MS" panose="020B0603020202020204" pitchFamily="34" charset="0"/>
              </a:rPr>
              <a:t> need to repent</a:t>
            </a:r>
          </a:p>
          <a:p>
            <a:pPr marL="274320" indent="-274320" algn="l"/>
            <a:r>
              <a:rPr lang="en-US" sz="2400" dirty="0">
                <a:solidFill>
                  <a:schemeClr val="accent1"/>
                </a:solidFill>
                <a:latin typeface="Trebuchet MS" panose="020B0603020202020204" pitchFamily="34" charset="0"/>
              </a:rPr>
              <a:t>Amos</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Israel</a:t>
            </a:r>
            <a:r>
              <a:rPr lang="en-US" sz="2400" dirty="0">
                <a:solidFill>
                  <a:schemeClr val="bg1"/>
                </a:solidFill>
                <a:latin typeface="Trebuchet MS" panose="020B0603020202020204" pitchFamily="34" charset="0"/>
              </a:rPr>
              <a:t> would go into captivity because of </a:t>
            </a:r>
            <a:r>
              <a:rPr lang="en-US" sz="2400" b="1" i="1" dirty="0">
                <a:solidFill>
                  <a:schemeClr val="bg1"/>
                </a:solidFill>
                <a:latin typeface="Trebuchet MS" panose="020B0603020202020204" pitchFamily="34" charset="0"/>
              </a:rPr>
              <a:t>sins like those of the surrounding nations</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Obadiah</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Fall of Edom</a:t>
            </a:r>
            <a:r>
              <a:rPr lang="en-US" sz="2400" dirty="0">
                <a:solidFill>
                  <a:schemeClr val="bg1"/>
                </a:solidFill>
                <a:latin typeface="Trebuchet MS" panose="020B0603020202020204" pitchFamily="34" charset="0"/>
              </a:rPr>
              <a:t> for rejoicing in Judah’s affliction</a:t>
            </a:r>
          </a:p>
          <a:p>
            <a:pPr marL="274320" indent="-274320" algn="l"/>
            <a:r>
              <a:rPr lang="en-US" sz="2400" dirty="0">
                <a:solidFill>
                  <a:schemeClr val="accent1"/>
                </a:solidFill>
                <a:latin typeface="Trebuchet MS" panose="020B0603020202020204" pitchFamily="34" charset="0"/>
              </a:rPr>
              <a:t>Jonah</a:t>
            </a:r>
            <a:r>
              <a:rPr lang="en-US" sz="2400" dirty="0">
                <a:solidFill>
                  <a:schemeClr val="bg1"/>
                </a:solidFill>
                <a:latin typeface="Trebuchet MS" panose="020B0603020202020204" pitchFamily="34" charset="0"/>
              </a:rPr>
              <a:t> – God uses </a:t>
            </a:r>
            <a:r>
              <a:rPr lang="en-US" sz="2400" b="1" i="1" dirty="0">
                <a:solidFill>
                  <a:schemeClr val="bg1"/>
                </a:solidFill>
                <a:latin typeface="Trebuchet MS" panose="020B0603020202020204" pitchFamily="34" charset="0"/>
              </a:rPr>
              <a:t>a fish and a plant</a:t>
            </a:r>
            <a:r>
              <a:rPr lang="en-US" sz="2400" dirty="0">
                <a:solidFill>
                  <a:schemeClr val="bg1"/>
                </a:solidFill>
                <a:latin typeface="Trebuchet MS" panose="020B0603020202020204" pitchFamily="34" charset="0"/>
              </a:rPr>
              <a:t> to teach Jonah His concern for the </a:t>
            </a:r>
            <a:r>
              <a:rPr lang="en-US" sz="2400" b="1" i="1" dirty="0">
                <a:solidFill>
                  <a:schemeClr val="bg1"/>
                </a:solidFill>
                <a:latin typeface="Trebuchet MS" panose="020B0603020202020204" pitchFamily="34" charset="0"/>
              </a:rPr>
              <a:t>salvation of Nineveh</a:t>
            </a:r>
            <a:r>
              <a:rPr lang="en-US" sz="2400" dirty="0">
                <a:solidFill>
                  <a:schemeClr val="bg1"/>
                </a:solidFill>
                <a:latin typeface="Trebuchet MS" panose="020B0603020202020204" pitchFamily="34" charset="0"/>
              </a:rPr>
              <a:t> and all people</a:t>
            </a:r>
          </a:p>
          <a:p>
            <a:pPr marL="274320" indent="-274320" algn="l"/>
            <a:r>
              <a:rPr lang="en-US" sz="2400" dirty="0">
                <a:solidFill>
                  <a:schemeClr val="accent1"/>
                </a:solidFill>
                <a:latin typeface="Trebuchet MS" panose="020B0603020202020204" pitchFamily="34" charset="0"/>
              </a:rPr>
              <a:t>Micah</a:t>
            </a:r>
            <a:r>
              <a:rPr lang="en-US" sz="2400" dirty="0">
                <a:solidFill>
                  <a:schemeClr val="bg1"/>
                </a:solidFill>
                <a:latin typeface="Trebuchet MS" panose="020B0603020202020204" pitchFamily="34" charset="0"/>
              </a:rPr>
              <a:t> – God puts </a:t>
            </a:r>
            <a:r>
              <a:rPr lang="en-US" sz="2400" b="1" i="1" dirty="0">
                <a:solidFill>
                  <a:schemeClr val="bg1"/>
                </a:solidFill>
                <a:latin typeface="Trebuchet MS" panose="020B0603020202020204" pitchFamily="34" charset="0"/>
              </a:rPr>
              <a:t>Israel and Judah</a:t>
            </a:r>
            <a:r>
              <a:rPr lang="en-US" sz="2400" dirty="0">
                <a:solidFill>
                  <a:schemeClr val="bg1"/>
                </a:solidFill>
                <a:latin typeface="Trebuchet MS" panose="020B0603020202020204" pitchFamily="34" charset="0"/>
              </a:rPr>
              <a:t> </a:t>
            </a:r>
            <a:r>
              <a:rPr lang="en-US" sz="2400" b="1" i="1" dirty="0">
                <a:solidFill>
                  <a:schemeClr val="bg1"/>
                </a:solidFill>
                <a:latin typeface="Trebuchet MS" panose="020B0603020202020204" pitchFamily="34" charset="0"/>
              </a:rPr>
              <a:t>on trial</a:t>
            </a:r>
            <a:r>
              <a:rPr lang="en-US" sz="2400" dirty="0">
                <a:solidFill>
                  <a:schemeClr val="bg1"/>
                </a:solidFill>
                <a:latin typeface="Trebuchet MS" panose="020B0603020202020204" pitchFamily="34" charset="0"/>
              </a:rPr>
              <a:t> for their sins.</a:t>
            </a:r>
          </a:p>
          <a:p>
            <a:pPr marL="274320" indent="-274320" algn="l"/>
            <a:r>
              <a:rPr lang="en-US" sz="2400" dirty="0">
                <a:solidFill>
                  <a:schemeClr val="accent1"/>
                </a:solidFill>
                <a:latin typeface="Trebuchet MS" panose="020B0603020202020204" pitchFamily="34" charset="0"/>
              </a:rPr>
              <a:t>Nahum</a:t>
            </a:r>
            <a:r>
              <a:rPr lang="en-US" sz="2400" dirty="0">
                <a:solidFill>
                  <a:schemeClr val="bg1"/>
                </a:solidFill>
                <a:latin typeface="Trebuchet MS" panose="020B0603020202020204" pitchFamily="34" charset="0"/>
              </a:rPr>
              <a:t> – Prophecy of the </a:t>
            </a:r>
            <a:r>
              <a:rPr lang="en-US" sz="2400" b="1" i="1" dirty="0">
                <a:solidFill>
                  <a:schemeClr val="bg1"/>
                </a:solidFill>
                <a:latin typeface="Trebuchet MS" panose="020B0603020202020204" pitchFamily="34" charset="0"/>
              </a:rPr>
              <a:t>fall of Nineveh</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Habakkuk</a:t>
            </a:r>
            <a:r>
              <a:rPr lang="en-US" sz="2400" dirty="0">
                <a:solidFill>
                  <a:schemeClr val="bg1"/>
                </a:solidFill>
                <a:latin typeface="Trebuchet MS" panose="020B0603020202020204" pitchFamily="34" charset="0"/>
              </a:rPr>
              <a:t> – Habakkuk </a:t>
            </a:r>
            <a:r>
              <a:rPr lang="en-US" sz="2400" b="1" i="1" dirty="0">
                <a:solidFill>
                  <a:schemeClr val="bg1"/>
                </a:solidFill>
                <a:latin typeface="Trebuchet MS" panose="020B0603020202020204" pitchFamily="34" charset="0"/>
              </a:rPr>
              <a:t>questions God’s punishments</a:t>
            </a:r>
          </a:p>
          <a:p>
            <a:pPr marL="274320" indent="-274320" algn="l"/>
            <a:r>
              <a:rPr lang="en-US" sz="2400" dirty="0">
                <a:solidFill>
                  <a:schemeClr val="accent1"/>
                </a:solidFill>
                <a:latin typeface="Trebuchet MS" panose="020B0603020202020204" pitchFamily="34" charset="0"/>
              </a:rPr>
              <a:t>Zephaniah</a:t>
            </a:r>
            <a:r>
              <a:rPr lang="en-US" sz="2400" dirty="0">
                <a:solidFill>
                  <a:schemeClr val="bg1"/>
                </a:solidFill>
                <a:latin typeface="Trebuchet MS" panose="020B0603020202020204" pitchFamily="34" charset="0"/>
              </a:rPr>
              <a:t> – God’s wrath is coming against </a:t>
            </a:r>
            <a:r>
              <a:rPr lang="en-US" sz="2400" b="1" i="1" dirty="0">
                <a:solidFill>
                  <a:schemeClr val="bg1"/>
                </a:solidFill>
                <a:latin typeface="Trebuchet MS" panose="020B0603020202020204" pitchFamily="34" charset="0"/>
              </a:rPr>
              <a:t>Jerusalem</a:t>
            </a:r>
            <a:r>
              <a:rPr lang="en-US" sz="2400" dirty="0">
                <a:solidFill>
                  <a:schemeClr val="bg1"/>
                </a:solidFill>
                <a:latin typeface="Trebuchet MS" panose="020B0603020202020204" pitchFamily="34" charset="0"/>
              </a:rPr>
              <a:t> and surrounding nations, but a remnant will be spared. </a:t>
            </a:r>
          </a:p>
          <a:p>
            <a:pPr marL="274320" indent="-274320" algn="l"/>
            <a:r>
              <a:rPr lang="en-US" sz="2400" dirty="0">
                <a:solidFill>
                  <a:schemeClr val="accent1"/>
                </a:solidFill>
                <a:latin typeface="Trebuchet MS" panose="020B0603020202020204" pitchFamily="34" charset="0"/>
              </a:rPr>
              <a:t>Haggai</a:t>
            </a:r>
            <a:r>
              <a:rPr lang="en-US" sz="2400" dirty="0">
                <a:solidFill>
                  <a:schemeClr val="bg1"/>
                </a:solidFill>
                <a:latin typeface="Trebuchet MS" panose="020B0603020202020204" pitchFamily="34" charset="0"/>
              </a:rPr>
              <a:t> – </a:t>
            </a:r>
            <a:r>
              <a:rPr lang="en-US" sz="2400" b="1" i="1" dirty="0">
                <a:solidFill>
                  <a:schemeClr val="bg1"/>
                </a:solidFill>
                <a:latin typeface="Trebuchet MS" panose="020B0603020202020204" pitchFamily="34" charset="0"/>
              </a:rPr>
              <a:t>Returning Jews</a:t>
            </a:r>
            <a:r>
              <a:rPr lang="en-US" sz="2400" dirty="0">
                <a:solidFill>
                  <a:schemeClr val="bg1"/>
                </a:solidFill>
                <a:latin typeface="Trebuchet MS" panose="020B0603020202020204" pitchFamily="34" charset="0"/>
              </a:rPr>
              <a:t>  should </a:t>
            </a:r>
            <a:r>
              <a:rPr lang="en-US" sz="2400" b="1" i="1" dirty="0">
                <a:solidFill>
                  <a:schemeClr val="bg1"/>
                </a:solidFill>
                <a:latin typeface="Trebuchet MS" panose="020B0603020202020204" pitchFamily="34" charset="0"/>
              </a:rPr>
              <a:t>rebuild the temple</a:t>
            </a:r>
            <a:endParaRPr lang="en-US" sz="2400" dirty="0">
              <a:solidFill>
                <a:schemeClr val="bg1"/>
              </a:solidFill>
              <a:latin typeface="Trebuchet MS" panose="020B0603020202020204" pitchFamily="34" charset="0"/>
            </a:endParaRPr>
          </a:p>
          <a:p>
            <a:pPr marL="274320" indent="-274320" algn="l"/>
            <a:r>
              <a:rPr lang="en-US" sz="2400" dirty="0">
                <a:solidFill>
                  <a:schemeClr val="accent1"/>
                </a:solidFill>
                <a:latin typeface="Trebuchet MS" panose="020B0603020202020204" pitchFamily="34" charset="0"/>
              </a:rPr>
              <a:t>Zechariah</a:t>
            </a:r>
            <a:r>
              <a:rPr lang="en-US" sz="2400" dirty="0">
                <a:solidFill>
                  <a:schemeClr val="bg1"/>
                </a:solidFill>
                <a:latin typeface="Trebuchet MS" panose="020B0603020202020204" pitchFamily="34" charset="0"/>
              </a:rPr>
              <a:t> – The </a:t>
            </a:r>
            <a:r>
              <a:rPr lang="en-US" sz="2400" b="1" i="1" dirty="0">
                <a:solidFill>
                  <a:schemeClr val="bg1"/>
                </a:solidFill>
                <a:latin typeface="Trebuchet MS" panose="020B0603020202020204" pitchFamily="34" charset="0"/>
              </a:rPr>
              <a:t>future glory of God’s people</a:t>
            </a:r>
            <a:r>
              <a:rPr lang="en-US" sz="2400" dirty="0">
                <a:solidFill>
                  <a:schemeClr val="bg1"/>
                </a:solidFill>
                <a:latin typeface="Trebuchet MS" panose="020B0603020202020204" pitchFamily="34" charset="0"/>
              </a:rPr>
              <a:t> </a:t>
            </a:r>
          </a:p>
          <a:p>
            <a:pPr marL="274320" indent="-274320" algn="l"/>
            <a:r>
              <a:rPr lang="en-US" sz="2400" dirty="0">
                <a:solidFill>
                  <a:schemeClr val="accent1"/>
                </a:solidFill>
                <a:latin typeface="Trebuchet MS" panose="020B0603020202020204" pitchFamily="34" charset="0"/>
              </a:rPr>
              <a:t>Malachi</a:t>
            </a:r>
            <a:r>
              <a:rPr lang="en-US" sz="2400" dirty="0">
                <a:solidFill>
                  <a:schemeClr val="bg1"/>
                </a:solidFill>
                <a:latin typeface="Trebuchet MS" panose="020B0603020202020204" pitchFamily="34" charset="0"/>
              </a:rPr>
              <a:t> –</a:t>
            </a:r>
            <a:r>
              <a:rPr lang="en-US" sz="2400" b="1" i="1" dirty="0">
                <a:solidFill>
                  <a:schemeClr val="bg1"/>
                </a:solidFill>
                <a:latin typeface="Trebuchet MS" panose="020B0603020202020204" pitchFamily="34" charset="0"/>
              </a:rPr>
              <a:t> Spiritual restoration</a:t>
            </a:r>
            <a:r>
              <a:rPr lang="en-US" sz="2400" dirty="0">
                <a:solidFill>
                  <a:schemeClr val="bg1"/>
                </a:solidFill>
                <a:latin typeface="Trebuchet MS" panose="020B0603020202020204" pitchFamily="34" charset="0"/>
              </a:rPr>
              <a:t> among the </a:t>
            </a:r>
            <a:r>
              <a:rPr lang="en-US" sz="2400" b="1" i="1" dirty="0">
                <a:solidFill>
                  <a:schemeClr val="bg1"/>
                </a:solidFill>
                <a:latin typeface="Trebuchet MS" panose="020B0603020202020204" pitchFamily="34" charset="0"/>
              </a:rPr>
              <a:t>returned Jews</a:t>
            </a:r>
            <a:endParaRPr lang="en-US" sz="24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567009482"/>
      </p:ext>
    </p:extLst>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93B0CF4-4717-4F8B-8758-CA927BE5B377}"/>
              </a:ext>
            </a:extLst>
          </p:cNvPr>
          <p:cNvSpPr txBox="1">
            <a:spLocks noChangeArrowheads="1"/>
          </p:cNvSpPr>
          <p:nvPr/>
        </p:nvSpPr>
        <p:spPr bwMode="auto">
          <a:xfrm>
            <a:off x="1600200" y="609600"/>
            <a:ext cx="89915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Theme and Major Divisions of Habakkuk </a:t>
            </a:r>
          </a:p>
        </p:txBody>
      </p:sp>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408361"/>
            <a:ext cx="10058400" cy="5232202"/>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indent="-274320"/>
            <a:r>
              <a:rPr lang="en-US" sz="3200" b="1" i="1" dirty="0">
                <a:solidFill>
                  <a:srgbClr val="FFFF00"/>
                </a:solidFill>
                <a:latin typeface="+mn-lt"/>
              </a:rPr>
              <a:t>Theme: </a:t>
            </a:r>
            <a:r>
              <a:rPr lang="en-US" sz="2800" b="1" dirty="0">
                <a:effectLst/>
                <a:latin typeface="+mn-lt"/>
                <a:ea typeface="Times New Roman" panose="02020603050405020304" pitchFamily="18" charset="0"/>
                <a:cs typeface="Times New Roman" panose="02020603050405020304" pitchFamily="18" charset="0"/>
              </a:rPr>
              <a:t>Habakkuk questions God’s judgments among the nations and learns the value of faith. </a:t>
            </a:r>
          </a:p>
          <a:p>
            <a:pPr marL="274320" indent="-274320"/>
            <a:r>
              <a:rPr lang="en-US" sz="2800" dirty="0">
                <a:latin typeface="+mn-lt"/>
              </a:rPr>
              <a:t> </a:t>
            </a:r>
            <a:r>
              <a:rPr lang="en-US" sz="2800" b="1" i="1" dirty="0">
                <a:solidFill>
                  <a:schemeClr val="accent1"/>
                </a:solidFill>
                <a:latin typeface="+mn-lt"/>
              </a:rPr>
              <a:t>Major divisions</a:t>
            </a:r>
          </a:p>
          <a:p>
            <a:pPr marL="274320" marR="0" indent="-274320" algn="just">
              <a:spcBef>
                <a:spcPts val="0"/>
              </a:spcBef>
              <a:spcAft>
                <a:spcPts val="0"/>
              </a:spcAft>
              <a:tabLst>
                <a:tab pos="457200" algn="l"/>
                <a:tab pos="914400" algn="l"/>
                <a:tab pos="1371600" algn="l"/>
                <a:tab pos="3246120" algn="ctr"/>
              </a:tabLst>
            </a:pPr>
            <a:r>
              <a:rPr lang="en-US" sz="2800" b="1" dirty="0">
                <a:effectLst/>
                <a:latin typeface="+mn-lt"/>
              </a:rPr>
              <a:t>Chapter 1 – Habakkuk questions God’s justice.</a:t>
            </a:r>
          </a:p>
          <a:p>
            <a:pPr marL="0" marR="0" indent="274320" algn="just">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1:1-4 – Habakkuk asks why God allows wickedness.</a:t>
            </a:r>
          </a:p>
          <a:p>
            <a:pPr marL="0" marR="0" indent="274320" algn="just">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1:5-11 – God will use the Chaldeans to punish the wicked.</a:t>
            </a:r>
          </a:p>
          <a:p>
            <a:pPr marL="0" marR="0" indent="274320" algn="just">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1:12-17 – Habakkuk asks why God uses the Chaldeans.</a:t>
            </a:r>
          </a:p>
          <a:p>
            <a:pPr marL="274320" marR="0" indent="-274320" algn="just">
              <a:spcBef>
                <a:spcPts val="0"/>
              </a:spcBef>
              <a:spcAft>
                <a:spcPts val="0"/>
              </a:spcAft>
              <a:tabLst>
                <a:tab pos="457200" algn="l"/>
                <a:tab pos="914400" algn="l"/>
                <a:tab pos="1371600" algn="l"/>
                <a:tab pos="3246120" algn="ctr"/>
              </a:tabLst>
            </a:pPr>
            <a:r>
              <a:rPr lang="en-US" sz="2800" b="1" dirty="0">
                <a:effectLst/>
                <a:latin typeface="+mn-lt"/>
              </a:rPr>
              <a:t>Chapter 2 – The lesson of faith: though the wicked are punished, those who have faith will live.</a:t>
            </a:r>
          </a:p>
          <a:p>
            <a:pPr marL="0" marR="0" indent="274320" algn="just">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2:1-5 – God sees both the wicked and the faithful.</a:t>
            </a:r>
          </a:p>
          <a:p>
            <a:pPr marL="0" marR="0" indent="274320" algn="just">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2:6-19 – Five woes against the Chaldeans</a:t>
            </a:r>
          </a:p>
          <a:p>
            <a:pPr marL="274320" marR="0" indent="-274320" algn="just">
              <a:spcBef>
                <a:spcPts val="0"/>
              </a:spcBef>
              <a:spcAft>
                <a:spcPts val="0"/>
              </a:spcAft>
              <a:tabLst>
                <a:tab pos="457200" algn="l"/>
                <a:tab pos="914400" algn="l"/>
                <a:tab pos="1371600" algn="l"/>
                <a:tab pos="3246120" algn="ctr"/>
              </a:tabLst>
            </a:pPr>
            <a:r>
              <a:rPr lang="en-US" sz="2800" b="1" dirty="0">
                <a:effectLst/>
                <a:latin typeface="+mn-lt"/>
              </a:rPr>
              <a:t>Chapter 3 – Habakkuk’s song of praise</a:t>
            </a:r>
          </a:p>
        </p:txBody>
      </p:sp>
    </p:spTree>
    <p:extLst>
      <p:ext uri="{BB962C8B-B14F-4D97-AF65-F5344CB8AC3E}">
        <p14:creationId xmlns:p14="http://schemas.microsoft.com/office/powerpoint/2010/main" val="1329084546"/>
      </p:ext>
    </p:extLst>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93B0CF4-4717-4F8B-8758-CA927BE5B377}"/>
              </a:ext>
            </a:extLst>
          </p:cNvPr>
          <p:cNvSpPr txBox="1">
            <a:spLocks noChangeArrowheads="1"/>
          </p:cNvSpPr>
          <p:nvPr/>
        </p:nvSpPr>
        <p:spPr bwMode="auto">
          <a:xfrm>
            <a:off x="1600200" y="609600"/>
            <a:ext cx="89915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Simplified Summary of Habakkuk </a:t>
            </a:r>
          </a:p>
        </p:txBody>
      </p:sp>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408361"/>
            <a:ext cx="10058400" cy="4308872"/>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indent="-274320"/>
            <a:r>
              <a:rPr lang="en-US" sz="2800" dirty="0">
                <a:effectLst/>
                <a:latin typeface="+mn-lt"/>
                <a:ea typeface="Times New Roman" panose="02020603050405020304" pitchFamily="18" charset="0"/>
                <a:cs typeface="Times New Roman" panose="02020603050405020304" pitchFamily="18" charset="0"/>
              </a:rPr>
              <a:t>Habakkuk: Why does God allow wickedness in Judah?</a:t>
            </a:r>
          </a:p>
          <a:p>
            <a:pPr marL="274320" indent="-274320"/>
            <a:r>
              <a:rPr lang="en-US" sz="2800" dirty="0">
                <a:latin typeface="+mn-lt"/>
                <a:ea typeface="Times New Roman" panose="02020603050405020304" pitchFamily="18" charset="0"/>
                <a:cs typeface="Times New Roman" panose="02020603050405020304" pitchFamily="18" charset="0"/>
              </a:rPr>
              <a:t>God</a:t>
            </a:r>
            <a:r>
              <a:rPr lang="en-US" sz="2800" dirty="0">
                <a:effectLst/>
                <a:latin typeface="+mn-lt"/>
                <a:ea typeface="Times New Roman" panose="02020603050405020304" pitchFamily="18" charset="0"/>
                <a:cs typeface="Times New Roman" panose="02020603050405020304" pitchFamily="18" charset="0"/>
              </a:rPr>
              <a:t>: The Chaldeans [Babylonians] are coming.</a:t>
            </a:r>
          </a:p>
          <a:p>
            <a:pPr marL="274320" indent="-274320"/>
            <a:r>
              <a:rPr lang="en-US" sz="2800" dirty="0">
                <a:effectLst/>
                <a:latin typeface="+mn-lt"/>
                <a:ea typeface="Times New Roman" panose="02020603050405020304" pitchFamily="18" charset="0"/>
                <a:cs typeface="Times New Roman" panose="02020603050405020304" pitchFamily="18" charset="0"/>
              </a:rPr>
              <a:t>Habakkuk: Why use the </a:t>
            </a:r>
            <a:r>
              <a:rPr lang="en-US" sz="2800" dirty="0">
                <a:latin typeface="+mn-lt"/>
                <a:ea typeface="Times New Roman" panose="02020603050405020304" pitchFamily="18" charset="0"/>
                <a:cs typeface="Times New Roman" panose="02020603050405020304" pitchFamily="18" charset="0"/>
              </a:rPr>
              <a:t>evil </a:t>
            </a:r>
            <a:r>
              <a:rPr lang="en-US" sz="2800" dirty="0">
                <a:effectLst/>
                <a:latin typeface="+mn-lt"/>
                <a:ea typeface="Times New Roman" panose="02020603050405020304" pitchFamily="18" charset="0"/>
                <a:cs typeface="Times New Roman" panose="02020603050405020304" pitchFamily="18" charset="0"/>
              </a:rPr>
              <a:t>Chaldeans to punish the Jews?</a:t>
            </a:r>
          </a:p>
          <a:p>
            <a:pPr marL="274320" indent="-274320"/>
            <a:r>
              <a:rPr lang="en-US" sz="2800" dirty="0">
                <a:latin typeface="+mn-lt"/>
                <a:ea typeface="Times New Roman" panose="02020603050405020304" pitchFamily="18" charset="0"/>
                <a:cs typeface="Times New Roman" panose="02020603050405020304" pitchFamily="18" charset="0"/>
              </a:rPr>
              <a:t>God: </a:t>
            </a:r>
            <a:r>
              <a:rPr lang="en-US" sz="2800" dirty="0">
                <a:effectLst/>
                <a:latin typeface="+mn-lt"/>
                <a:ea typeface="Times New Roman" panose="02020603050405020304" pitchFamily="18" charset="0"/>
                <a:cs typeface="Times New Roman" panose="02020603050405020304" pitchFamily="18" charset="0"/>
              </a:rPr>
              <a:t>The Chaldeans, too, will be punished. </a:t>
            </a:r>
          </a:p>
          <a:p>
            <a:pPr marL="274320" indent="-274320"/>
            <a:r>
              <a:rPr lang="en-US" sz="2800" b="1" dirty="0">
                <a:solidFill>
                  <a:schemeClr val="accent1"/>
                </a:solidFill>
                <a:latin typeface="+mn-lt"/>
                <a:ea typeface="Times New Roman" panose="02020603050405020304" pitchFamily="18" charset="0"/>
                <a:cs typeface="Times New Roman" panose="02020603050405020304" pitchFamily="18" charset="0"/>
              </a:rPr>
              <a:t>Conclusions</a:t>
            </a:r>
            <a:r>
              <a:rPr lang="en-US" sz="2800" b="1" dirty="0">
                <a:latin typeface="+mn-lt"/>
                <a:ea typeface="Times New Roman" panose="02020603050405020304" pitchFamily="18" charset="0"/>
                <a:cs typeface="Times New Roman" panose="02020603050405020304" pitchFamily="18" charset="0"/>
              </a:rPr>
              <a:t>:</a:t>
            </a:r>
            <a:endParaRPr lang="en-US" sz="2800" b="1" dirty="0">
              <a:effectLst/>
              <a:latin typeface="+mn-lt"/>
              <a:ea typeface="Times New Roman" panose="02020603050405020304" pitchFamily="18" charset="0"/>
              <a:cs typeface="Times New Roman" panose="02020603050405020304" pitchFamily="18" charset="0"/>
            </a:endParaRPr>
          </a:p>
          <a:p>
            <a:pPr marL="274320" indent="-274320"/>
            <a:r>
              <a:rPr lang="en-US" sz="2800" b="1" dirty="0">
                <a:effectLst/>
                <a:latin typeface="+mn-lt"/>
                <a:ea typeface="Times New Roman" panose="02020603050405020304" pitchFamily="18" charset="0"/>
                <a:cs typeface="Times New Roman" panose="02020603050405020304" pitchFamily="18" charset="0"/>
              </a:rPr>
              <a:t>God sometimes uses evil men to achieve His goals.</a:t>
            </a:r>
          </a:p>
          <a:p>
            <a:pPr marL="274320" indent="-274320"/>
            <a:r>
              <a:rPr lang="en-US" sz="2800" b="1" dirty="0">
                <a:effectLst/>
                <a:latin typeface="+mn-lt"/>
                <a:ea typeface="Times New Roman" panose="02020603050405020304" pitchFamily="18" charset="0"/>
                <a:cs typeface="Times New Roman" panose="02020603050405020304" pitchFamily="18" charset="0"/>
              </a:rPr>
              <a:t>Sinners must be punished, but the righteous shall live by his </a:t>
            </a:r>
            <a:r>
              <a:rPr lang="en-US" sz="2800" b="1" i="1" dirty="0">
                <a:effectLst/>
                <a:latin typeface="+mn-lt"/>
                <a:ea typeface="Times New Roman" panose="02020603050405020304" pitchFamily="18" charset="0"/>
                <a:cs typeface="Times New Roman" panose="02020603050405020304" pitchFamily="18" charset="0"/>
              </a:rPr>
              <a:t>faith</a:t>
            </a:r>
            <a:r>
              <a:rPr lang="en-US" sz="2800" b="1" dirty="0">
                <a:effectLst/>
                <a:latin typeface="+mn-lt"/>
                <a:ea typeface="Times New Roman" panose="02020603050405020304" pitchFamily="18" charset="0"/>
                <a:cs typeface="Times New Roman" panose="02020603050405020304" pitchFamily="18" charset="0"/>
              </a:rPr>
              <a:t>.</a:t>
            </a:r>
          </a:p>
          <a:p>
            <a:pPr marL="274320" indent="-274320"/>
            <a:r>
              <a:rPr lang="en-US" sz="2800" b="1" dirty="0">
                <a:latin typeface="+mn-lt"/>
                <a:ea typeface="Times New Roman" panose="02020603050405020304" pitchFamily="18" charset="0"/>
                <a:cs typeface="Times New Roman" panose="02020603050405020304" pitchFamily="18" charset="0"/>
              </a:rPr>
              <a:t>True faith teaches us </a:t>
            </a:r>
            <a:r>
              <a:rPr lang="en-US" sz="2800" b="1" dirty="0">
                <a:effectLst/>
                <a:latin typeface="+mn-lt"/>
                <a:ea typeface="Times New Roman" panose="02020603050405020304" pitchFamily="18" charset="0"/>
                <a:cs typeface="Times New Roman" panose="02020603050405020304" pitchFamily="18" charset="0"/>
              </a:rPr>
              <a:t>to trust God even when we cannot ‘figure out’ the justice of Jehovah’s doings. </a:t>
            </a:r>
            <a:endParaRPr lang="en-US" sz="2800" b="1" dirty="0">
              <a:effectLst/>
              <a:latin typeface="+mn-lt"/>
            </a:endParaRPr>
          </a:p>
        </p:txBody>
      </p:sp>
    </p:spTree>
    <p:extLst>
      <p:ext uri="{BB962C8B-B14F-4D97-AF65-F5344CB8AC3E}">
        <p14:creationId xmlns:p14="http://schemas.microsoft.com/office/powerpoint/2010/main" val="2524931576"/>
      </p:ext>
    </p:extLst>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905000"/>
            <a:ext cx="10058400" cy="3447098"/>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marR="0" indent="-274320" algn="just">
              <a:spcBef>
                <a:spcPts val="0"/>
              </a:spcBef>
              <a:spcAft>
                <a:spcPts val="0"/>
              </a:spcAft>
              <a:tabLst>
                <a:tab pos="457200" algn="l"/>
                <a:tab pos="914400" algn="l"/>
                <a:tab pos="1371600" algn="l"/>
                <a:tab pos="3246120" algn="ctr"/>
              </a:tabLst>
            </a:pPr>
            <a:r>
              <a:rPr lang="en-US" sz="2800" b="1" dirty="0">
                <a:effectLst/>
                <a:latin typeface="+mn-lt"/>
              </a:rPr>
              <a:t>Habakkuk witnessed violence, trouble, iniquity, strife, and contention.</a:t>
            </a:r>
          </a:p>
          <a:p>
            <a:pPr marL="274320" marR="0" indent="-274320" algn="just">
              <a:spcBef>
                <a:spcPts val="0"/>
              </a:spcBef>
              <a:spcAft>
                <a:spcPts val="0"/>
              </a:spcAft>
              <a:tabLst>
                <a:tab pos="457200" algn="l"/>
                <a:tab pos="914400" algn="l"/>
                <a:tab pos="1371600" algn="l"/>
                <a:tab pos="3246120" algn="ctr"/>
              </a:tabLst>
            </a:pPr>
            <a:r>
              <a:rPr lang="en-US" sz="2800" b="1" dirty="0">
                <a:effectLst/>
                <a:latin typeface="+mn-lt"/>
              </a:rPr>
              <a:t>The law was ineffective, justice did not prevail, and the righteous were surrounded by the wicked.</a:t>
            </a:r>
          </a:p>
          <a:p>
            <a:pPr marL="274320" marR="0" indent="-274320" algn="just">
              <a:spcBef>
                <a:spcPts val="0"/>
              </a:spcBef>
              <a:spcAft>
                <a:spcPts val="0"/>
              </a:spcAft>
              <a:tabLst>
                <a:tab pos="457200" algn="l"/>
                <a:tab pos="914400" algn="l"/>
                <a:tab pos="1371600" algn="l"/>
                <a:tab pos="3246120" algn="ctr"/>
              </a:tabLst>
            </a:pPr>
            <a:r>
              <a:rPr lang="en-US" sz="2800" b="1" dirty="0">
                <a:effectLst/>
                <a:latin typeface="+mn-lt"/>
              </a:rPr>
              <a:t>Habakkuk asked how long this would continue even though he cried to God about it.</a:t>
            </a:r>
          </a:p>
          <a:p>
            <a:pPr marL="274320" marR="0" indent="-274320" algn="just">
              <a:spcBef>
                <a:spcPts val="0"/>
              </a:spcBef>
              <a:spcAft>
                <a:spcPts val="0"/>
              </a:spcAft>
              <a:tabLst>
                <a:tab pos="457200" algn="l"/>
                <a:tab pos="914400" algn="l"/>
                <a:tab pos="1371600" algn="l"/>
                <a:tab pos="3246120" algn="ctr"/>
              </a:tabLst>
            </a:pPr>
            <a:endParaRPr lang="en-US" sz="2800" b="1" dirty="0">
              <a:latin typeface="+mn-lt"/>
            </a:endParaRPr>
          </a:p>
          <a:p>
            <a:pPr marL="274320" marR="0" indent="-274320">
              <a:spcBef>
                <a:spcPts val="0"/>
              </a:spcBef>
              <a:spcAft>
                <a:spcPts val="0"/>
              </a:spcAft>
              <a:tabLst>
                <a:tab pos="457200" algn="l"/>
                <a:tab pos="914400" algn="l"/>
                <a:tab pos="1371600" algn="l"/>
                <a:tab pos="3246120" algn="ctr"/>
              </a:tabLst>
            </a:pPr>
            <a:r>
              <a:rPr lang="en-US" sz="2800" b="1" dirty="0">
                <a:solidFill>
                  <a:schemeClr val="accent1"/>
                </a:solidFill>
                <a:effectLst/>
                <a:latin typeface="+mn-lt"/>
              </a:rPr>
              <a:t>Don’t we have similar questions?</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1:1-4</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648200" y="381000"/>
            <a:ext cx="5181600" cy="954107"/>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 </a:t>
            </a:r>
            <a:r>
              <a:rPr lang="en-US" sz="2800" b="1" dirty="0">
                <a:effectLst/>
                <a:latin typeface="+mn-lt"/>
                <a:ea typeface="Times New Roman" panose="02020603050405020304" pitchFamily="18" charset="0"/>
                <a:cs typeface="Times New Roman" panose="02020603050405020304" pitchFamily="18" charset="0"/>
              </a:rPr>
              <a:t>Habakkuk Sought to Know Why Evil Is Unpunished.</a:t>
            </a:r>
            <a:endParaRPr lang="en-US" sz="2800" dirty="0">
              <a:effectLst/>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871997"/>
      </p:ext>
    </p:extLst>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905000"/>
            <a:ext cx="10058400" cy="3485570"/>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0" marR="0" algn="ctr">
              <a:spcBef>
                <a:spcPts val="300"/>
              </a:spcBef>
              <a:spcAft>
                <a:spcPts val="300"/>
              </a:spcAft>
              <a:tabLst>
                <a:tab pos="457200" algn="l"/>
                <a:tab pos="914400" algn="l"/>
                <a:tab pos="1371600" algn="l"/>
                <a:tab pos="3246120" algn="ctr"/>
              </a:tabLst>
            </a:pPr>
            <a:r>
              <a:rPr lang="en-US" sz="2800" b="1" dirty="0">
                <a:effectLst/>
                <a:latin typeface="+mn-lt"/>
                <a:ea typeface="Times New Roman" panose="02020603050405020304" pitchFamily="18" charset="0"/>
                <a:cs typeface="Times New Roman" panose="02020603050405020304" pitchFamily="18" charset="0"/>
              </a:rPr>
              <a:t>Characteristics of the Chaldeans</a:t>
            </a:r>
            <a:endParaRPr lang="en-US" sz="2800" dirty="0">
              <a:effectLst/>
              <a:latin typeface="+mn-lt"/>
              <a:ea typeface="Times New Roman" panose="02020603050405020304" pitchFamily="18" charset="0"/>
              <a:cs typeface="Times New Roman" panose="02020603050405020304" pitchFamily="18" charset="0"/>
            </a:endParaRPr>
          </a:p>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Fierce and impetuous (verse 6)</a:t>
            </a:r>
          </a:p>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Terrible and dreadful (verse 7)</a:t>
            </a:r>
          </a:p>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Self-reliant (verse 7)</a:t>
            </a:r>
          </a:p>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Swift and devouring (verse 8)</a:t>
            </a:r>
          </a:p>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Violent (verse 9) </a:t>
            </a:r>
          </a:p>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Arrogant (verse 10)</a:t>
            </a:r>
          </a:p>
          <a:p>
            <a:pPr marL="0" marR="0" algn="ctr">
              <a:spcBef>
                <a:spcPts val="0"/>
              </a:spcBef>
              <a:spcAft>
                <a:spcPts val="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Trusting might as their god (verse 11)</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1:5-11</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648200" y="381000"/>
            <a:ext cx="5334000" cy="954107"/>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300"/>
              </a:spcBef>
              <a:spcAft>
                <a:spcPts val="300"/>
              </a:spcAft>
              <a:tabLst>
                <a:tab pos="457200" algn="l"/>
                <a:tab pos="914400" algn="l"/>
                <a:tab pos="1371600" algn="l"/>
                <a:tab pos="3246120" algn="ctr"/>
              </a:tabLst>
            </a:pPr>
            <a:r>
              <a:rPr lang="en-US" sz="2800" b="1" dirty="0">
                <a:effectLst/>
                <a:latin typeface="+mn-lt"/>
              </a:rPr>
              <a:t>God Will Send the Chaldeans to Punish Wicked People.</a:t>
            </a:r>
          </a:p>
        </p:txBody>
      </p:sp>
    </p:spTree>
    <p:extLst>
      <p:ext uri="{BB962C8B-B14F-4D97-AF65-F5344CB8AC3E}">
        <p14:creationId xmlns:p14="http://schemas.microsoft.com/office/powerpoint/2010/main" val="4086157757"/>
      </p:ext>
    </p:extLst>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914400" y="1905000"/>
            <a:ext cx="10363200" cy="861774"/>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457200" marR="0" indent="-457200" algn="l">
              <a:spcBef>
                <a:spcPts val="0"/>
              </a:spcBef>
              <a:spcAft>
                <a:spcPts val="0"/>
              </a:spcAft>
              <a:tabLst>
                <a:tab pos="457200" algn="l"/>
                <a:tab pos="914400" algn="l"/>
                <a:tab pos="1371600" algn="l"/>
                <a:tab pos="3246120" algn="ctr"/>
              </a:tabLst>
            </a:pPr>
            <a:r>
              <a:rPr lang="en-US" sz="2800" b="1" dirty="0">
                <a:effectLst/>
                <a:latin typeface="+mn-lt"/>
              </a:rPr>
              <a:t>Habakkuk believed God was too pure to stand by while a wicked person devours one more righteous than he.</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1:12-2:5</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648200" y="381000"/>
            <a:ext cx="5334000" cy="954107"/>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300"/>
              </a:spcBef>
              <a:spcAft>
                <a:spcPts val="30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 </a:t>
            </a:r>
            <a:r>
              <a:rPr lang="en-US" sz="2800" b="1" dirty="0">
                <a:effectLst/>
                <a:latin typeface="+mn-lt"/>
                <a:ea typeface="Times New Roman" panose="02020603050405020304" pitchFamily="18" charset="0"/>
                <a:cs typeface="Times New Roman" panose="02020603050405020304" pitchFamily="18" charset="0"/>
              </a:rPr>
              <a:t>Why </a:t>
            </a:r>
            <a:r>
              <a:rPr lang="en-US" sz="2800" b="1" dirty="0">
                <a:latin typeface="+mn-lt"/>
                <a:ea typeface="Times New Roman" panose="02020603050405020304" pitchFamily="18" charset="0"/>
                <a:cs typeface="Times New Roman" panose="02020603050405020304" pitchFamily="18" charset="0"/>
              </a:rPr>
              <a:t>Would God Use </a:t>
            </a:r>
            <a:r>
              <a:rPr lang="en-US" sz="2800" b="1" dirty="0">
                <a:effectLst/>
                <a:latin typeface="+mn-lt"/>
                <a:ea typeface="Times New Roman" panose="02020603050405020304" pitchFamily="18" charset="0"/>
                <a:cs typeface="Times New Roman" panose="02020603050405020304" pitchFamily="18" charset="0"/>
              </a:rPr>
              <a:t>the Wicked Chaldeans?</a:t>
            </a:r>
            <a:endParaRPr lang="en-US" sz="2800" b="1" dirty="0">
              <a:effectLst/>
              <a:latin typeface="+mn-lt"/>
            </a:endParaRPr>
          </a:p>
        </p:txBody>
      </p:sp>
    </p:spTree>
    <p:extLst>
      <p:ext uri="{BB962C8B-B14F-4D97-AF65-F5344CB8AC3E}">
        <p14:creationId xmlns:p14="http://schemas.microsoft.com/office/powerpoint/2010/main" val="2763103437"/>
      </p:ext>
    </p:extLst>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371600"/>
            <a:ext cx="10058400" cy="4308872"/>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274320" indent="-274320" algn="l"/>
            <a:r>
              <a:rPr lang="en-US" sz="2800" dirty="0">
                <a:latin typeface="+mn-lt"/>
              </a:rPr>
              <a:t>* God used </a:t>
            </a:r>
            <a:r>
              <a:rPr lang="en-US" sz="2800" b="1" dirty="0">
                <a:solidFill>
                  <a:schemeClr val="accent1"/>
                </a:solidFill>
                <a:latin typeface="+mn-lt"/>
              </a:rPr>
              <a:t>Judas</a:t>
            </a:r>
            <a:r>
              <a:rPr lang="en-US" sz="2800" dirty="0">
                <a:latin typeface="+mn-lt"/>
              </a:rPr>
              <a:t> to betray Jesus, but Judas had already proved himself to be evil.</a:t>
            </a:r>
          </a:p>
          <a:p>
            <a:pPr marL="274320" indent="-274320" algn="l"/>
            <a:r>
              <a:rPr lang="en-US" sz="2800" dirty="0">
                <a:latin typeface="+mn-lt"/>
              </a:rPr>
              <a:t>* God moved </a:t>
            </a:r>
            <a:r>
              <a:rPr lang="en-US" sz="2800" b="1" dirty="0">
                <a:solidFill>
                  <a:schemeClr val="accent1"/>
                </a:solidFill>
                <a:latin typeface="+mn-lt"/>
              </a:rPr>
              <a:t>Pharaoh</a:t>
            </a:r>
            <a:r>
              <a:rPr lang="en-US" sz="2800" dirty="0">
                <a:latin typeface="+mn-lt"/>
              </a:rPr>
              <a:t> to resist His command to let Israel go, yet Pharaoh had already proved himself to be wicked.</a:t>
            </a:r>
          </a:p>
          <a:p>
            <a:pPr marL="274320" indent="-274320" algn="l"/>
            <a:r>
              <a:rPr lang="en-US" sz="2800" dirty="0">
                <a:latin typeface="+mn-lt"/>
              </a:rPr>
              <a:t>* God used the first-century </a:t>
            </a:r>
            <a:r>
              <a:rPr lang="en-US" sz="2800" b="1" dirty="0">
                <a:solidFill>
                  <a:schemeClr val="accent1"/>
                </a:solidFill>
                <a:latin typeface="+mn-lt"/>
              </a:rPr>
              <a:t>Jews and Romans </a:t>
            </a:r>
            <a:r>
              <a:rPr lang="en-US" sz="2800" dirty="0">
                <a:latin typeface="+mn-lt"/>
              </a:rPr>
              <a:t>to kill Jesus, yet the people He used were all wicked people.</a:t>
            </a:r>
          </a:p>
          <a:p>
            <a:pPr marL="274320" indent="-274320" algn="l"/>
            <a:r>
              <a:rPr lang="en-US" sz="2800" dirty="0">
                <a:latin typeface="+mn-lt"/>
              </a:rPr>
              <a:t>* God used </a:t>
            </a:r>
            <a:r>
              <a:rPr lang="en-US" sz="2800" b="1" dirty="0">
                <a:solidFill>
                  <a:schemeClr val="accent1"/>
                </a:solidFill>
                <a:latin typeface="+mn-lt"/>
              </a:rPr>
              <a:t>Assyria</a:t>
            </a:r>
            <a:r>
              <a:rPr lang="en-US" sz="2800" dirty="0">
                <a:latin typeface="+mn-lt"/>
              </a:rPr>
              <a:t> and </a:t>
            </a:r>
            <a:r>
              <a:rPr lang="en-US" sz="2800" b="1" dirty="0">
                <a:solidFill>
                  <a:schemeClr val="accent1"/>
                </a:solidFill>
                <a:latin typeface="+mn-lt"/>
              </a:rPr>
              <a:t>Babylon</a:t>
            </a:r>
            <a:r>
              <a:rPr lang="en-US" sz="2800" b="1" dirty="0">
                <a:solidFill>
                  <a:srgbClr val="92D050"/>
                </a:solidFill>
                <a:latin typeface="+mn-lt"/>
              </a:rPr>
              <a:t> </a:t>
            </a:r>
            <a:r>
              <a:rPr lang="en-US" sz="2800" dirty="0">
                <a:latin typeface="+mn-lt"/>
              </a:rPr>
              <a:t>to punish Israel and Judah. </a:t>
            </a:r>
          </a:p>
          <a:p>
            <a:pPr marL="274320" indent="-274320" algn="l"/>
            <a:r>
              <a:rPr lang="en-US" sz="2800" dirty="0">
                <a:latin typeface="+mn-lt"/>
              </a:rPr>
              <a:t>* God used </a:t>
            </a:r>
            <a:r>
              <a:rPr lang="en-US" sz="2800" b="1" dirty="0">
                <a:solidFill>
                  <a:schemeClr val="accent1"/>
                </a:solidFill>
                <a:latin typeface="+mn-lt"/>
              </a:rPr>
              <a:t>Israel</a:t>
            </a:r>
            <a:r>
              <a:rPr lang="en-US" sz="2800" dirty="0">
                <a:latin typeface="+mn-lt"/>
              </a:rPr>
              <a:t> to bring Jesus into the world.</a:t>
            </a:r>
          </a:p>
          <a:p>
            <a:r>
              <a:rPr lang="en-US" sz="2800" dirty="0">
                <a:solidFill>
                  <a:srgbClr val="FFFF00"/>
                </a:solidFill>
                <a:latin typeface="+mn-lt"/>
              </a:rPr>
              <a:t>Though these people were wicked, God was able to use them to create good for His purposes.</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3429000" y="596443"/>
            <a:ext cx="53340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300"/>
              </a:spcBef>
              <a:spcAft>
                <a:spcPts val="300"/>
              </a:spcAft>
              <a:tabLst>
                <a:tab pos="457200" algn="l"/>
                <a:tab pos="914400" algn="l"/>
                <a:tab pos="1371600" algn="l"/>
                <a:tab pos="3246120" algn="ctr"/>
              </a:tabLst>
            </a:pPr>
            <a:r>
              <a:rPr lang="en-US" sz="2800" b="1" dirty="0">
                <a:latin typeface="+mn-lt"/>
              </a:rPr>
              <a:t>God’s Use of Wicked People</a:t>
            </a:r>
            <a:endParaRPr lang="en-US" sz="2800" b="1" dirty="0">
              <a:effectLst/>
              <a:latin typeface="+mn-lt"/>
            </a:endParaRPr>
          </a:p>
        </p:txBody>
      </p:sp>
    </p:spTree>
    <p:extLst>
      <p:ext uri="{BB962C8B-B14F-4D97-AF65-F5344CB8AC3E}">
        <p14:creationId xmlns:p14="http://schemas.microsoft.com/office/powerpoint/2010/main" val="3279496993"/>
      </p:ext>
    </p:extLst>
  </p:cSld>
  <p:clrMapOvr>
    <a:masterClrMapping/>
  </p:clrMapOvr>
  <p:transition spd="slow">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914400" y="1905000"/>
            <a:ext cx="10363200" cy="3877985"/>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457200" marR="0" indent="-457200" algn="l">
              <a:spcBef>
                <a:spcPts val="0"/>
              </a:spcBef>
              <a:spcAft>
                <a:spcPts val="0"/>
              </a:spcAft>
              <a:tabLst>
                <a:tab pos="457200" algn="l"/>
                <a:tab pos="914400" algn="l"/>
                <a:tab pos="1371600" algn="l"/>
                <a:tab pos="3246120" algn="ctr"/>
              </a:tabLst>
            </a:pPr>
            <a:r>
              <a:rPr lang="en-US" sz="2800" b="1" dirty="0">
                <a:effectLst/>
                <a:latin typeface="+mn-lt"/>
              </a:rPr>
              <a:t>Habakkuk believed God was too pure to stand by while a wicked person devours one more righteous than he.</a:t>
            </a:r>
          </a:p>
          <a:p>
            <a:pPr marL="457200" marR="0" indent="-457200" algn="l">
              <a:spcBef>
                <a:spcPts val="0"/>
              </a:spcBef>
              <a:spcAft>
                <a:spcPts val="0"/>
              </a:spcAft>
              <a:tabLst>
                <a:tab pos="457200" algn="l"/>
                <a:tab pos="914400" algn="l"/>
                <a:tab pos="1371600" algn="l"/>
                <a:tab pos="3246120" algn="ctr"/>
              </a:tabLst>
            </a:pPr>
            <a:r>
              <a:rPr lang="en-US" sz="2800" b="1" dirty="0">
                <a:effectLst/>
                <a:latin typeface="+mn-lt"/>
              </a:rPr>
              <a:t>He said Babylon caught nations like fishermen catch fish, then they sacrifice to the net as though it was their god. Should they be allowed to continue, even catching Judah?</a:t>
            </a:r>
          </a:p>
          <a:p>
            <a:pPr marL="457200" indent="-457200" algn="l"/>
            <a:r>
              <a:rPr lang="en-US" sz="2800" b="1" dirty="0">
                <a:latin typeface="+mn-lt"/>
              </a:rPr>
              <a:t>Habakkuk watched for God to answer his concern.</a:t>
            </a:r>
          </a:p>
          <a:p>
            <a:pPr marL="457200" indent="-457200" algn="l"/>
            <a:r>
              <a:rPr lang="en-US" sz="2800" b="1" dirty="0">
                <a:latin typeface="+mn-lt"/>
              </a:rPr>
              <a:t>God said one who is proud transgresses and cannot be satisfied, but the just shall live by his faith.</a:t>
            </a:r>
            <a:endParaRPr lang="en-US" sz="2800" b="1" dirty="0">
              <a:effectLst/>
              <a:latin typeface="+mn-lt"/>
            </a:endParaRP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1:12-2:5</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648200" y="381000"/>
            <a:ext cx="5334000" cy="954107"/>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300"/>
              </a:spcBef>
              <a:spcAft>
                <a:spcPts val="300"/>
              </a:spcAft>
              <a:tabLst>
                <a:tab pos="457200" algn="l"/>
                <a:tab pos="914400" algn="l"/>
                <a:tab pos="1371600" algn="l"/>
                <a:tab pos="3246120" algn="ctr"/>
              </a:tabLst>
            </a:pPr>
            <a:r>
              <a:rPr lang="en-US" sz="2800" dirty="0">
                <a:effectLst/>
                <a:latin typeface="+mn-lt"/>
                <a:ea typeface="Times New Roman" panose="02020603050405020304" pitchFamily="18" charset="0"/>
                <a:cs typeface="Times New Roman" panose="02020603050405020304" pitchFamily="18" charset="0"/>
              </a:rPr>
              <a:t> </a:t>
            </a:r>
            <a:r>
              <a:rPr lang="en-US" sz="2800" b="1" dirty="0">
                <a:effectLst/>
                <a:latin typeface="+mn-lt"/>
                <a:ea typeface="Times New Roman" panose="02020603050405020304" pitchFamily="18" charset="0"/>
                <a:cs typeface="Times New Roman" panose="02020603050405020304" pitchFamily="18" charset="0"/>
              </a:rPr>
              <a:t>Why </a:t>
            </a:r>
            <a:r>
              <a:rPr lang="en-US" sz="2800" b="1" dirty="0">
                <a:latin typeface="+mn-lt"/>
                <a:ea typeface="Times New Roman" panose="02020603050405020304" pitchFamily="18" charset="0"/>
                <a:cs typeface="Times New Roman" panose="02020603050405020304" pitchFamily="18" charset="0"/>
              </a:rPr>
              <a:t>Would God Use </a:t>
            </a:r>
            <a:r>
              <a:rPr lang="en-US" sz="2800" b="1" dirty="0">
                <a:effectLst/>
                <a:latin typeface="+mn-lt"/>
                <a:ea typeface="Times New Roman" panose="02020603050405020304" pitchFamily="18" charset="0"/>
                <a:cs typeface="Times New Roman" panose="02020603050405020304" pitchFamily="18" charset="0"/>
              </a:rPr>
              <a:t>the Wicked Chaldeans?</a:t>
            </a:r>
            <a:endParaRPr lang="en-US" sz="2800" b="1" dirty="0">
              <a:effectLst/>
              <a:latin typeface="+mn-lt"/>
            </a:endParaRPr>
          </a:p>
        </p:txBody>
      </p:sp>
    </p:spTree>
    <p:extLst>
      <p:ext uri="{BB962C8B-B14F-4D97-AF65-F5344CB8AC3E}">
        <p14:creationId xmlns:p14="http://schemas.microsoft.com/office/powerpoint/2010/main" val="2019878627"/>
      </p:ext>
    </p:extLst>
  </p:cSld>
  <p:clrMapOvr>
    <a:masterClrMapping/>
  </p:clrMapOvr>
  <p:transition spd="slow">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914400" y="1905000"/>
            <a:ext cx="10363200" cy="3939540"/>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r>
              <a:rPr lang="en-US" sz="3200" b="1" dirty="0">
                <a:latin typeface="+mn-lt"/>
              </a:rPr>
              <a:t>Woe #1: Woe to one who increases what is not his.</a:t>
            </a:r>
          </a:p>
          <a:p>
            <a:r>
              <a:rPr lang="en-US" sz="3200" b="1" dirty="0">
                <a:latin typeface="+mn-lt"/>
              </a:rPr>
              <a:t>Woe #2: Woe to one uses evil gain for self-protection.</a:t>
            </a:r>
          </a:p>
          <a:p>
            <a:r>
              <a:rPr lang="en-US" sz="3200" b="1" dirty="0">
                <a:latin typeface="+mn-lt"/>
              </a:rPr>
              <a:t>Woe #3: Woe to those who practice violence.</a:t>
            </a:r>
          </a:p>
          <a:p>
            <a:r>
              <a:rPr lang="en-US" sz="3200" b="1" dirty="0">
                <a:latin typeface="+mn-lt"/>
              </a:rPr>
              <a:t>Woe #4: Woe to him who makes his neighbor drunk to exploit him.</a:t>
            </a:r>
          </a:p>
          <a:p>
            <a:r>
              <a:rPr lang="en-US" sz="3200" b="1" dirty="0">
                <a:latin typeface="+mn-lt"/>
              </a:rPr>
              <a:t>Woe #5: Woe to those who worship idols.</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2:6-19</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648200" y="596443"/>
            <a:ext cx="53340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 </a:t>
            </a:r>
            <a:r>
              <a:rPr lang="en-US" sz="2800" b="1" dirty="0"/>
              <a:t>Five Woes Against Babylon</a:t>
            </a:r>
            <a:endParaRPr lang="en-US" sz="2800" dirty="0"/>
          </a:p>
        </p:txBody>
      </p:sp>
    </p:spTree>
    <p:extLst>
      <p:ext uri="{BB962C8B-B14F-4D97-AF65-F5344CB8AC3E}">
        <p14:creationId xmlns:p14="http://schemas.microsoft.com/office/powerpoint/2010/main" val="3615764435"/>
      </p:ext>
    </p:extLst>
  </p:cSld>
  <p:clrMapOvr>
    <a:masterClrMapping/>
  </p:clrMapOvr>
  <p:transition spd="slow">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914400" y="1905000"/>
            <a:ext cx="10363200" cy="3754874"/>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a:spcBef>
                <a:spcPts val="1200"/>
              </a:spcBef>
            </a:pPr>
            <a:r>
              <a:rPr lang="en-US" sz="3200" b="1" dirty="0">
                <a:latin typeface="+mn-lt"/>
              </a:rPr>
              <a:t>The earth should praise God for His power and His judgments on the earth.</a:t>
            </a:r>
          </a:p>
          <a:p>
            <a:pPr>
              <a:spcBef>
                <a:spcPts val="1200"/>
              </a:spcBef>
            </a:pPr>
            <a:r>
              <a:rPr lang="en-US" sz="3200" b="1" dirty="0">
                <a:latin typeface="+mn-lt"/>
              </a:rPr>
              <a:t>God punished the nations in anger but worked for the salvation of His people.</a:t>
            </a:r>
          </a:p>
          <a:p>
            <a:pPr>
              <a:spcBef>
                <a:spcPts val="1200"/>
              </a:spcBef>
            </a:pPr>
            <a:r>
              <a:rPr lang="en-US" sz="3200" b="1" dirty="0">
                <a:latin typeface="+mn-lt"/>
              </a:rPr>
              <a:t>Habakkuk determined, no matter how severe earthly circumstances may be, yet he will rejoice in the Lord.</a:t>
            </a:r>
          </a:p>
        </p:txBody>
      </p:sp>
      <p:sp>
        <p:nvSpPr>
          <p:cNvPr id="7" name="Rectangle 2">
            <a:extLst>
              <a:ext uri="{FF2B5EF4-FFF2-40B4-BE49-F238E27FC236}">
                <a16:creationId xmlns:a16="http://schemas.microsoft.com/office/drawing/2014/main" id="{202F318D-475D-4019-9690-7CBD6C45EAF4}"/>
              </a:ext>
            </a:extLst>
          </p:cNvPr>
          <p:cNvSpPr txBox="1">
            <a:spLocks noChangeArrowheads="1"/>
          </p:cNvSpPr>
          <p:nvPr/>
        </p:nvSpPr>
        <p:spPr bwMode="auto">
          <a:xfrm>
            <a:off x="1295400" y="578356"/>
            <a:ext cx="25146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dirty="0"/>
              <a:t>Chapter 3</a:t>
            </a:r>
          </a:p>
        </p:txBody>
      </p:sp>
      <p:sp>
        <p:nvSpPr>
          <p:cNvPr id="8" name="Rectangle 2">
            <a:extLst>
              <a:ext uri="{FF2B5EF4-FFF2-40B4-BE49-F238E27FC236}">
                <a16:creationId xmlns:a16="http://schemas.microsoft.com/office/drawing/2014/main" id="{13B2DCC2-D8F8-401D-AD7F-BAB8585820EB}"/>
              </a:ext>
            </a:extLst>
          </p:cNvPr>
          <p:cNvSpPr txBox="1">
            <a:spLocks noChangeArrowheads="1"/>
          </p:cNvSpPr>
          <p:nvPr/>
        </p:nvSpPr>
        <p:spPr bwMode="auto">
          <a:xfrm>
            <a:off x="4648200" y="596443"/>
            <a:ext cx="5334000" cy="523220"/>
          </a:xfrm>
          <a:prstGeom prst="rect">
            <a:avLst/>
          </a:prstGeom>
          <a:solidFill>
            <a:schemeClr val="accent5">
              <a:lumMod val="25000"/>
            </a:schemeClr>
          </a:solidFill>
          <a:ln w="50800" cmpd="dbl">
            <a:solidFill>
              <a:srgbClr val="FFC000"/>
            </a:solidFill>
            <a:miter lim="800000"/>
            <a:headEnd/>
            <a:tailEnd/>
          </a:ln>
          <a:effectLst>
            <a:outerShdw blurRad="50800" dist="190500" dir="72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Habakkuk’s Song of Praise</a:t>
            </a:r>
            <a:endParaRPr lang="en-US" sz="2800" dirty="0"/>
          </a:p>
        </p:txBody>
      </p:sp>
    </p:spTree>
    <p:extLst>
      <p:ext uri="{BB962C8B-B14F-4D97-AF65-F5344CB8AC3E}">
        <p14:creationId xmlns:p14="http://schemas.microsoft.com/office/powerpoint/2010/main" val="1308726814"/>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93B0CF4-4717-4F8B-8758-CA927BE5B377}"/>
              </a:ext>
            </a:extLst>
          </p:cNvPr>
          <p:cNvSpPr txBox="1">
            <a:spLocks noChangeArrowheads="1"/>
          </p:cNvSpPr>
          <p:nvPr/>
        </p:nvSpPr>
        <p:spPr bwMode="auto">
          <a:xfrm>
            <a:off x="1600200" y="457200"/>
            <a:ext cx="89915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The Lessons of Habakkuk </a:t>
            </a:r>
          </a:p>
        </p:txBody>
      </p:sp>
      <p:sp>
        <p:nvSpPr>
          <p:cNvPr id="5" name="Rectangle 3">
            <a:extLst>
              <a:ext uri="{FF2B5EF4-FFF2-40B4-BE49-F238E27FC236}">
                <a16:creationId xmlns:a16="http://schemas.microsoft.com/office/drawing/2014/main" id="{BE88683F-1006-46DD-86AD-113C406ABE7F}"/>
              </a:ext>
            </a:extLst>
          </p:cNvPr>
          <p:cNvSpPr txBox="1">
            <a:spLocks noChangeArrowheads="1"/>
          </p:cNvSpPr>
          <p:nvPr/>
        </p:nvSpPr>
        <p:spPr bwMode="auto">
          <a:xfrm>
            <a:off x="1066800" y="1143000"/>
            <a:ext cx="10058400" cy="4801314"/>
          </a:xfrm>
          <a:prstGeom prst="rect">
            <a:avLst/>
          </a:prstGeom>
          <a:solidFill>
            <a:srgbClr val="000000">
              <a:alpha val="62000"/>
            </a:srgbClr>
          </a:solidFill>
          <a:ln w="9525">
            <a:noFill/>
            <a:miter lim="800000"/>
            <a:headEnd/>
            <a:tailEnd/>
          </a:ln>
          <a:effectLst/>
        </p:spPr>
        <p:txBody>
          <a:bodyPr vert="horz" wrap="square" lIns="91440" tIns="0" rIns="91440" bIns="0" numCol="1" anchor="t" anchorCtr="0" compatLnSpc="1">
            <a:prstTxWarp prst="textNoShape">
              <a:avLst/>
            </a:prstTxWarp>
            <a:spAutoFit/>
          </a:bodyPr>
          <a:lstStyle/>
          <a:p>
            <a:pPr marL="0" marR="0" indent="274320" algn="l">
              <a:spcBef>
                <a:spcPts val="0"/>
              </a:spcBef>
              <a:spcAft>
                <a:spcPts val="0"/>
              </a:spcAft>
              <a:tabLst>
                <a:tab pos="457200" algn="l"/>
                <a:tab pos="914400" algn="l"/>
                <a:tab pos="1371600" algn="l"/>
                <a:tab pos="3246120" algn="ctr"/>
              </a:tabLst>
            </a:pPr>
            <a:r>
              <a:rPr lang="en-US" sz="2400" dirty="0">
                <a:effectLst/>
                <a:latin typeface="+mn-lt"/>
                <a:ea typeface="Times New Roman" panose="02020603050405020304" pitchFamily="18" charset="0"/>
                <a:cs typeface="Times New Roman" panose="02020603050405020304" pitchFamily="18" charset="0"/>
              </a:rPr>
              <a:t>* In this life good people often suffer and evil people often prosper.</a:t>
            </a:r>
          </a:p>
          <a:p>
            <a:pPr marL="0" marR="0" indent="274320" algn="l">
              <a:spcBef>
                <a:spcPts val="0"/>
              </a:spcBef>
              <a:spcAft>
                <a:spcPts val="0"/>
              </a:spcAft>
              <a:tabLst>
                <a:tab pos="457200" algn="l"/>
                <a:tab pos="914400" algn="l"/>
                <a:tab pos="1371600" algn="l"/>
                <a:tab pos="3246120" algn="ctr"/>
              </a:tabLst>
            </a:pPr>
            <a:r>
              <a:rPr lang="en-US" sz="2400" dirty="0">
                <a:effectLst/>
                <a:latin typeface="+mn-lt"/>
                <a:ea typeface="Times New Roman" panose="02020603050405020304" pitchFamily="18" charset="0"/>
                <a:cs typeface="Times New Roman" panose="02020603050405020304" pitchFamily="18" charset="0"/>
              </a:rPr>
              <a:t>* Nevertheless, God is just. We can trust him to reward the righteous and punish the wicked in the end.</a:t>
            </a:r>
          </a:p>
          <a:p>
            <a:pPr marL="0" marR="0" indent="274320" algn="l">
              <a:spcBef>
                <a:spcPts val="0"/>
              </a:spcBef>
              <a:spcAft>
                <a:spcPts val="0"/>
              </a:spcAft>
              <a:tabLst>
                <a:tab pos="457200" algn="l"/>
                <a:tab pos="914400" algn="l"/>
                <a:tab pos="1371600" algn="l"/>
                <a:tab pos="3246120" algn="ctr"/>
              </a:tabLst>
            </a:pPr>
            <a:r>
              <a:rPr lang="en-US" sz="2400" dirty="0">
                <a:effectLst/>
                <a:latin typeface="+mn-lt"/>
                <a:ea typeface="Times New Roman" panose="02020603050405020304" pitchFamily="18" charset="0"/>
                <a:cs typeface="Times New Roman" panose="02020603050405020304" pitchFamily="18" charset="0"/>
              </a:rPr>
              <a:t>* God has a plan that people often do not understand. It may appear that He is uninvolved, but we can trust Him to do right in His own way in His own time.</a:t>
            </a:r>
          </a:p>
          <a:p>
            <a:pPr marL="0" marR="0" indent="274320" algn="l">
              <a:spcBef>
                <a:spcPts val="0"/>
              </a:spcBef>
              <a:spcAft>
                <a:spcPts val="0"/>
              </a:spcAft>
              <a:tabLst>
                <a:tab pos="457200" algn="l"/>
                <a:tab pos="914400" algn="l"/>
                <a:tab pos="1371600" algn="l"/>
                <a:tab pos="3246120" algn="ctr"/>
              </a:tabLst>
            </a:pPr>
            <a:r>
              <a:rPr lang="en-US" sz="2400" dirty="0">
                <a:effectLst/>
                <a:latin typeface="+mn-lt"/>
                <a:ea typeface="Times New Roman" panose="02020603050405020304" pitchFamily="18" charset="0"/>
                <a:cs typeface="Times New Roman" panose="02020603050405020304" pitchFamily="18" charset="0"/>
              </a:rPr>
              <a:t>* God often uses wicked people to work out His purposes, including using wicked people to punish other wicked people. In the end the righteous will be rewarded and the wicked will be punished.</a:t>
            </a:r>
          </a:p>
          <a:p>
            <a:pPr marL="0" marR="0" indent="274320" algn="l">
              <a:spcBef>
                <a:spcPts val="0"/>
              </a:spcBef>
              <a:spcAft>
                <a:spcPts val="0"/>
              </a:spcAft>
              <a:tabLst>
                <a:tab pos="457200" algn="l"/>
                <a:tab pos="914400" algn="l"/>
                <a:tab pos="1371600" algn="l"/>
                <a:tab pos="3246120" algn="ctr"/>
              </a:tabLst>
            </a:pPr>
            <a:r>
              <a:rPr lang="en-US" sz="2400" dirty="0">
                <a:effectLst/>
                <a:latin typeface="+mn-lt"/>
                <a:ea typeface="Times New Roman" panose="02020603050405020304" pitchFamily="18" charset="0"/>
                <a:cs typeface="Times New Roman" panose="02020603050405020304" pitchFamily="18" charset="0"/>
              </a:rPr>
              <a:t>* Rather than complaining or criticizing God’s moral government in the universe, God’s people should trust Him to do right even when we do not understand why He allows things that we do not understand.</a:t>
            </a:r>
          </a:p>
          <a:p>
            <a:pPr marL="0" marR="0" indent="274320">
              <a:spcBef>
                <a:spcPts val="0"/>
              </a:spcBef>
              <a:spcAft>
                <a:spcPts val="0"/>
              </a:spcAft>
              <a:tabLst>
                <a:tab pos="457200" algn="l"/>
                <a:tab pos="914400" algn="l"/>
                <a:tab pos="1371600" algn="l"/>
                <a:tab pos="3246120" algn="ctr"/>
              </a:tabLst>
            </a:pPr>
            <a:r>
              <a:rPr lang="en-US" sz="2400" dirty="0">
                <a:solidFill>
                  <a:schemeClr val="accent2"/>
                </a:solidFill>
                <a:effectLst/>
                <a:latin typeface="+mn-lt"/>
                <a:ea typeface="Times New Roman" panose="02020603050405020304" pitchFamily="18" charset="0"/>
                <a:cs typeface="Times New Roman" panose="02020603050405020304" pitchFamily="18" charset="0"/>
              </a:rPr>
              <a:t>Acts 1:7; Deuteronomy 29:29; Psalm 37:1-16</a:t>
            </a:r>
          </a:p>
        </p:txBody>
      </p:sp>
    </p:spTree>
    <p:extLst>
      <p:ext uri="{BB962C8B-B14F-4D97-AF65-F5344CB8AC3E}">
        <p14:creationId xmlns:p14="http://schemas.microsoft.com/office/powerpoint/2010/main" val="3021086042"/>
      </p:ext>
    </p:extLst>
  </p:cSld>
  <p:clrMapOvr>
    <a:masterClrMapping/>
  </p:clrMapOvr>
  <p:transition spd="slow">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E6DADCC7-C325-4B7D-95E0-5B335F04D748}"/>
              </a:ext>
            </a:extLst>
          </p:cNvPr>
          <p:cNvSpPr txBox="1">
            <a:spLocks noChangeArrowheads="1"/>
          </p:cNvSpPr>
          <p:nvPr/>
        </p:nvSpPr>
        <p:spPr>
          <a:xfrm>
            <a:off x="838200" y="381000"/>
            <a:ext cx="10515600"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2021</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F491C8B5-E62D-4A7C-BB9E-372D9F1B382B}"/>
              </a:ext>
            </a:extLst>
          </p:cNvPr>
          <p:cNvSpPr txBox="1"/>
          <p:nvPr/>
        </p:nvSpPr>
        <p:spPr>
          <a:xfrm>
            <a:off x="1676400" y="6352164"/>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34033529"/>
      </p:ext>
    </p:extLst>
  </p:cSld>
  <p:clrMapOvr>
    <a:masterClrMapping/>
  </p:clrMapOvr>
  <p:transition spd="slow">
    <p:wedge/>
  </p:transition>
</p:sld>
</file>

<file path=ppt/theme/theme1.xml><?xml version="1.0" encoding="utf-8"?>
<a:theme xmlns:a="http://schemas.openxmlformats.org/drawingml/2006/main" name="Blue-Gradient.dep">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Russo-Tahoma">
      <a:majorFont>
        <a:latin typeface="Russo One"/>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EBE2D1"/>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Blue-Gradient.dep</Template>
  <TotalTime>4699</TotalTime>
  <Words>1611</Words>
  <Application>Microsoft Office PowerPoint</Application>
  <PresentationFormat>Widescreen</PresentationFormat>
  <Paragraphs>165</Paragraphs>
  <Slides>21</Slides>
  <Notes>0</Notes>
  <HiddenSlides>6</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Calibri</vt:lpstr>
      <vt:lpstr>ArgosContour</vt:lpstr>
      <vt:lpstr>Trebuchet MS</vt:lpstr>
      <vt:lpstr>Arial</vt:lpstr>
      <vt:lpstr>Tahoma</vt:lpstr>
      <vt:lpstr>Russo One</vt:lpstr>
      <vt:lpstr>Algerian</vt:lpstr>
      <vt:lpstr>Times New Roman</vt:lpstr>
      <vt:lpstr>Cooper Black</vt:lpstr>
      <vt:lpstr>Bookman Old Style</vt:lpstr>
      <vt:lpstr>Blue-Gradient.dep</vt:lpstr>
      <vt:lpstr>PowerPoint Presentation</vt:lpstr>
      <vt:lpstr>PowerPoint Presentation</vt:lpstr>
      <vt:lpstr>PowerPoint Presentation</vt:lpstr>
      <vt:lpstr>PowerPoint Presentation</vt:lpstr>
      <vt:lpstr>Understanding Old Testament Prophecy</vt:lpstr>
      <vt:lpstr>Periods of Bible history</vt:lpstr>
      <vt:lpstr>Prophets by Period</vt:lpstr>
      <vt:lpstr>Prophets and Kings of Judah Alone</vt:lpstr>
      <vt:lpstr>Themes of the Minor Prophets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Habakkuk - Free Bible study commentary, notes, and comments available free at www.gospelway.com</dc:title>
  <dc:subject>Free study notes on the Bible book of Habakkuk; commentary and comments on the Old Testament</dc:subject>
  <dc:creator>David E. Pratte</dc:creator>
  <cp:keywords>Habakkuk book commentary study notes comments Bible religion Old Testament free church Christ prophecy prophet Judah Babylon destruction sins wickedness captivity punishment justice righteousness</cp:keywords>
  <cp:lastModifiedBy>David Pratte</cp:lastModifiedBy>
  <cp:revision>1252</cp:revision>
  <cp:lastPrinted>2016-03-16T15:34:38Z</cp:lastPrinted>
  <dcterms:created xsi:type="dcterms:W3CDTF">2013-07-15T18:37:31Z</dcterms:created>
  <dcterms:modified xsi:type="dcterms:W3CDTF">2022-03-22T14:26:31Z</dcterms:modified>
</cp:coreProperties>
</file>