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0" r:id="rId2"/>
    <p:sldId id="256" r:id="rId3"/>
    <p:sldId id="262" r:id="rId4"/>
    <p:sldId id="271" r:id="rId5"/>
    <p:sldId id="272" r:id="rId6"/>
    <p:sldId id="273" r:id="rId7"/>
    <p:sldId id="274" r:id="rId8"/>
    <p:sldId id="275" r:id="rId9"/>
    <p:sldId id="276" r:id="rId10"/>
    <p:sldId id="277" r:id="rId11"/>
  </p:sldIdLst>
  <p:sldSz cx="9144000" cy="6858000" type="screen4x3"/>
  <p:notesSz cx="6858000" cy="9144000"/>
  <p:embeddedFontLst>
    <p:embeddedFont>
      <p:font typeface="Algerian" panose="04020705040A02060702" pitchFamily="82" charset="0"/>
      <p:regular r:id="rId12"/>
    </p:embeddedFon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oper Black" panose="0208090404030B020404" pitchFamily="18" charset="0"/>
      <p:regular r:id="rId17"/>
    </p:embeddedFont>
    <p:embeddedFont>
      <p:font typeface="Tahoma" panose="020B0604030504040204" pitchFamily="34" charset="0"/>
      <p:regular r:id="rId18"/>
      <p:bold r:id="rId19"/>
    </p:embeddedFont>
    <p:embeddedFont>
      <p:font typeface="Trebuchet MS" panose="020B0603020202020204" pitchFamily="34" charset="0"/>
      <p:regular r:id="rId20"/>
      <p:bold r:id="rId21"/>
      <p:italic r:id="rId22"/>
      <p:boldItalic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anose="0208090404030B0204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8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663300"/>
    <a:srgbClr val="006600"/>
    <a:srgbClr val="800000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 showGuides="1">
      <p:cViewPr varScale="1">
        <p:scale>
          <a:sx n="53" d="100"/>
          <a:sy n="53" d="100"/>
        </p:scale>
        <p:origin x="627" y="31"/>
      </p:cViewPr>
      <p:guideLst>
        <p:guide orient="horz" pos="220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26" Type="http://schemas.openxmlformats.org/officeDocument/2006/relationships/font" Target="fonts/font15.fntdata"/><Relationship Id="rId3" Type="http://schemas.openxmlformats.org/officeDocument/2006/relationships/slide" Target="slides/slide2.xml"/><Relationship Id="rId21" Type="http://schemas.openxmlformats.org/officeDocument/2006/relationships/font" Target="fonts/font10.fntdata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3.fntdata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font" Target="fonts/font12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font" Target="fonts/font11.fntdata"/><Relationship Id="rId27" Type="http://schemas.openxmlformats.org/officeDocument/2006/relationships/font" Target="fonts/font16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D4482244-F10E-4966-8EDE-30264F84D36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62E4696-4E1C-4739-A8C8-C0962197DF7F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4213" y="1279525"/>
            <a:ext cx="7773987" cy="5027613"/>
          </a:xfrm>
          <a:ln w="9525" cmpd="sng"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 b="0"/>
            </a:lvl1pPr>
            <a:lvl2pPr marL="168275" lvl="1" indent="339725" algn="l">
              <a:defRPr/>
            </a:lvl2pPr>
            <a:lvl3pPr marL="906463" lvl="2" indent="-284163">
              <a:defRPr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pPr lvl="0"/>
            <a:r>
              <a:rPr lang="en-US" altLang="en-US" noProof="0"/>
              <a:t>Click to edit Master subtitle style</a:t>
            </a:r>
          </a:p>
          <a:p>
            <a:pPr lvl="1"/>
            <a:endParaRPr lang="en-US" altLang="en-US" noProof="0"/>
          </a:p>
          <a:p>
            <a:pPr lvl="2"/>
            <a:endParaRPr lang="en-US" altLang="en-US" noProof="0"/>
          </a:p>
          <a:p>
            <a:pPr lvl="3"/>
            <a:endParaRPr lang="en-US" altLang="en-US" noProof="0"/>
          </a:p>
          <a:p>
            <a:pPr lvl="4"/>
            <a:endParaRPr lang="en-US" altLang="en-US" noProof="0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33330CB4-55BC-47AB-A83C-3C6E3E96DF3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C02A3AE3-78CD-41DA-A8F4-5A300A42823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673A3155-C4AD-46B3-8287-77AAFE8227C0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94121003-8B98-44F7-9210-4369AE24CDEC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8E372-07A1-4CA6-81C1-E06988133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D9E380-2693-4B00-A67F-3FB5719D4F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07E730-2675-4B3D-B63B-2FAE1BEB3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13635D-EED3-4763-BC28-BF273E3B5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D6A0D-839B-4983-B41B-2688196B03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C0F5CF-A4BE-4650-9CC4-7361F17201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2723810"/>
      </p:ext>
    </p:extLst>
  </p:cSld>
  <p:clrMapOvr>
    <a:masterClrMapping/>
  </p:clrMapOvr>
  <p:transition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D0495-D968-407A-AD3A-1F34EDAAB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CAEE8-AF96-436C-9A84-71F658C8E6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C0748-16CE-48C4-B966-72C482576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F26F6F-1064-462F-AA08-F80A08EF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DA93C-61F2-45A7-A633-2CA7257F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2D3E9F-5B76-460B-959E-56269143804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572469"/>
      </p:ext>
    </p:extLst>
  </p:cSld>
  <p:clrMapOvr>
    <a:masterClrMapping/>
  </p:clrMapOvr>
  <p:transition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8581-BD6F-43DB-9E11-0CB38EC5B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8E5F4A-AFB1-483F-BE21-B6C70F78CA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C34CBE-7845-4618-BD93-954DF9EDB4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279525"/>
            <a:ext cx="3810000" cy="5027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568DD7E-F2DA-4C31-930E-49EE5E5591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3D2340-34CE-4F5B-95D8-D9841B0D9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87CF8-DC2F-4300-B9D5-75C4A2CC3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3C43F8-9131-48CF-BA0F-B38E220D6E1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9507652"/>
      </p:ext>
    </p:extLst>
  </p:cSld>
  <p:clrMapOvr>
    <a:masterClrMapping/>
  </p:clrMapOvr>
  <p:transition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3DE4A-5E5C-44C0-9277-D77EA91AD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00B77-05E6-4B8D-8E70-F6DDB1EAE1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60C5C3-B207-4D39-B477-9D1B70F3A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007B03B-C8DA-4EFA-A6C9-1CABF94F6D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CC315C-0AD1-433F-9E4F-63A9C0CC40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79B045-C536-4783-9537-A9994AD6E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B65B464-782A-4676-A398-893A61D7A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11B7568-41A4-42C5-ACEA-B9B981F55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09AA700-873C-48E9-84C5-FCFC84B96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5889908"/>
      </p:ext>
    </p:extLst>
  </p:cSld>
  <p:clrMapOvr>
    <a:masterClrMapping/>
  </p:clrMapOvr>
  <p:transition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A1A40-5A51-4070-AE7B-BFBE6EE52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2DEB4BF-79FC-4D07-A035-E8C9CC29E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83B4C-B825-4D15-96D9-EDD940DD0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553261-0552-4B65-A314-1F984F09A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06F404-7507-4B28-B480-DB412443C1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534765"/>
      </p:ext>
    </p:extLst>
  </p:cSld>
  <p:clrMapOvr>
    <a:masterClrMapping/>
  </p:clrMapOvr>
  <p:transition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690785-61B9-4BED-99C2-768569DC08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F10D89-9DDF-4F13-929C-E7A100A1B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3B27B1-9FEF-418F-BB44-804D48525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1D400-80AC-40A7-A11C-1C2ED35983D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164725"/>
      </p:ext>
    </p:extLst>
  </p:cSld>
  <p:clrMapOvr>
    <a:masterClrMapping/>
  </p:clrMapOvr>
  <p:transition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4C3C3-D123-47A5-8DB4-F340B07E3F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9E001-40B9-4265-B4C7-A5396A797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44C541-A3FD-49A7-96C3-2FA13769F2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445829-D261-42B9-BDBA-C47C34C47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2CAD1C-3F5E-4E2B-8025-4024E6648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12B1C6-6767-45A7-AC36-75F418D3D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FFEC80-07CB-4349-9A7C-0FFF93B088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4033824"/>
      </p:ext>
    </p:extLst>
  </p:cSld>
  <p:clrMapOvr>
    <a:masterClrMapping/>
  </p:clrMapOvr>
  <p:transition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19C2B-4343-4353-BF68-DDF9B35D16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02BDA9-4EEB-4110-B408-CDB868D68D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640565-800B-44E2-A0A7-5F529428B3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4476D5-CAF8-448D-BCD5-8B9D22246C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E88D44-DEFA-401A-9C94-4932F3D59F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C04C54-A605-44BA-924B-BA006FD3C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84A0F8-3F06-4A9C-A3F2-B90A49BE75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7760230"/>
      </p:ext>
    </p:extLst>
  </p:cSld>
  <p:clrMapOvr>
    <a:masterClrMapping/>
  </p:clrMapOvr>
  <p:transition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0186A-A1A4-4C64-883E-A5EDB1399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947B39-95B8-40E7-B514-CDB6617134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E28A9F-E379-4860-A1E5-B181BDEAB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B9E4C2-CB75-477A-AF73-040A4BC11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45A901-4007-457D-BA5E-AC28038E6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9A0ED0-8811-4B27-A1EB-F1D2147D7E4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0723265"/>
      </p:ext>
    </p:extLst>
  </p:cSld>
  <p:clrMapOvr>
    <a:masterClrMapping/>
  </p:clrMapOvr>
  <p:transition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358BB5F-53A0-4D66-A529-C0E6AF9517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547688"/>
            <a:ext cx="19431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A919ED-D305-4AAE-B501-D0954383F1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547688"/>
            <a:ext cx="56769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BE4AAC-A8FB-45A6-AC5D-781350806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C606D-5BE6-417B-98C7-2B3017CCF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350E89-3870-464D-9B95-B8EAB4A21D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D4804F-17C8-45FF-B9F5-C02DD12F3CC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6365032"/>
      </p:ext>
    </p:extLst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336600"/>
            </a:gs>
            <a:gs pos="100000">
              <a:srgbClr val="00360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48B9CC3-85ED-4031-8583-7AFFFBCD18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47688"/>
            <a:ext cx="7772400" cy="593725"/>
          </a:xfrm>
          <a:prstGeom prst="rect">
            <a:avLst/>
          </a:prstGeom>
          <a:noFill/>
          <a:ln w="9525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89DD5A1-1751-4D5C-AE7D-C93B31B59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279525"/>
            <a:ext cx="7772400" cy="5027613"/>
          </a:xfrm>
          <a:prstGeom prst="rect">
            <a:avLst/>
          </a:prstGeom>
          <a:noFill/>
          <a:ln w="88900" cmpd="tri">
            <a:solidFill>
              <a:srgbClr val="00FF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37D27BD-35DB-42B0-A1EA-F32C80758E6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6ABFDED8-D6D2-4645-9F9F-3162341CFFE8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97625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1DDD77ED-A208-4694-88E4-E745523510C8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97625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anose="02020603050405020304" pitchFamily="18" charset="0"/>
              </a:defRPr>
            </a:lvl1pPr>
          </a:lstStyle>
          <a:p>
            <a:fld id="{594083EF-335E-4002-8B6D-8D42351C19A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d"/>
  </p:transition>
  <p:txStyles>
    <p:titleStyle>
      <a:lvl1pPr algn="ctr" rtl="0" fontAlgn="base">
        <a:spcBef>
          <a:spcPct val="0"/>
        </a:spcBef>
        <a:spcAft>
          <a:spcPct val="0"/>
        </a:spcAft>
        <a:defRPr sz="36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>
          <a:solidFill>
            <a:srgbClr val="FFFF00"/>
          </a:solidFill>
          <a:latin typeface="Cooper Black" panose="0208090404030B020404" pitchFamily="18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800" b="1" i="1" kern="1200">
          <a:solidFill>
            <a:schemeClr val="bg1"/>
          </a:solidFill>
          <a:latin typeface="+mn-lt"/>
          <a:ea typeface="+mn-ea"/>
          <a:cs typeface="+mn-cs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400" kern="1200">
          <a:solidFill>
            <a:schemeClr val="bg1"/>
          </a:solidFill>
          <a:latin typeface="+mn-lt"/>
          <a:ea typeface="+mn-ea"/>
          <a:cs typeface="+mn-cs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4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iblestudylessons.com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>
            <a:extLst>
              <a:ext uri="{FF2B5EF4-FFF2-40B4-BE49-F238E27FC236}">
                <a16:creationId xmlns:a16="http://schemas.microsoft.com/office/drawing/2014/main" id="{8A631DC4-BC8C-4EFA-A2F9-FB0F155BEC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2209800"/>
            <a:ext cx="5334000" cy="1538883"/>
          </a:xfrm>
          <a:ln>
            <a:noFill/>
          </a:ln>
          <a:extLs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Love</a:t>
            </a:r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13:1; 1 Peter 1:22,23; 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Thessalonians 4:9,10; 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John 4:20,21; 5:2,3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930289-3E88-4F85-8910-F2CFB910B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8BCEE4C-B5B5-4C87-B2F6-8CB69A15AAAC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3097B5-E0E4-48B6-9FED-1D73B2D220BA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B1726E5-575D-4789-854C-23262E9C7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5334000" cy="2646878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2"/>
                </a:solidFill>
              </a:rPr>
              <a:t>Respect and Appreciate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Appreciate One Another 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15:3; 3 John 3; 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2 Thessalonians 1:3 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Respect One Another</a:t>
            </a:r>
            <a:b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23:8,9; Galatians 3:26-29;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James 2:1-9 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D4DB00B-BD97-4743-883D-2A1174E1F1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41590"/>
            <a:ext cx="5334000" cy="3016210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2"/>
                </a:solidFill>
              </a:rPr>
              <a:t>Avoid Harm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Do Not Defraud or Mistreat</a:t>
            </a:r>
            <a:b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Corinthians 6:6-8;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Thessalonians 4:6 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Do Not Speak Harmfully</a:t>
            </a:r>
            <a:b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James 4:11; 1 Peter 3:8,9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Avoid Causing Others to Stumble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Matthew 18:6,7 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139497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8820ACB-3E5B-4364-BF64-7AFCE8B3F3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5334000" cy="2215991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chemeClr val="tx2"/>
                </a:solidFill>
              </a:rPr>
              <a:t>Help One Another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Help with Needs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</a:t>
            </a:r>
            <a:r>
              <a:rPr lang="en-US" sz="2400" b="0">
                <a:solidFill>
                  <a:schemeClr val="accent2"/>
                </a:solidFill>
                <a:latin typeface="Comic Sans MS" panose="030F0702030302020204" pitchFamily="66" charset="0"/>
              </a:rPr>
              <a:t>11:29 </a:t>
            </a:r>
            <a:br>
              <a:rPr lang="en-US" sz="2400" b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>
                <a:solidFill>
                  <a:schemeClr val="accent2"/>
                </a:solidFill>
                <a:latin typeface="Comic Sans MS" panose="030F0702030302020204" pitchFamily="66" charset="0"/>
              </a:rPr>
              <a:t>1 John 3:16-18</a:t>
            </a:r>
          </a:p>
          <a:p>
            <a:r>
              <a:rPr lang="en-US" sz="2400">
                <a:solidFill>
                  <a:schemeClr val="accent1"/>
                </a:solidFill>
                <a:latin typeface="Trebuchet MS" panose="020B0603020202020204" pitchFamily="34" charset="0"/>
              </a:rPr>
              <a:t>Practice </a:t>
            </a:r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Hospitality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Acts 28:13,14; 3 John 5 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8963437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D69E7BB2-4955-4BD4-81EA-02BF651256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5334000" cy="2277547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tx2"/>
                </a:solidFill>
              </a:rPr>
              <a:t>Encourage Proper Conduct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Encourage Faithful Service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Hebrews 10:24,25; Acts 15:32; 16:40</a:t>
            </a:r>
          </a:p>
          <a:p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Help Overcome Errors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1 Thessalonians 5:14; James 5:19,20; </a:t>
            </a:r>
            <a:b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latin typeface="Comic Sans MS" panose="030F0702030302020204" pitchFamily="66" charset="0"/>
              </a:rPr>
              <a:t>Galatians 6:1; 1 Corinthians 5:11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827396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B1726E5-575D-4789-854C-23262E9C7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209800"/>
            <a:ext cx="5334000" cy="2800767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2"/>
                </a:solidFill>
              </a:rPr>
              <a:t>Reconcile Differences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Discuss Differences</a:t>
            </a:r>
            <a:br>
              <a:rPr lang="en-US" sz="2400" b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Luke 17:3,4; Matthew 5:23,24; Genesis 13:8; Philippians 2:2</a:t>
            </a:r>
          </a:p>
          <a:p>
            <a:pPr marL="0" marR="0" algn="ctr">
              <a:spcBef>
                <a:spcPts val="300"/>
              </a:spcBef>
              <a:spcAft>
                <a:spcPts val="30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400" dirty="0">
                <a:solidFill>
                  <a:schemeClr val="accent1"/>
                </a:solidFill>
                <a:effectLst/>
                <a:latin typeface="Trebuchet MS" panose="020B0603020202020204" pitchFamily="34" charset="0"/>
              </a:rPr>
              <a:t>Forgive One Another</a:t>
            </a:r>
            <a:br>
              <a:rPr lang="en-US" sz="2400" b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</a:rPr>
            </a:br>
            <a:r>
              <a:rPr lang="en-US" sz="2400" b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Ephesians 4:32; Luke 15:32; </a:t>
            </a:r>
            <a:br>
              <a:rPr lang="en-US" sz="2400" b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0" dirty="0">
                <a:solidFill>
                  <a:schemeClr val="accent2"/>
                </a:solidFill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Matthew 18:21-35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053452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B1726E5-575D-4789-854C-23262E9C7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03967"/>
            <a:ext cx="5334000" cy="2930033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Love</a:t>
            </a:r>
            <a:br>
              <a:rPr lang="en-US" altLang="en-US" sz="2800" dirty="0">
                <a:solidFill>
                  <a:schemeClr val="tx1"/>
                </a:solidFill>
              </a:rPr>
            </a:br>
            <a:r>
              <a:rPr lang="en-US" altLang="en-US" sz="2800" dirty="0">
                <a:solidFill>
                  <a:schemeClr val="tx1"/>
                </a:solidFill>
              </a:rPr>
              <a:t>Respect and Appreciate</a:t>
            </a:r>
          </a:p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Avoid Harm</a:t>
            </a:r>
          </a:p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Help</a:t>
            </a:r>
          </a:p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Encourage Right</a:t>
            </a:r>
          </a:p>
          <a:p>
            <a:pPr>
              <a:spcBef>
                <a:spcPct val="20000"/>
              </a:spcBef>
            </a:pPr>
            <a:r>
              <a:rPr lang="en-US" altLang="en-US" sz="2800" dirty="0">
                <a:solidFill>
                  <a:schemeClr val="tx1"/>
                </a:solidFill>
              </a:rPr>
              <a:t>Reconcile Differences</a:t>
            </a:r>
            <a:endParaRPr lang="en-US" altLang="en-US" sz="2400" b="0" dirty="0">
              <a:solidFill>
                <a:schemeClr val="accent2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17408"/>
      </p:ext>
    </p:extLst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38A955-8CC6-4C9F-A7C8-6BDCC4EE5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9177" y="2285144"/>
            <a:ext cx="2590023" cy="396325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074CC4-D5CC-4003-AF4A-2BDA6F515D55}"/>
              </a:ext>
            </a:extLst>
          </p:cNvPr>
          <p:cNvSpPr txBox="1"/>
          <p:nvPr/>
        </p:nvSpPr>
        <p:spPr>
          <a:xfrm>
            <a:off x="1600200" y="457200"/>
            <a:ext cx="5943600" cy="120032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10000"/>
                </a:schemeClr>
              </a:gs>
              <a:gs pos="31000">
                <a:srgbClr val="007500"/>
              </a:gs>
              <a:gs pos="71000">
                <a:srgbClr val="006400"/>
              </a:gs>
              <a:gs pos="50000">
                <a:schemeClr val="accent1">
                  <a:lumMod val="25000"/>
                </a:schemeClr>
              </a:gs>
              <a:gs pos="100000">
                <a:schemeClr val="accent1">
                  <a:lumMod val="1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104775" cmpd="thickThin">
            <a:solidFill>
              <a:schemeClr val="accent1">
                <a:lumMod val="50000"/>
              </a:schemeClr>
            </a:solidFill>
          </a:ln>
          <a:effectLst>
            <a:outerShdw blurRad="50800" dist="1778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58750" h="146050"/>
          </a:sp3d>
        </p:spPr>
        <p:txBody>
          <a:bodyPr wrap="square" rtlCol="0">
            <a:spAutoFit/>
          </a:bodyPr>
          <a:lstStyle/>
          <a:p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 </a:t>
            </a:r>
            <a:r>
              <a:rPr lang="en-US" altLang="en-US" dirty="0" err="1">
                <a:solidFill>
                  <a:srgbClr val="FFFF00"/>
                </a:solidFill>
                <a:latin typeface="Algerian" panose="04020705040A02060702" pitchFamily="82" charset="0"/>
              </a:rPr>
              <a:t>Ain’t</a:t>
            </a: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 Heavy; </a:t>
            </a:r>
            <a:b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</a:br>
            <a:r>
              <a:rPr lang="en-US" altLang="en-US" dirty="0">
                <a:solidFill>
                  <a:srgbClr val="FFFF00"/>
                </a:solidFill>
                <a:latin typeface="Algerian" panose="04020705040A02060702" pitchFamily="82" charset="0"/>
              </a:rPr>
              <a:t>He’s My Brother</a:t>
            </a:r>
            <a:endParaRPr lang="en-US" dirty="0">
              <a:solidFill>
                <a:srgbClr val="FFFF00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EB1726E5-575D-4789-854C-23262E9C77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403967"/>
            <a:ext cx="5334000" cy="1477328"/>
          </a:xfrm>
          <a:prstGeom prst="rect">
            <a:avLst/>
          </a:prstGeom>
          <a:noFill/>
          <a:ln w="88900" cmpd="tri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0">
                <a:solidFill>
                  <a:srgbClr val="00FF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114300" algn="ctr" rtl="0" fontAlgn="base">
              <a:spcBef>
                <a:spcPct val="0"/>
              </a:spcBef>
              <a:spcAft>
                <a:spcPct val="0"/>
              </a:spcAft>
              <a:defRPr sz="2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396875" indent="-168275" algn="l" rtl="0" fontAlgn="base">
              <a:spcBef>
                <a:spcPct val="0"/>
              </a:spcBef>
              <a:spcAft>
                <a:spcPct val="0"/>
              </a:spcAft>
              <a:buChar char="•"/>
              <a:defRPr sz="2800" b="1" i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744538" indent="-233363" algn="l" rtl="0" fontAlgn="base">
              <a:spcBef>
                <a:spcPct val="0"/>
              </a:spcBef>
              <a:spcAft>
                <a:spcPct val="0"/>
              </a:spcAft>
              <a:buChar char="–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089025" indent="-230188" algn="l" rtl="0" fontAlgn="base">
              <a:spcBef>
                <a:spcPct val="0"/>
              </a:spcBef>
              <a:spcAft>
                <a:spcPct val="0"/>
              </a:spcAft>
              <a:buChar char="»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20000"/>
              </a:spcBef>
            </a:pP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Bear one another’s burdens </a:t>
            </a:r>
            <a:b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– Galatians 6:2</a:t>
            </a:r>
            <a:endParaRPr lang="en-US" altLang="en-US" b="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48366"/>
      </p:ext>
    </p:extLst>
  </p:cSld>
  <p:clrMapOvr>
    <a:masterClrMapping/>
  </p:clrMapOvr>
  <p:transition>
    <p:wipe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>
            <a:extLst>
              <a:ext uri="{FF2B5EF4-FFF2-40B4-BE49-F238E27FC236}">
                <a16:creationId xmlns:a16="http://schemas.microsoft.com/office/drawing/2014/main" id="{F5F306B3-D5F5-489C-BD4F-B6CF406B9F0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991583"/>
            <a:ext cx="8229600" cy="457356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2020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0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0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0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4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4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B6E3A7-B89E-4D20-851F-BB169DD8BD80}"/>
              </a:ext>
            </a:extLst>
          </p:cNvPr>
          <p:cNvSpPr txBox="1"/>
          <p:nvPr/>
        </p:nvSpPr>
        <p:spPr>
          <a:xfrm>
            <a:off x="152400" y="6352163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166419290"/>
      </p:ext>
    </p:extLst>
  </p:cSld>
  <p:clrMapOvr>
    <a:masterClrMapping/>
  </p:clrMapOvr>
  <p:transition>
    <p:wipe dir="d"/>
  </p:transition>
</p:sld>
</file>

<file path=ppt/theme/theme1.xml><?xml version="1.0" encoding="utf-8"?>
<a:theme xmlns:a="http://schemas.openxmlformats.org/drawingml/2006/main" name="Default Design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Default Design">
      <a:majorFont>
        <a:latin typeface="Cooper Black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anose="0208090404030B020404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972</TotalTime>
  <Words>391</Words>
  <Application>Microsoft Office PowerPoint</Application>
  <PresentationFormat>On-screen Show (4:3)</PresentationFormat>
  <Paragraphs>40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Arial</vt:lpstr>
      <vt:lpstr>Algerian</vt:lpstr>
      <vt:lpstr>Tahoma</vt:lpstr>
      <vt:lpstr>Verdana</vt:lpstr>
      <vt:lpstr>Comic Sans MS</vt:lpstr>
      <vt:lpstr>Cooper Black</vt:lpstr>
      <vt:lpstr>Times New Roman</vt:lpstr>
      <vt:lpstr>Trebuchet MS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 Ain’t Heavy: He’s My Brother. Spiritual brothers love one another. PowerPoint slides and charts</dc:title>
  <dc:subject>Love for spiritual brothers should teach us to never harm one another but to appreciate, help, and encourage one another and to reconcile our differences. PowerPoint slides and charts</dc:subject>
  <dc:creator>David Pratte</dc:creator>
  <cp:keywords>religion, Bible, brothers, love, brotherly, spiritual, family, church, harm, help, appreciate, respect, encourage, good, works, right, wrong, reconcile, differences, defraud, mistreat, sin, stumble, needs, hospitality, hospitable, strengthen, discuss, forgive, Jesus, Christ, David E. Pratte, https://www.biblestudylessons.com</cp:keywords>
  <cp:lastModifiedBy>David Pratte</cp:lastModifiedBy>
  <cp:revision>193</cp:revision>
  <dcterms:created xsi:type="dcterms:W3CDTF">2003-09-10T23:38:38Z</dcterms:created>
  <dcterms:modified xsi:type="dcterms:W3CDTF">2022-01-25T19:59:05Z</dcterms:modified>
</cp:coreProperties>
</file>