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62" r:id="rId2"/>
    <p:sldId id="256" r:id="rId3"/>
    <p:sldId id="258" r:id="rId4"/>
    <p:sldId id="259" r:id="rId5"/>
    <p:sldId id="260" r:id="rId6"/>
    <p:sldId id="261" r:id="rId7"/>
    <p:sldId id="265" r:id="rId8"/>
    <p:sldId id="264" r:id="rId9"/>
    <p:sldId id="266" r:id="rId10"/>
    <p:sldId id="263" r:id="rId11"/>
  </p:sldIdLst>
  <p:sldSz cx="12192000" cy="6858000"/>
  <p:notesSz cx="6858000" cy="9144000"/>
  <p:embeddedFontLst>
    <p:embeddedFont>
      <p:font typeface="Belgium" panose="04030605020002020C03" pitchFamily="82" charset="0"/>
      <p:regular r:id="rId12"/>
    </p:embeddedFont>
    <p:embeddedFont>
      <p:font typeface="Comic Sans MS" panose="030F0702030302020204" pitchFamily="66" charset="0"/>
      <p:regular r:id="rId13"/>
      <p:bold r:id="rId14"/>
      <p:italic r:id="rId15"/>
      <p:boldItalic r:id="rId16"/>
    </p:embeddedFont>
    <p:embeddedFont>
      <p:font typeface="Cooper Black" panose="0208090404030B020404" pitchFamily="18" charset="0"/>
      <p:regular r:id="rId17"/>
    </p:embeddedFont>
    <p:embeddedFont>
      <p:font typeface="Georgia" panose="02040502050405020303" pitchFamily="18" charset="0"/>
      <p:regular r:id="rId18"/>
      <p:bold r:id="rId19"/>
      <p:italic r:id="rId20"/>
      <p:boldItalic r:id="rId21"/>
    </p:embeddedFont>
    <p:embeddedFont>
      <p:font typeface="Tahoma" panose="020B0604030504040204" pitchFamily="34" charset="0"/>
      <p:regular r:id="rId22"/>
      <p:bold r:id="rId23"/>
    </p:embeddedFont>
  </p:embeddedFontLst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3600" kern="1200">
        <a:solidFill>
          <a:schemeClr val="tx2"/>
        </a:solidFill>
        <a:latin typeface="Cooper Black" pitchFamily="2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3600" kern="1200">
        <a:solidFill>
          <a:schemeClr val="tx2"/>
        </a:solidFill>
        <a:latin typeface="Cooper Black" pitchFamily="2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3600" kern="1200">
        <a:solidFill>
          <a:schemeClr val="tx2"/>
        </a:solidFill>
        <a:latin typeface="Cooper Black" pitchFamily="2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3600" kern="1200">
        <a:solidFill>
          <a:schemeClr val="tx2"/>
        </a:solidFill>
        <a:latin typeface="Cooper Black" pitchFamily="2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3600" kern="1200">
        <a:solidFill>
          <a:schemeClr val="tx2"/>
        </a:solidFill>
        <a:latin typeface="Cooper Black" pitchFamily="2" charset="0"/>
        <a:ea typeface="+mn-ea"/>
        <a:cs typeface="+mn-cs"/>
      </a:defRPr>
    </a:lvl5pPr>
    <a:lvl6pPr marL="2286000" algn="l" defTabSz="914400" rtl="0" eaLnBrk="1" latinLnBrk="0" hangingPunct="1">
      <a:defRPr sz="3600" kern="1200">
        <a:solidFill>
          <a:schemeClr val="tx2"/>
        </a:solidFill>
        <a:latin typeface="Cooper Black" pitchFamily="2" charset="0"/>
        <a:ea typeface="+mn-ea"/>
        <a:cs typeface="+mn-cs"/>
      </a:defRPr>
    </a:lvl6pPr>
    <a:lvl7pPr marL="2743200" algn="l" defTabSz="914400" rtl="0" eaLnBrk="1" latinLnBrk="0" hangingPunct="1">
      <a:defRPr sz="3600" kern="1200">
        <a:solidFill>
          <a:schemeClr val="tx2"/>
        </a:solidFill>
        <a:latin typeface="Cooper Black" pitchFamily="2" charset="0"/>
        <a:ea typeface="+mn-ea"/>
        <a:cs typeface="+mn-cs"/>
      </a:defRPr>
    </a:lvl7pPr>
    <a:lvl8pPr marL="3200400" algn="l" defTabSz="914400" rtl="0" eaLnBrk="1" latinLnBrk="0" hangingPunct="1">
      <a:defRPr sz="3600" kern="1200">
        <a:solidFill>
          <a:schemeClr val="tx2"/>
        </a:solidFill>
        <a:latin typeface="Cooper Black" pitchFamily="2" charset="0"/>
        <a:ea typeface="+mn-ea"/>
        <a:cs typeface="+mn-cs"/>
      </a:defRPr>
    </a:lvl8pPr>
    <a:lvl9pPr marL="3657600" algn="l" defTabSz="914400" rtl="0" eaLnBrk="1" latinLnBrk="0" hangingPunct="1">
      <a:defRPr sz="3600" kern="1200">
        <a:solidFill>
          <a:schemeClr val="tx2"/>
        </a:solidFill>
        <a:latin typeface="Cooper Black" pitchFamily="2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FF"/>
    <a:srgbClr val="00FFFF"/>
    <a:srgbClr val="FFFFFF"/>
    <a:srgbClr val="000099"/>
    <a:srgbClr val="0000CC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2787"/>
    <p:restoredTop sz="90929"/>
  </p:normalViewPr>
  <p:slideViewPr>
    <p:cSldViewPr showGuides="1">
      <p:cViewPr varScale="1">
        <p:scale>
          <a:sx n="55" d="100"/>
          <a:sy n="55" d="100"/>
        </p:scale>
        <p:origin x="38" y="96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-655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10.fntdata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openxmlformats.org/officeDocument/2006/relationships/font" Target="fonts/font12.fntdata"/><Relationship Id="rId10" Type="http://schemas.openxmlformats.org/officeDocument/2006/relationships/slide" Target="slides/slide9.xml"/><Relationship Id="rId19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font" Target="fonts/font11.fntdata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912285" y="1279526"/>
            <a:ext cx="10365316" cy="5027613"/>
          </a:xfrm>
        </p:spPr>
        <p:txBody>
          <a:bodyPr/>
          <a:lstStyle>
            <a:lvl1pPr>
              <a:defRPr sz="2400" b="0"/>
            </a:lvl1pPr>
            <a:lvl2pPr marL="168275" lvl="1" indent="339725" algn="l">
              <a:defRPr sz="2200"/>
            </a:lvl2pPr>
            <a:lvl3pPr marL="906463" lvl="2" indent="-284163">
              <a:defRPr sz="2200"/>
            </a:lvl3pPr>
            <a:lvl4pPr marL="1477963" lvl="3" indent="-457200">
              <a:defRPr/>
            </a:lvl4pPr>
            <a:lvl5pPr marL="2049463" lvl="4" indent="-457200">
              <a:defRPr/>
            </a:lvl5pPr>
          </a:lstStyle>
          <a:p>
            <a:r>
              <a:rPr lang="en-US"/>
              <a:t>Click to edit Master subtitle style</a:t>
            </a:r>
          </a:p>
          <a:p>
            <a:pPr lvl="1"/>
            <a:endParaRPr lang="en-US"/>
          </a:p>
          <a:p>
            <a:pPr lvl="2"/>
            <a:endParaRPr lang="en-US"/>
          </a:p>
          <a:p>
            <a:pPr lvl="3"/>
            <a:endParaRPr lang="en-US"/>
          </a:p>
          <a:p>
            <a:pPr lvl="4"/>
            <a:endParaRPr lang="en-US"/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26E3889-B6C6-4DFF-9C46-C544B9767FD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774867C-9529-4155-8138-33D2E6B0FEF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5BFB1A6-A46A-494F-A51D-FB4335F87B0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279526"/>
            <a:ext cx="5080000" cy="50276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279526"/>
            <a:ext cx="5080000" cy="50276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68EAA15-8F0D-466F-AF10-F01D1AB6CAC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FB6B7C9-74C8-4799-98FA-D95B7BBEC7E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3DCFC39-77F5-4A40-978F-0DC6856CBC0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16CAAB4-BFD2-49B5-B2D6-FF9383C33E0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C2D522B-A809-4FE1-A196-200D9A57B06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E27C2E-4233-4346-A646-52D2355D4C6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4ACA0DD-A66C-491E-B429-701E17E29BC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6800" y="547688"/>
            <a:ext cx="2590800" cy="57594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547688"/>
            <a:ext cx="7569200" cy="5759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E72B8C5-0EC6-40DD-9DFF-47452AA7ACC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547689"/>
            <a:ext cx="10363200" cy="593725"/>
          </a:xfrm>
          <a:prstGeom prst="rect">
            <a:avLst/>
          </a:prstGeom>
          <a:noFill/>
          <a:ln w="9525">
            <a:solidFill>
              <a:srgbClr val="00FFFF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279526"/>
            <a:ext cx="10363200" cy="5027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397625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solidFill>
                  <a:schemeClr val="bg1"/>
                </a:solidFill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397625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bg1"/>
                </a:solidFill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397625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bg1"/>
                </a:solidFill>
                <a:latin typeface="Times New Roman" pitchFamily="18" charset="0"/>
              </a:defRPr>
            </a:lvl1pPr>
          </a:lstStyle>
          <a:p>
            <a:fld id="{FD1D2092-FF1D-4885-95EF-3F7497066E0C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wedge/>
  </p:transition>
  <p:txStyles>
    <p:titleStyle>
      <a:lvl1pPr algn="ctr" rtl="0" fontAlgn="base">
        <a:spcBef>
          <a:spcPct val="0"/>
        </a:spcBef>
        <a:spcAft>
          <a:spcPct val="0"/>
        </a:spcAft>
        <a:defRPr sz="3300">
          <a:solidFill>
            <a:srgbClr val="FFFF00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3300">
          <a:solidFill>
            <a:srgbClr val="FFFF00"/>
          </a:solidFill>
          <a:latin typeface="Cooper Black" pitchFamily="2" charset="0"/>
        </a:defRPr>
      </a:lvl2pPr>
      <a:lvl3pPr algn="ctr" rtl="0" fontAlgn="base">
        <a:spcBef>
          <a:spcPct val="0"/>
        </a:spcBef>
        <a:spcAft>
          <a:spcPct val="0"/>
        </a:spcAft>
        <a:defRPr sz="3300">
          <a:solidFill>
            <a:srgbClr val="FFFF00"/>
          </a:solidFill>
          <a:latin typeface="Cooper Black" pitchFamily="2" charset="0"/>
        </a:defRPr>
      </a:lvl3pPr>
      <a:lvl4pPr algn="ctr" rtl="0" fontAlgn="base">
        <a:spcBef>
          <a:spcPct val="0"/>
        </a:spcBef>
        <a:spcAft>
          <a:spcPct val="0"/>
        </a:spcAft>
        <a:defRPr sz="3300">
          <a:solidFill>
            <a:srgbClr val="FFFF00"/>
          </a:solidFill>
          <a:latin typeface="Cooper Black" pitchFamily="2" charset="0"/>
        </a:defRPr>
      </a:lvl4pPr>
      <a:lvl5pPr algn="ctr" rtl="0" fontAlgn="base">
        <a:spcBef>
          <a:spcPct val="0"/>
        </a:spcBef>
        <a:spcAft>
          <a:spcPct val="0"/>
        </a:spcAft>
        <a:defRPr sz="3300">
          <a:solidFill>
            <a:srgbClr val="FFFF00"/>
          </a:solidFill>
          <a:latin typeface="Cooper Black" pitchFamily="2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300">
          <a:solidFill>
            <a:srgbClr val="FFFF00"/>
          </a:solidFill>
          <a:latin typeface="Cooper Black" pitchFamily="2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300">
          <a:solidFill>
            <a:srgbClr val="FFFF00"/>
          </a:solidFill>
          <a:latin typeface="Cooper Black" pitchFamily="2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300">
          <a:solidFill>
            <a:srgbClr val="FFFF00"/>
          </a:solidFill>
          <a:latin typeface="Cooper Black" pitchFamily="2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300">
          <a:solidFill>
            <a:srgbClr val="FFFF00"/>
          </a:solidFill>
          <a:latin typeface="Cooper Black" pitchFamily="2" charset="0"/>
        </a:defRPr>
      </a:lvl9pPr>
    </p:titleStyle>
    <p:bodyStyle>
      <a:lvl1pPr algn="ctr" rtl="0" fontAlgn="base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+mn-lt"/>
          <a:ea typeface="+mn-ea"/>
          <a:cs typeface="+mn-cs"/>
        </a:defRPr>
      </a:lvl1pPr>
      <a:lvl2pPr marL="114300" algn="ctr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+mn-lt"/>
        </a:defRPr>
      </a:lvl2pPr>
      <a:lvl3pPr marL="396875" indent="-168275" algn="l" rtl="0" fontAlgn="base">
        <a:spcBef>
          <a:spcPct val="0"/>
        </a:spcBef>
        <a:spcAft>
          <a:spcPct val="0"/>
        </a:spcAft>
        <a:buChar char="•"/>
        <a:defRPr sz="2400" b="1" i="1">
          <a:solidFill>
            <a:schemeClr val="bg1"/>
          </a:solidFill>
          <a:latin typeface="+mn-lt"/>
        </a:defRPr>
      </a:lvl3pPr>
      <a:lvl4pPr marL="744538" indent="-233363" algn="l" rtl="0" fontAlgn="base">
        <a:spcBef>
          <a:spcPct val="0"/>
        </a:spcBef>
        <a:spcAft>
          <a:spcPct val="0"/>
        </a:spcAft>
        <a:buChar char="–"/>
        <a:defRPr sz="2200">
          <a:solidFill>
            <a:schemeClr val="bg1"/>
          </a:solidFill>
          <a:latin typeface="+mn-lt"/>
        </a:defRPr>
      </a:lvl4pPr>
      <a:lvl5pPr marL="1089025" indent="-230188" algn="l" rtl="0" fontAlgn="base">
        <a:spcBef>
          <a:spcPct val="0"/>
        </a:spcBef>
        <a:spcAft>
          <a:spcPct val="0"/>
        </a:spcAft>
        <a:buChar char="»"/>
        <a:defRPr sz="2200">
          <a:solidFill>
            <a:schemeClr val="bg1"/>
          </a:solidFill>
          <a:latin typeface="+mn-lt"/>
        </a:defRPr>
      </a:lvl5pPr>
      <a:lvl6pPr marL="1546225" indent="-230188" algn="l" rtl="0" fontAlgn="base">
        <a:spcBef>
          <a:spcPct val="0"/>
        </a:spcBef>
        <a:spcAft>
          <a:spcPct val="0"/>
        </a:spcAft>
        <a:buChar char="»"/>
        <a:defRPr sz="2200">
          <a:solidFill>
            <a:schemeClr val="bg1"/>
          </a:solidFill>
          <a:latin typeface="+mn-lt"/>
        </a:defRPr>
      </a:lvl6pPr>
      <a:lvl7pPr marL="2003425" indent="-230188" algn="l" rtl="0" fontAlgn="base">
        <a:spcBef>
          <a:spcPct val="0"/>
        </a:spcBef>
        <a:spcAft>
          <a:spcPct val="0"/>
        </a:spcAft>
        <a:buChar char="»"/>
        <a:defRPr sz="2200">
          <a:solidFill>
            <a:schemeClr val="bg1"/>
          </a:solidFill>
          <a:latin typeface="+mn-lt"/>
        </a:defRPr>
      </a:lvl7pPr>
      <a:lvl8pPr marL="2460625" indent="-230188" algn="l" rtl="0" fontAlgn="base">
        <a:spcBef>
          <a:spcPct val="0"/>
        </a:spcBef>
        <a:spcAft>
          <a:spcPct val="0"/>
        </a:spcAft>
        <a:buChar char="»"/>
        <a:defRPr sz="2200">
          <a:solidFill>
            <a:schemeClr val="bg1"/>
          </a:solidFill>
          <a:latin typeface="+mn-lt"/>
        </a:defRPr>
      </a:lvl8pPr>
      <a:lvl9pPr marL="2917825" indent="-230188" algn="l" rtl="0" fontAlgn="base">
        <a:spcBef>
          <a:spcPct val="0"/>
        </a:spcBef>
        <a:spcAft>
          <a:spcPct val="0"/>
        </a:spcAft>
        <a:buChar char="»"/>
        <a:defRPr sz="2200">
          <a:solidFill>
            <a:schemeClr val="bg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biblestudylessons.com/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imprimis.hillsdale.edu/critical-race-theory-fight/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estudylessons.com/powerpoint" TargetMode="External"/><Relationship Id="rId2" Type="http://schemas.openxmlformats.org/officeDocument/2006/relationships/hyperlink" Target="https://www.biblestudylessons.com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biblestudylessons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7"/>
          <p:cNvSpPr>
            <a:spLocks noChangeArrowheads="1"/>
          </p:cNvSpPr>
          <p:nvPr/>
        </p:nvSpPr>
        <p:spPr bwMode="auto">
          <a:xfrm>
            <a:off x="0" y="10756"/>
            <a:ext cx="12306742" cy="6858001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2819400" y="838200"/>
            <a:ext cx="6477000" cy="1446550"/>
          </a:xfrm>
          <a:ln/>
        </p:spPr>
        <p:txBody>
          <a:bodyPr>
            <a:spAutoFit/>
          </a:bodyPr>
          <a:lstStyle/>
          <a:p>
            <a:r>
              <a:rPr lang="en-US" sz="4400" b="1" dirty="0">
                <a:solidFill>
                  <a:srgbClr val="66FFFF"/>
                </a:solidFill>
              </a:rPr>
              <a:t>Individual Moral Responsibility</a:t>
            </a:r>
          </a:p>
        </p:txBody>
      </p:sp>
      <p:pic>
        <p:nvPicPr>
          <p:cNvPr id="4" name="Picture 3" descr="Man-thinking-pondering1.pub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724400" y="2971800"/>
            <a:ext cx="2775204" cy="325935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C640909-C6A6-C21C-F112-53C20C2EF952}"/>
              </a:ext>
            </a:extLst>
          </p:cNvPr>
          <p:cNvSpPr txBox="1"/>
          <p:nvPr/>
        </p:nvSpPr>
        <p:spPr>
          <a:xfrm>
            <a:off x="1503574" y="6172200"/>
            <a:ext cx="2611226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3"/>
              </a:rPr>
              <a:t>biblestudylessons.com</a:t>
            </a:r>
            <a:r>
              <a:rPr lang="en-US" sz="16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</p:txBody>
      </p:sp>
    </p:spTree>
  </p:cSld>
  <p:clrMapOvr>
    <a:masterClrMapping/>
  </p:clrMapOvr>
  <p:transition>
    <p:wedg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2209800" y="323671"/>
            <a:ext cx="7772400" cy="1200329"/>
          </a:xfrm>
          <a:ln/>
        </p:spPr>
        <p:txBody>
          <a:bodyPr>
            <a:spAutoFit/>
          </a:bodyPr>
          <a:lstStyle/>
          <a:p>
            <a:r>
              <a:rPr lang="en-US" sz="3600" b="1" dirty="0">
                <a:solidFill>
                  <a:srgbClr val="66FFFF"/>
                </a:solidFill>
                <a:ea typeface="MS Mincho" pitchFamily="49" charset="-128"/>
              </a:rPr>
              <a:t>Each Individual Responsible for </a:t>
            </a:r>
            <a:br>
              <a:rPr lang="en-US" sz="3600" b="1" dirty="0">
                <a:solidFill>
                  <a:srgbClr val="66FFFF"/>
                </a:solidFill>
                <a:ea typeface="MS Mincho" pitchFamily="49" charset="-128"/>
              </a:rPr>
            </a:br>
            <a:r>
              <a:rPr lang="en-US" sz="3600" b="1" dirty="0">
                <a:solidFill>
                  <a:srgbClr val="66FFFF"/>
                </a:solidFill>
                <a:ea typeface="MS Mincho" pitchFamily="49" charset="-128"/>
              </a:rPr>
              <a:t>His Own Conduct</a:t>
            </a:r>
            <a:endParaRPr lang="en-US" sz="3600" b="1" dirty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00200" y="1790106"/>
            <a:ext cx="8991600" cy="4308872"/>
          </a:xfrm>
        </p:spPr>
        <p:txBody>
          <a:bodyPr wrap="square">
            <a:spAutoFit/>
          </a:bodyPr>
          <a:lstStyle/>
          <a:p>
            <a:pPr marL="334963" indent="-334963" algn="l"/>
            <a:r>
              <a:rPr lang="en-US" dirty="0">
                <a:solidFill>
                  <a:srgbClr val="FFFF00"/>
                </a:solidFill>
                <a:latin typeface="Comic Sans MS" panose="030F0702030302020204" pitchFamily="66" charset="0"/>
                <a:cs typeface="Times New Roman" pitchFamily="18" charset="0"/>
              </a:rPr>
              <a:t>Ezekiel 18:20 — </a:t>
            </a:r>
            <a:r>
              <a:rPr lang="en-US" b="0" dirty="0">
                <a:solidFill>
                  <a:srgbClr val="FFFFFF"/>
                </a:solidFill>
                <a:latin typeface="Comic Sans MS" panose="030F0702030302020204" pitchFamily="66" charset="0"/>
                <a:cs typeface="Times New Roman" pitchFamily="18" charset="0"/>
              </a:rPr>
              <a:t>The righteousness of the righteous shall be upon </a:t>
            </a:r>
            <a:r>
              <a:rPr lang="en-US" b="0" dirty="0">
                <a:solidFill>
                  <a:schemeClr val="accent1"/>
                </a:solidFill>
                <a:latin typeface="Comic Sans MS" panose="030F0702030302020204" pitchFamily="66" charset="0"/>
                <a:cs typeface="Times New Roman" pitchFamily="18" charset="0"/>
              </a:rPr>
              <a:t>himself</a:t>
            </a:r>
            <a:r>
              <a:rPr lang="en-US" b="0" dirty="0">
                <a:solidFill>
                  <a:srgbClr val="FFFFFF"/>
                </a:solidFill>
                <a:latin typeface="Comic Sans MS" panose="030F0702030302020204" pitchFamily="66" charset="0"/>
                <a:cs typeface="Times New Roman" pitchFamily="18" charset="0"/>
              </a:rPr>
              <a:t>, and the wickedness of the wicked shall be upon </a:t>
            </a:r>
            <a:r>
              <a:rPr lang="en-US" b="0" dirty="0">
                <a:solidFill>
                  <a:schemeClr val="accent1"/>
                </a:solidFill>
                <a:latin typeface="Comic Sans MS" panose="030F0702030302020204" pitchFamily="66" charset="0"/>
                <a:cs typeface="Times New Roman" pitchFamily="18" charset="0"/>
              </a:rPr>
              <a:t>himself</a:t>
            </a:r>
            <a:r>
              <a:rPr lang="en-US" b="0" dirty="0">
                <a:solidFill>
                  <a:srgbClr val="FFFFFF"/>
                </a:solidFill>
                <a:latin typeface="Comic Sans MS" panose="030F0702030302020204" pitchFamily="66" charset="0"/>
              </a:rPr>
              <a:t> </a:t>
            </a:r>
          </a:p>
          <a:p>
            <a:pPr marL="334963" indent="-334963" algn="l"/>
            <a:r>
              <a:rPr lang="en-US" dirty="0">
                <a:solidFill>
                  <a:srgbClr val="FFFF00"/>
                </a:solidFill>
                <a:latin typeface="Comic Sans MS" panose="030F0702030302020204" pitchFamily="66" charset="0"/>
                <a:ea typeface="MS Mincho" pitchFamily="49" charset="-128"/>
              </a:rPr>
              <a:t>Matthew 7:21-28 – </a:t>
            </a:r>
            <a:r>
              <a:rPr lang="en-US" b="0" dirty="0">
                <a:solidFill>
                  <a:schemeClr val="accent1"/>
                </a:solidFill>
                <a:latin typeface="Comic Sans MS" panose="030F0702030302020204" pitchFamily="66" charset="0"/>
                <a:ea typeface="MS Mincho" pitchFamily="49" charset="-128"/>
              </a:rPr>
              <a:t>He who </a:t>
            </a:r>
            <a:r>
              <a:rPr lang="en-US" b="0" dirty="0">
                <a:solidFill>
                  <a:srgbClr val="FFFFFF"/>
                </a:solidFill>
                <a:latin typeface="Comic Sans MS" panose="030F0702030302020204" pitchFamily="66" charset="0"/>
                <a:ea typeface="MS Mincho" pitchFamily="49" charset="-128"/>
              </a:rPr>
              <a:t>does the will of the Father will enter the kingdom.</a:t>
            </a:r>
          </a:p>
          <a:p>
            <a:pPr marL="334963" indent="-334963" algn="l"/>
            <a:r>
              <a:rPr lang="en-US" dirty="0">
                <a:solidFill>
                  <a:srgbClr val="FFFF00"/>
                </a:solidFill>
                <a:latin typeface="Comic Sans MS" panose="030F0702030302020204" pitchFamily="66" charset="0"/>
                <a:cs typeface="Times New Roman" pitchFamily="18" charset="0"/>
              </a:rPr>
              <a:t>Acts 10:35</a:t>
            </a:r>
            <a:r>
              <a:rPr lang="en-US" b="0" dirty="0">
                <a:solidFill>
                  <a:srgbClr val="FFFF00"/>
                </a:solidFill>
                <a:latin typeface="Comic Sans MS" panose="030F0702030302020204" pitchFamily="66" charset="0"/>
                <a:cs typeface="Times New Roman" pitchFamily="18" charset="0"/>
              </a:rPr>
              <a:t> — </a:t>
            </a:r>
            <a:r>
              <a:rPr lang="en-US" b="0" dirty="0">
                <a:solidFill>
                  <a:schemeClr val="accent1"/>
                </a:solidFill>
                <a:latin typeface="Comic Sans MS" panose="030F0702030302020204" pitchFamily="66" charset="0"/>
                <a:cs typeface="Times New Roman" pitchFamily="18" charset="0"/>
              </a:rPr>
              <a:t>Whoever</a:t>
            </a:r>
            <a:r>
              <a:rPr lang="en-US" b="0" dirty="0">
                <a:solidFill>
                  <a:srgbClr val="FFFFFF"/>
                </a:solidFill>
                <a:latin typeface="Comic Sans MS" panose="030F0702030302020204" pitchFamily="66" charset="0"/>
                <a:cs typeface="Times New Roman" pitchFamily="18" charset="0"/>
              </a:rPr>
              <a:t> fears Him and works righteousness is accepted.</a:t>
            </a:r>
            <a:r>
              <a:rPr lang="en-US" b="0" dirty="0">
                <a:solidFill>
                  <a:srgbClr val="FFFFFF"/>
                </a:solidFill>
                <a:latin typeface="Comic Sans MS" panose="030F0702030302020204" pitchFamily="66" charset="0"/>
                <a:ea typeface="MS Mincho" pitchFamily="49" charset="-128"/>
              </a:rPr>
              <a:t> </a:t>
            </a:r>
          </a:p>
          <a:p>
            <a:pPr marL="334963" indent="-334963" algn="l"/>
            <a:r>
              <a:rPr lang="en-US" dirty="0">
                <a:solidFill>
                  <a:srgbClr val="FFFF00"/>
                </a:solidFill>
                <a:latin typeface="Comic Sans MS" panose="030F0702030302020204" pitchFamily="66" charset="0"/>
                <a:ea typeface="MS Mincho" pitchFamily="49" charset="-128"/>
              </a:rPr>
              <a:t>James 1:23-25 – </a:t>
            </a:r>
            <a:r>
              <a:rPr lang="en-US" b="0" dirty="0">
                <a:solidFill>
                  <a:schemeClr val="accent1"/>
                </a:solidFill>
                <a:latin typeface="Comic Sans MS" panose="030F0702030302020204" pitchFamily="66" charset="0"/>
                <a:ea typeface="MS Mincho" pitchFamily="49" charset="-128"/>
              </a:rPr>
              <a:t>He who </a:t>
            </a:r>
            <a:r>
              <a:rPr lang="en-US" b="0" dirty="0">
                <a:solidFill>
                  <a:srgbClr val="FFFFFF"/>
                </a:solidFill>
                <a:latin typeface="Comic Sans MS" panose="030F0702030302020204" pitchFamily="66" charset="0"/>
                <a:ea typeface="MS Mincho" pitchFamily="49" charset="-128"/>
              </a:rPr>
              <a:t>looks into the perfect law of liberty and continues doing the work, </a:t>
            </a:r>
            <a:r>
              <a:rPr lang="en-US" b="0" dirty="0">
                <a:solidFill>
                  <a:schemeClr val="accent1"/>
                </a:solidFill>
                <a:latin typeface="Comic Sans MS" panose="030F0702030302020204" pitchFamily="66" charset="0"/>
                <a:ea typeface="MS Mincho" pitchFamily="49" charset="-128"/>
              </a:rPr>
              <a:t>this one </a:t>
            </a:r>
            <a:r>
              <a:rPr lang="en-US" b="0" dirty="0">
                <a:solidFill>
                  <a:srgbClr val="FFFFFF"/>
                </a:solidFill>
                <a:latin typeface="Comic Sans MS" panose="030F0702030302020204" pitchFamily="66" charset="0"/>
                <a:ea typeface="MS Mincho" pitchFamily="49" charset="-128"/>
              </a:rPr>
              <a:t>will be blessed in what </a:t>
            </a:r>
            <a:r>
              <a:rPr lang="en-US" b="0" dirty="0">
                <a:solidFill>
                  <a:schemeClr val="accent1"/>
                </a:solidFill>
                <a:latin typeface="Comic Sans MS" panose="030F0702030302020204" pitchFamily="66" charset="0"/>
                <a:ea typeface="MS Mincho" pitchFamily="49" charset="-128"/>
              </a:rPr>
              <a:t>he</a:t>
            </a:r>
            <a:r>
              <a:rPr lang="en-US" b="0" dirty="0">
                <a:solidFill>
                  <a:srgbClr val="FFFFFF"/>
                </a:solidFill>
                <a:latin typeface="Comic Sans MS" panose="030F0702030302020204" pitchFamily="66" charset="0"/>
                <a:ea typeface="MS Mincho" pitchFamily="49" charset="-128"/>
              </a:rPr>
              <a:t> does. </a:t>
            </a:r>
          </a:p>
        </p:txBody>
      </p:sp>
    </p:spTree>
  </p:cSld>
  <p:clrMapOvr>
    <a:masterClrMapping/>
  </p:clrMapOvr>
  <p:transition>
    <p:wedg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2209800" y="399871"/>
            <a:ext cx="7772400" cy="1200329"/>
          </a:xfrm>
          <a:ln/>
        </p:spPr>
        <p:txBody>
          <a:bodyPr>
            <a:spAutoFit/>
          </a:bodyPr>
          <a:lstStyle/>
          <a:p>
            <a:r>
              <a:rPr lang="en-US" sz="3600" b="1" dirty="0">
                <a:solidFill>
                  <a:srgbClr val="66FFFF"/>
                </a:solidFill>
                <a:ea typeface="MS Mincho" pitchFamily="49" charset="-128"/>
              </a:rPr>
              <a:t>Eternal Destinies Based on Individual Choices</a:t>
            </a:r>
            <a:r>
              <a:rPr lang="en-US" sz="3600" b="1" dirty="0"/>
              <a:t> 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0" y="1676400"/>
            <a:ext cx="9296400" cy="4739759"/>
          </a:xfrm>
        </p:spPr>
        <p:txBody>
          <a:bodyPr wrap="square">
            <a:spAutoFit/>
          </a:bodyPr>
          <a:lstStyle/>
          <a:p>
            <a:pPr marL="334963" indent="-334963" algn="l"/>
            <a:r>
              <a:rPr lang="en-US" dirty="0">
                <a:solidFill>
                  <a:srgbClr val="FFFF00"/>
                </a:solidFill>
                <a:latin typeface="Comic Sans MS" panose="030F0702030302020204" pitchFamily="66" charset="0"/>
                <a:cs typeface="Times New Roman" pitchFamily="18" charset="0"/>
              </a:rPr>
              <a:t>2 Corinthians 5:10</a:t>
            </a:r>
            <a:r>
              <a:rPr lang="en-US" b="0" dirty="0">
                <a:solidFill>
                  <a:srgbClr val="FFFFFF"/>
                </a:solidFill>
                <a:latin typeface="Comic Sans MS" panose="030F0702030302020204" pitchFamily="66" charset="0"/>
                <a:cs typeface="Times New Roman" pitchFamily="18" charset="0"/>
              </a:rPr>
              <a:t> — </a:t>
            </a:r>
            <a:r>
              <a:rPr lang="en-US" b="0" dirty="0">
                <a:solidFill>
                  <a:schemeClr val="accent1"/>
                </a:solidFill>
                <a:latin typeface="Comic Sans MS" panose="030F0702030302020204" pitchFamily="66" charset="0"/>
                <a:cs typeface="Times New Roman" pitchFamily="18" charset="0"/>
              </a:rPr>
              <a:t>Each one </a:t>
            </a:r>
            <a:r>
              <a:rPr lang="en-US" b="0" dirty="0">
                <a:solidFill>
                  <a:srgbClr val="FFFFFF"/>
                </a:solidFill>
                <a:latin typeface="Comic Sans MS" panose="030F0702030302020204" pitchFamily="66" charset="0"/>
                <a:cs typeface="Times New Roman" pitchFamily="18" charset="0"/>
              </a:rPr>
              <a:t>will receive the things done</a:t>
            </a:r>
            <a:r>
              <a:rPr lang="en-US" b="0" i="1" dirty="0">
                <a:solidFill>
                  <a:srgbClr val="FFFFFF"/>
                </a:solidFill>
                <a:latin typeface="Comic Sans MS" panose="030F0702030302020204" pitchFamily="66" charset="0"/>
                <a:cs typeface="Times New Roman" pitchFamily="18" charset="0"/>
              </a:rPr>
              <a:t> </a:t>
            </a:r>
            <a:r>
              <a:rPr lang="en-US" b="0" dirty="0">
                <a:solidFill>
                  <a:srgbClr val="FFFFFF"/>
                </a:solidFill>
                <a:latin typeface="Comic Sans MS" panose="030F0702030302020204" pitchFamily="66" charset="0"/>
                <a:cs typeface="Times New Roman" pitchFamily="18" charset="0"/>
              </a:rPr>
              <a:t>in the body, according to what </a:t>
            </a:r>
            <a:r>
              <a:rPr lang="en-US" b="0" dirty="0">
                <a:solidFill>
                  <a:schemeClr val="accent1"/>
                </a:solidFill>
                <a:latin typeface="Comic Sans MS" panose="030F0702030302020204" pitchFamily="66" charset="0"/>
                <a:cs typeface="Times New Roman" pitchFamily="18" charset="0"/>
              </a:rPr>
              <a:t>he</a:t>
            </a:r>
            <a:r>
              <a:rPr lang="en-US" b="0" dirty="0">
                <a:solidFill>
                  <a:srgbClr val="FFFFFF"/>
                </a:solidFill>
                <a:latin typeface="Comic Sans MS" panose="030F0702030302020204" pitchFamily="66" charset="0"/>
                <a:cs typeface="Times New Roman" pitchFamily="18" charset="0"/>
              </a:rPr>
              <a:t> has done, whether good or bad.</a:t>
            </a:r>
            <a:r>
              <a:rPr lang="en-US" b="0" dirty="0">
                <a:solidFill>
                  <a:srgbClr val="FFFFFF"/>
                </a:solidFill>
                <a:latin typeface="Comic Sans MS" panose="030F0702030302020204" pitchFamily="66" charset="0"/>
                <a:ea typeface="MS Mincho" pitchFamily="49" charset="-128"/>
              </a:rPr>
              <a:t> </a:t>
            </a:r>
          </a:p>
          <a:p>
            <a:pPr marL="334963" indent="-334963" algn="l"/>
            <a:r>
              <a:rPr lang="en-US" dirty="0">
                <a:solidFill>
                  <a:srgbClr val="FFFF00"/>
                </a:solidFill>
                <a:latin typeface="Comic Sans MS" panose="030F0702030302020204" pitchFamily="66" charset="0"/>
                <a:ea typeface="MS Mincho" pitchFamily="49" charset="-128"/>
              </a:rPr>
              <a:t>Romans 2:6-10 – </a:t>
            </a:r>
            <a:r>
              <a:rPr lang="en-US" b="0" dirty="0">
                <a:solidFill>
                  <a:srgbClr val="FFFFFF"/>
                </a:solidFill>
                <a:latin typeface="Comic Sans MS" panose="030F0702030302020204" pitchFamily="66" charset="0"/>
                <a:ea typeface="MS Mincho" pitchFamily="49" charset="-128"/>
              </a:rPr>
              <a:t>God will render to </a:t>
            </a:r>
            <a:r>
              <a:rPr lang="en-US" b="0" dirty="0">
                <a:solidFill>
                  <a:schemeClr val="accent1"/>
                </a:solidFill>
                <a:latin typeface="Comic Sans MS" panose="030F0702030302020204" pitchFamily="66" charset="0"/>
                <a:ea typeface="MS Mincho" pitchFamily="49" charset="-128"/>
              </a:rPr>
              <a:t>each one </a:t>
            </a:r>
            <a:r>
              <a:rPr lang="en-US" b="0" dirty="0">
                <a:solidFill>
                  <a:srgbClr val="FFFFFF"/>
                </a:solidFill>
                <a:latin typeface="Comic Sans MS" panose="030F0702030302020204" pitchFamily="66" charset="0"/>
                <a:ea typeface="MS Mincho" pitchFamily="49" charset="-128"/>
              </a:rPr>
              <a:t>according to </a:t>
            </a:r>
            <a:r>
              <a:rPr lang="en-US" b="0" dirty="0">
                <a:solidFill>
                  <a:schemeClr val="accent1"/>
                </a:solidFill>
                <a:latin typeface="Comic Sans MS" panose="030F0702030302020204" pitchFamily="66" charset="0"/>
                <a:ea typeface="MS Mincho" pitchFamily="49" charset="-128"/>
              </a:rPr>
              <a:t>his</a:t>
            </a:r>
            <a:r>
              <a:rPr lang="en-US" b="0" dirty="0">
                <a:solidFill>
                  <a:srgbClr val="FFFFFF"/>
                </a:solidFill>
                <a:latin typeface="Comic Sans MS" panose="030F0702030302020204" pitchFamily="66" charset="0"/>
                <a:ea typeface="MS Mincho" pitchFamily="49" charset="-128"/>
              </a:rPr>
              <a:t> deeds. Tribulation on </a:t>
            </a:r>
            <a:r>
              <a:rPr lang="en-US" b="0" dirty="0">
                <a:solidFill>
                  <a:schemeClr val="accent1"/>
                </a:solidFill>
                <a:latin typeface="Comic Sans MS" panose="030F0702030302020204" pitchFamily="66" charset="0"/>
                <a:ea typeface="MS Mincho" pitchFamily="49" charset="-128"/>
              </a:rPr>
              <a:t>every</a:t>
            </a:r>
            <a:r>
              <a:rPr lang="en-US" b="0" dirty="0">
                <a:solidFill>
                  <a:srgbClr val="00FFFF"/>
                </a:solidFill>
                <a:latin typeface="Comic Sans MS" panose="030F0702030302020204" pitchFamily="66" charset="0"/>
                <a:ea typeface="MS Mincho" pitchFamily="49" charset="-128"/>
              </a:rPr>
              <a:t> </a:t>
            </a:r>
            <a:r>
              <a:rPr lang="en-US" b="0" dirty="0">
                <a:solidFill>
                  <a:schemeClr val="accent1"/>
                </a:solidFill>
                <a:latin typeface="Comic Sans MS" panose="030F0702030302020204" pitchFamily="66" charset="0"/>
                <a:ea typeface="MS Mincho" pitchFamily="49" charset="-128"/>
              </a:rPr>
              <a:t>soul of man </a:t>
            </a:r>
            <a:r>
              <a:rPr lang="en-US" b="0" dirty="0">
                <a:solidFill>
                  <a:srgbClr val="FFFFFF"/>
                </a:solidFill>
                <a:latin typeface="Comic Sans MS" panose="030F0702030302020204" pitchFamily="66" charset="0"/>
                <a:ea typeface="MS Mincho" pitchFamily="49" charset="-128"/>
              </a:rPr>
              <a:t>who does evil, but glory and peace to </a:t>
            </a:r>
            <a:r>
              <a:rPr lang="en-US" b="0" dirty="0">
                <a:solidFill>
                  <a:schemeClr val="accent1"/>
                </a:solidFill>
                <a:latin typeface="Comic Sans MS" panose="030F0702030302020204" pitchFamily="66" charset="0"/>
                <a:ea typeface="MS Mincho" pitchFamily="49" charset="-128"/>
              </a:rPr>
              <a:t>everyone</a:t>
            </a:r>
            <a:r>
              <a:rPr lang="en-US" b="0" dirty="0">
                <a:solidFill>
                  <a:srgbClr val="FFFFFF"/>
                </a:solidFill>
                <a:latin typeface="Comic Sans MS" panose="030F0702030302020204" pitchFamily="66" charset="0"/>
                <a:ea typeface="MS Mincho" pitchFamily="49" charset="-128"/>
              </a:rPr>
              <a:t> who works what is good. </a:t>
            </a:r>
          </a:p>
          <a:p>
            <a:pPr marL="334963" indent="-334963" algn="l"/>
            <a:r>
              <a:rPr lang="en-US" dirty="0">
                <a:solidFill>
                  <a:srgbClr val="FFFF00"/>
                </a:solidFill>
                <a:latin typeface="Comic Sans MS" panose="030F0702030302020204" pitchFamily="66" charset="0"/>
                <a:ea typeface="MS Mincho" pitchFamily="49" charset="-128"/>
              </a:rPr>
              <a:t>Galatians 6:7,8 </a:t>
            </a:r>
            <a:r>
              <a:rPr lang="en-US" b="0" dirty="0">
                <a:solidFill>
                  <a:srgbClr val="FFFF00"/>
                </a:solidFill>
                <a:latin typeface="Comic Sans MS" panose="030F0702030302020204" pitchFamily="66" charset="0"/>
                <a:cs typeface="Times New Roman" pitchFamily="18" charset="0"/>
              </a:rPr>
              <a:t>— </a:t>
            </a:r>
            <a:r>
              <a:rPr lang="en-US" b="0" dirty="0">
                <a:solidFill>
                  <a:srgbClr val="FFFFFF"/>
                </a:solidFill>
                <a:latin typeface="Comic Sans MS" panose="030F0702030302020204" pitchFamily="66" charset="0"/>
                <a:ea typeface="MS Mincho" pitchFamily="49" charset="-128"/>
              </a:rPr>
              <a:t>Whatever </a:t>
            </a:r>
            <a:r>
              <a:rPr lang="en-US" b="0" dirty="0">
                <a:solidFill>
                  <a:schemeClr val="accent1"/>
                </a:solidFill>
                <a:latin typeface="Comic Sans MS" panose="030F0702030302020204" pitchFamily="66" charset="0"/>
                <a:ea typeface="MS Mincho" pitchFamily="49" charset="-128"/>
              </a:rPr>
              <a:t>a man </a:t>
            </a:r>
            <a:r>
              <a:rPr lang="en-US" b="0" dirty="0">
                <a:solidFill>
                  <a:srgbClr val="FFFFFF"/>
                </a:solidFill>
                <a:latin typeface="Comic Sans MS" panose="030F0702030302020204" pitchFamily="66" charset="0"/>
                <a:ea typeface="MS Mincho" pitchFamily="49" charset="-128"/>
              </a:rPr>
              <a:t>sows that </a:t>
            </a:r>
            <a:r>
              <a:rPr lang="en-US" b="0" dirty="0">
                <a:solidFill>
                  <a:schemeClr val="accent1"/>
                </a:solidFill>
                <a:latin typeface="Comic Sans MS" panose="030F0702030302020204" pitchFamily="66" charset="0"/>
                <a:ea typeface="MS Mincho" pitchFamily="49" charset="-128"/>
              </a:rPr>
              <a:t>he</a:t>
            </a:r>
            <a:r>
              <a:rPr lang="en-US" b="0" dirty="0">
                <a:solidFill>
                  <a:srgbClr val="FFFFFF"/>
                </a:solidFill>
                <a:latin typeface="Comic Sans MS" panose="030F0702030302020204" pitchFamily="66" charset="0"/>
                <a:ea typeface="MS Mincho" pitchFamily="49" charset="-128"/>
              </a:rPr>
              <a:t> will also reap. </a:t>
            </a:r>
            <a:r>
              <a:rPr lang="en-US" b="0" dirty="0">
                <a:solidFill>
                  <a:schemeClr val="accent1"/>
                </a:solidFill>
                <a:latin typeface="Comic Sans MS" panose="030F0702030302020204" pitchFamily="66" charset="0"/>
                <a:ea typeface="MS Mincho" pitchFamily="49" charset="-128"/>
              </a:rPr>
              <a:t>He who </a:t>
            </a:r>
            <a:r>
              <a:rPr lang="en-US" b="0" dirty="0">
                <a:solidFill>
                  <a:srgbClr val="FFFFFF"/>
                </a:solidFill>
                <a:latin typeface="Comic Sans MS" panose="030F0702030302020204" pitchFamily="66" charset="0"/>
                <a:ea typeface="MS Mincho" pitchFamily="49" charset="-128"/>
              </a:rPr>
              <a:t>sows to the flesh will reap corruption. </a:t>
            </a:r>
            <a:r>
              <a:rPr lang="en-US" b="0" dirty="0">
                <a:solidFill>
                  <a:schemeClr val="accent1"/>
                </a:solidFill>
                <a:latin typeface="Comic Sans MS" panose="030F0702030302020204" pitchFamily="66" charset="0"/>
                <a:ea typeface="MS Mincho" pitchFamily="49" charset="-128"/>
              </a:rPr>
              <a:t>He who </a:t>
            </a:r>
            <a:r>
              <a:rPr lang="en-US" b="0" dirty="0">
                <a:solidFill>
                  <a:srgbClr val="FFFFFF"/>
                </a:solidFill>
                <a:latin typeface="Comic Sans MS" panose="030F0702030302020204" pitchFamily="66" charset="0"/>
                <a:ea typeface="MS Mincho" pitchFamily="49" charset="-128"/>
              </a:rPr>
              <a:t>sows to the spirit will reap everlasting life.</a:t>
            </a:r>
            <a:r>
              <a:rPr lang="en-US" b="0" dirty="0">
                <a:solidFill>
                  <a:srgbClr val="FFFFFF"/>
                </a:solidFill>
                <a:latin typeface="Comic Sans MS" panose="030F0702030302020204" pitchFamily="66" charset="0"/>
                <a:cs typeface="Times New Roman" pitchFamily="18" charset="0"/>
              </a:rPr>
              <a:t> </a:t>
            </a:r>
            <a:endParaRPr lang="en-US" b="0" dirty="0">
              <a:solidFill>
                <a:srgbClr val="FFFFFF"/>
              </a:solidFill>
              <a:latin typeface="Comic Sans MS" panose="030F0702030302020204" pitchFamily="66" charset="0"/>
              <a:ea typeface="MS Mincho" pitchFamily="49" charset="-128"/>
            </a:endParaRPr>
          </a:p>
        </p:txBody>
      </p:sp>
    </p:spTree>
  </p:cSld>
  <p:clrMapOvr>
    <a:masterClrMapping/>
  </p:clrMapOvr>
  <p:transition>
    <p:wedg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2209800" y="323671"/>
            <a:ext cx="7772400" cy="1200329"/>
          </a:xfrm>
          <a:ln/>
        </p:spPr>
        <p:txBody>
          <a:bodyPr>
            <a:spAutoFit/>
          </a:bodyPr>
          <a:lstStyle/>
          <a:p>
            <a:r>
              <a:rPr lang="en-US" sz="3600" b="1" dirty="0">
                <a:solidFill>
                  <a:srgbClr val="66FFFF"/>
                </a:solidFill>
                <a:ea typeface="MS Mincho" pitchFamily="49" charset="-128"/>
              </a:rPr>
              <a:t>Individual Responsibility in Specific Steps to Salvation</a:t>
            </a:r>
            <a:r>
              <a:rPr lang="en-US" sz="3600" b="1" dirty="0"/>
              <a:t> 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029200" y="1676401"/>
            <a:ext cx="5943600" cy="4739759"/>
          </a:xfr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FFFF00"/>
                </a:solidFill>
                <a:cs typeface="Times New Roman" pitchFamily="18" charset="0"/>
              </a:rPr>
              <a:t>Hearing the Gospel</a:t>
            </a:r>
            <a:br>
              <a:rPr lang="en-US" dirty="0">
                <a:solidFill>
                  <a:srgbClr val="FFFF00"/>
                </a:solidFill>
                <a:latin typeface="Georgia" pitchFamily="18" charset="0"/>
                <a:cs typeface="Times New Roman" pitchFamily="18" charset="0"/>
              </a:rPr>
            </a:br>
            <a:r>
              <a:rPr lang="en-US" b="0" dirty="0">
                <a:solidFill>
                  <a:srgbClr val="FFFFFF"/>
                </a:solidFill>
                <a:latin typeface="Comic Sans MS" pitchFamily="66" charset="0"/>
                <a:ea typeface="MS Mincho" pitchFamily="49" charset="-128"/>
              </a:rPr>
              <a:t>John 6:44,45; Mark 7:14</a:t>
            </a:r>
          </a:p>
          <a:p>
            <a:r>
              <a:rPr lang="en-US" dirty="0">
                <a:solidFill>
                  <a:srgbClr val="FFFF00"/>
                </a:solidFill>
                <a:cs typeface="Times New Roman" pitchFamily="18" charset="0"/>
              </a:rPr>
              <a:t>Faith</a:t>
            </a:r>
            <a:br>
              <a:rPr lang="en-US" dirty="0">
                <a:solidFill>
                  <a:srgbClr val="FFFF00"/>
                </a:solidFill>
                <a:latin typeface="Georgia" pitchFamily="18" charset="0"/>
                <a:cs typeface="Times New Roman" pitchFamily="18" charset="0"/>
              </a:rPr>
            </a:br>
            <a:r>
              <a:rPr lang="en-US" b="0" dirty="0">
                <a:solidFill>
                  <a:srgbClr val="FFFFFF"/>
                </a:solidFill>
                <a:latin typeface="Comic Sans MS" pitchFamily="66" charset="0"/>
                <a:cs typeface="Times New Roman" pitchFamily="18" charset="0"/>
              </a:rPr>
              <a:t>Mark 16:15,16; John 3:16,36; </a:t>
            </a:r>
            <a:br>
              <a:rPr lang="en-US" b="0" dirty="0">
                <a:solidFill>
                  <a:srgbClr val="FFFFFF"/>
                </a:solidFill>
                <a:latin typeface="Comic Sans MS" pitchFamily="66" charset="0"/>
                <a:cs typeface="Times New Roman" pitchFamily="18" charset="0"/>
              </a:rPr>
            </a:br>
            <a:r>
              <a:rPr lang="en-US" b="0" dirty="0">
                <a:solidFill>
                  <a:srgbClr val="FFFFFF"/>
                </a:solidFill>
                <a:latin typeface="Comic Sans MS" pitchFamily="66" charset="0"/>
                <a:cs typeface="Times New Roman" pitchFamily="18" charset="0"/>
              </a:rPr>
              <a:t>Hebrews 11:6</a:t>
            </a:r>
            <a:endParaRPr lang="en-US" b="0" dirty="0">
              <a:solidFill>
                <a:srgbClr val="FFFFFF"/>
              </a:solidFill>
              <a:latin typeface="Comic Sans MS" pitchFamily="66" charset="0"/>
              <a:ea typeface="MS Mincho" pitchFamily="49" charset="-128"/>
            </a:endParaRPr>
          </a:p>
          <a:p>
            <a:r>
              <a:rPr lang="en-US" dirty="0">
                <a:solidFill>
                  <a:srgbClr val="FFFF00"/>
                </a:solidFill>
                <a:ea typeface="MS Mincho" pitchFamily="49" charset="-128"/>
              </a:rPr>
              <a:t>Repentance</a:t>
            </a:r>
            <a:br>
              <a:rPr lang="en-US" dirty="0">
                <a:solidFill>
                  <a:srgbClr val="FFFF00"/>
                </a:solidFill>
                <a:latin typeface="Georgia" pitchFamily="18" charset="0"/>
                <a:ea typeface="MS Mincho" pitchFamily="49" charset="-128"/>
              </a:rPr>
            </a:br>
            <a:r>
              <a:rPr lang="en-US" b="0" dirty="0">
                <a:solidFill>
                  <a:srgbClr val="FFFFFF"/>
                </a:solidFill>
                <a:latin typeface="Comic Sans MS" pitchFamily="66" charset="0"/>
                <a:ea typeface="MS Mincho" pitchFamily="49" charset="-128"/>
              </a:rPr>
              <a:t>Acts 2:38</a:t>
            </a:r>
          </a:p>
          <a:p>
            <a:r>
              <a:rPr lang="en-US" dirty="0">
                <a:solidFill>
                  <a:srgbClr val="FFFF00"/>
                </a:solidFill>
                <a:ea typeface="MS Mincho" pitchFamily="49" charset="-128"/>
              </a:rPr>
              <a:t>Confession</a:t>
            </a:r>
            <a:br>
              <a:rPr lang="en-US" dirty="0">
                <a:solidFill>
                  <a:srgbClr val="FFFF00"/>
                </a:solidFill>
                <a:latin typeface="Georgia" pitchFamily="18" charset="0"/>
                <a:ea typeface="MS Mincho" pitchFamily="49" charset="-128"/>
              </a:rPr>
            </a:br>
            <a:r>
              <a:rPr lang="en-US" b="0" dirty="0">
                <a:solidFill>
                  <a:srgbClr val="FFFFFF"/>
                </a:solidFill>
                <a:latin typeface="Comic Sans MS" pitchFamily="66" charset="0"/>
                <a:ea typeface="MS Mincho" pitchFamily="49" charset="-128"/>
              </a:rPr>
              <a:t>Romans 10:9,10; Matthew 10:32</a:t>
            </a:r>
          </a:p>
          <a:p>
            <a:r>
              <a:rPr lang="en-US" dirty="0">
                <a:solidFill>
                  <a:srgbClr val="FFFF00"/>
                </a:solidFill>
                <a:ea typeface="MS Mincho" pitchFamily="49" charset="-128"/>
              </a:rPr>
              <a:t>Baptism</a:t>
            </a:r>
            <a:br>
              <a:rPr lang="en-US" dirty="0">
                <a:solidFill>
                  <a:srgbClr val="FFFF00"/>
                </a:solidFill>
                <a:latin typeface="Georgia" pitchFamily="18" charset="0"/>
                <a:ea typeface="MS Mincho" pitchFamily="49" charset="-128"/>
              </a:rPr>
            </a:br>
            <a:r>
              <a:rPr lang="en-US" b="0" dirty="0">
                <a:solidFill>
                  <a:srgbClr val="FFFFFF"/>
                </a:solidFill>
                <a:latin typeface="Comic Sans MS" pitchFamily="66" charset="0"/>
                <a:ea typeface="MS Mincho" pitchFamily="49" charset="-128"/>
              </a:rPr>
              <a:t>Mark 16:15,16; Acts 2:38</a:t>
            </a:r>
            <a:endParaRPr lang="en-US" dirty="0">
              <a:solidFill>
                <a:srgbClr val="FFFF00"/>
              </a:solidFill>
              <a:latin typeface="Comic Sans MS" pitchFamily="66" charset="0"/>
              <a:ea typeface="MS Mincho" pitchFamily="49" charset="-128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06EEA16-D627-34A7-1F8F-EF6F0049473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0" y="2199353"/>
            <a:ext cx="2667000" cy="3591847"/>
          </a:xfrm>
          <a:prstGeom prst="rect">
            <a:avLst/>
          </a:prstGeo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2209800" y="381000"/>
            <a:ext cx="7772400" cy="600164"/>
          </a:xfrm>
          <a:ln/>
        </p:spPr>
        <p:txBody>
          <a:bodyPr>
            <a:spAutoFit/>
          </a:bodyPr>
          <a:lstStyle/>
          <a:p>
            <a:r>
              <a:rPr lang="en-US" b="1" dirty="0">
                <a:solidFill>
                  <a:srgbClr val="66FFFF"/>
                </a:solidFill>
                <a:latin typeface="Copperplate" pitchFamily="2" charset="0"/>
                <a:ea typeface="MS Mincho" pitchFamily="49" charset="-128"/>
              </a:rPr>
              <a:t>Applications of Individual Responsibility</a:t>
            </a:r>
            <a:endParaRPr lang="en-US" b="1" dirty="0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143000"/>
            <a:ext cx="7315200" cy="5047536"/>
          </a:xfr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dirty="0">
                <a:solidFill>
                  <a:srgbClr val="FFFF00"/>
                </a:solidFill>
                <a:cs typeface="Times New Roman" pitchFamily="18" charset="0"/>
              </a:rPr>
              <a:t>Inherited Depravity / Infant Baptism</a:t>
            </a:r>
            <a:br>
              <a:rPr lang="en-US" dirty="0">
                <a:solidFill>
                  <a:srgbClr val="FFFF00"/>
                </a:solidFill>
                <a:cs typeface="Times New Roman" pitchFamily="18" charset="0"/>
              </a:rPr>
            </a:br>
            <a:r>
              <a:rPr lang="en-US" b="0" dirty="0">
                <a:solidFill>
                  <a:schemeClr val="accent2"/>
                </a:solidFill>
                <a:latin typeface="Comic Sans MS" panose="030F0702030302020204" pitchFamily="66" charset="0"/>
              </a:rPr>
              <a:t>1 John 3:4; Romans 6:16; Ezekiel 18:20; </a:t>
            </a:r>
            <a:br>
              <a:rPr lang="en-US" b="0" dirty="0">
                <a:solidFill>
                  <a:schemeClr val="accent2"/>
                </a:solidFill>
                <a:latin typeface="Comic Sans MS" panose="030F0702030302020204" pitchFamily="66" charset="0"/>
              </a:rPr>
            </a:br>
            <a:r>
              <a:rPr lang="en-US" b="0" dirty="0">
                <a:solidFill>
                  <a:schemeClr val="accent2"/>
                </a:solidFill>
                <a:latin typeface="Comic Sans MS" panose="030F0702030302020204" pitchFamily="66" charset="0"/>
              </a:rPr>
              <a:t>Mark 16:15,16; Acts 2:38</a:t>
            </a:r>
          </a:p>
          <a:p>
            <a:pPr>
              <a:spcBef>
                <a:spcPts val="600"/>
              </a:spcBef>
            </a:pPr>
            <a:r>
              <a:rPr lang="en-US" dirty="0">
                <a:solidFill>
                  <a:srgbClr val="FFFF00"/>
                </a:solidFill>
                <a:cs typeface="Times New Roman" pitchFamily="18" charset="0"/>
              </a:rPr>
              <a:t>Mormon Baptism for the Dead</a:t>
            </a:r>
          </a:p>
          <a:p>
            <a:pPr>
              <a:spcBef>
                <a:spcPts val="600"/>
              </a:spcBef>
            </a:pPr>
            <a:r>
              <a:rPr lang="en-US" dirty="0">
                <a:solidFill>
                  <a:srgbClr val="FFFF00"/>
                </a:solidFill>
                <a:ea typeface="MS Mincho" pitchFamily="49" charset="-128"/>
              </a:rPr>
              <a:t>Family Status</a:t>
            </a:r>
            <a:br>
              <a:rPr lang="en-US" dirty="0">
                <a:solidFill>
                  <a:srgbClr val="FFFF00"/>
                </a:solidFill>
                <a:ea typeface="MS Mincho" pitchFamily="49" charset="-128"/>
              </a:rPr>
            </a:br>
            <a:r>
              <a:rPr lang="en-US" b="0" dirty="0">
                <a:solidFill>
                  <a:schemeClr val="accent2"/>
                </a:solidFill>
                <a:latin typeface="Comic Sans MS" panose="030F0702030302020204" pitchFamily="66" charset="0"/>
              </a:rPr>
              <a:t>Matthew 3:9; Romans 2:9,10; </a:t>
            </a:r>
            <a:br>
              <a:rPr lang="en-US" b="0" dirty="0">
                <a:solidFill>
                  <a:schemeClr val="accent2"/>
                </a:solidFill>
                <a:latin typeface="Comic Sans MS" panose="030F0702030302020204" pitchFamily="66" charset="0"/>
              </a:rPr>
            </a:br>
            <a:r>
              <a:rPr lang="en-US" b="0" dirty="0">
                <a:solidFill>
                  <a:schemeClr val="accent2"/>
                </a:solidFill>
                <a:latin typeface="Comic Sans MS" panose="030F0702030302020204" pitchFamily="66" charset="0"/>
              </a:rPr>
              <a:t>Ezekiel 18:4,9-18; Matthew 10:34-37 </a:t>
            </a:r>
            <a:endParaRPr lang="en-US" b="0" dirty="0">
              <a:solidFill>
                <a:schemeClr val="accent2"/>
              </a:solidFill>
              <a:latin typeface="Comic Sans MS" pitchFamily="66" charset="0"/>
              <a:ea typeface="MS Mincho" pitchFamily="49" charset="-128"/>
            </a:endParaRPr>
          </a:p>
          <a:p>
            <a:pPr>
              <a:spcBef>
                <a:spcPts val="600"/>
              </a:spcBef>
            </a:pPr>
            <a:r>
              <a:rPr lang="en-US" dirty="0">
                <a:solidFill>
                  <a:srgbClr val="FFFF00"/>
                </a:solidFill>
                <a:ea typeface="MS Mincho" pitchFamily="49" charset="-128"/>
              </a:rPr>
              <a:t>Church Status</a:t>
            </a:r>
            <a:br>
              <a:rPr lang="en-US" dirty="0">
                <a:solidFill>
                  <a:srgbClr val="FFFF00"/>
                </a:solidFill>
                <a:ea typeface="MS Mincho" pitchFamily="49" charset="-128"/>
              </a:rPr>
            </a:br>
            <a:r>
              <a:rPr lang="en-US" b="0" dirty="0">
                <a:solidFill>
                  <a:srgbClr val="FFFFFF"/>
                </a:solidFill>
                <a:latin typeface="Comic Sans MS" pitchFamily="66" charset="0"/>
                <a:ea typeface="MS Mincho" pitchFamily="49" charset="-128"/>
              </a:rPr>
              <a:t>Revelation 3:1-4; Philippians 2:12</a:t>
            </a:r>
          </a:p>
          <a:p>
            <a:pPr>
              <a:spcBef>
                <a:spcPts val="600"/>
              </a:spcBef>
            </a:pPr>
            <a:r>
              <a:rPr lang="en-US" dirty="0">
                <a:solidFill>
                  <a:srgbClr val="FFFF00"/>
                </a:solidFill>
                <a:ea typeface="MS Mincho" pitchFamily="49" charset="-128"/>
              </a:rPr>
              <a:t>Race / Gender</a:t>
            </a:r>
            <a:br>
              <a:rPr lang="en-US" b="0" dirty="0">
                <a:solidFill>
                  <a:srgbClr val="FFFFFF"/>
                </a:solidFill>
                <a:latin typeface="Comic Sans MS" pitchFamily="66" charset="0"/>
                <a:ea typeface="MS Mincho" pitchFamily="49" charset="-128"/>
              </a:rPr>
            </a:br>
            <a:r>
              <a:rPr lang="en-US" b="0" dirty="0">
                <a:solidFill>
                  <a:srgbClr val="FFFFFF"/>
                </a:solidFill>
                <a:latin typeface="Comic Sans MS" pitchFamily="66" charset="0"/>
                <a:ea typeface="MS Mincho" pitchFamily="49" charset="-128"/>
              </a:rPr>
              <a:t>2 Corinthians 5:10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180921C-FCC7-D9AD-A812-E98D362CD41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8600" y="2286000"/>
            <a:ext cx="3815020" cy="2895600"/>
          </a:xfrm>
          <a:prstGeom prst="rect">
            <a:avLst/>
          </a:prstGeo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0" presetClass="entr" presetSubtype="0" decel="10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0" presetClass="entr" presetSubtype="0" decel="10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0" presetClass="entr" presetSubtype="0" decel="10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0" presetClass="entr" presetSubtype="0" decel="10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1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1676400" y="228600"/>
            <a:ext cx="8839200" cy="600164"/>
          </a:xfrm>
          <a:ln/>
        </p:spPr>
        <p:txBody>
          <a:bodyPr wrap="square">
            <a:spAutoFit/>
          </a:bodyPr>
          <a:lstStyle/>
          <a:p>
            <a:r>
              <a:rPr lang="en-US" b="1" i="1" dirty="0"/>
              <a:t>Identity politics, Critical Race Theory, Me Too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990600"/>
            <a:ext cx="10972800" cy="5663089"/>
          </a:xfrm>
        </p:spPr>
        <p:txBody>
          <a:bodyPr wrap="square">
            <a:spAutoFit/>
          </a:bodyPr>
          <a:lstStyle/>
          <a:p>
            <a:r>
              <a:rPr lang="en-US" b="0" dirty="0"/>
              <a:t>“…attributing all inequality and injustice to the institutions and actions of the oppressor groups: whites, males, heterosexuals, and religious ‘reactionaries’ – in particular Christians….</a:t>
            </a:r>
          </a:p>
          <a:p>
            <a:r>
              <a:rPr lang="en-US" b="0" dirty="0"/>
              <a:t>“In identity </a:t>
            </a:r>
            <a:r>
              <a:rPr lang="en-US" b="0" dirty="0">
                <a:solidFill>
                  <a:schemeClr val="tx1"/>
                </a:solidFill>
              </a:rPr>
              <a:t>politics </a:t>
            </a:r>
            <a:r>
              <a:rPr lang="en-US" b="0" dirty="0">
                <a:solidFill>
                  <a:schemeClr val="accent1"/>
                </a:solidFill>
              </a:rPr>
              <a:t>only collective rights matter – not individual rights</a:t>
            </a:r>
            <a:r>
              <a:rPr lang="en-US" b="0" dirty="0">
                <a:solidFill>
                  <a:schemeClr val="tx1"/>
                </a:solidFill>
              </a:rPr>
              <a:t>. </a:t>
            </a:r>
            <a:r>
              <a:rPr lang="en-US" b="0" dirty="0"/>
              <a:t>What matters is one’s membership in a ‘victim’ group or an ‘oppressor’ group… – </a:t>
            </a:r>
            <a:r>
              <a:rPr lang="en-US" sz="2000" b="0" dirty="0"/>
              <a:t>David Horowitz, </a:t>
            </a:r>
            <a:r>
              <a:rPr lang="en-US" sz="2000" b="0" i="1" dirty="0"/>
              <a:t>Dark Agenda: The War to Destroy Christian America,</a:t>
            </a:r>
            <a:r>
              <a:rPr lang="en-US" sz="2000" b="0" dirty="0"/>
              <a:t> pages 141-143 </a:t>
            </a:r>
          </a:p>
          <a:p>
            <a:r>
              <a:rPr lang="en-US" b="0" dirty="0"/>
              <a:t>“‘white male culture’ was analogous to the </a:t>
            </a:r>
            <a:r>
              <a:rPr lang="en-US" b="0" dirty="0">
                <a:solidFill>
                  <a:schemeClr val="accent1"/>
                </a:solidFill>
              </a:rPr>
              <a:t>‘KKK,’ ‘white supremacists,’ and ‘mass killings.’” </a:t>
            </a:r>
          </a:p>
          <a:p>
            <a:r>
              <a:rPr lang="en-US" b="0" dirty="0"/>
              <a:t>“</a:t>
            </a:r>
            <a:r>
              <a:rPr lang="en-US" b="0" dirty="0">
                <a:solidFill>
                  <a:schemeClr val="accent1"/>
                </a:solidFill>
              </a:rPr>
              <a:t>straight, white, English-speaking, Christian males are members of the oppressor class </a:t>
            </a:r>
            <a:r>
              <a:rPr lang="en-US" b="0" dirty="0"/>
              <a:t>and must atone for their privilege and ‘covert white supremacy.’”</a:t>
            </a:r>
          </a:p>
          <a:p>
            <a:r>
              <a:rPr lang="en-US" sz="2000" b="0" dirty="0"/>
              <a:t>– “Critical Race Theory: What It Is and How to Fight It,” Christopher F. </a:t>
            </a:r>
            <a:r>
              <a:rPr lang="en-US" sz="2000" b="0" dirty="0" err="1"/>
              <a:t>Rufo</a:t>
            </a:r>
            <a:r>
              <a:rPr lang="en-US" sz="2000" b="0" dirty="0"/>
              <a:t>, </a:t>
            </a:r>
            <a:r>
              <a:rPr lang="en-US" sz="2000" b="0" u="sng" dirty="0">
                <a:solidFill>
                  <a:schemeClr val="tx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https://imprimis.hillsdale.edu/critical-race-theory-fight/</a:t>
            </a:r>
            <a:r>
              <a:rPr lang="en-US" sz="2000" b="0" dirty="0">
                <a:solidFill>
                  <a:schemeClr val="tx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32791370"/>
      </p:ext>
    </p:extLst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2209800" y="381000"/>
            <a:ext cx="7772400" cy="600164"/>
          </a:xfrm>
          <a:ln/>
        </p:spPr>
        <p:txBody>
          <a:bodyPr>
            <a:spAutoFit/>
          </a:bodyPr>
          <a:lstStyle/>
          <a:p>
            <a:r>
              <a:rPr lang="en-US" b="1" dirty="0">
                <a:solidFill>
                  <a:srgbClr val="66FFFF"/>
                </a:solidFill>
                <a:latin typeface="Copperplate" pitchFamily="2" charset="0"/>
                <a:ea typeface="MS Mincho" pitchFamily="49" charset="-128"/>
              </a:rPr>
              <a:t>Applications of Individual Responsibility</a:t>
            </a:r>
            <a:endParaRPr lang="en-US" b="1" dirty="0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143000"/>
            <a:ext cx="7315200" cy="5555367"/>
          </a:xfr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dirty="0">
                <a:solidFill>
                  <a:srgbClr val="FFFF00"/>
                </a:solidFill>
                <a:cs typeface="Times New Roman" pitchFamily="18" charset="0"/>
              </a:rPr>
              <a:t>Inherited Depravity / Infant Baptism</a:t>
            </a:r>
            <a:br>
              <a:rPr lang="en-US" dirty="0">
                <a:solidFill>
                  <a:srgbClr val="FFFF00"/>
                </a:solidFill>
                <a:cs typeface="Times New Roman" pitchFamily="18" charset="0"/>
              </a:rPr>
            </a:br>
            <a:r>
              <a:rPr lang="en-US" b="0" dirty="0">
                <a:solidFill>
                  <a:schemeClr val="accent2"/>
                </a:solidFill>
                <a:latin typeface="Comic Sans MS" panose="030F0702030302020204" pitchFamily="66" charset="0"/>
              </a:rPr>
              <a:t>1 John 3:4; Romans 6:16; Ezekiel 18:20; </a:t>
            </a:r>
            <a:br>
              <a:rPr lang="en-US" b="0" dirty="0">
                <a:solidFill>
                  <a:schemeClr val="accent2"/>
                </a:solidFill>
                <a:latin typeface="Comic Sans MS" panose="030F0702030302020204" pitchFamily="66" charset="0"/>
              </a:rPr>
            </a:br>
            <a:r>
              <a:rPr lang="en-US" b="0" dirty="0">
                <a:solidFill>
                  <a:schemeClr val="accent2"/>
                </a:solidFill>
                <a:latin typeface="Comic Sans MS" panose="030F0702030302020204" pitchFamily="66" charset="0"/>
              </a:rPr>
              <a:t>Mark 16:15,16; Acts 2:38</a:t>
            </a:r>
          </a:p>
          <a:p>
            <a:pPr>
              <a:spcBef>
                <a:spcPts val="600"/>
              </a:spcBef>
            </a:pPr>
            <a:r>
              <a:rPr lang="en-US" dirty="0">
                <a:solidFill>
                  <a:srgbClr val="FFFF00"/>
                </a:solidFill>
                <a:cs typeface="Times New Roman" pitchFamily="18" charset="0"/>
              </a:rPr>
              <a:t>Mormon Baptism for the Dead</a:t>
            </a:r>
          </a:p>
          <a:p>
            <a:pPr>
              <a:spcBef>
                <a:spcPts val="600"/>
              </a:spcBef>
            </a:pPr>
            <a:r>
              <a:rPr lang="en-US" dirty="0">
                <a:solidFill>
                  <a:srgbClr val="FFFF00"/>
                </a:solidFill>
                <a:ea typeface="MS Mincho" pitchFamily="49" charset="-128"/>
              </a:rPr>
              <a:t>Family Status</a:t>
            </a:r>
            <a:br>
              <a:rPr lang="en-US" dirty="0">
                <a:solidFill>
                  <a:srgbClr val="FFFF00"/>
                </a:solidFill>
                <a:ea typeface="MS Mincho" pitchFamily="49" charset="-128"/>
              </a:rPr>
            </a:br>
            <a:r>
              <a:rPr lang="en-US" b="0" dirty="0">
                <a:solidFill>
                  <a:schemeClr val="accent2"/>
                </a:solidFill>
                <a:latin typeface="Comic Sans MS" panose="030F0702030302020204" pitchFamily="66" charset="0"/>
              </a:rPr>
              <a:t>Matthew 3:9; Romans 2:9,10; </a:t>
            </a:r>
            <a:br>
              <a:rPr lang="en-US" b="0" dirty="0">
                <a:solidFill>
                  <a:schemeClr val="accent2"/>
                </a:solidFill>
                <a:latin typeface="Comic Sans MS" panose="030F0702030302020204" pitchFamily="66" charset="0"/>
              </a:rPr>
            </a:br>
            <a:r>
              <a:rPr lang="en-US" b="0" dirty="0">
                <a:solidFill>
                  <a:schemeClr val="accent2"/>
                </a:solidFill>
                <a:latin typeface="Comic Sans MS" panose="030F0702030302020204" pitchFamily="66" charset="0"/>
              </a:rPr>
              <a:t>Ezekiel 18:4,9-18; Matthew 10:34-37 </a:t>
            </a:r>
            <a:endParaRPr lang="en-US" b="0" dirty="0">
              <a:solidFill>
                <a:schemeClr val="accent2"/>
              </a:solidFill>
              <a:latin typeface="Comic Sans MS" pitchFamily="66" charset="0"/>
              <a:ea typeface="MS Mincho" pitchFamily="49" charset="-128"/>
            </a:endParaRPr>
          </a:p>
          <a:p>
            <a:pPr>
              <a:spcBef>
                <a:spcPts val="600"/>
              </a:spcBef>
            </a:pPr>
            <a:r>
              <a:rPr lang="en-US" dirty="0">
                <a:solidFill>
                  <a:srgbClr val="FFFF00"/>
                </a:solidFill>
                <a:ea typeface="MS Mincho" pitchFamily="49" charset="-128"/>
              </a:rPr>
              <a:t>Church Status</a:t>
            </a:r>
            <a:br>
              <a:rPr lang="en-US" dirty="0">
                <a:solidFill>
                  <a:srgbClr val="FFFF00"/>
                </a:solidFill>
                <a:ea typeface="MS Mincho" pitchFamily="49" charset="-128"/>
              </a:rPr>
            </a:br>
            <a:r>
              <a:rPr lang="en-US" b="0" dirty="0">
                <a:solidFill>
                  <a:srgbClr val="FFFFFF"/>
                </a:solidFill>
                <a:latin typeface="Comic Sans MS" pitchFamily="66" charset="0"/>
                <a:ea typeface="MS Mincho" pitchFamily="49" charset="-128"/>
              </a:rPr>
              <a:t>Revelation 3:1-4; Philippians 2:12</a:t>
            </a:r>
          </a:p>
          <a:p>
            <a:pPr>
              <a:spcBef>
                <a:spcPts val="600"/>
              </a:spcBef>
            </a:pPr>
            <a:r>
              <a:rPr lang="en-US" dirty="0">
                <a:solidFill>
                  <a:srgbClr val="FFFF00"/>
                </a:solidFill>
                <a:ea typeface="MS Mincho" pitchFamily="49" charset="-128"/>
              </a:rPr>
              <a:t>Race / Gender</a:t>
            </a:r>
            <a:br>
              <a:rPr lang="en-US" b="0" dirty="0">
                <a:solidFill>
                  <a:srgbClr val="FFFFFF"/>
                </a:solidFill>
                <a:latin typeface="Comic Sans MS" pitchFamily="66" charset="0"/>
                <a:ea typeface="MS Mincho" pitchFamily="49" charset="-128"/>
              </a:rPr>
            </a:br>
            <a:r>
              <a:rPr lang="en-US" b="0" dirty="0">
                <a:solidFill>
                  <a:srgbClr val="FFFFFF"/>
                </a:solidFill>
                <a:latin typeface="Comic Sans MS" pitchFamily="66" charset="0"/>
                <a:ea typeface="MS Mincho" pitchFamily="49" charset="-128"/>
              </a:rPr>
              <a:t>2 Corinthians 5:10</a:t>
            </a:r>
          </a:p>
          <a:p>
            <a:pPr>
              <a:spcBef>
                <a:spcPts val="600"/>
              </a:spcBef>
            </a:pPr>
            <a:r>
              <a:rPr lang="en-US" dirty="0">
                <a:solidFill>
                  <a:schemeClr val="accent1"/>
                </a:solidFill>
                <a:ea typeface="MS Mincho" pitchFamily="49" charset="-128"/>
              </a:rPr>
              <a:t>Revelation 3:20; 22:17</a:t>
            </a:r>
            <a:endParaRPr lang="en-US" b="0" dirty="0">
              <a:solidFill>
                <a:schemeClr val="accent1"/>
              </a:solidFill>
              <a:ea typeface="MS Mincho" pitchFamily="49" charset="-128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180921C-FCC7-D9AD-A812-E98D362CD41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8600" y="2286000"/>
            <a:ext cx="3815020" cy="289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6120148"/>
      </p:ext>
    </p:extLst>
  </p:cSld>
  <p:clrMapOvr>
    <a:masterClrMapping/>
  </p:clrMapOvr>
  <p:transition>
    <p:wedg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7"/>
          <p:cNvSpPr>
            <a:spLocks noChangeArrowheads="1"/>
          </p:cNvSpPr>
          <p:nvPr/>
        </p:nvSpPr>
        <p:spPr bwMode="auto">
          <a:xfrm>
            <a:off x="0" y="10756"/>
            <a:ext cx="12306742" cy="6858001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760710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7"/>
          <p:cNvSpPr>
            <a:spLocks noChangeArrowheads="1"/>
          </p:cNvSpPr>
          <p:nvPr/>
        </p:nvSpPr>
        <p:spPr bwMode="auto">
          <a:xfrm>
            <a:off x="0" y="10756"/>
            <a:ext cx="12306742" cy="6858001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22567658-25F1-2F5D-1A62-8E0DB45EB1F1}"/>
              </a:ext>
            </a:extLst>
          </p:cNvPr>
          <p:cNvSpPr txBox="1">
            <a:spLocks noChangeArrowheads="1"/>
          </p:cNvSpPr>
          <p:nvPr/>
        </p:nvSpPr>
        <p:spPr>
          <a:xfrm>
            <a:off x="414779" y="350555"/>
            <a:ext cx="11462994" cy="5903154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91440" tIns="45720" rIns="91440" bIns="45720" rtlCol="0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© Copyright David E. Pratte, 2022</a:t>
            </a:r>
          </a:p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Permission is granted to display this PowerPoint under the following conditions:</a:t>
            </a:r>
          </a:p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Display the link </a:t>
            </a:r>
            <a:r>
              <a:rPr lang="en-US" sz="2800" b="1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</a:t>
            </a:r>
            <a:r>
              <a:rPr lang="en-US" sz="2800" b="1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800" b="1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2"/>
              </a:rPr>
              <a:t>BibleStudyLessons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2"/>
              </a:rPr>
              <a:t>.com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Minor changes in content are permitted, but no teaching should be presented that disagrees with the teaching in the article associated with this PowerPoint at 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3"/>
              </a:rPr>
              <a:t>www.BibleStudyLessons.com/powerpoint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In no case may a fee of any kind be charged for our PowerPoints.</a:t>
            </a:r>
            <a:endParaRPr lang="en-US" sz="2800" b="1" dirty="0">
              <a:solidFill>
                <a:srgbClr val="FFFF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If you have a website, please add a link to 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4"/>
              </a:rPr>
              <a:t>https://BibleStudyLessons.com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  <a:p>
            <a:r>
              <a:rPr lang="en-US" sz="1600" dirty="0">
                <a:solidFill>
                  <a:srgbClr val="002060"/>
                </a:solidFill>
              </a:rPr>
              <a:t>Scripture quotations are generally from the New King James Version (NKJV), copyright 1982, 1988 by Thomas Nelson, Inc. Used by permission. All rights reserved.</a:t>
            </a:r>
            <a:endParaRPr lang="en-US" sz="1600" b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B11601A-C02F-85A5-013E-74A1E956DA9F}"/>
              </a:ext>
            </a:extLst>
          </p:cNvPr>
          <p:cNvSpPr txBox="1"/>
          <p:nvPr/>
        </p:nvSpPr>
        <p:spPr>
          <a:xfrm>
            <a:off x="1036948" y="6352163"/>
            <a:ext cx="2611226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4"/>
              </a:rPr>
              <a:t>biblestudylessons.com</a:t>
            </a:r>
            <a:r>
              <a:rPr lang="en-US" sz="16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Default Design">
  <a:themeElements>
    <a:clrScheme name="Custom 1">
      <a:dk1>
        <a:srgbClr val="66FFFF"/>
      </a:dk1>
      <a:lt1>
        <a:srgbClr val="66FFFF"/>
      </a:lt1>
      <a:dk2>
        <a:srgbClr val="66FFFF"/>
      </a:dk2>
      <a:lt2>
        <a:srgbClr val="FFFF00"/>
      </a:lt2>
      <a:accent1>
        <a:srgbClr val="99FF99"/>
      </a:accent1>
      <a:accent2>
        <a:srgbClr val="FFFFFF"/>
      </a:accent2>
      <a:accent3>
        <a:srgbClr val="FFFF66"/>
      </a:accent3>
      <a:accent4>
        <a:srgbClr val="FFFF66"/>
      </a:accent4>
      <a:accent5>
        <a:srgbClr val="CC99FF"/>
      </a:accent5>
      <a:accent6>
        <a:srgbClr val="FFFF00"/>
      </a:accent6>
      <a:hlink>
        <a:srgbClr val="0042C7"/>
      </a:hlink>
      <a:folHlink>
        <a:srgbClr val="FFFF66"/>
      </a:folHlink>
    </a:clrScheme>
    <a:fontScheme name="Belgium-Tahoma">
      <a:majorFont>
        <a:latin typeface="Belgium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Cooper Black" pitchFamily="2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Cooper Black" pitchFamily="2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876</TotalTime>
  <Words>662</Words>
  <Application>Microsoft Office PowerPoint</Application>
  <PresentationFormat>Widescreen</PresentationFormat>
  <Paragraphs>44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9" baseType="lpstr">
      <vt:lpstr>Arial</vt:lpstr>
      <vt:lpstr>Cooper Black</vt:lpstr>
      <vt:lpstr>Georgia</vt:lpstr>
      <vt:lpstr>Times New Roman</vt:lpstr>
      <vt:lpstr>Copperplate</vt:lpstr>
      <vt:lpstr>Belgium</vt:lpstr>
      <vt:lpstr>Tahoma</vt:lpstr>
      <vt:lpstr>Comic Sans MS</vt:lpstr>
      <vt:lpstr>Default Design</vt:lpstr>
      <vt:lpstr>PowerPoint Presentation</vt:lpstr>
      <vt:lpstr>Individual Moral Responsibility</vt:lpstr>
      <vt:lpstr>Each Individual Responsible for  His Own Conduct</vt:lpstr>
      <vt:lpstr>Eternal Destinies Based on Individual Choices </vt:lpstr>
      <vt:lpstr>Individual Responsibility in Specific Steps to Salvation </vt:lpstr>
      <vt:lpstr>Applications of Individual Responsibility</vt:lpstr>
      <vt:lpstr>Identity politics, Critical Race Theory, Me Too</vt:lpstr>
      <vt:lpstr>Applications of Individual Responsibility</vt:lpstr>
      <vt:lpstr>PowerPoint Presentation</vt:lpstr>
      <vt:lpstr>PowerPoint Presentation</vt:lpstr>
    </vt:vector>
  </TitlesOfParts>
  <Company>Pratte Publications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Individual Moral Responsibility, David E. Pratte, https://gospelway.com</dc:title>
  <dc:subject>Individual Moral Responsibility, David E. Pratte, https://gospelway.com</dc:subject>
  <dc:creator>David Pratte</dc:creator>
  <cp:keywords>individual responsibility free moral agent personal choice</cp:keywords>
  <cp:lastModifiedBy>David Pratte</cp:lastModifiedBy>
  <cp:revision>208</cp:revision>
  <dcterms:created xsi:type="dcterms:W3CDTF">2003-09-10T23:38:38Z</dcterms:created>
  <dcterms:modified xsi:type="dcterms:W3CDTF">2023-01-30T16:23:18Z</dcterms:modified>
  <cp:category>SS-g-CR</cp:category>
</cp:coreProperties>
</file>