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52"/>
    <a:srgbClr val="000099"/>
    <a:srgbClr val="000030"/>
    <a:srgbClr val="66FFFF"/>
    <a:srgbClr val="FFFFFF"/>
    <a:srgbClr val="0000CC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636" autoAdjust="0"/>
    <p:restoredTop sz="92761" autoAdjust="0"/>
  </p:normalViewPr>
  <p:slideViewPr>
    <p:cSldViewPr showGuides="1">
      <p:cViewPr varScale="1">
        <p:scale>
          <a:sx n="55" d="100"/>
          <a:sy n="55" d="100"/>
        </p:scale>
        <p:origin x="55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655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3172A-D79B-4DE0-A628-64DAD02A392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0234660"/>
      </p:ext>
    </p:extLst>
  </p:cSld>
  <p:clrMapOvr>
    <a:masterClrMapping/>
  </p:clrMapOvr>
  <p:transition spd="slow">
    <p:blinds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1DBD6-4BF4-4C37-A260-D96ED111D84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3057481"/>
      </p:ext>
    </p:extLst>
  </p:cSld>
  <p:clrMapOvr>
    <a:masterClrMapping/>
  </p:clrMapOvr>
  <p:transition spd="slow">
    <p:blinds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E3D94-ABF5-42B7-92AA-74DDCCF20C8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3120637"/>
      </p:ext>
    </p:extLst>
  </p:cSld>
  <p:clrMapOvr>
    <a:masterClrMapping/>
  </p:clrMapOvr>
  <p:transition spd="slow">
    <p:blinds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C9970C-CC41-40ED-80EA-8168B91E832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7485194"/>
      </p:ext>
    </p:extLst>
  </p:cSld>
  <p:clrMapOvr>
    <a:masterClrMapping/>
  </p:clrMapOvr>
  <p:transition spd="slow">
    <p:blinds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D08D5-3E53-4F9E-A221-246BD275A41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1461101"/>
      </p:ext>
    </p:extLst>
  </p:cSld>
  <p:clrMapOvr>
    <a:masterClrMapping/>
  </p:clrMapOvr>
  <p:transition spd="slow">
    <p:blinds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41B31-60C0-4EB4-9F82-448B2F45578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1910753"/>
      </p:ext>
    </p:extLst>
  </p:cSld>
  <p:clrMapOvr>
    <a:masterClrMapping/>
  </p:clrMapOvr>
  <p:transition spd="slow">
    <p:blinds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90E3D-1085-472F-9717-0E11377965F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4315397"/>
      </p:ext>
    </p:extLst>
  </p:cSld>
  <p:clrMapOvr>
    <a:masterClrMapping/>
  </p:clrMapOvr>
  <p:transition spd="slow">
    <p:blinds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9023D-CAEA-4EF8-B948-1EF998348A4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2803197"/>
      </p:ext>
    </p:extLst>
  </p:cSld>
  <p:clrMapOvr>
    <a:masterClrMapping/>
  </p:clrMapOvr>
  <p:transition spd="slow">
    <p:blinds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FEAE6-B5DA-44ED-8D91-A0B320AB5A3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1909938"/>
      </p:ext>
    </p:extLst>
  </p:cSld>
  <p:clrMapOvr>
    <a:masterClrMapping/>
  </p:clrMapOvr>
  <p:transition spd="slow">
    <p:blinds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2D8A0-E1E0-4902-A9A7-4D7CE6223AD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3890050"/>
      </p:ext>
    </p:extLst>
  </p:cSld>
  <p:clrMapOvr>
    <a:masterClrMapping/>
  </p:clrMapOvr>
  <p:transition spd="slow">
    <p:blinds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E1210-3C42-4CA1-838D-E15B66D8CF1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8367585"/>
      </p:ext>
    </p:extLst>
  </p:cSld>
  <p:clrMapOvr>
    <a:masterClrMapping/>
  </p:clrMapOvr>
  <p:transition spd="slow">
    <p:blinds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5D921-81E1-408D-91F5-E083E986B03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9841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blinds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blestudylessons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>
            <a:extLst>
              <a:ext uri="{FF2B5EF4-FFF2-40B4-BE49-F238E27FC236}">
                <a16:creationId xmlns:a16="http://schemas.microsoft.com/office/drawing/2014/main" id="{BF68B40E-D41C-4326-BED1-5320964475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>
            <a:extLst>
              <a:ext uri="{FF2B5EF4-FFF2-40B4-BE49-F238E27FC236}">
                <a16:creationId xmlns:a16="http://schemas.microsoft.com/office/drawing/2014/main" id="{52ACDBB5-ED03-4245-96BF-98F341D2BB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62400" y="608534"/>
            <a:ext cx="6096000" cy="535531"/>
          </a:xfrm>
          <a:noFill/>
          <a:ln w="76200" cmpd="tri"/>
        </p:spPr>
        <p:txBody>
          <a:bodyPr>
            <a:spAutoFit/>
          </a:bodyPr>
          <a:lstStyle/>
          <a:p>
            <a:pPr algn="ctr"/>
            <a:r>
              <a:rPr lang="en-US" altLang="en-US" sz="3200" b="1" dirty="0">
                <a:solidFill>
                  <a:srgbClr val="FFFFFF"/>
                </a:solidFill>
                <a:latin typeface="Comic Sans MS" panose="030F0702030302020204" pitchFamily="66" charset="0"/>
              </a:rPr>
              <a:t>Matthew 5:14-16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DD74EA-EDAC-4E05-BD6C-D58C7B497440}"/>
              </a:ext>
            </a:extLst>
          </p:cNvPr>
          <p:cNvSpPr txBox="1"/>
          <p:nvPr/>
        </p:nvSpPr>
        <p:spPr>
          <a:xfrm>
            <a:off x="7787944" y="6352164"/>
            <a:ext cx="333725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p:transition spd="slow">
    <p:blinds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E4FEF62C-8E06-411B-AA67-9D00E9205C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732441"/>
            <a:ext cx="10515600" cy="590931"/>
          </a:xfrm>
          <a:solidFill>
            <a:srgbClr val="002060"/>
          </a:solidFill>
          <a:ln/>
        </p:spPr>
        <p:txBody>
          <a:bodyPr>
            <a:spAutoFit/>
          </a:bodyPr>
          <a:lstStyle/>
          <a:p>
            <a:pPr algn="ctr"/>
            <a:r>
              <a:rPr lang="en-US" altLang="en-US" sz="3600" dirty="0">
                <a:solidFill>
                  <a:srgbClr val="FFFF00"/>
                </a:solidFill>
              </a:rPr>
              <a:t>Let Men See </a:t>
            </a:r>
            <a:r>
              <a:rPr lang="en-US" altLang="en-US" sz="3600" i="1" dirty="0">
                <a:solidFill>
                  <a:schemeClr val="accent1"/>
                </a:solidFill>
              </a:rPr>
              <a:t>Your</a:t>
            </a:r>
            <a:r>
              <a:rPr lang="en-US" altLang="en-US" sz="3600" dirty="0">
                <a:solidFill>
                  <a:srgbClr val="FFFF00"/>
                </a:solidFill>
              </a:rPr>
              <a:t> Good Works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61428261-0C06-4A47-9AE5-B5A9800E6FF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66800" y="3892320"/>
            <a:ext cx="5943600" cy="2203680"/>
          </a:xfrm>
          <a:solidFill>
            <a:srgbClr val="000030"/>
          </a:solidFill>
        </p:spPr>
        <p:txBody>
          <a:bodyPr wrap="square">
            <a:spAutoFit/>
          </a:bodyPr>
          <a:lstStyle/>
          <a:p>
            <a:pPr marL="0" indent="0">
              <a:spcBef>
                <a:spcPct val="20000"/>
              </a:spcBef>
              <a:buNone/>
            </a:pPr>
            <a:r>
              <a:rPr lang="en-US" altLang="en-US" dirty="0">
                <a:solidFill>
                  <a:srgbClr val="66FFFF"/>
                </a:solidFill>
              </a:rPr>
              <a:t>You Do Have Influence.</a:t>
            </a:r>
          </a:p>
          <a:p>
            <a:pPr marL="0" indent="0">
              <a:spcBef>
                <a:spcPct val="20000"/>
              </a:spcBef>
              <a:buNone/>
            </a:pPr>
            <a:r>
              <a:rPr lang="en-US" altLang="en-US" dirty="0">
                <a:solidFill>
                  <a:srgbClr val="66FFFF"/>
                </a:solidFill>
              </a:rPr>
              <a:t>You Cannot Lose Your Influence.</a:t>
            </a:r>
            <a:br>
              <a:rPr lang="en-US" altLang="en-US" b="0" dirty="0">
                <a:solidFill>
                  <a:srgbClr val="FFFFFF"/>
                </a:solidFill>
              </a:rPr>
            </a:br>
            <a:r>
              <a:rPr lang="en-US" altLang="en-US" b="0" dirty="0">
                <a:solidFill>
                  <a:srgbClr val="FFFFFF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Matthew 5:14; 2 Kings 5:1-3</a:t>
            </a:r>
          </a:p>
          <a:p>
            <a:pPr marL="0" indent="0">
              <a:spcBef>
                <a:spcPct val="20000"/>
              </a:spcBef>
              <a:buNone/>
            </a:pPr>
            <a:r>
              <a:rPr lang="en-US" altLang="en-US" dirty="0">
                <a:solidFill>
                  <a:srgbClr val="66FFFF"/>
                </a:solidFill>
              </a:rPr>
              <a:t>Your Influence Lives on After Death.</a:t>
            </a:r>
            <a:br>
              <a:rPr lang="en-US" altLang="en-US" b="0" dirty="0">
                <a:solidFill>
                  <a:srgbClr val="FFFFFF"/>
                </a:solidFill>
              </a:rPr>
            </a:br>
            <a:r>
              <a:rPr lang="en-US" altLang="en-US" b="0" dirty="0">
                <a:solidFill>
                  <a:srgbClr val="FFFFFF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Hebrews 11:4; 1 John 3:12 </a:t>
            </a:r>
          </a:p>
        </p:txBody>
      </p:sp>
    </p:spTree>
  </p:cSld>
  <p:clrMapOvr>
    <a:masterClrMapping/>
  </p:clrMapOvr>
  <p:transition spd="slow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uiExpand="1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>
            <a:extLst>
              <a:ext uri="{FF2B5EF4-FFF2-40B4-BE49-F238E27FC236}">
                <a16:creationId xmlns:a16="http://schemas.microsoft.com/office/drawing/2014/main" id="{BE5A6410-DD6B-455B-838B-964412351A0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4317897"/>
            <a:ext cx="6477000" cy="2006703"/>
          </a:xfrm>
          <a:solidFill>
            <a:srgbClr val="000030"/>
          </a:solidFill>
        </p:spPr>
        <p:txBody>
          <a:bodyPr wrap="square">
            <a:spAutoFit/>
          </a:bodyPr>
          <a:lstStyle/>
          <a:p>
            <a:pPr marL="0" indent="0">
              <a:spcBef>
                <a:spcPct val="20000"/>
              </a:spcBef>
              <a:buNone/>
            </a:pPr>
            <a:r>
              <a:rPr lang="en-US" altLang="en-US" dirty="0">
                <a:solidFill>
                  <a:srgbClr val="66FFFF"/>
                </a:solidFill>
                <a:latin typeface="Trebuchet MS" panose="020B0603020202020204" pitchFamily="34" charset="0"/>
              </a:rPr>
              <a:t>Good </a:t>
            </a:r>
            <a:r>
              <a:rPr lang="en-US" altLang="en-US" i="1" dirty="0">
                <a:solidFill>
                  <a:srgbClr val="66FFFF"/>
                </a:solidFill>
                <a:latin typeface="Trebuchet MS" panose="020B0603020202020204" pitchFamily="34" charset="0"/>
              </a:rPr>
              <a:t>Works</a:t>
            </a:r>
            <a:r>
              <a:rPr lang="en-US" altLang="en-US" dirty="0">
                <a:solidFill>
                  <a:srgbClr val="66FFFF"/>
                </a:solidFill>
                <a:latin typeface="Trebuchet MS" panose="020B0603020202020204" pitchFamily="34" charset="0"/>
              </a:rPr>
              <a:t>, not Just Good </a:t>
            </a:r>
            <a:r>
              <a:rPr lang="en-US" altLang="en-US" i="1" dirty="0">
                <a:solidFill>
                  <a:srgbClr val="66FFFF"/>
                </a:solidFill>
                <a:latin typeface="Trebuchet MS" panose="020B0603020202020204" pitchFamily="34" charset="0"/>
              </a:rPr>
              <a:t>Words</a:t>
            </a:r>
            <a:br>
              <a:rPr lang="en-US" altLang="en-US" sz="2400" b="0" dirty="0">
                <a:solidFill>
                  <a:srgbClr val="339966"/>
                </a:solidFill>
                <a:latin typeface="Comic Sans MS" panose="030F0702030302020204" pitchFamily="66" charset="0"/>
              </a:rPr>
            </a:br>
            <a:r>
              <a:rPr lang="en-US" altLang="en-US" sz="2400" b="0" dirty="0">
                <a:solidFill>
                  <a:srgbClr val="FFFFFF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1 Peter 2:12; Titus 2:7,8; Matthew 25:21,23</a:t>
            </a:r>
          </a:p>
          <a:p>
            <a:pPr marL="0" indent="0">
              <a:spcBef>
                <a:spcPct val="20000"/>
              </a:spcBef>
              <a:buNone/>
            </a:pPr>
            <a:r>
              <a:rPr lang="en-US" altLang="en-US" dirty="0">
                <a:solidFill>
                  <a:srgbClr val="66FFFF"/>
                </a:solidFill>
                <a:latin typeface="Trebuchet MS" panose="020B0603020202020204" pitchFamily="34" charset="0"/>
              </a:rPr>
              <a:t>Many People Talk a Good Religion, but Do Not Practice It.</a:t>
            </a:r>
            <a:br>
              <a:rPr lang="en-US" altLang="en-US" dirty="0">
                <a:solidFill>
                  <a:srgbClr val="66FFFF"/>
                </a:solidFill>
                <a:latin typeface="Trebuchet MS" panose="020B0603020202020204" pitchFamily="34" charset="0"/>
              </a:rPr>
            </a:br>
            <a:r>
              <a:rPr lang="en-US" altLang="en-US" sz="2400" b="0" dirty="0">
                <a:solidFill>
                  <a:srgbClr val="FFFFFF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Matthew 23:3,4; Romans 2:18-21,23,24</a:t>
            </a:r>
            <a:endParaRPr lang="en-US" altLang="en-US" sz="2400" b="0" dirty="0">
              <a:solidFill>
                <a:srgbClr val="66FFFF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840733C-9775-4DBD-8595-5973CD7E56B4}"/>
              </a:ext>
            </a:extLst>
          </p:cNvPr>
          <p:cNvSpPr txBox="1">
            <a:spLocks noChangeArrowheads="1"/>
          </p:cNvSpPr>
          <p:nvPr/>
        </p:nvSpPr>
        <p:spPr>
          <a:xfrm>
            <a:off x="838200" y="552069"/>
            <a:ext cx="10515600" cy="590931"/>
          </a:xfrm>
          <a:prstGeom prst="rect">
            <a:avLst/>
          </a:prstGeom>
          <a:solidFill>
            <a:srgbClr val="002060"/>
          </a:solidFill>
          <a:ln/>
        </p:spPr>
        <p:txBody>
          <a:bodyPr vert="horz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3600" dirty="0">
                <a:solidFill>
                  <a:srgbClr val="FFFF00"/>
                </a:solidFill>
              </a:rPr>
              <a:t>Let Men See Your Good </a:t>
            </a:r>
            <a:r>
              <a:rPr lang="en-US" altLang="en-US" sz="3600" i="1" dirty="0">
                <a:solidFill>
                  <a:schemeClr val="accent1"/>
                </a:solidFill>
              </a:rPr>
              <a:t>Works</a:t>
            </a:r>
          </a:p>
        </p:txBody>
      </p:sp>
    </p:spTree>
  </p:cSld>
  <p:clrMapOvr>
    <a:masterClrMapping/>
  </p:clrMapOvr>
  <p:transition spd="slow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>
            <a:extLst>
              <a:ext uri="{FF2B5EF4-FFF2-40B4-BE49-F238E27FC236}">
                <a16:creationId xmlns:a16="http://schemas.microsoft.com/office/drawing/2014/main" id="{2284F6BA-EA76-436E-B575-4B8CB635CB0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3819299"/>
            <a:ext cx="6477000" cy="2505301"/>
          </a:xfrm>
          <a:solidFill>
            <a:srgbClr val="000052"/>
          </a:solidFill>
        </p:spPr>
        <p:txBody>
          <a:bodyPr wrap="square">
            <a:spAutoFit/>
          </a:bodyPr>
          <a:lstStyle/>
          <a:p>
            <a:pPr marL="0" indent="0">
              <a:spcBef>
                <a:spcPct val="20000"/>
              </a:spcBef>
              <a:buNone/>
            </a:pPr>
            <a:r>
              <a:rPr lang="en-US" altLang="en-US" dirty="0">
                <a:solidFill>
                  <a:srgbClr val="66FFFF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Examples of Evil Influence</a:t>
            </a:r>
            <a:br>
              <a:rPr lang="en-US" altLang="en-US" dirty="0">
                <a:solidFill>
                  <a:srgbClr val="66FFFF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</a:br>
            <a:r>
              <a:rPr lang="en-US" altLang="en-US" b="0" dirty="0">
                <a:solidFill>
                  <a:srgbClr val="FFFFFF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Genesis 3:6; Joshua 14:8 </a:t>
            </a:r>
            <a:br>
              <a:rPr lang="en-US" altLang="en-US" b="0" dirty="0">
                <a:solidFill>
                  <a:srgbClr val="FFFFFF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</a:br>
            <a:r>
              <a:rPr lang="en-US" altLang="en-US" b="0" dirty="0">
                <a:solidFill>
                  <a:srgbClr val="FFFFFF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(Numbers 13:25ff); 2 Samuel 11:2-4; Matthew 5:28; Proverbs 5:15-19 </a:t>
            </a:r>
          </a:p>
          <a:p>
            <a:pPr marL="0" indent="0">
              <a:spcBef>
                <a:spcPct val="20000"/>
              </a:spcBef>
              <a:buNone/>
            </a:pPr>
            <a:r>
              <a:rPr lang="en-US" altLang="en-US" dirty="0">
                <a:solidFill>
                  <a:srgbClr val="66FFFF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Examples of Good Influence</a:t>
            </a:r>
            <a:br>
              <a:rPr lang="en-US" altLang="en-US" dirty="0">
                <a:solidFill>
                  <a:srgbClr val="66FFFF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</a:br>
            <a:r>
              <a:rPr lang="en-US" altLang="en-US" b="0" dirty="0">
                <a:solidFill>
                  <a:srgbClr val="FFFFFF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John 13:34; 15:13; Acts 9:36,39 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1C525057-DD84-4AB0-AD12-925A46BC153C}"/>
              </a:ext>
            </a:extLst>
          </p:cNvPr>
          <p:cNvSpPr txBox="1">
            <a:spLocks noChangeArrowheads="1"/>
          </p:cNvSpPr>
          <p:nvPr/>
        </p:nvSpPr>
        <p:spPr>
          <a:xfrm>
            <a:off x="838200" y="552069"/>
            <a:ext cx="10515600" cy="590931"/>
          </a:xfrm>
          <a:prstGeom prst="rect">
            <a:avLst/>
          </a:prstGeom>
          <a:solidFill>
            <a:srgbClr val="002060"/>
          </a:solidFill>
          <a:ln/>
        </p:spPr>
        <p:txBody>
          <a:bodyPr vert="horz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3600" dirty="0">
                <a:solidFill>
                  <a:srgbClr val="FFFF00"/>
                </a:solidFill>
              </a:rPr>
              <a:t>Let Men See Your </a:t>
            </a:r>
            <a:r>
              <a:rPr lang="en-US" altLang="en-US" sz="3600" i="1" dirty="0">
                <a:solidFill>
                  <a:schemeClr val="accent1"/>
                </a:solidFill>
              </a:rPr>
              <a:t>Good</a:t>
            </a:r>
            <a:r>
              <a:rPr lang="en-US" altLang="en-US" sz="3600" dirty="0">
                <a:solidFill>
                  <a:srgbClr val="FFFF00"/>
                </a:solidFill>
              </a:rPr>
              <a:t> Works</a:t>
            </a:r>
          </a:p>
        </p:txBody>
      </p:sp>
    </p:spTree>
  </p:cSld>
  <p:clrMapOvr>
    <a:masterClrMapping/>
  </p:clrMapOvr>
  <p:transition spd="slow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>
            <a:extLst>
              <a:ext uri="{FF2B5EF4-FFF2-40B4-BE49-F238E27FC236}">
                <a16:creationId xmlns:a16="http://schemas.microsoft.com/office/drawing/2014/main" id="{FB6E8AC1-2609-4FEF-B2FB-55BBAA81043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90600" y="3985498"/>
            <a:ext cx="5867400" cy="2505301"/>
          </a:xfrm>
          <a:solidFill>
            <a:srgbClr val="000052"/>
          </a:solidFill>
        </p:spPr>
        <p:txBody>
          <a:bodyPr>
            <a:spAutoFit/>
          </a:bodyPr>
          <a:lstStyle/>
          <a:p>
            <a:pPr marL="0" indent="0">
              <a:spcBef>
                <a:spcPct val="20000"/>
              </a:spcBef>
              <a:buNone/>
            </a:pPr>
            <a:r>
              <a:rPr lang="en-US" altLang="en-US" dirty="0">
                <a:solidFill>
                  <a:srgbClr val="66FFFF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Some People Do Good to Receive Praise of Men</a:t>
            </a:r>
            <a:r>
              <a:rPr lang="en-US" altLang="en-US" dirty="0">
                <a:solidFill>
                  <a:srgbClr val="339966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.</a:t>
            </a:r>
            <a:br>
              <a:rPr lang="en-US" altLang="en-US" dirty="0">
                <a:solidFill>
                  <a:srgbClr val="339966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</a:br>
            <a:r>
              <a:rPr lang="en-US" altLang="en-US" b="0" dirty="0">
                <a:solidFill>
                  <a:srgbClr val="FFFFFF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Matthew 6:1, 2-4, 5-8 </a:t>
            </a:r>
          </a:p>
          <a:p>
            <a:pPr marL="0" indent="0">
              <a:spcBef>
                <a:spcPct val="20000"/>
              </a:spcBef>
              <a:buNone/>
            </a:pPr>
            <a:r>
              <a:rPr lang="en-US" altLang="en-US" dirty="0">
                <a:solidFill>
                  <a:srgbClr val="66FFFF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Our Lives Reflect on Our Father.</a:t>
            </a:r>
            <a:br>
              <a:rPr lang="en-US" altLang="en-US" dirty="0">
                <a:solidFill>
                  <a:srgbClr val="339966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</a:br>
            <a:r>
              <a:rPr lang="en-US" altLang="en-US" b="0" dirty="0">
                <a:solidFill>
                  <a:srgbClr val="FFFFFF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2 Samuel 12:14; 1 Timothy 6:1; </a:t>
            </a:r>
            <a:br>
              <a:rPr lang="en-US" altLang="en-US" b="0" dirty="0">
                <a:solidFill>
                  <a:srgbClr val="FFFFFF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</a:br>
            <a:r>
              <a:rPr lang="en-US" altLang="en-US" b="0" dirty="0">
                <a:solidFill>
                  <a:srgbClr val="FFFFFF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Romans 2:23,24; 1 Peter 2:12 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C578EFAE-ED54-40AA-A6A9-8621159D474B}"/>
              </a:ext>
            </a:extLst>
          </p:cNvPr>
          <p:cNvSpPr txBox="1">
            <a:spLocks noChangeArrowheads="1"/>
          </p:cNvSpPr>
          <p:nvPr/>
        </p:nvSpPr>
        <p:spPr>
          <a:xfrm>
            <a:off x="838200" y="552069"/>
            <a:ext cx="10515600" cy="590931"/>
          </a:xfrm>
          <a:prstGeom prst="rect">
            <a:avLst/>
          </a:prstGeom>
          <a:solidFill>
            <a:srgbClr val="002060"/>
          </a:solidFill>
          <a:ln/>
        </p:spPr>
        <p:txBody>
          <a:bodyPr vert="horz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3600" dirty="0">
                <a:solidFill>
                  <a:srgbClr val="FFFF00"/>
                </a:solidFill>
              </a:rPr>
              <a:t>Let Men </a:t>
            </a:r>
            <a:r>
              <a:rPr lang="en-US" altLang="en-US" sz="3600" i="1" dirty="0">
                <a:solidFill>
                  <a:schemeClr val="accent1"/>
                </a:solidFill>
              </a:rPr>
              <a:t>Glorify Your Father</a:t>
            </a:r>
          </a:p>
        </p:txBody>
      </p:sp>
    </p:spTree>
  </p:cSld>
  <p:clrMapOvr>
    <a:masterClrMapping/>
  </p:clrMapOvr>
  <p:transition spd="slow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>
            <a:extLst>
              <a:ext uri="{FF2B5EF4-FFF2-40B4-BE49-F238E27FC236}">
                <a16:creationId xmlns:a16="http://schemas.microsoft.com/office/drawing/2014/main" id="{A507C036-C28A-4156-9FC6-4C124993556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057400" y="2667000"/>
            <a:ext cx="4267200" cy="1754326"/>
          </a:xfrm>
          <a:solidFill>
            <a:srgbClr val="000052"/>
          </a:solidFill>
        </p:spPr>
        <p:txBody>
          <a:bodyPr>
            <a:spAutoFit/>
          </a:bodyPr>
          <a:lstStyle/>
          <a:p>
            <a:pPr marL="0" indent="0" algn="ctr">
              <a:spcBef>
                <a:spcPct val="20000"/>
              </a:spcBef>
              <a:buNone/>
            </a:pPr>
            <a:r>
              <a:rPr lang="en-US" altLang="en-US" sz="4000" b="1" dirty="0">
                <a:solidFill>
                  <a:srgbClr val="66FFFF"/>
                </a:solidFill>
                <a:latin typeface="Belgium" panose="04030605020002020C03" pitchFamily="82" charset="0"/>
                <a:cs typeface="Tahoma" panose="020B0604030504040204" pitchFamily="34" charset="0"/>
              </a:rPr>
              <a:t>Is Your Light Giving Glory to the Father?</a:t>
            </a:r>
            <a:r>
              <a:rPr lang="en-US" altLang="en-US" sz="2400" b="1" dirty="0">
                <a:solidFill>
                  <a:srgbClr val="FFFFFF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70CF0C-2ECE-429E-8299-9412D0CF2A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0664" y="838200"/>
            <a:ext cx="2355336" cy="5486400"/>
          </a:xfrm>
          <a:prstGeom prst="rect">
            <a:avLst/>
          </a:prstGeom>
        </p:spPr>
      </p:pic>
    </p:spTree>
  </p:cSld>
  <p:clrMapOvr>
    <a:masterClrMapping/>
  </p:clrMapOvr>
  <p:transition spd="slow">
    <p:blinds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878D10C5-B932-4D3E-BC1F-C1DA916CE52D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50555"/>
            <a:ext cx="11462994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2022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</a:t>
            </a:r>
            <a:r>
              <a:rPr lang="en-US" sz="2800" b="1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PowerPoint at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417035-562F-414B-91BB-AF62765196BD}"/>
              </a:ext>
            </a:extLst>
          </p:cNvPr>
          <p:cNvSpPr txBox="1"/>
          <p:nvPr/>
        </p:nvSpPr>
        <p:spPr>
          <a:xfrm>
            <a:off x="1036948" y="6352164"/>
            <a:ext cx="333725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78224471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Earth-Map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Russo-Tahoma">
      <a:majorFont>
        <a:latin typeface="Russo One"/>
        <a:ea typeface=""/>
        <a:cs typeface=""/>
      </a:majorFont>
      <a:minorFont>
        <a:latin typeface="Tahom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418</TotalTime>
  <Words>316</Words>
  <Application>Microsoft Office PowerPoint</Application>
  <PresentationFormat>Widescreen</PresentationFormat>
  <Paragraphs>24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Belgium</vt:lpstr>
      <vt:lpstr>Comic Sans MS</vt:lpstr>
      <vt:lpstr>Russo One</vt:lpstr>
      <vt:lpstr>Tahoma</vt:lpstr>
      <vt:lpstr>Trebuchet MS</vt:lpstr>
      <vt:lpstr>Earth-Map</vt:lpstr>
      <vt:lpstr>PowerPoint Presentation</vt:lpstr>
      <vt:lpstr>Matthew 5:14-16</vt:lpstr>
      <vt:lpstr>Let Men See Your Good Works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Pratte Publications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 of the World: The Christian's Influence; David E. Pratte</dc:title>
  <dc:subject>Light of the World: The Christian's Influence; David E. Pratte, www.gospelway.com</dc:subject>
  <dc:creator>David E. Pratte</dc:creator>
  <cp:keywords>light, influence, example, good, works</cp:keywords>
  <cp:lastModifiedBy>David Pratte</cp:lastModifiedBy>
  <cp:revision>72</cp:revision>
  <dcterms:created xsi:type="dcterms:W3CDTF">2007-10-20T20:00:42Z</dcterms:created>
  <dcterms:modified xsi:type="dcterms:W3CDTF">2022-03-28T16:38:13Z</dcterms:modified>
</cp:coreProperties>
</file>