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2" r:id="rId2"/>
    <p:sldId id="257" r:id="rId3"/>
    <p:sldId id="258" r:id="rId4"/>
    <p:sldId id="260" r:id="rId5"/>
    <p:sldId id="261" r:id="rId6"/>
    <p:sldId id="263" r:id="rId7"/>
    <p:sldId id="259" r:id="rId8"/>
  </p:sldIdLst>
  <p:sldSz cx="12192000" cy="6858000"/>
  <p:notesSz cx="6858000" cy="9144000"/>
  <p:embeddedFontLst>
    <p:embeddedFont>
      <p:font typeface="Belgium" panose="04030605020002020C03" pitchFamily="82" charset="0"/>
      <p:regular r:id="rId9"/>
    </p:embeddedFont>
    <p:embeddedFont>
      <p:font typeface="Comic Sans MS" panose="030F0702030302020204" pitchFamily="66" charset="0"/>
      <p:regular r:id="rId10"/>
      <p:bold r:id="rId11"/>
      <p:italic r:id="rId12"/>
      <p:boldItalic r:id="rId13"/>
    </p:embeddedFont>
    <p:embeddedFont>
      <p:font typeface="Tahoma" panose="020B0604030504040204" pitchFamily="34" charset="0"/>
      <p:regular r:id="rId14"/>
      <p:bold r:id="rId1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0"/>
    <p:restoredTop sz="94600"/>
  </p:normalViewPr>
  <p:slideViewPr>
    <p:cSldViewPr showGuides="1">
      <p:cViewPr varScale="1">
        <p:scale>
          <a:sx n="58" d="100"/>
          <a:sy n="58" d="100"/>
        </p:scale>
        <p:origin x="501" y="3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3602567" y="2130426"/>
            <a:ext cx="64008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602567" y="3886200"/>
            <a:ext cx="54864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AA2E3B8-5415-480F-869F-A3A8ABCD4A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A4B8F4-D7C8-46A2-A408-C8C7471781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DCE14-D503-4BE7-9770-902518FCA4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1984" y="1600201"/>
            <a:ext cx="411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09985" y="1600201"/>
            <a:ext cx="41169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1F97CC-301F-4502-A51A-C1C92047E9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E9F50-260B-48C9-911A-458044DA01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E62FE-08F9-4E84-BFC4-76A72DCD3F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F8B8D-7075-40D9-8A73-47AD246E58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B28A4-495D-49E8-96C4-D98819D8EA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8F82AF-CBAB-4297-AC7B-286199941F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BB939-A523-40EE-B009-3B12B5E4E9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18700" y="274639"/>
            <a:ext cx="2108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91985" y="274639"/>
            <a:ext cx="6123516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4906C-1E88-465A-8EF6-B3216BDCDE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3604684" y="274638"/>
            <a:ext cx="84222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3591985" y="1600201"/>
            <a:ext cx="843491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3034C0-8F17-493D-A19F-3686C582BB3A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circl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iblestudylesson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457200"/>
            <a:ext cx="6934200" cy="646331"/>
          </a:xfrm>
          <a:solidFill>
            <a:srgbClr val="002060">
              <a:alpha val="47000"/>
            </a:srgbClr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b="1" dirty="0"/>
              <a:t>Jesus as Creator and Preserver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F408BE-5101-4DD4-9B56-6040537F8783}"/>
              </a:ext>
            </a:extLst>
          </p:cNvPr>
          <p:cNvSpPr txBox="1"/>
          <p:nvPr/>
        </p:nvSpPr>
        <p:spPr>
          <a:xfrm>
            <a:off x="1036948" y="6352163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med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368588"/>
            <a:ext cx="8715374" cy="2763834"/>
          </a:xfrm>
          <a:solidFill>
            <a:srgbClr val="002060">
              <a:alpha val="80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00"/>
                </a:solidFill>
              </a:rPr>
              <a:t>God Created &amp; Preserves the Universe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Genesis 1; Isaiah 45:18; Acts 17:24,25,28; </a:t>
            </a:r>
            <a:b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Nehemiah 9:6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00"/>
                </a:solidFill>
              </a:rPr>
              <a:t>Jesus Did the Work of Creation &amp; Preservation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Genesis 1:26,27; John 1:1-3; Colossians 1:16,17; Hebrews 1:2,3 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B889203-4E1F-6D9A-F2FA-6618698542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457200"/>
            <a:ext cx="6934200" cy="646331"/>
          </a:xfrm>
          <a:solidFill>
            <a:srgbClr val="002060">
              <a:alpha val="47000"/>
            </a:srgbClr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b="1" dirty="0"/>
              <a:t>Jesus as Creator and Preserver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143000"/>
            <a:ext cx="10287000" cy="5521512"/>
          </a:xfrm>
          <a:solidFill>
            <a:srgbClr val="002060">
              <a:alpha val="80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00"/>
                </a:solidFill>
              </a:rPr>
              <a:t>Jesus Exists Eternally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John 1:1-3; Colossians 1:16; Micah 5:2; Psalm 102:24-27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00"/>
                </a:solidFill>
              </a:rPr>
              <a:t>Jesus Is All-Powerful And All-Wise</a:t>
            </a:r>
            <a:br>
              <a:rPr lang="en-US" dirty="0"/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Psalm 136:5-9; Jeremiah 51:15; 32:17; Matthew 28:18; Philippians 3:20,21; Revelation 17:14; 19:16; Colossians 2:2,3; John 16:30; 21:17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00"/>
                </a:solidFill>
              </a:rPr>
              <a:t>Jesus Possesses Authority Over All Creation</a:t>
            </a:r>
            <a:br>
              <a:rPr lang="en-US" dirty="0"/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Acts 17:24; Psalm 24:1,2; 89:11,12; 97:5; Joshua 3:11,13; Colossians 1:16; John 3:31; Acts 10:36; Romans 10:12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00"/>
                </a:solidFill>
              </a:rPr>
              <a:t>Jesus Possesses Deity</a:t>
            </a:r>
            <a:br>
              <a:rPr lang="en-US" dirty="0"/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2 Kings 19:15; Psalm 95:1-7; Romans 1:20; John 1:1-3; Hebrews 1:2,3; 1:8,10; John 20:28,29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1186B18-93CB-E5E0-9FD5-B1F4E0D118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457200"/>
            <a:ext cx="6934200" cy="646331"/>
          </a:xfrm>
          <a:solidFill>
            <a:srgbClr val="002060">
              <a:alpha val="47000"/>
            </a:srgbClr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b="1" dirty="0"/>
              <a:t>Jesus as Creator and Preserver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143000"/>
            <a:ext cx="9934574" cy="5155257"/>
          </a:xfrm>
          <a:solidFill>
            <a:srgbClr val="002060">
              <a:alpha val="80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What does all this mean to you and me?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600" b="1" dirty="0">
                <a:solidFill>
                  <a:srgbClr val="FFFF00"/>
                </a:solidFill>
              </a:rPr>
              <a:t>1) God rules the universe because He made it.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600" b="1" dirty="0">
                <a:solidFill>
                  <a:srgbClr val="FFFF00"/>
                </a:solidFill>
              </a:rPr>
              <a:t>2) When we </a:t>
            </a:r>
            <a:r>
              <a:rPr lang="en-US" sz="2600" b="1">
                <a:solidFill>
                  <a:srgbClr val="FFFF00"/>
                </a:solidFill>
              </a:rPr>
              <a:t>disobey God, </a:t>
            </a:r>
            <a:r>
              <a:rPr lang="en-US" sz="2600" b="1" dirty="0">
                <a:solidFill>
                  <a:srgbClr val="FFFF00"/>
                </a:solidFill>
              </a:rPr>
              <a:t>that is sin, and God has the right to require punishment.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600" b="1" dirty="0">
                <a:solidFill>
                  <a:srgbClr val="FFFF00"/>
                </a:solidFill>
              </a:rPr>
              <a:t>3) When we sin, only God can declare the grounds on which He is willing to forgive.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600" b="1" dirty="0">
                <a:solidFill>
                  <a:srgbClr val="FFFF00"/>
                </a:solidFill>
              </a:rPr>
              <a:t>4) To offer us forgiveness, the Creator came to earth to live as a man and to die a horrible death on the cross.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5) The doctrine of creation is fundamental to our faith and our understanding and appreciation of God.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Have you received His forgiveness?</a:t>
            </a: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194DBA6-9E6A-08D8-9C9B-8EB00A1FF6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457200"/>
            <a:ext cx="6934200" cy="646331"/>
          </a:xfrm>
          <a:solidFill>
            <a:srgbClr val="002060">
              <a:alpha val="47000"/>
            </a:srgbClr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b="1" dirty="0"/>
              <a:t>Jesus as Creator and Preserver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1E902-3783-4799-88A2-1E86133462A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2022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B95DB-884A-47DD-B2D6-F29C4BE8520C}"/>
              </a:ext>
            </a:extLst>
          </p:cNvPr>
          <p:cNvSpPr txBox="1"/>
          <p:nvPr/>
        </p:nvSpPr>
        <p:spPr>
          <a:xfrm>
            <a:off x="1036948" y="6352163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2988963"/>
      </p:ext>
    </p:extLst>
  </p:cSld>
  <p:clrMapOvr>
    <a:masterClrMapping/>
  </p:clrMapOvr>
  <p:transition spd="med">
    <p:circl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heme/theme1.xml><?xml version="1.0" encoding="utf-8"?>
<a:theme xmlns:a="http://schemas.openxmlformats.org/drawingml/2006/main" name="Blue-burst.per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18A5FF"/>
        </a:accent1>
        <a:accent2>
          <a:srgbClr val="8080FF"/>
        </a:accent2>
        <a:accent3>
          <a:srgbClr val="AAAAC0"/>
        </a:accent3>
        <a:accent4>
          <a:srgbClr val="DADADA"/>
        </a:accent4>
        <a:accent5>
          <a:srgbClr val="ABCFFF"/>
        </a:accent5>
        <a:accent6>
          <a:srgbClr val="7373E7"/>
        </a:accent6>
        <a:hlink>
          <a:srgbClr val="9ED9FF"/>
        </a:hlink>
        <a:folHlink>
          <a:srgbClr val="BDB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4398EE"/>
        </a:accent1>
        <a:accent2>
          <a:srgbClr val="B471F5"/>
        </a:accent2>
        <a:accent3>
          <a:srgbClr val="AAAAC0"/>
        </a:accent3>
        <a:accent4>
          <a:srgbClr val="DADADA"/>
        </a:accent4>
        <a:accent5>
          <a:srgbClr val="B0CAF5"/>
        </a:accent5>
        <a:accent6>
          <a:srgbClr val="A366DE"/>
        </a:accent6>
        <a:hlink>
          <a:srgbClr val="BDBEFF"/>
        </a:hlink>
        <a:folHlink>
          <a:srgbClr val="9FE8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9B9BFF"/>
        </a:accent1>
        <a:accent2>
          <a:srgbClr val="D2C913"/>
        </a:accent2>
        <a:accent3>
          <a:srgbClr val="AAAAC0"/>
        </a:accent3>
        <a:accent4>
          <a:srgbClr val="DADADA"/>
        </a:accent4>
        <a:accent5>
          <a:srgbClr val="CBCBFF"/>
        </a:accent5>
        <a:accent6>
          <a:srgbClr val="BEB610"/>
        </a:accent6>
        <a:hlink>
          <a:srgbClr val="E8F3AF"/>
        </a:hlink>
        <a:folHlink>
          <a:srgbClr val="FBDF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79C937"/>
        </a:accent1>
        <a:accent2>
          <a:srgbClr val="EDBB12"/>
        </a:accent2>
        <a:accent3>
          <a:srgbClr val="AAAAC0"/>
        </a:accent3>
        <a:accent4>
          <a:srgbClr val="DADADA"/>
        </a:accent4>
        <a:accent5>
          <a:srgbClr val="BEE1AE"/>
        </a:accent5>
        <a:accent6>
          <a:srgbClr val="D7A90F"/>
        </a:accent6>
        <a:hlink>
          <a:srgbClr val="D9D9FF"/>
        </a:hlink>
        <a:folHlink>
          <a:srgbClr val="FFD9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18A5FF"/>
        </a:accent1>
        <a:accent2>
          <a:srgbClr val="8080FF"/>
        </a:accent2>
        <a:accent3>
          <a:srgbClr val="FFFFFF"/>
        </a:accent3>
        <a:accent4>
          <a:srgbClr val="000000"/>
        </a:accent4>
        <a:accent5>
          <a:srgbClr val="ABCFFF"/>
        </a:accent5>
        <a:accent6>
          <a:srgbClr val="7373E7"/>
        </a:accent6>
        <a:hlink>
          <a:srgbClr val="9ED9FF"/>
        </a:hlink>
        <a:folHlink>
          <a:srgbClr val="BDB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4398EE"/>
        </a:accent1>
        <a:accent2>
          <a:srgbClr val="B471F5"/>
        </a:accent2>
        <a:accent3>
          <a:srgbClr val="FFFFFF"/>
        </a:accent3>
        <a:accent4>
          <a:srgbClr val="000000"/>
        </a:accent4>
        <a:accent5>
          <a:srgbClr val="B0CAF5"/>
        </a:accent5>
        <a:accent6>
          <a:srgbClr val="A366DE"/>
        </a:accent6>
        <a:hlink>
          <a:srgbClr val="BDBEFF"/>
        </a:hlink>
        <a:folHlink>
          <a:srgbClr val="9FE8F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B9BFF"/>
        </a:accent1>
        <a:accent2>
          <a:srgbClr val="D2C913"/>
        </a:accent2>
        <a:accent3>
          <a:srgbClr val="FFFFFF"/>
        </a:accent3>
        <a:accent4>
          <a:srgbClr val="000000"/>
        </a:accent4>
        <a:accent5>
          <a:srgbClr val="CBCBFF"/>
        </a:accent5>
        <a:accent6>
          <a:srgbClr val="BEB610"/>
        </a:accent6>
        <a:hlink>
          <a:srgbClr val="E8F3AF"/>
        </a:hlink>
        <a:folHlink>
          <a:srgbClr val="FBDF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C937"/>
        </a:accent1>
        <a:accent2>
          <a:srgbClr val="EDBB12"/>
        </a:accent2>
        <a:accent3>
          <a:srgbClr val="FFFFFF"/>
        </a:accent3>
        <a:accent4>
          <a:srgbClr val="000000"/>
        </a:accent4>
        <a:accent5>
          <a:srgbClr val="BEE1AE"/>
        </a:accent5>
        <a:accent6>
          <a:srgbClr val="D7A90F"/>
        </a:accent6>
        <a:hlink>
          <a:srgbClr val="D9D9FF"/>
        </a:hlink>
        <a:folHlink>
          <a:srgbClr val="FFD9E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Blue-burst.per</Template>
  <TotalTime>191</TotalTime>
  <Words>408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Belgium</vt:lpstr>
      <vt:lpstr>Comic Sans MS</vt:lpstr>
      <vt:lpstr>Tahoma</vt:lpstr>
      <vt:lpstr>Blue-burst.per</vt:lpstr>
      <vt:lpstr>PowerPoint Presentation</vt:lpstr>
      <vt:lpstr>Jesus as Creator and Preserver</vt:lpstr>
      <vt:lpstr>Jesus as Creator and Preserver</vt:lpstr>
      <vt:lpstr>Jesus as Creator and Preserver</vt:lpstr>
      <vt:lpstr>Jesus as Creator and Preserver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as Creator and Preserver of the Universe, David E. Pratte, https://gospelway.com</dc:title>
  <dc:subject>Jesus as Creator and Preserver of the Universe, David E. Pratte, https://gospelway.com</dc:subject>
  <dc:creator>David E. Pratte</dc:creator>
  <cp:keywords>Jesus Creator creation work preservation power wisdom lordship authority eternal existence</cp:keywords>
  <cp:lastModifiedBy>David Pratte</cp:lastModifiedBy>
  <cp:revision>76</cp:revision>
  <dcterms:created xsi:type="dcterms:W3CDTF">2010-03-20T18:55:56Z</dcterms:created>
  <dcterms:modified xsi:type="dcterms:W3CDTF">2022-11-25T21:45:16Z</dcterms:modified>
</cp:coreProperties>
</file>