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49" r:id="rId2"/>
    <p:sldMasterId id="2147483650" r:id="rId3"/>
  </p:sldMasterIdLst>
  <p:sldIdLst>
    <p:sldId id="256" r:id="rId4"/>
    <p:sldId id="257" r:id="rId5"/>
    <p:sldId id="264" r:id="rId6"/>
    <p:sldId id="259" r:id="rId7"/>
    <p:sldId id="265" r:id="rId8"/>
    <p:sldId id="260" r:id="rId9"/>
    <p:sldId id="266" r:id="rId10"/>
    <p:sldId id="261" r:id="rId11"/>
    <p:sldId id="262" r:id="rId12"/>
    <p:sldId id="263" r:id="rId13"/>
    <p:sldId id="267" r:id="rId14"/>
  </p:sldIdLst>
  <p:sldSz cx="9144000" cy="6858000" type="screen4x3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Georgia" panose="02040502050405020303" pitchFamily="18" charset="0"/>
      <p:regular r:id="rId19"/>
      <p:bold r:id="rId20"/>
      <p:italic r:id="rId21"/>
      <p:boldItalic r:id="rId22"/>
    </p:embeddedFont>
    <p:embeddedFont>
      <p:font typeface="Tahoma" panose="020B0604030504040204" pitchFamily="34" charset="0"/>
      <p:regular r:id="rId23"/>
      <p:bold r:id="rId2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A50021"/>
    <a:srgbClr val="800000"/>
    <a:srgbClr val="66FF66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4" autoAdjust="0"/>
    <p:restoredTop sz="94630" autoAdjust="0"/>
  </p:normalViewPr>
  <p:slideViewPr>
    <p:cSldViewPr showGuides="1">
      <p:cViewPr varScale="1">
        <p:scale>
          <a:sx n="58" d="100"/>
          <a:sy n="58" d="100"/>
        </p:scale>
        <p:origin x="1056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0.fntdata"/><Relationship Id="rId5" Type="http://schemas.openxmlformats.org/officeDocument/2006/relationships/slide" Target="slides/slide2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6A1C07-5363-45FC-8061-99753BEB80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01DB19-B3CE-4C65-A915-62C2A2B345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71656A-9D28-4C7D-BF32-C8FE133B45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0B645-07DD-499D-92CC-A5CE1A7FDC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8C80C-A48B-4612-A460-E790DE3CB3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82AA58-204E-4ED4-81A5-8BC250E4E2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984F36-28B2-4C80-97BE-C588BDD3F6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56BEA6-0D15-49B9-8B2C-1D491C663F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969242-6DF2-456B-B4F1-61A99D7B17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590E66-0003-4E83-BFAB-AD735D2A9E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2E5E38-2516-4843-BFE8-7E128A7EAF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FEAFDD-FBA0-4E0B-88CD-0B4E29BBDE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48A6B8-FAB5-402C-AFD3-5352C45678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D2C0E0-E071-400C-AC60-61AF4C795F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747DB5-DF31-42F5-8EF3-8ECDB24BCF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C6E740-AA60-40D1-BE22-C8BE972C7F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160381-FA75-4B37-B085-DF4CEACD23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82CA3F-18E2-46BC-A927-6BBC8F11B7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759932-11EF-4EE5-8272-5306ED3D5B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1CE5B3-4D74-4271-A59D-D141824BB2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80DFE0-D301-48BF-BD41-80FCF77F31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EC09F-EBCE-48E6-9F55-660D00F041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B59448-265F-412A-8C44-3D2B4D08A7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FA0C60-5E69-4325-A3E9-2A45FF8179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ABD6F5-231C-43CC-B85D-677033C8EE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848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600200"/>
            <a:ext cx="3848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A5F4DA-89E9-4F9B-BCEF-CFFA292381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998D46-74AB-43F3-8A91-7CA59863EC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5E9D15-17A9-440A-9BDE-86A56A3169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B3C6CE-0A45-46B6-9F4B-22746AEDA9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E61630-5A31-4E46-ADA7-C2E403EF72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B6E7E5-4E70-40FF-9912-0A17D745CE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791687-0BA2-45A2-9764-BF0566A22B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451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451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ED6FC1-815E-4526-A017-D3C05A0FFF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/>
            </a:gs>
            <a:gs pos="74000">
              <a:srgbClr val="A50021"/>
            </a:gs>
            <a:gs pos="100000">
              <a:srgbClr val="800000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47B631-1281-4619-87CB-0508C77478D1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>
    <p:wedg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C00000"/>
            </a:gs>
            <a:gs pos="74000">
              <a:srgbClr val="A50021"/>
            </a:gs>
            <a:gs pos="100000">
              <a:srgbClr val="800000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D66E92C-56BE-4B7F-AAB6-DE09718DA2BF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>
    <p:wedge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C00000"/>
            </a:gs>
            <a:gs pos="74000">
              <a:srgbClr val="A50021"/>
            </a:gs>
            <a:gs pos="100000">
              <a:srgbClr val="800000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22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00200"/>
            <a:ext cx="7848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2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0960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922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960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922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0960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21BBBD8-FCE4-4D75-B32D-7E6F68FD11E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edge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estudylesson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097508"/>
          </a:xfrm>
          <a:solidFill>
            <a:srgbClr val="C00000">
              <a:alpha val="79000"/>
            </a:srgbClr>
          </a:solidFill>
          <a:scene3d>
            <a:camera prst="orthographicFront"/>
            <a:lightRig rig="threePt" dir="t"/>
          </a:scene3d>
          <a:sp3d>
            <a:bevelT w="196850" h="222250" prst="relaxedInset"/>
            <a:bevelB w="95250" h="158750" prst="slope"/>
          </a:sp3d>
        </p:spPr>
        <p:txBody>
          <a:bodyPr>
            <a:noAutofit/>
          </a:bodyPr>
          <a:lstStyle/>
          <a:p>
            <a:r>
              <a:rPr lang="en-US" b="1" dirty="0"/>
              <a:t>Jesus: Your Savior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366832"/>
            <a:ext cx="5029200" cy="584775"/>
          </a:xfrm>
          <a:solidFill>
            <a:srgbClr val="FF5050">
              <a:alpha val="46000"/>
            </a:srgbClr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Examples of Salvation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644F75-8B1A-4802-99FC-A36578CEDE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828" y="2743200"/>
            <a:ext cx="2983278" cy="2514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FAD8B6-87E8-4875-801D-DEE9B8BE3601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rgbClr val="FF5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uiExpand="1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609600"/>
            <a:ext cx="8001000" cy="1097508"/>
          </a:xfrm>
          <a:solidFill>
            <a:srgbClr val="C00000">
              <a:alpha val="79000"/>
            </a:srgbClr>
          </a:solidFill>
          <a:scene3d>
            <a:camera prst="orthographicFront"/>
            <a:lightRig rig="threePt" dir="t"/>
          </a:scene3d>
          <a:sp3d>
            <a:bevelT w="196850" h="222250" prst="relaxedInset"/>
            <a:bevelB w="95250" h="158750" prst="slope"/>
          </a:sp3d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Examples of Divine Salvation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337947"/>
            <a:ext cx="5029200" cy="3453253"/>
          </a:xfrm>
          <a:solidFill>
            <a:srgbClr val="FF5050">
              <a:alpha val="46000"/>
            </a:srgbClr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</a:rPr>
              <a:t>* </a:t>
            </a:r>
            <a:r>
              <a:rPr lang="en-US" sz="2800" b="1" dirty="0">
                <a:solidFill>
                  <a:schemeClr val="accent1"/>
                </a:solidFill>
              </a:rPr>
              <a:t>Lot</a:t>
            </a:r>
            <a:r>
              <a:rPr lang="en-US" sz="2800" b="1" dirty="0">
                <a:solidFill>
                  <a:schemeClr val="accent2"/>
                </a:solidFill>
              </a:rPr>
              <a:t> - Genesis 19:19</a:t>
            </a:r>
          </a:p>
          <a:p>
            <a:r>
              <a:rPr lang="en-US" sz="2800" b="1" dirty="0">
                <a:solidFill>
                  <a:schemeClr val="accent2"/>
                </a:solidFill>
              </a:rPr>
              <a:t>* </a:t>
            </a:r>
            <a:r>
              <a:rPr lang="en-US" sz="2800" b="1" dirty="0">
                <a:solidFill>
                  <a:schemeClr val="accent1"/>
                </a:solidFill>
              </a:rPr>
              <a:t>Jacob and his family </a:t>
            </a:r>
            <a:r>
              <a:rPr lang="en-US" sz="2800" b="1" dirty="0">
                <a:solidFill>
                  <a:schemeClr val="accent2"/>
                </a:solidFill>
              </a:rPr>
              <a:t>– Genesis 50:20 </a:t>
            </a:r>
          </a:p>
          <a:p>
            <a:r>
              <a:rPr lang="en-US" sz="2800" b="1" dirty="0">
                <a:solidFill>
                  <a:schemeClr val="accent2"/>
                </a:solidFill>
              </a:rPr>
              <a:t>* </a:t>
            </a:r>
            <a:r>
              <a:rPr lang="en-US" sz="2800" b="1" dirty="0">
                <a:solidFill>
                  <a:schemeClr val="accent1"/>
                </a:solidFill>
              </a:rPr>
              <a:t>Israel at the Red Sea </a:t>
            </a:r>
            <a:r>
              <a:rPr lang="en-US" sz="2800" b="1" dirty="0">
                <a:solidFill>
                  <a:schemeClr val="accent2"/>
                </a:solidFill>
              </a:rPr>
              <a:t>– Exodus 14:13</a:t>
            </a:r>
          </a:p>
          <a:p>
            <a:r>
              <a:rPr lang="en-US" sz="2800" b="1" dirty="0">
                <a:solidFill>
                  <a:schemeClr val="accent2"/>
                </a:solidFill>
              </a:rPr>
              <a:t>* </a:t>
            </a:r>
            <a:r>
              <a:rPr lang="en-US" sz="2800" b="1" dirty="0">
                <a:solidFill>
                  <a:schemeClr val="accent1"/>
                </a:solidFill>
              </a:rPr>
              <a:t>Gideon </a:t>
            </a:r>
            <a:r>
              <a:rPr lang="en-US" sz="2800" b="1" dirty="0">
                <a:solidFill>
                  <a:schemeClr val="accent2"/>
                </a:solidFill>
              </a:rPr>
              <a:t>- Judges 7:2,7 </a:t>
            </a:r>
          </a:p>
          <a:p>
            <a:r>
              <a:rPr lang="en-US" sz="2800" b="1" dirty="0">
                <a:solidFill>
                  <a:schemeClr val="accent2"/>
                </a:solidFill>
              </a:rPr>
              <a:t>* </a:t>
            </a:r>
            <a:r>
              <a:rPr lang="en-US" sz="2800" b="1" dirty="0">
                <a:solidFill>
                  <a:schemeClr val="accent1"/>
                </a:solidFill>
              </a:rPr>
              <a:t>David </a:t>
            </a:r>
            <a:r>
              <a:rPr lang="en-US" sz="2800" b="1" dirty="0">
                <a:solidFill>
                  <a:schemeClr val="accent2"/>
                </a:solidFill>
              </a:rPr>
              <a:t>– 1 Samuel 17:47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9D7859-2FC9-443D-BF92-33C99479A5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828" y="2743200"/>
            <a:ext cx="2983278" cy="25146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366832"/>
            <a:ext cx="5029200" cy="1175706"/>
          </a:xfrm>
          <a:solidFill>
            <a:srgbClr val="FF5050">
              <a:alpha val="46000"/>
            </a:srgbClr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Examples of Salvation</a:t>
            </a:r>
          </a:p>
          <a:p>
            <a:r>
              <a:rPr lang="en-US" b="1" dirty="0">
                <a:solidFill>
                  <a:srgbClr val="FFFF00"/>
                </a:solidFill>
              </a:rPr>
              <a:t>Need for a Savior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644F75-8B1A-4802-99FC-A36578CEDE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828" y="2743200"/>
            <a:ext cx="2983278" cy="2514600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E8BE5098-1F61-414D-918C-037EFB3FB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14400"/>
            <a:ext cx="7772400" cy="1097508"/>
          </a:xfrm>
          <a:prstGeom prst="rect">
            <a:avLst/>
          </a:prstGeom>
          <a:solidFill>
            <a:srgbClr val="C00000">
              <a:alpha val="79000"/>
            </a:srgb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96850" h="222250" prst="relaxedInset"/>
            <a:bevelB w="95250" h="158750" prst="slope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kern="0"/>
              <a:t>Jesus: Your Savior</a:t>
            </a:r>
            <a:endParaRPr lang="en-US" b="1" kern="0" dirty="0"/>
          </a:p>
        </p:txBody>
      </p:sp>
    </p:spTree>
    <p:extLst>
      <p:ext uri="{BB962C8B-B14F-4D97-AF65-F5344CB8AC3E}">
        <p14:creationId xmlns:p14="http://schemas.microsoft.com/office/powerpoint/2010/main" val="1797036833"/>
      </p:ext>
    </p:extLst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09600"/>
            <a:ext cx="7772400" cy="1097508"/>
          </a:xfrm>
          <a:solidFill>
            <a:srgbClr val="C00000">
              <a:alpha val="79000"/>
            </a:srgbClr>
          </a:solidFill>
          <a:scene3d>
            <a:camera prst="orthographicFront"/>
            <a:lightRig rig="threePt" dir="t"/>
          </a:scene3d>
          <a:sp3d>
            <a:bevelT w="196850" h="222250" prst="relaxedInset"/>
            <a:bevelB w="95250" h="158750" prst="slope"/>
          </a:sp3d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Our Need of Salvation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2057400"/>
            <a:ext cx="5029200" cy="4265783"/>
          </a:xfrm>
          <a:solidFill>
            <a:srgbClr val="FF5050">
              <a:alpha val="46000"/>
            </a:srgbClr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Jesus Saves from Sin</a:t>
            </a:r>
            <a:br>
              <a:rPr lang="en-US" sz="2800" dirty="0"/>
            </a:b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Matthew 1:21 Luke 19:10; Acts 5:31; 1 Tim. 1:15; 1 Thess. 5:8,9</a:t>
            </a:r>
          </a:p>
          <a:p>
            <a:r>
              <a:rPr lang="en-US" sz="2800" b="1" dirty="0">
                <a:solidFill>
                  <a:schemeClr val="accent1"/>
                </a:solidFill>
              </a:rPr>
              <a:t>Jesus offers salvation to all people</a:t>
            </a:r>
            <a:br>
              <a:rPr lang="en-US" sz="2800" i="1" dirty="0"/>
            </a:b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John 4:42; Titus 2:11; 1 Timothy 2:3,4,6; Rom. 1:16; Mark 16:15,16</a:t>
            </a:r>
          </a:p>
          <a:p>
            <a:r>
              <a:rPr lang="en-US" sz="2800" b="1" dirty="0">
                <a:solidFill>
                  <a:schemeClr val="accent1"/>
                </a:solidFill>
              </a:rPr>
              <a:t>Jesus offers salvation from all sins</a:t>
            </a:r>
            <a:br>
              <a:rPr lang="en-US" sz="2800" i="1" dirty="0"/>
            </a:b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Hebrews 7:25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0CBAA6-A6C6-4763-8CEA-D23C6284CF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828" y="2743200"/>
            <a:ext cx="2983278" cy="25146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366832"/>
            <a:ext cx="5029200" cy="2259080"/>
          </a:xfrm>
          <a:solidFill>
            <a:srgbClr val="FF5050">
              <a:alpha val="46000"/>
            </a:srgbClr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Examples of Salvation</a:t>
            </a:r>
          </a:p>
          <a:p>
            <a:r>
              <a:rPr lang="en-US" b="1" dirty="0">
                <a:solidFill>
                  <a:srgbClr val="FFFF00"/>
                </a:solidFill>
              </a:rPr>
              <a:t>Need for a Savior</a:t>
            </a:r>
          </a:p>
          <a:p>
            <a:r>
              <a:rPr lang="en-US" b="1" dirty="0">
                <a:solidFill>
                  <a:srgbClr val="FFFF00"/>
                </a:solidFill>
              </a:rPr>
              <a:t>Jesus’ Role in Salvation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644F75-8B1A-4802-99FC-A36578CEDE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828" y="2743200"/>
            <a:ext cx="2983278" cy="2514600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43EBCA65-7E97-44F8-8E27-9D4D54443E3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097508"/>
          </a:xfrm>
          <a:solidFill>
            <a:srgbClr val="C00000">
              <a:alpha val="79000"/>
            </a:srgbClr>
          </a:solidFill>
          <a:scene3d>
            <a:camera prst="orthographicFront"/>
            <a:lightRig rig="threePt" dir="t"/>
          </a:scene3d>
          <a:sp3d>
            <a:bevelT w="196850" h="222250" prst="relaxedInset"/>
            <a:bevelB w="95250" h="158750" prst="slope"/>
          </a:sp3d>
        </p:spPr>
        <p:txBody>
          <a:bodyPr>
            <a:noAutofit/>
          </a:bodyPr>
          <a:lstStyle/>
          <a:p>
            <a:r>
              <a:rPr lang="en-US" b="1" dirty="0"/>
              <a:t>Jesus: Your Savior</a:t>
            </a:r>
          </a:p>
        </p:txBody>
      </p:sp>
    </p:spTree>
    <p:extLst>
      <p:ext uri="{BB962C8B-B14F-4D97-AF65-F5344CB8AC3E}">
        <p14:creationId xmlns:p14="http://schemas.microsoft.com/office/powerpoint/2010/main" val="270367765"/>
      </p:ext>
    </p:extLst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09600"/>
            <a:ext cx="7772400" cy="1097508"/>
          </a:xfrm>
          <a:solidFill>
            <a:srgbClr val="C00000">
              <a:alpha val="79000"/>
            </a:srgbClr>
          </a:solidFill>
          <a:scene3d>
            <a:camera prst="orthographicFront"/>
            <a:lightRig rig="threePt" dir="t"/>
          </a:scene3d>
          <a:sp3d>
            <a:bevelT w="196850" h="222250" prst="relaxedInset"/>
            <a:bevelB w="95250" h="158750" prst="slope"/>
          </a:sp3d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Jesus’ Role in Salvation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2057400"/>
            <a:ext cx="5029200" cy="4388894"/>
          </a:xfrm>
          <a:solidFill>
            <a:srgbClr val="FF5050">
              <a:alpha val="46000"/>
            </a:srgbClr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Jesus Had to Come </a:t>
            </a:r>
            <a:br>
              <a:rPr lang="en-US" sz="2800" b="1" dirty="0">
                <a:solidFill>
                  <a:schemeClr val="accent1"/>
                </a:solidFill>
              </a:rPr>
            </a:br>
            <a:r>
              <a:rPr lang="en-US" sz="2800" b="1" dirty="0">
                <a:solidFill>
                  <a:schemeClr val="accent1"/>
                </a:solidFill>
              </a:rPr>
              <a:t>to Earth</a:t>
            </a:r>
            <a:br>
              <a:rPr lang="en-US" sz="2800" dirty="0"/>
            </a:b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Luke 19:10; 1 Timothy 1:15</a:t>
            </a:r>
          </a:p>
          <a:p>
            <a:r>
              <a:rPr lang="en-US" sz="2800" b="1" dirty="0">
                <a:solidFill>
                  <a:schemeClr val="accent1"/>
                </a:solidFill>
              </a:rPr>
              <a:t>Jesus Had to Die </a:t>
            </a:r>
            <a:br>
              <a:rPr lang="en-US" sz="2800" b="1" dirty="0">
                <a:solidFill>
                  <a:schemeClr val="accent1"/>
                </a:solidFill>
              </a:rPr>
            </a:br>
            <a:r>
              <a:rPr lang="en-US" sz="2800" b="1" dirty="0">
                <a:solidFill>
                  <a:schemeClr val="accent1"/>
                </a:solidFill>
              </a:rPr>
              <a:t>for Our Sins</a:t>
            </a:r>
            <a:br>
              <a:rPr lang="en-US" sz="2800" b="1" dirty="0"/>
            </a:b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Romans 5:6-10; Hebrews 9:28</a:t>
            </a:r>
            <a:r>
              <a:rPr lang="en-US" sz="2800" dirty="0"/>
              <a:t> </a:t>
            </a:r>
          </a:p>
          <a:p>
            <a:r>
              <a:rPr lang="en-US" sz="2800" b="1" dirty="0">
                <a:solidFill>
                  <a:schemeClr val="accent1"/>
                </a:solidFill>
              </a:rPr>
              <a:t>Jesus Had to Rise </a:t>
            </a:r>
            <a:br>
              <a:rPr lang="en-US" sz="2800" b="1" dirty="0">
                <a:solidFill>
                  <a:schemeClr val="accent1"/>
                </a:solidFill>
              </a:rPr>
            </a:br>
            <a:r>
              <a:rPr lang="en-US" sz="2800" b="1" dirty="0">
                <a:solidFill>
                  <a:schemeClr val="accent1"/>
                </a:solidFill>
              </a:rPr>
              <a:t>from the Dead</a:t>
            </a:r>
            <a:br>
              <a:rPr lang="en-US" sz="2800" b="1" dirty="0"/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Romans 5:10; 1 Thess. 1:10; Hebrews 2:14; 1 Cor. 15:17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B4F98B-9312-46B9-BB08-2BBE3A88FE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828" y="2743200"/>
            <a:ext cx="2983278" cy="25146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366832"/>
            <a:ext cx="5029200" cy="3342453"/>
          </a:xfrm>
          <a:solidFill>
            <a:srgbClr val="FF5050">
              <a:alpha val="46000"/>
            </a:srgbClr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Examples of Salvation</a:t>
            </a:r>
          </a:p>
          <a:p>
            <a:r>
              <a:rPr lang="en-US" b="1" dirty="0">
                <a:solidFill>
                  <a:srgbClr val="FFFF00"/>
                </a:solidFill>
              </a:rPr>
              <a:t>Need for a Savior</a:t>
            </a:r>
          </a:p>
          <a:p>
            <a:r>
              <a:rPr lang="en-US" b="1" dirty="0">
                <a:solidFill>
                  <a:srgbClr val="FFFF00"/>
                </a:solidFill>
              </a:rPr>
              <a:t>Jesus’ Role in Salvation</a:t>
            </a:r>
          </a:p>
          <a:p>
            <a:r>
              <a:rPr lang="en-US" b="1" dirty="0">
                <a:solidFill>
                  <a:srgbClr val="FFFF00"/>
                </a:solidFill>
              </a:rPr>
              <a:t>Conditions of Salvation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644F75-8B1A-4802-99FC-A36578CEDE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828" y="2743200"/>
            <a:ext cx="2983278" cy="2514600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33181984-A8DB-4D8B-9F32-E9336BDAD71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097508"/>
          </a:xfrm>
          <a:solidFill>
            <a:srgbClr val="C00000">
              <a:alpha val="79000"/>
            </a:srgbClr>
          </a:solidFill>
          <a:scene3d>
            <a:camera prst="orthographicFront"/>
            <a:lightRig rig="threePt" dir="t"/>
          </a:scene3d>
          <a:sp3d>
            <a:bevelT w="196850" h="222250" prst="relaxedInset"/>
            <a:bevelB w="95250" h="158750" prst="slope"/>
          </a:sp3d>
        </p:spPr>
        <p:txBody>
          <a:bodyPr>
            <a:noAutofit/>
          </a:bodyPr>
          <a:lstStyle/>
          <a:p>
            <a:r>
              <a:rPr lang="en-US" b="1" dirty="0"/>
              <a:t>Jesus: Your Savior</a:t>
            </a:r>
          </a:p>
        </p:txBody>
      </p:sp>
    </p:spTree>
    <p:extLst>
      <p:ext uri="{BB962C8B-B14F-4D97-AF65-F5344CB8AC3E}">
        <p14:creationId xmlns:p14="http://schemas.microsoft.com/office/powerpoint/2010/main" val="4146926770"/>
      </p:ext>
    </p:extLst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609600"/>
            <a:ext cx="8001000" cy="1097508"/>
          </a:xfrm>
          <a:solidFill>
            <a:srgbClr val="C00000">
              <a:alpha val="79000"/>
            </a:srgbClr>
          </a:solidFill>
          <a:scene3d>
            <a:camera prst="orthographicFront"/>
            <a:lightRig rig="threePt" dir="t"/>
          </a:scene3d>
          <a:sp3d>
            <a:bevelT w="196850" h="222250" prst="relaxedInset"/>
            <a:bevelB w="95250" h="158750" prst="slope"/>
          </a:sp3d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Salvation Is Conditional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2337947"/>
            <a:ext cx="5029200" cy="3884140"/>
          </a:xfrm>
          <a:solidFill>
            <a:srgbClr val="FF5050">
              <a:alpha val="46000"/>
            </a:srgbClr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</a:rPr>
              <a:t>* </a:t>
            </a:r>
            <a:r>
              <a:rPr lang="en-US" sz="2800" b="1" dirty="0">
                <a:solidFill>
                  <a:schemeClr val="accent1"/>
                </a:solidFill>
              </a:rPr>
              <a:t>Lot</a:t>
            </a:r>
            <a:r>
              <a:rPr lang="en-US" sz="2800" b="1" dirty="0">
                <a:solidFill>
                  <a:schemeClr val="accent2"/>
                </a:solidFill>
              </a:rPr>
              <a:t> – Leave city</a:t>
            </a:r>
          </a:p>
          <a:p>
            <a:r>
              <a:rPr lang="en-US" sz="2800" b="1" dirty="0">
                <a:solidFill>
                  <a:schemeClr val="accent2"/>
                </a:solidFill>
              </a:rPr>
              <a:t>* </a:t>
            </a:r>
            <a:r>
              <a:rPr lang="en-US" sz="2800" b="1" dirty="0">
                <a:solidFill>
                  <a:schemeClr val="accent1"/>
                </a:solidFill>
              </a:rPr>
              <a:t>Jacob and his family </a:t>
            </a:r>
            <a:r>
              <a:rPr lang="en-US" sz="2800" b="1">
                <a:solidFill>
                  <a:schemeClr val="accent2"/>
                </a:solidFill>
              </a:rPr>
              <a:t>– Go </a:t>
            </a:r>
            <a:r>
              <a:rPr lang="en-US" sz="2800" b="1" dirty="0">
                <a:solidFill>
                  <a:schemeClr val="accent2"/>
                </a:solidFill>
              </a:rPr>
              <a:t>to Egypt</a:t>
            </a:r>
          </a:p>
          <a:p>
            <a:r>
              <a:rPr lang="en-US" sz="2800" b="1" dirty="0">
                <a:solidFill>
                  <a:schemeClr val="accent2"/>
                </a:solidFill>
              </a:rPr>
              <a:t>* </a:t>
            </a:r>
            <a:r>
              <a:rPr lang="en-US" sz="2800" b="1" dirty="0">
                <a:solidFill>
                  <a:schemeClr val="accent1"/>
                </a:solidFill>
              </a:rPr>
              <a:t>Israel at the Red Sea </a:t>
            </a:r>
            <a:r>
              <a:rPr lang="en-US" sz="2800" b="1" dirty="0">
                <a:solidFill>
                  <a:schemeClr val="accent2"/>
                </a:solidFill>
              </a:rPr>
              <a:t>– March through the sea</a:t>
            </a:r>
          </a:p>
          <a:p>
            <a:r>
              <a:rPr lang="en-US" sz="2800" b="1" dirty="0">
                <a:solidFill>
                  <a:schemeClr val="accent2"/>
                </a:solidFill>
              </a:rPr>
              <a:t>* </a:t>
            </a:r>
            <a:r>
              <a:rPr lang="en-US" sz="2800" b="1" dirty="0">
                <a:solidFill>
                  <a:schemeClr val="accent1"/>
                </a:solidFill>
              </a:rPr>
              <a:t>Gideon </a:t>
            </a:r>
            <a:r>
              <a:rPr lang="en-US" sz="2800" b="1" dirty="0">
                <a:solidFill>
                  <a:schemeClr val="accent2"/>
                </a:solidFill>
              </a:rPr>
              <a:t>– Blow trumpets, hold torches, etc.  </a:t>
            </a:r>
          </a:p>
          <a:p>
            <a:r>
              <a:rPr lang="en-US" sz="2800" b="1" dirty="0">
                <a:solidFill>
                  <a:schemeClr val="accent2"/>
                </a:solidFill>
              </a:rPr>
              <a:t>* </a:t>
            </a:r>
            <a:r>
              <a:rPr lang="en-US" sz="2800" b="1" dirty="0">
                <a:solidFill>
                  <a:schemeClr val="accent1"/>
                </a:solidFill>
              </a:rPr>
              <a:t>David </a:t>
            </a:r>
            <a:r>
              <a:rPr lang="en-US" sz="2800" b="1" dirty="0">
                <a:solidFill>
                  <a:schemeClr val="accent2"/>
                </a:solidFill>
              </a:rPr>
              <a:t>– Fight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5320F6-1D13-42D7-B0D6-4ECCA39691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828" y="2743200"/>
            <a:ext cx="2983278" cy="25146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1097508"/>
          </a:xfrm>
          <a:solidFill>
            <a:srgbClr val="C00000">
              <a:alpha val="79000"/>
            </a:srgbClr>
          </a:solidFill>
          <a:scene3d>
            <a:camera prst="orthographicFront"/>
            <a:lightRig rig="threePt" dir="t"/>
          </a:scene3d>
          <a:sp3d>
            <a:bevelT w="196850" h="222250" prst="relaxedInset"/>
            <a:bevelB w="95250" h="158750" prst="slope"/>
          </a:sp3d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Conditions We Must Meet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676400"/>
            <a:ext cx="5029200" cy="5086008"/>
          </a:xfrm>
          <a:solidFill>
            <a:srgbClr val="FF5050">
              <a:alpha val="46000"/>
            </a:srgbClr>
          </a:solidFill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n-US" sz="2800" b="1" dirty="0">
                <a:solidFill>
                  <a:schemeClr val="accent1"/>
                </a:solidFill>
              </a:rPr>
              <a:t>Hear the gospel message</a:t>
            </a:r>
            <a:br>
              <a:rPr lang="en-US" sz="2800" b="1" dirty="0"/>
            </a:b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Acts 11:14; James 1:21 </a:t>
            </a:r>
          </a:p>
          <a:p>
            <a:pPr>
              <a:spcBef>
                <a:spcPts val="300"/>
              </a:spcBef>
            </a:pPr>
            <a:r>
              <a:rPr lang="en-US" sz="2800" b="1" dirty="0">
                <a:solidFill>
                  <a:schemeClr val="accent1"/>
                </a:solidFill>
              </a:rPr>
              <a:t>Believe the gospel</a:t>
            </a:r>
            <a:br>
              <a:rPr lang="en-US" sz="2800" b="1" dirty="0"/>
            </a:b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Romans 1:16; Mark 16:15-16 </a:t>
            </a:r>
          </a:p>
          <a:p>
            <a:pPr>
              <a:spcBef>
                <a:spcPts val="300"/>
              </a:spcBef>
            </a:pPr>
            <a:r>
              <a:rPr lang="en-US" sz="2800" b="1" dirty="0">
                <a:solidFill>
                  <a:schemeClr val="accent1"/>
                </a:solidFill>
              </a:rPr>
              <a:t>Repent of sins</a:t>
            </a:r>
            <a:br>
              <a:rPr lang="en-US" sz="2800" b="1" dirty="0"/>
            </a:b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Acts 5:31; 2 Corinthians 7:10</a:t>
            </a:r>
          </a:p>
          <a:p>
            <a:pPr>
              <a:spcBef>
                <a:spcPts val="300"/>
              </a:spcBef>
            </a:pPr>
            <a:r>
              <a:rPr lang="en-US" sz="2800" b="1" dirty="0">
                <a:solidFill>
                  <a:schemeClr val="accent1"/>
                </a:solidFill>
              </a:rPr>
              <a:t>Confess sins</a:t>
            </a:r>
            <a:br>
              <a:rPr lang="en-US" sz="2800" b="1" dirty="0"/>
            </a:b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Romans 10:9,10</a:t>
            </a:r>
          </a:p>
          <a:p>
            <a:pPr>
              <a:spcBef>
                <a:spcPts val="300"/>
              </a:spcBef>
            </a:pPr>
            <a:r>
              <a:rPr lang="en-US" sz="2800" b="1" dirty="0">
                <a:solidFill>
                  <a:schemeClr val="accent1"/>
                </a:solidFill>
              </a:rPr>
              <a:t>Be baptized</a:t>
            </a:r>
            <a:br>
              <a:rPr lang="en-US" sz="2800" b="1" dirty="0"/>
            </a:b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Mark 16:15,16; 1 Peter 3:21 </a:t>
            </a:r>
          </a:p>
          <a:p>
            <a:pPr>
              <a:spcBef>
                <a:spcPts val="300"/>
              </a:spcBef>
            </a:pPr>
            <a:r>
              <a:rPr lang="en-US" sz="2800" b="1" dirty="0">
                <a:solidFill>
                  <a:schemeClr val="accent1"/>
                </a:solidFill>
              </a:rPr>
              <a:t>Live a faithful life</a:t>
            </a:r>
            <a:br>
              <a:rPr lang="en-US" sz="2800" b="1" dirty="0"/>
            </a:b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Matthew 10:22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5C7C14-C315-4AD6-B284-ADE8F0B6CC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828" y="2743200"/>
            <a:ext cx="2983278" cy="25146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1097508"/>
          </a:xfrm>
          <a:solidFill>
            <a:srgbClr val="C00000">
              <a:alpha val="79000"/>
            </a:srgbClr>
          </a:solidFill>
          <a:scene3d>
            <a:camera prst="orthographicFront"/>
            <a:lightRig rig="threePt" dir="t"/>
          </a:scene3d>
          <a:sp3d>
            <a:bevelT w="196850" h="222250" prst="relaxedInset"/>
            <a:bevelB w="95250" h="158750" prst="slope"/>
          </a:sp3d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How Will You Respond?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996113"/>
            <a:ext cx="5029200" cy="3416320"/>
          </a:xfrm>
          <a:solidFill>
            <a:srgbClr val="FF5050">
              <a:alpha val="46000"/>
            </a:srgbClr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b="1" dirty="0">
                <a:solidFill>
                  <a:schemeClr val="accent2"/>
                </a:solidFill>
              </a:rPr>
              <a:t>Isaiah 43:11; Acts 4:12 </a:t>
            </a:r>
            <a:r>
              <a:rPr lang="en-US" sz="2800" b="1" dirty="0">
                <a:solidFill>
                  <a:schemeClr val="accent1"/>
                </a:solidFill>
              </a:rPr>
              <a:t>– Jesus is the only Savior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solidFill>
                  <a:schemeClr val="accent2"/>
                </a:solidFill>
              </a:rPr>
              <a:t>2 Corinthians 6:2 </a:t>
            </a:r>
            <a:r>
              <a:rPr lang="en-US" sz="2800" b="1" dirty="0">
                <a:solidFill>
                  <a:schemeClr val="accent1"/>
                </a:solidFill>
              </a:rPr>
              <a:t>– Now is the day of salvation. 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solidFill>
                  <a:srgbClr val="FFFF00"/>
                </a:solidFill>
              </a:rPr>
              <a:t>Will you receive the salvation God offers today? </a:t>
            </a:r>
            <a:endParaRPr lang="en-US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FC75B6-65E1-4FDB-97A7-97015FC489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828" y="2743200"/>
            <a:ext cx="2983278" cy="25146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E1ADCEEF-678A-4F0D-8B02-6F2848940244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609600"/>
            <a:ext cx="8229600" cy="55707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2019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4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4540C5-9D2E-4DED-B8D7-9E61C6245B7D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69398038"/>
      </p:ext>
    </p:extLst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Crosses-orange.per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1-Tahoma-Georgia">
      <a:majorFont>
        <a:latin typeface="Tahom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lormaster">
  <a:themeElements>
    <a:clrScheme name="">
      <a:dk1>
        <a:srgbClr val="C0C0C0"/>
      </a:dk1>
      <a:lt1>
        <a:srgbClr val="FFFFFF"/>
      </a:lt1>
      <a:dk2>
        <a:srgbClr val="800000"/>
      </a:dk2>
      <a:lt2>
        <a:srgbClr val="FFFFCC"/>
      </a:lt2>
      <a:accent1>
        <a:srgbClr val="FF9900"/>
      </a:accent1>
      <a:accent2>
        <a:srgbClr val="CC0000"/>
      </a:accent2>
      <a:accent3>
        <a:srgbClr val="C0AAAA"/>
      </a:accent3>
      <a:accent4>
        <a:srgbClr val="DADADA"/>
      </a:accent4>
      <a:accent5>
        <a:srgbClr val="FFCAAA"/>
      </a:accent5>
      <a:accent6>
        <a:srgbClr val="B90000"/>
      </a:accent6>
      <a:hlink>
        <a:srgbClr val="FF33CC"/>
      </a:hlink>
      <a:folHlink>
        <a:srgbClr val="FFCC00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olormaster">
  <a:themeElements>
    <a:clrScheme name="">
      <a:dk1>
        <a:srgbClr val="000000"/>
      </a:dk1>
      <a:lt1>
        <a:srgbClr val="800000"/>
      </a:lt1>
      <a:dk2>
        <a:srgbClr val="CC3300"/>
      </a:dk2>
      <a:lt2>
        <a:srgbClr val="C0C0C0"/>
      </a:lt2>
      <a:accent1>
        <a:srgbClr val="FF9900"/>
      </a:accent1>
      <a:accent2>
        <a:srgbClr val="CC0000"/>
      </a:accent2>
      <a:accent3>
        <a:srgbClr val="C0AAAA"/>
      </a:accent3>
      <a:accent4>
        <a:srgbClr val="000000"/>
      </a:accent4>
      <a:accent5>
        <a:srgbClr val="FFCAAA"/>
      </a:accent5>
      <a:accent6>
        <a:srgbClr val="B90000"/>
      </a:accent6>
      <a:hlink>
        <a:srgbClr val="FF33CC"/>
      </a:hlink>
      <a:folHlink>
        <a:srgbClr val="FFCC00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Crosses-orange.per</Template>
  <TotalTime>122</TotalTime>
  <Words>476</Words>
  <Application>Microsoft Office PowerPoint</Application>
  <PresentationFormat>On-screen Show (4:3)</PresentationFormat>
  <Paragraphs>54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Georgia</vt:lpstr>
      <vt:lpstr>Arial</vt:lpstr>
      <vt:lpstr>Tahoma</vt:lpstr>
      <vt:lpstr>Comic Sans MS</vt:lpstr>
      <vt:lpstr>Crosses-orange.per</vt:lpstr>
      <vt:lpstr>1_colormaster</vt:lpstr>
      <vt:lpstr>2_colormaster</vt:lpstr>
      <vt:lpstr>Jesus: Your Savior</vt:lpstr>
      <vt:lpstr>Examples of Divine Salvation</vt:lpstr>
      <vt:lpstr>PowerPoint Presentation</vt:lpstr>
      <vt:lpstr>Our Need of Salvation</vt:lpstr>
      <vt:lpstr>Jesus: Your Savior</vt:lpstr>
      <vt:lpstr>Jesus’ Role in Salvation</vt:lpstr>
      <vt:lpstr>Jesus: Your Savior</vt:lpstr>
      <vt:lpstr>Salvation Is Conditional</vt:lpstr>
      <vt:lpstr>Conditions We Must Meet</vt:lpstr>
      <vt:lpstr>How Will You Respond?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Christ as Savior: Our Need for Salvation by His Crucifixion PowerPoint slides and charts</dc:title>
  <dc:subject>Why we need salvation from sin by Jesus' crucifixion, death, and resurrection. How important are the gospel, faith, repentance, confession, and baptism? PowerPoint slides and charts</dc:subject>
  <dc:creator>Dave</dc:creator>
  <cp:keywords>religion, Bible, Jesus, Savior, salvation, sin, forgiveness, crucifixion, death, cross, sacrifice, resurrection, incarnation, conditions, need, necessity, importance, gospel, faith, believe, belief, Son, God, Christ, Christian,  - David E. Pratte; www.biblestudylessons.com</cp:keywords>
  <cp:lastModifiedBy>David Pratte</cp:lastModifiedBy>
  <cp:revision>115</cp:revision>
  <dcterms:created xsi:type="dcterms:W3CDTF">2009-08-21T23:42:14Z</dcterms:created>
  <dcterms:modified xsi:type="dcterms:W3CDTF">2022-01-25T20:00:34Z</dcterms:modified>
</cp:coreProperties>
</file>