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20"/>
  </p:notesMasterIdLst>
  <p:sldIdLst>
    <p:sldId id="258" r:id="rId2"/>
    <p:sldId id="256" r:id="rId3"/>
    <p:sldId id="334" r:id="rId4"/>
    <p:sldId id="303" r:id="rId5"/>
    <p:sldId id="316" r:id="rId6"/>
    <p:sldId id="317" r:id="rId7"/>
    <p:sldId id="306" r:id="rId8"/>
    <p:sldId id="318" r:id="rId9"/>
    <p:sldId id="319" r:id="rId10"/>
    <p:sldId id="330" r:id="rId11"/>
    <p:sldId id="329" r:id="rId12"/>
    <p:sldId id="331" r:id="rId13"/>
    <p:sldId id="332" r:id="rId14"/>
    <p:sldId id="335" r:id="rId15"/>
    <p:sldId id="336" r:id="rId16"/>
    <p:sldId id="337" r:id="rId17"/>
    <p:sldId id="338" r:id="rId18"/>
    <p:sldId id="333" r:id="rId19"/>
  </p:sldIdLst>
  <p:sldSz cx="9144000" cy="6858000" type="screen4x3"/>
  <p:notesSz cx="7010400" cy="9296400"/>
  <p:embeddedFontLst>
    <p:embeddedFont>
      <p:font typeface="Algerian" panose="04020705040A02060702" pitchFamily="82" charset="0"/>
      <p:regular r:id="rId21"/>
    </p:embeddedFont>
    <p:embeddedFont>
      <p:font typeface="ArgosContour" pitchFamily="2" charset="0"/>
      <p:regular r:id="rId22"/>
    </p:embeddedFont>
    <p:embeddedFont>
      <p:font typeface="Bookman Old Style" panose="02050604050505020204" pitchFamily="18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mic Sans MS" panose="030F0702030302020204" pitchFamily="66" charset="0"/>
      <p:regular r:id="rId31"/>
      <p:bold r:id="rId32"/>
      <p:italic r:id="rId33"/>
      <p:boldItalic r:id="rId34"/>
    </p:embeddedFont>
    <p:embeddedFont>
      <p:font typeface="Cooper Black" panose="0208090404030B020404" pitchFamily="18" charset="0"/>
      <p:regular r:id="rId35"/>
    </p:embeddedFont>
    <p:embeddedFont>
      <p:font typeface="Tahoma" panose="020B0604030504040204" pitchFamily="34" charset="0"/>
      <p:regular r:id="rId36"/>
      <p:bold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CC"/>
    <a:srgbClr val="000099"/>
    <a:srgbClr val="FFFF00"/>
    <a:srgbClr val="006600"/>
    <a:srgbClr val="255997"/>
    <a:srgbClr val="3072C2"/>
    <a:srgbClr val="85A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42" autoAdjust="0"/>
    <p:restoredTop sz="92308" autoAdjust="0"/>
  </p:normalViewPr>
  <p:slideViewPr>
    <p:cSldViewPr showGuides="1">
      <p:cViewPr varScale="1">
        <p:scale>
          <a:sx n="58" d="100"/>
          <a:sy n="58" d="100"/>
        </p:scale>
        <p:origin x="614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1/25/22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CC"/>
            </a:gs>
            <a:gs pos="50000">
              <a:srgbClr val="00007A"/>
            </a:gs>
            <a:gs pos="100000">
              <a:srgbClr val="0000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49530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74000">
                <a:srgbClr val="3333FF"/>
              </a:gs>
              <a:gs pos="100000">
                <a:srgbClr val="0000CC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2362200" y="578673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4800600" y="4456093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2247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1295400" y="5710535"/>
            <a:ext cx="659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4724400" y="1431429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Prophecy of Joel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4800600" y="38862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533400" y="5080337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4724400" y="1431429"/>
            <a:ext cx="396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Hosea, Joel, Amos, Obadiah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Understanding Old Testament prophecy</a:t>
            </a:r>
            <a:endParaRPr lang="en-US" sz="3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337131"/>
            <a:ext cx="8382000" cy="504753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are part of Scripture, and all Scripture is profitable to equip us in our service to God today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400" dirty="0">
                <a:solidFill>
                  <a:schemeClr val="accent2"/>
                </a:solidFill>
                <a:latin typeface="Trebuchet MS" panose="020B0603020202020204" pitchFamily="34" charset="0"/>
              </a:rPr>
              <a:t>– 2 Timothy 3:16,17; Romans 15:4; 1 Corinthians 10:6,11.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Old Testament history may help us understand the background behind prophets’ teachings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often used symbolic teaching.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But that does not give us the right to assign a meaning to the symbols according to our own imagination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The prophets often included predictions about the Messiah, His Kingdom, and His message.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* Often New Testament writers give us an inspired explanation.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3820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126522649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73319-02B2-41A4-A014-3293930C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932209"/>
              </p:ext>
            </p:extLst>
          </p:nvPr>
        </p:nvGraphicFramePr>
        <p:xfrm>
          <a:off x="533400" y="1143000"/>
          <a:ext cx="80772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1744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2652332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2653124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11254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Nahum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Habakkuk (?)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5627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Daniel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Zechariah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Malachi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22872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9D34C-6E4A-4CCB-B305-26AA3B758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3820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because of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those of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7009482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 and Major Divisions of Joel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382000" cy="317009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A</a:t>
            </a:r>
            <a:r>
              <a:rPr lang="en-US" sz="2800" b="1" dirty="0">
                <a:solidFill>
                  <a:srgbClr val="FFFF00"/>
                </a:solidFill>
                <a:latin typeface="+mn-lt"/>
              </a:rPr>
              <a:t> locust plague brings a call to repentance and a promise of restoration</a:t>
            </a:r>
          </a:p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r>
              <a:rPr lang="en-US" sz="2800" b="1" dirty="0">
                <a:solidFill>
                  <a:schemeClr val="bg1"/>
                </a:solidFill>
                <a:latin typeface="+mn-lt"/>
              </a:rPr>
              <a:t>1:1-2:17 – The locust attack: a judgment of God leading to the prophet’s call to repentance.</a:t>
            </a:r>
          </a:p>
          <a:p>
            <a:r>
              <a:rPr lang="en-US" sz="2800" b="1" dirty="0">
                <a:solidFill>
                  <a:schemeClr val="bg1"/>
                </a:solidFill>
                <a:latin typeface="+mn-lt"/>
              </a:rPr>
              <a:t>2:18-3:21 – God’s promise of mercy to His people if they repent</a:t>
            </a:r>
          </a:p>
        </p:txBody>
      </p:sp>
    </p:spTree>
    <p:extLst>
      <p:ext uri="{BB962C8B-B14F-4D97-AF65-F5344CB8AC3E}">
        <p14:creationId xmlns:p14="http://schemas.microsoft.com/office/powerpoint/2010/main" val="1567377255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584775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r>
              <a:rPr lang="en-US" sz="3200" b="1" i="1" dirty="0"/>
              <a:t>The Plague: A Cause of Grief – 1:8-20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3CBA74-4B51-4361-83AA-C191D13EB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73141"/>
            <a:ext cx="7924800" cy="18466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1:9 – The priests mourn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1:10 – The land mourns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1:11,12 – Farmers and vinedressers mourn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1:13-15 – Priests declare a fast and sacred assembly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1:18-20 – Animals suffer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CA7CB8-90A2-4779-97DF-84ECC0A4F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7" y="1143000"/>
            <a:ext cx="757670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97838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 Day of the Lord Described – 2:1-11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382000" cy="492442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2:1 – Sound the alarm!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2:2 – A day of darkness and gloom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2:3 – Fire </a:t>
            </a:r>
            <a:r>
              <a:rPr lang="en-US" sz="3200" b="1">
                <a:solidFill>
                  <a:schemeClr val="bg1"/>
                </a:solidFill>
                <a:latin typeface="Trebuchet MS" panose="020B0603020202020204" pitchFamily="34" charset="0"/>
              </a:rPr>
              <a:t>and flame; </a:t>
            </a:r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nothing escapes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2:4 – Like war horses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2:5,6 – Like an army in battle array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2:7,8 – Marching in formation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2:8 – Weapons cannot stop them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2:9 – Invade cities and houses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2:10 – Earthquakes; sun, moon, and stars darkened</a:t>
            </a:r>
          </a:p>
        </p:txBody>
      </p:sp>
    </p:spTree>
    <p:extLst>
      <p:ext uri="{BB962C8B-B14F-4D97-AF65-F5344CB8AC3E}">
        <p14:creationId xmlns:p14="http://schemas.microsoft.com/office/powerpoint/2010/main" val="3123714504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 Call to Repent – 2:12-17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83820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Urgently needed (“now”)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Requires turning to God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From the heart, not just outward show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Motivated by sorrow for sin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Seeking God’s forgiveness and blessing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Confessing in public assembly</a:t>
            </a:r>
          </a:p>
          <a:p>
            <a:pPr marL="274320" indent="-274320"/>
            <a:r>
              <a:rPr lang="en-US" sz="3200" b="1" dirty="0">
                <a:solidFill>
                  <a:schemeClr val="bg1"/>
                </a:solidFill>
                <a:latin typeface="Trebuchet MS" panose="020B0603020202020204" pitchFamily="34" charset="0"/>
              </a:rPr>
              <a:t>Results in honor to God</a:t>
            </a:r>
          </a:p>
          <a:p>
            <a:pPr marL="274320" indent="-274320"/>
            <a:endParaRPr lang="en-US" sz="3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/>
            <a:r>
              <a:rPr lang="en-US" sz="32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Such repentance is still needed for sin</a:t>
            </a:r>
          </a:p>
          <a:p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13:3; 24:47; Acts 2:38; 17:30; 2 Peter 3:9; Acts 8:22; 2 Corinthians 7:10; Revelation 3:19 </a:t>
            </a:r>
            <a:endParaRPr lang="en-US" sz="24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922375"/>
      </p:ext>
    </p:extLst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584775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r>
              <a:rPr lang="en-US" sz="3200" b="1" i="1" dirty="0"/>
              <a:t>The Plague Removed – 2:18-27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3CBA74-4B51-4361-83AA-C191D13EB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25541"/>
            <a:ext cx="6629400" cy="18466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God shows mercy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Crops restored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Locusts removed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Land, animals, trees prosper</a:t>
            </a:r>
          </a:p>
          <a:p>
            <a:pPr marL="274320" indent="-274320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People rejoice and praise God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AE8E2-EFE3-467A-9D8A-9464FBDE7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7" y="1143000"/>
            <a:ext cx="757670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60648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Pouring Out of God’s Spirit – 2:28-32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43CEE31-1EDC-46F5-A189-F2155751A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54726"/>
              </p:ext>
            </p:extLst>
          </p:nvPr>
        </p:nvGraphicFramePr>
        <p:xfrm>
          <a:off x="381000" y="1397000"/>
          <a:ext cx="841057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5288">
                  <a:extLst>
                    <a:ext uri="{9D8B030D-6E8A-4147-A177-3AD203B41FA5}">
                      <a16:colId xmlns:a16="http://schemas.microsoft.com/office/drawing/2014/main" val="939227494"/>
                    </a:ext>
                  </a:extLst>
                </a:gridCol>
                <a:gridCol w="4205288">
                  <a:extLst>
                    <a:ext uri="{9D8B030D-6E8A-4147-A177-3AD203B41FA5}">
                      <a16:colId xmlns:a16="http://schemas.microsoft.com/office/drawing/2014/main" val="3498163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Joel 2:28-32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Acts 2:16-21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75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Afterward … in those days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 the last days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14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God’s Spirit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God’s Spirit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69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Men, women, young, old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Men, women, young, old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04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Prophecy, visions, dreams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Prophecy, visions, dreams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93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Wonders in heaven &amp; earth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Wonders in heaven &amp; earth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5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Before the day of the Lord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Before the day of the Lord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01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Whoever calls will be saved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Whoever calls will be saved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0288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765ECE0-D9A0-4636-9238-52FCD60DC5F2}"/>
              </a:ext>
            </a:extLst>
          </p:cNvPr>
          <p:cNvSpPr txBox="1"/>
          <p:nvPr/>
        </p:nvSpPr>
        <p:spPr>
          <a:xfrm>
            <a:off x="838200" y="541020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+mj-lt"/>
              </a:rPr>
              <a:t>“This is what was spoken by the prophet Joel”</a:t>
            </a:r>
          </a:p>
        </p:txBody>
      </p:sp>
    </p:spTree>
    <p:extLst>
      <p:ext uri="{BB962C8B-B14F-4D97-AF65-F5344CB8AC3E}">
        <p14:creationId xmlns:p14="http://schemas.microsoft.com/office/powerpoint/2010/main" val="3850332498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Calling on the Name of the Lord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400175"/>
            <a:ext cx="8382000" cy="492442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The gospel never teaches an alien sinner to pray for forgiveness.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God hears the prayers of righteous people </a:t>
            </a:r>
            <a:b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– 1 John 3:22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Obedience, not </a:t>
            </a:r>
            <a:r>
              <a:rPr lang="en-US" sz="2800" b="1">
                <a:solidFill>
                  <a:schemeClr val="bg1"/>
                </a:solidFill>
                <a:latin typeface="Trebuchet MS" panose="020B0603020202020204" pitchFamily="34" charset="0"/>
              </a:rPr>
              <a:t>just recognizing </a:t>
            </a: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Jesus, is required – Matthew 7:21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Repent and be baptized for remission of sins </a:t>
            </a:r>
            <a:b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– Acts 2:38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Be baptized and wash away sins “calling on the name of the Lord” – Acts 22:16</a:t>
            </a:r>
          </a:p>
        </p:txBody>
      </p:sp>
    </p:spTree>
    <p:extLst>
      <p:ext uri="{BB962C8B-B14F-4D97-AF65-F5344CB8AC3E}">
        <p14:creationId xmlns:p14="http://schemas.microsoft.com/office/powerpoint/2010/main" val="84644400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O.T. Wars and N.T. Spiritual Warfare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43CEE31-1EDC-46F5-A189-F2155751A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52855"/>
              </p:ext>
            </p:extLst>
          </p:nvPr>
        </p:nvGraphicFramePr>
        <p:xfrm>
          <a:off x="304800" y="1295400"/>
          <a:ext cx="85039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>
                  <a:extLst>
                    <a:ext uri="{9D8B030D-6E8A-4147-A177-3AD203B41FA5}">
                      <a16:colId xmlns:a16="http://schemas.microsoft.com/office/drawing/2014/main" val="939227494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3498163664"/>
                    </a:ext>
                  </a:extLst>
                </a:gridCol>
                <a:gridCol w="2529840">
                  <a:extLst>
                    <a:ext uri="{9D8B030D-6E8A-4147-A177-3AD203B41FA5}">
                      <a16:colId xmlns:a16="http://schemas.microsoft.com/office/drawing/2014/main" val="22623026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Old Testament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Warfare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New Testament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75644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Psalm 2:1-12 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Nations and rulers plot against Messiah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n-lt"/>
                        </a:rPr>
                        <a:t>Acts 4:25,26 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143275"/>
                  </a:ext>
                </a:extLst>
              </a:tr>
              <a:tr h="426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Psalm 110:1-6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Christ rule among enemies, judge nations and execute rulers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Matthew 22:44; 26:64; Hebrews 1:13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698810"/>
                  </a:ext>
                </a:extLst>
              </a:tr>
              <a:tr h="4263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Zechariah 9:1-17 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King comes triumphantly riding on a donkey and devours enemies </a:t>
                      </a:r>
                      <a:endParaRPr lang="en-US" sz="24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+mn-lt"/>
                        </a:rPr>
                        <a:t>Matthew 21:5; John 12:15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0462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765ECE0-D9A0-4636-9238-52FCD60DC5F2}"/>
              </a:ext>
            </a:extLst>
          </p:cNvPr>
          <p:cNvSpPr txBox="1"/>
          <p:nvPr/>
        </p:nvSpPr>
        <p:spPr>
          <a:xfrm>
            <a:off x="838200" y="51054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Put on the armor of God.</a:t>
            </a:r>
          </a:p>
          <a:p>
            <a:r>
              <a:rPr lang="en-US" sz="2400" dirty="0">
                <a:latin typeface="+mn-lt"/>
              </a:rPr>
              <a:t>Fight the good fight</a:t>
            </a:r>
          </a:p>
          <a:p>
            <a:r>
              <a:rPr lang="en-US" sz="2400" dirty="0">
                <a:latin typeface="+mn-lt"/>
              </a:rPr>
              <a:t>1 Timothy 1:18; 6:12; 2 Corinthians 10:4,5; 2 Timothy 2:3,4; 4:7; Ephesians 6:10-18</a:t>
            </a:r>
          </a:p>
        </p:txBody>
      </p:sp>
    </p:spTree>
    <p:extLst>
      <p:ext uri="{BB962C8B-B14F-4D97-AF65-F5344CB8AC3E}">
        <p14:creationId xmlns:p14="http://schemas.microsoft.com/office/powerpoint/2010/main" val="1291130341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82025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Lessons from a Study of Joel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81000" y="1400175"/>
            <a:ext cx="8382000" cy="507831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God punishes sin but rewards obedience.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Forgiveness requires sincere sorrow and repentance from the heart.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God’s promise of the Holy Spirit was fulfilled beginning in Acts 2.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“The last days” refer to the Gospel age.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An alien sinner calls on the Lord for salvation by baptism.</a:t>
            </a:r>
          </a:p>
          <a:p>
            <a:pPr marL="274320" indent="-274320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Jerusalem in prophecy often refer to the New Testament church.</a:t>
            </a:r>
            <a:endParaRPr lang="en-US" sz="2800" b="1" dirty="0">
              <a:solidFill>
                <a:schemeClr val="accent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2387"/>
      </p:ext>
    </p:extLst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7EE70A6-1FFD-452F-810A-A5173FDD964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81000"/>
            <a:ext cx="8348221" cy="562615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B6A4B-AA42-4F44-987F-05FD652A2BB3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4092740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2093</TotalTime>
  <Words>1311</Words>
  <Application>Microsoft Office PowerPoint</Application>
  <PresentationFormat>On-screen Show (4:3)</PresentationFormat>
  <Paragraphs>162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Algerian</vt:lpstr>
      <vt:lpstr>Tahoma</vt:lpstr>
      <vt:lpstr>Comic Sans MS</vt:lpstr>
      <vt:lpstr>ArgosContour</vt:lpstr>
      <vt:lpstr>Bookman Old Style</vt:lpstr>
      <vt:lpstr>Cooper Black</vt:lpstr>
      <vt:lpstr>Times New Roman</vt:lpstr>
      <vt:lpstr>Trebuchet MS</vt:lpstr>
      <vt:lpstr>Blue-Gradient.dep</vt:lpstr>
      <vt:lpstr>PowerPoint Presentation</vt:lpstr>
      <vt:lpstr>PowerPoint Presentation</vt:lpstr>
      <vt:lpstr>PowerPoint Presentation</vt:lpstr>
      <vt:lpstr>Understanding Old Testament prophecy</vt:lpstr>
      <vt:lpstr>Periods of Bible history</vt:lpstr>
      <vt:lpstr>Prophets by Period</vt:lpstr>
      <vt:lpstr>PowerPoint Presentation</vt:lpstr>
      <vt:lpstr>Themes of the Minor Prophets</vt:lpstr>
      <vt:lpstr>Theme and Major Divisions of Joel </vt:lpstr>
      <vt:lpstr>The Plague: A Cause of Grief – 1:8-20</vt:lpstr>
      <vt:lpstr>The Day of the Lord Described – 2:1-11</vt:lpstr>
      <vt:lpstr>The Call to Repent – 2:12-17</vt:lpstr>
      <vt:lpstr>The Plague Removed – 2:18-27</vt:lpstr>
      <vt:lpstr>Pouring Out of God’s Spirit – 2:28-32</vt:lpstr>
      <vt:lpstr>Calling on the Name of the Lord</vt:lpstr>
      <vt:lpstr>O.T. Wars and N.T. Spiritual Warfare</vt:lpstr>
      <vt:lpstr>Lessons from a Study of Joel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of Joel - Bible study questions, class book, workbook, assignments, and study material - free e-book PowerPoint slides and charts</dc:title>
  <dc:subject>Study questions on the Book of Joel; class book, workbook, assignments, and study material on the Old Testament; free e-book PowerPoint slides and charts</dc:subject>
  <dc:creator>David E. Pratte</dc:creator>
  <cp:keywords>Book Joel Bible study commentary notes comments religion Old Testament free e-book churches of Christ kings idolatry Israel Judah judgment punishment locust plague,  - David E. Pratte; www.biblestudylessons.com</cp:keywords>
  <cp:lastModifiedBy>David Pratte</cp:lastModifiedBy>
  <cp:revision>792</cp:revision>
  <cp:lastPrinted>2016-03-16T15:34:38Z</cp:lastPrinted>
  <dcterms:created xsi:type="dcterms:W3CDTF">2013-07-15T18:37:31Z</dcterms:created>
  <dcterms:modified xsi:type="dcterms:W3CDTF">2022-01-25T20:00:58Z</dcterms:modified>
</cp:coreProperties>
</file>