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6" r:id="rId4"/>
    <p:sldId id="334" r:id="rId5"/>
    <p:sldId id="303" r:id="rId6"/>
    <p:sldId id="316" r:id="rId7"/>
    <p:sldId id="317" r:id="rId8"/>
    <p:sldId id="318" r:id="rId9"/>
    <p:sldId id="335" r:id="rId10"/>
    <p:sldId id="435" r:id="rId11"/>
    <p:sldId id="351" r:id="rId12"/>
    <p:sldId id="438" r:id="rId13"/>
    <p:sldId id="437" r:id="rId14"/>
    <p:sldId id="436" r:id="rId15"/>
    <p:sldId id="441" r:id="rId16"/>
    <p:sldId id="442" r:id="rId17"/>
    <p:sldId id="440" r:id="rId18"/>
    <p:sldId id="443" r:id="rId19"/>
    <p:sldId id="444" r:id="rId20"/>
    <p:sldId id="445" r:id="rId21"/>
    <p:sldId id="446" r:id="rId22"/>
    <p:sldId id="447" r:id="rId23"/>
    <p:sldId id="407" r:id="rId24"/>
  </p:sldIdLst>
  <p:sldSz cx="12192000" cy="6858000"/>
  <p:notesSz cx="7010400" cy="9296400"/>
  <p:embeddedFontLst>
    <p:embeddedFont>
      <p:font typeface="Algerian" panose="04020705040A02060702" pitchFamily="82" charset="0"/>
      <p:regular r:id="rId26"/>
    </p:embeddedFont>
    <p:embeddedFont>
      <p:font typeface="ArgosContour" pitchFamily="2" charset="0"/>
      <p:regular r:id="rId27"/>
    </p:embeddedFont>
    <p:embeddedFont>
      <p:font typeface="Bookman Old Style" panose="02050604050505020204" pitchFamily="18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omic Sans MS" panose="030F0702030302020204" pitchFamily="66" charset="0"/>
      <p:regular r:id="rId36"/>
      <p:bold r:id="rId37"/>
      <p:italic r:id="rId38"/>
      <p:boldItalic r:id="rId39"/>
    </p:embeddedFont>
    <p:embeddedFont>
      <p:font typeface="Cooper Black" panose="0208090404030B020404" pitchFamily="18" charset="0"/>
      <p:regular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Tahoma" panose="020B0604030504040204" pitchFamily="34" charset="0"/>
      <p:regular r:id="rId45"/>
      <p:bold r:id="rId46"/>
    </p:embeddedFont>
    <p:embeddedFont>
      <p:font typeface="Trebuchet MS" panose="020B060302020202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800000"/>
    <a:srgbClr val="A50021"/>
    <a:srgbClr val="000099"/>
    <a:srgbClr val="3333FF"/>
    <a:srgbClr val="006600"/>
    <a:srgbClr val="0000CC"/>
    <a:srgbClr val="255997"/>
    <a:srgbClr val="307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69" autoAdjust="0"/>
    <p:restoredTop sz="92829" autoAdjust="0"/>
  </p:normalViewPr>
  <p:slideViewPr>
    <p:cSldViewPr showGuides="1">
      <p:cViewPr varScale="1">
        <p:scale>
          <a:sx n="57" d="100"/>
          <a:sy n="57" d="100"/>
        </p:scale>
        <p:origin x="51" y="6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accent5">
                <a:lumMod val="25000"/>
              </a:schemeClr>
            </a:gs>
            <a:gs pos="50000">
              <a:schemeClr val="accent5">
                <a:lumMod val="10000"/>
              </a:schemeClr>
            </a:gs>
            <a:gs pos="100000">
              <a:schemeClr val="accent5">
                <a:lumMod val="25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705600" y="1066800"/>
            <a:ext cx="3276598" cy="286232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10000"/>
                </a:schemeClr>
              </a:gs>
              <a:gs pos="61000">
                <a:schemeClr val="accent5">
                  <a:lumMod val="50000"/>
                </a:schemeClr>
              </a:gs>
              <a:gs pos="100000">
                <a:schemeClr val="accent5">
                  <a:lumMod val="1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ArgosContour" pitchFamily="2" charset="0"/>
              </a:rPr>
              <a:t>Video Bible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553200" y="4456094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lgerian" panose="04020705040A02060702" pitchFamily="82" charset="0"/>
              </a:rPr>
              <a:t>presented by </a:t>
            </a:r>
            <a:br>
              <a:rPr lang="en-US" sz="2800" dirty="0">
                <a:latin typeface="Algerian" panose="04020705040A02060702" pitchFamily="82" charset="0"/>
              </a:rPr>
            </a:br>
            <a:r>
              <a:rPr lang="en-US" sz="28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336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200400" y="5105400"/>
            <a:ext cx="575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© Copyright David E. Pratte,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710536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477000" y="1219200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Prophecy of Jonah </a:t>
            </a:r>
          </a:p>
          <a:p>
            <a:pPr algn="ctr"/>
            <a:endParaRPr lang="en-US" sz="28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553200" y="344537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764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219200"/>
            <a:ext cx="396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Questions from </a:t>
            </a: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Jonah, Micah, Nahum, Habakkuk and Zephaniah 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Understanding Old Testament prophecy</a:t>
            </a:r>
            <a:endParaRPr lang="en-US" sz="32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1219200"/>
            <a:ext cx="10972800" cy="535531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are part of Scripture, and all Scripture is profitable to equip us in our service to God today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Trebuchet MS" panose="020B0603020202020204" pitchFamily="34" charset="0"/>
              </a:rPr>
              <a:t>– 2 Timothy 3:16,17; Romans 15:4; 1 Corinthians 10:6,11.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Old Testament history may help us understand the background behind prophets’ teachings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often used symbolic teaching.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But that does not give us the right to assign a meaning to the symbols according to our own imagination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The prophets often included predictions about the Messiah, His Kingdom, and His message.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* Often New Testament writers give us an inspired explanation.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n-US" sz="28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Periods of Bible history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219200"/>
            <a:ext cx="92964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126522649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Prophets by Period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A73319-02B2-41A4-A014-3293930C7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43721"/>
              </p:ext>
            </p:extLst>
          </p:nvPr>
        </p:nvGraphicFramePr>
        <p:xfrm>
          <a:off x="762000" y="1295400"/>
          <a:ext cx="10515600" cy="509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8497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3453036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3454067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80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8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Zephaniah, Nahum (?), Habakkuk (?)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Ezekiel, Daniel 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Haggai, Zechariah, Malachi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accent5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922872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107442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for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009482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533400"/>
            <a:ext cx="8410575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i="1" kern="0" dirty="0"/>
              <a:t>Theme and Major Divisions of Jonah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408361"/>
            <a:ext cx="9753600" cy="301621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Theme: 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uses a fish and a plant to teach Jonah His concern for the salvation of Nineveh and all people.</a:t>
            </a:r>
          </a:p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1 – Jonah Flees from God.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2 – Jonah Prayed to God.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3 – Jonah Preached </a:t>
            </a:r>
            <a:r>
              <a:rPr lang="en-US" sz="280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 Nineveh.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4 – Jonah learned God’s Desire to Save Everyone.</a:t>
            </a:r>
          </a:p>
        </p:txBody>
      </p:sp>
    </p:spTree>
    <p:extLst>
      <p:ext uri="{BB962C8B-B14F-4D97-AF65-F5344CB8AC3E}">
        <p14:creationId xmlns:p14="http://schemas.microsoft.com/office/powerpoint/2010/main" val="1329084546"/>
      </p:ext>
    </p:ext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533400"/>
            <a:ext cx="8410575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Evidence that the Story Is True History</a:t>
            </a:r>
            <a:endParaRPr lang="en-US" sz="3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408361"/>
            <a:ext cx="10515600" cy="500906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Acceptance by the Jews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Evidence in the book of Jonah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1:1-3 – Jonah, his father, physical locations are named.  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2 Kings 14:25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Old Testament history confirms Jonah lived, was a prophet, father was </a:t>
            </a:r>
            <a:r>
              <a:rPr lang="en-US" sz="28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Amittai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from Gath </a:t>
            </a:r>
            <a:r>
              <a:rPr lang="en-US" sz="28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Hepher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New Testament references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Luke 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11:29-32; Matthew 12:39-42 –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Jesus confirmed Jonah preached to Nineveh, lived three days and nights in the fish,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compared him to queen of Sheba. Jesus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compared the story of Jonah to His </a:t>
            </a:r>
            <a:r>
              <a:rPr lang="en-US" sz="2800" b="1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resurrection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9668563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152400" y="1941493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Jonah’s Flight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C327DF-CB20-410F-8E69-3C18C5E072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30900"/>
            <a:ext cx="9991023" cy="57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4145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/>
              <a:t>Jonah Flees from God – chapter 1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0"/>
            <a:ext cx="10515600" cy="526297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God called Jonah to Rebuke Nineveh.</a:t>
            </a:r>
          </a:p>
          <a:p>
            <a:pPr>
              <a:spcBef>
                <a:spcPts val="0"/>
              </a:spcBef>
            </a:pPr>
            <a:r>
              <a:rPr lang="en-US" sz="2800" dirty="0">
                <a:latin typeface="+mn-lt"/>
              </a:rPr>
              <a:t> </a:t>
            </a:r>
            <a:r>
              <a:rPr lang="en-US" sz="2800" b="1" dirty="0">
                <a:latin typeface="+mn-lt"/>
              </a:rPr>
              <a:t>Jonah fled to Tarshish.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God threatened the ship with a great storm.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The sailors prayed to their gods.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The sailors sought to determine the cause of the problem.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Jonah suggested that they throw him overboard.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When they threw Jonah overboard the storm stopped. 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+mn-lt"/>
              </a:rPr>
              <a:t>God prepared a great fish to swallow Jonah. </a:t>
            </a:r>
          </a:p>
          <a:p>
            <a:r>
              <a:rPr lang="en-US" sz="2800" dirty="0">
                <a:solidFill>
                  <a:schemeClr val="accent1"/>
                </a:solidFill>
                <a:latin typeface="+mj-lt"/>
              </a:rPr>
              <a:t>“…when God enjoins a disagreeable duty, it is far easier to go and do it than to run away from it.” - McGarvey</a:t>
            </a:r>
          </a:p>
          <a:p>
            <a:r>
              <a:rPr lang="en-US" sz="2800" dirty="0">
                <a:solidFill>
                  <a:schemeClr val="accent1"/>
                </a:solidFill>
                <a:latin typeface="+mj-lt"/>
              </a:rPr>
              <a:t>“When one sets out to baffle God, there is bound to be a storm.” - Robinson</a:t>
            </a:r>
          </a:p>
        </p:txBody>
      </p:sp>
    </p:spTree>
    <p:extLst>
      <p:ext uri="{BB962C8B-B14F-4D97-AF65-F5344CB8AC3E}">
        <p14:creationId xmlns:p14="http://schemas.microsoft.com/office/powerpoint/2010/main" val="3002487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/>
              <a:t>How People Try to Escape Responsibility</a:t>
            </a:r>
            <a:endParaRPr lang="en-US" sz="3200" dirty="0"/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499213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 Spiritual Situations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Genesis 3:6-10 John 3:19-21</a:t>
            </a: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 in the Dark or Secret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Isaiah 29:15; Job 24:13-17; Psalm 10:7-13</a:t>
            </a: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Cover Up the Evidence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Joshua 7:20-26; 2 Samuel 11</a:t>
            </a: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Lie, Deceive, Deny Guilt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Genesis 37:28,31-35; Proverbs 26:24-26</a:t>
            </a: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Blame Others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Genesis 3:9-13; 1 Samuel 15:3,9,15,22,23</a:t>
            </a:r>
          </a:p>
        </p:txBody>
      </p:sp>
    </p:spTree>
    <p:extLst>
      <p:ext uri="{BB962C8B-B14F-4D97-AF65-F5344CB8AC3E}">
        <p14:creationId xmlns:p14="http://schemas.microsoft.com/office/powerpoint/2010/main" val="75059152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/>
              <a:t>Consequences of Avoiding Responsibility</a:t>
            </a:r>
            <a:endParaRPr lang="en-US" sz="3200" dirty="0"/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392722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Can’t Hide from Yourself</a:t>
            </a:r>
            <a:endParaRPr lang="en-US" altLang="en-US" sz="2800" dirty="0">
              <a:solidFill>
                <a:srgbClr val="FFFFFF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Can’t Hide from God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Jeremiah 16:17; 23:23,24; Psalm 139:1-12</a:t>
            </a:r>
            <a:endParaRPr lang="en-US" altLang="en-US" sz="2800" dirty="0">
              <a:solidFill>
                <a:srgbClr val="FFFFFF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Will Require an Account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Numbers 32:23; Ecclesiastes 12:14; Luke 12:2</a:t>
            </a:r>
          </a:p>
          <a:p>
            <a:pPr>
              <a:spcBef>
                <a:spcPct val="300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Only Solution is 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Repentance and Forgiveness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Proverbs 28:13</a:t>
            </a:r>
          </a:p>
        </p:txBody>
      </p:sp>
    </p:spTree>
    <p:extLst>
      <p:ext uri="{BB962C8B-B14F-4D97-AF65-F5344CB8AC3E}">
        <p14:creationId xmlns:p14="http://schemas.microsoft.com/office/powerpoint/2010/main" val="353643032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Jonah’s Prayer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4431983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God “prepared” a great fish to swallow Jonah. He was in the fish 3 days and 3 nights.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Jonah acknowledged that God had cast him into the sea.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He believed God had cast him out of His sight, but he looked toward God’s temple.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Jonah remembered the Lord and prayed to Him.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Idols are worthless but salvation is from the Lord.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Jonah would pay what he vowed to the Lord.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latin typeface="+mn-lt"/>
              </a:rPr>
              <a:t>God commanded the fish to spit Jonah out on dry ground.</a:t>
            </a:r>
          </a:p>
        </p:txBody>
      </p:sp>
    </p:spTree>
    <p:extLst>
      <p:ext uri="{BB962C8B-B14F-4D97-AF65-F5344CB8AC3E}">
        <p14:creationId xmlns:p14="http://schemas.microsoft.com/office/powerpoint/2010/main" val="400339649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0" y="1941493"/>
            <a:ext cx="2057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Preaching to Nineveh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C327DF-CB20-410F-8E69-3C18C5E072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30900"/>
            <a:ext cx="9991023" cy="57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92270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Jonah’s Preaching and Nineveh’s Repentance</a:t>
            </a:r>
            <a:endParaRPr lang="en-US" sz="3200" dirty="0">
              <a:latin typeface="+mn-lt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4154984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God again told Jonah to preach to Nineveh.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Jonah preached that the city would be destroyed in forty days.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people believed the message and grieved.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king urged everyone to turn from evil and ask God for mercy.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When God saw the people’s repentance, He determined not to punish them.</a:t>
            </a:r>
          </a:p>
        </p:txBody>
      </p:sp>
    </p:spTree>
    <p:extLst>
      <p:ext uri="{BB962C8B-B14F-4D97-AF65-F5344CB8AC3E}">
        <p14:creationId xmlns:p14="http://schemas.microsoft.com/office/powerpoint/2010/main" val="20659984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Importance of Repentance</a:t>
            </a:r>
            <a:endParaRPr lang="en-US" sz="3200" dirty="0">
              <a:latin typeface="+mn-lt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526297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Jeremiah 25:4,5 – “Repent now everyone of his evil way and his evil doing...” </a:t>
            </a:r>
          </a:p>
          <a:p>
            <a:r>
              <a:rPr lang="en-US" sz="2800" dirty="0">
                <a:latin typeface="+mn-lt"/>
              </a:rPr>
              <a:t>Mark 1:15 – Jesus’ message said: “Repent, and believe in the gospel.”</a:t>
            </a:r>
          </a:p>
          <a:p>
            <a:r>
              <a:rPr lang="en-US" sz="2800" dirty="0">
                <a:latin typeface="+mn-lt"/>
              </a:rPr>
              <a:t>Luke 13:3 – Unless you repent you will all likewise perish. </a:t>
            </a:r>
          </a:p>
          <a:p>
            <a:r>
              <a:rPr lang="en-US" sz="2800" dirty="0">
                <a:latin typeface="+mn-lt"/>
              </a:rPr>
              <a:t>Acts 2:38 – “Repent and be baptized, every one of you for the remission of sins…” </a:t>
            </a:r>
          </a:p>
          <a:p>
            <a:r>
              <a:rPr lang="en-US" sz="2800" dirty="0">
                <a:latin typeface="+mn-lt"/>
              </a:rPr>
              <a:t>Acts 17:30 – God commands all men everywhere to repent.</a:t>
            </a:r>
          </a:p>
          <a:p>
            <a:r>
              <a:rPr lang="en-US" sz="2800" dirty="0">
                <a:latin typeface="+mn-lt"/>
              </a:rPr>
              <a:t>Revelation 3:19 – “As many as I love, I rebuke and chasten. Therefore be zealous and repent.”</a:t>
            </a:r>
          </a:p>
          <a:p>
            <a:r>
              <a:rPr lang="en-US" sz="2800" dirty="0">
                <a:latin typeface="+mn-lt"/>
              </a:rPr>
              <a:t>2 Peter 3:9 – God is not willing for men to perish but wants all to come to repentance. </a:t>
            </a:r>
          </a:p>
        </p:txBody>
      </p:sp>
    </p:spTree>
    <p:extLst>
      <p:ext uri="{BB962C8B-B14F-4D97-AF65-F5344CB8AC3E}">
        <p14:creationId xmlns:p14="http://schemas.microsoft.com/office/powerpoint/2010/main" val="4065723133"/>
      </p:ext>
    </p:extLst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Requirements before Repentance</a:t>
            </a:r>
            <a:endParaRPr lang="en-US" sz="3200" dirty="0">
              <a:latin typeface="+mn-lt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459356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Repentance is a change of mind: a determination to turn from sin and obey God.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Matthew 21:28-32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Before repentance one must hear and believe God’s will.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Luke 24:47; 2 Timothy 2:25,26; Ezekiel 13:22 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One must acknowledge sin.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Psalm 38:18; Proverbs 28:13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One must be sorry for his sins.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Joel 2:12,13; 2 Corinthians 7:10; James 4:8,9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0872756"/>
      </p:ext>
    </p:extLst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Requirements after Repentance</a:t>
            </a:r>
            <a:endParaRPr lang="en-US" sz="3200" dirty="0">
              <a:latin typeface="+mn-lt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443967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One who has never become a child of God, must be baptized to receive forgiveness under the gospel.</a:t>
            </a:r>
          </a:p>
          <a:p>
            <a:pPr marL="0" marR="0" indent="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Acts 2:38; </a:t>
            </a:r>
            <a:r>
              <a:rPr lang="en-US" sz="28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Acts 22:16;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Mark 16:15,16; Romans 6:3,4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A child of God who sins must pray for forgiveness.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Acts 8:22; </a:t>
            </a:r>
            <a:r>
              <a:rPr lang="en-US" sz="28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 John 1:9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Then one must change his conduct: quit practicing sin.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Acts 26:20; Ezekiel 18:21-32;Proverbs 28:13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We may also need to make restitution.</a:t>
            </a:r>
          </a:p>
          <a:p>
            <a:pPr marL="0" marR="0" indent="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Ezekiel 33:14,15; Exodus 22:1-15; Luke 19:8</a:t>
            </a:r>
            <a:r>
              <a:rPr lang="en-US" sz="280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; Philemon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10-19; Matthew 21:28-31</a:t>
            </a:r>
          </a:p>
        </p:txBody>
      </p:sp>
    </p:spTree>
    <p:extLst>
      <p:ext uri="{BB962C8B-B14F-4D97-AF65-F5344CB8AC3E}">
        <p14:creationId xmlns:p14="http://schemas.microsoft.com/office/powerpoint/2010/main" val="644970480"/>
      </p:ext>
    </p:extLst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G</a:t>
            </a:r>
            <a:r>
              <a:rPr lang="en-US" sz="3200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od Taught Jonah to Care about All Souls</a:t>
            </a:r>
            <a:endParaRPr lang="en-US" sz="3200" dirty="0">
              <a:latin typeface="+mn-lt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9829800" cy="3139321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Jonah was angry that God spared Nineveh.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God prepared a plant to give Jonah shade.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God then caused the plant to wither and sent hot wind and sun on Jonah.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God said He had more reason to care about the people of Nineveh than Jonah did about the plant.</a:t>
            </a:r>
          </a:p>
        </p:txBody>
      </p:sp>
    </p:spTree>
    <p:extLst>
      <p:ext uri="{BB962C8B-B14F-4D97-AF65-F5344CB8AC3E}">
        <p14:creationId xmlns:p14="http://schemas.microsoft.com/office/powerpoint/2010/main" val="3991332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Lessons from the Book of Jonah</a:t>
            </a:r>
            <a:endParaRPr lang="en-US" sz="3200" dirty="0">
              <a:latin typeface="+mn-lt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622CC2F-BF79-4D2D-B3C5-F5152B75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1522035"/>
            <a:ext cx="9829800" cy="335476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274320" marR="0" indent="-27432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dirty="0">
                <a:latin typeface="+mn-lt"/>
              </a:rPr>
              <a:t>Danger of hiding from God instead of fulfilling responsibilities.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dirty="0">
                <a:latin typeface="+mn-lt"/>
              </a:rPr>
              <a:t>Meaning and importance of repentance.</a:t>
            </a:r>
          </a:p>
          <a:p>
            <a:pPr marL="274320" marR="0" indent="-27432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dirty="0">
                <a:latin typeface="+mn-lt"/>
              </a:rPr>
              <a:t>Proper priorities: value of spiritual matters compared to physical matters, </a:t>
            </a:r>
            <a:r>
              <a:rPr lang="en-US" sz="3200">
                <a:latin typeface="+mn-lt"/>
              </a:rPr>
              <a:t>especially the </a:t>
            </a:r>
            <a:r>
              <a:rPr lang="en-US" sz="3200" dirty="0">
                <a:latin typeface="+mn-lt"/>
              </a:rPr>
              <a:t>importance of lost souls.</a:t>
            </a:r>
            <a:endParaRPr lang="en-US" sz="3200" b="1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5280925"/>
      </p:ext>
    </p:extLst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E6DADCC7-C325-4B7D-95E0-5B335F04D748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81000"/>
            <a:ext cx="10515600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2021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91C8B5-E62D-4A7C-BB9E-372D9F1B382B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4033529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3756</TotalTime>
  <Words>1659</Words>
  <Application>Microsoft Office PowerPoint</Application>
  <PresentationFormat>Widescreen</PresentationFormat>
  <Paragraphs>162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Georgia</vt:lpstr>
      <vt:lpstr>ArgosContour</vt:lpstr>
      <vt:lpstr>Calibri</vt:lpstr>
      <vt:lpstr>Arial</vt:lpstr>
      <vt:lpstr>Algerian</vt:lpstr>
      <vt:lpstr>Tahoma</vt:lpstr>
      <vt:lpstr>Comic Sans MS</vt:lpstr>
      <vt:lpstr>Bookman Old Style</vt:lpstr>
      <vt:lpstr>Cooper Black</vt:lpstr>
      <vt:lpstr>Times New Roman</vt:lpstr>
      <vt:lpstr>Trebuchet MS</vt:lpstr>
      <vt:lpstr>Blue-Gradient.dep</vt:lpstr>
      <vt:lpstr>PowerPoint Presentation</vt:lpstr>
      <vt:lpstr>PowerPoint Presentation</vt:lpstr>
      <vt:lpstr>PowerPoint Presentation</vt:lpstr>
      <vt:lpstr>PowerPoint Presentation</vt:lpstr>
      <vt:lpstr>Understanding Old Testament prophecy</vt:lpstr>
      <vt:lpstr>Periods of Bible history</vt:lpstr>
      <vt:lpstr>Prophets by Period</vt:lpstr>
      <vt:lpstr>Themes of the Minor Prophets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Jonah - Free Bible study commentary, notes, and comments available free at www.gospelway.com PowerPoint slides and charts</dc:title>
  <dc:subject>Free study notes on the Bible book of Jonah; commentary and comments on the Old Testament PowerPoint slides and charts</dc:subject>
  <dc:creator>David E. Pratte</dc:creator>
  <cp:keywords>Jonah book commentary study notes comments Bible religion Old Testament free church Christ prophecy prophet Nineveh Assyria repentance sins wickedness punishment preaching priorities enemies whale fish.  - David E. Pratte; www.biblestudylessons.com</cp:keywords>
  <cp:lastModifiedBy>David Pratte</cp:lastModifiedBy>
  <cp:revision>1132</cp:revision>
  <cp:lastPrinted>2016-03-16T15:34:38Z</cp:lastPrinted>
  <dcterms:created xsi:type="dcterms:W3CDTF">2013-07-15T18:37:31Z</dcterms:created>
  <dcterms:modified xsi:type="dcterms:W3CDTF">2022-01-25T20:01:17Z</dcterms:modified>
</cp:coreProperties>
</file>