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62" r:id="rId2"/>
    <p:sldId id="259" r:id="rId3"/>
    <p:sldId id="258" r:id="rId4"/>
    <p:sldId id="260" r:id="rId5"/>
    <p:sldId id="265" r:id="rId6"/>
    <p:sldId id="266" r:id="rId7"/>
    <p:sldId id="267" r:id="rId8"/>
    <p:sldId id="268" r:id="rId9"/>
    <p:sldId id="269" r:id="rId10"/>
    <p:sldId id="261" r:id="rId11"/>
    <p:sldId id="270" r:id="rId12"/>
    <p:sldId id="271" r:id="rId13"/>
    <p:sldId id="273" r:id="rId14"/>
    <p:sldId id="272" r:id="rId15"/>
    <p:sldId id="274" r:id="rId16"/>
    <p:sldId id="275" r:id="rId17"/>
    <p:sldId id="276" r:id="rId18"/>
    <p:sldId id="264" r:id="rId19"/>
  </p:sldIdLst>
  <p:sldSz cx="12192000" cy="6858000"/>
  <p:notesSz cx="6858000" cy="9144000"/>
  <p:embeddedFontLst>
    <p:embeddedFont>
      <p:font typeface="Comic Sans MS" panose="030F0702030302020204" pitchFamily="66" charset="0"/>
      <p:regular r:id="rId20"/>
      <p:bold r:id="rId21"/>
      <p:italic r:id="rId22"/>
      <p:boldItalic r:id="rId23"/>
    </p:embeddedFont>
    <p:embeddedFont>
      <p:font typeface="Righteous" panose="02010506000000020000" pitchFamily="2" charset="0"/>
      <p:regular r:id="rId24"/>
    </p:embeddedFont>
    <p:embeddedFont>
      <p:font typeface="Tahoma" panose="020B0604030504040204" pitchFamily="34" charset="0"/>
      <p:regular r:id="rId25"/>
      <p:bold r:id="rId26"/>
    </p:embeddedFont>
  </p:embeddedFontLst>
  <p:defaultTextStyle>
    <a:defPPr>
      <a:defRPr lang="es-E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52" autoAdjust="0"/>
  </p:normalViewPr>
  <p:slideViewPr>
    <p:cSldViewPr showGuides="1">
      <p:cViewPr varScale="1">
        <p:scale>
          <a:sx n="58" d="100"/>
          <a:sy n="58" d="100"/>
        </p:scale>
        <p:origin x="521" y="31"/>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D7699028-BE5C-4D7B-ADF8-16FBCD0BFAF7}" type="slidenum">
              <a:rPr lang="es-ES" altLang="en-US"/>
              <a:pPr/>
              <a:t>‹#›</a:t>
            </a:fld>
            <a:endParaRPr lang="es-ES" altLang="en-US"/>
          </a:p>
        </p:txBody>
      </p:sp>
    </p:spTree>
    <p:extLst>
      <p:ext uri="{BB962C8B-B14F-4D97-AF65-F5344CB8AC3E}">
        <p14:creationId xmlns:p14="http://schemas.microsoft.com/office/powerpoint/2010/main" val="13489065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43AFEB89-AF00-4DF6-A0AB-28658B9F2BDD}" type="slidenum">
              <a:rPr lang="es-ES" altLang="en-US"/>
              <a:pPr/>
              <a:t>‹#›</a:t>
            </a:fld>
            <a:endParaRPr lang="es-ES" altLang="en-US"/>
          </a:p>
        </p:txBody>
      </p:sp>
    </p:spTree>
    <p:extLst>
      <p:ext uri="{BB962C8B-B14F-4D97-AF65-F5344CB8AC3E}">
        <p14:creationId xmlns:p14="http://schemas.microsoft.com/office/powerpoint/2010/main" val="17519364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BDFCD48C-8E58-4A4F-A03D-131FB3ADF0D7}" type="slidenum">
              <a:rPr lang="es-ES" altLang="en-US"/>
              <a:pPr/>
              <a:t>‹#›</a:t>
            </a:fld>
            <a:endParaRPr lang="es-ES" altLang="en-US"/>
          </a:p>
        </p:txBody>
      </p:sp>
    </p:spTree>
    <p:extLst>
      <p:ext uri="{BB962C8B-B14F-4D97-AF65-F5344CB8AC3E}">
        <p14:creationId xmlns:p14="http://schemas.microsoft.com/office/powerpoint/2010/main" val="18318527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C566EB0B-3054-41A6-830D-98DD9F4533BA}" type="slidenum">
              <a:rPr lang="es-ES" altLang="en-US"/>
              <a:pPr/>
              <a:t>‹#›</a:t>
            </a:fld>
            <a:endParaRPr lang="es-ES" altLang="en-US"/>
          </a:p>
        </p:txBody>
      </p:sp>
    </p:spTree>
    <p:extLst>
      <p:ext uri="{BB962C8B-B14F-4D97-AF65-F5344CB8AC3E}">
        <p14:creationId xmlns:p14="http://schemas.microsoft.com/office/powerpoint/2010/main" val="7179674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s-ES" altLang="en-US"/>
          </a:p>
        </p:txBody>
      </p:sp>
      <p:sp>
        <p:nvSpPr>
          <p:cNvPr id="8" name="Footer Placeholder 7"/>
          <p:cNvSpPr>
            <a:spLocks noGrp="1"/>
          </p:cNvSpPr>
          <p:nvPr>
            <p:ph type="ftr" sz="quarter" idx="11"/>
          </p:nvPr>
        </p:nvSpPr>
        <p:spPr/>
        <p:txBody>
          <a:bodyPr/>
          <a:lstStyle>
            <a:lvl1pPr>
              <a:defRPr/>
            </a:lvl1pPr>
          </a:lstStyle>
          <a:p>
            <a:endParaRPr lang="es-ES" altLang="en-US"/>
          </a:p>
        </p:txBody>
      </p:sp>
      <p:sp>
        <p:nvSpPr>
          <p:cNvPr id="9" name="Slide Number Placeholder 8"/>
          <p:cNvSpPr>
            <a:spLocks noGrp="1"/>
          </p:cNvSpPr>
          <p:nvPr>
            <p:ph type="sldNum" sz="quarter" idx="12"/>
          </p:nvPr>
        </p:nvSpPr>
        <p:spPr/>
        <p:txBody>
          <a:bodyPr/>
          <a:lstStyle>
            <a:lvl1pPr>
              <a:defRPr/>
            </a:lvl1pPr>
          </a:lstStyle>
          <a:p>
            <a:fld id="{8E1B0EFD-8B84-40EF-B42B-A5706C1C0E01}" type="slidenum">
              <a:rPr lang="es-ES" altLang="en-US"/>
              <a:pPr/>
              <a:t>‹#›</a:t>
            </a:fld>
            <a:endParaRPr lang="es-ES" altLang="en-US"/>
          </a:p>
        </p:txBody>
      </p:sp>
    </p:spTree>
    <p:extLst>
      <p:ext uri="{BB962C8B-B14F-4D97-AF65-F5344CB8AC3E}">
        <p14:creationId xmlns:p14="http://schemas.microsoft.com/office/powerpoint/2010/main" val="13987266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s-ES" altLang="en-US"/>
          </a:p>
        </p:txBody>
      </p:sp>
      <p:sp>
        <p:nvSpPr>
          <p:cNvPr id="4" name="Footer Placeholder 3"/>
          <p:cNvSpPr>
            <a:spLocks noGrp="1"/>
          </p:cNvSpPr>
          <p:nvPr>
            <p:ph type="ftr" sz="quarter" idx="11"/>
          </p:nvPr>
        </p:nvSpPr>
        <p:spPr/>
        <p:txBody>
          <a:bodyPr/>
          <a:lstStyle>
            <a:lvl1pPr>
              <a:defRPr/>
            </a:lvl1pPr>
          </a:lstStyle>
          <a:p>
            <a:endParaRPr lang="es-ES" altLang="en-US"/>
          </a:p>
        </p:txBody>
      </p:sp>
      <p:sp>
        <p:nvSpPr>
          <p:cNvPr id="5" name="Slide Number Placeholder 4"/>
          <p:cNvSpPr>
            <a:spLocks noGrp="1"/>
          </p:cNvSpPr>
          <p:nvPr>
            <p:ph type="sldNum" sz="quarter" idx="12"/>
          </p:nvPr>
        </p:nvSpPr>
        <p:spPr/>
        <p:txBody>
          <a:bodyPr/>
          <a:lstStyle>
            <a:lvl1pPr>
              <a:defRPr/>
            </a:lvl1pPr>
          </a:lstStyle>
          <a:p>
            <a:fld id="{FE12D664-1B8B-4C7D-899C-8C9ED1F397B1}" type="slidenum">
              <a:rPr lang="es-ES" altLang="en-US"/>
              <a:pPr/>
              <a:t>‹#›</a:t>
            </a:fld>
            <a:endParaRPr lang="es-ES" altLang="en-US"/>
          </a:p>
        </p:txBody>
      </p:sp>
    </p:spTree>
    <p:extLst>
      <p:ext uri="{BB962C8B-B14F-4D97-AF65-F5344CB8AC3E}">
        <p14:creationId xmlns:p14="http://schemas.microsoft.com/office/powerpoint/2010/main" val="23205620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s-ES" altLang="en-US"/>
          </a:p>
        </p:txBody>
      </p:sp>
      <p:sp>
        <p:nvSpPr>
          <p:cNvPr id="3" name="Footer Placeholder 2"/>
          <p:cNvSpPr>
            <a:spLocks noGrp="1"/>
          </p:cNvSpPr>
          <p:nvPr>
            <p:ph type="ftr" sz="quarter" idx="11"/>
          </p:nvPr>
        </p:nvSpPr>
        <p:spPr/>
        <p:txBody>
          <a:bodyPr/>
          <a:lstStyle>
            <a:lvl1pPr>
              <a:defRPr/>
            </a:lvl1pPr>
          </a:lstStyle>
          <a:p>
            <a:endParaRPr lang="es-ES" altLang="en-US"/>
          </a:p>
        </p:txBody>
      </p:sp>
      <p:sp>
        <p:nvSpPr>
          <p:cNvPr id="4" name="Slide Number Placeholder 3"/>
          <p:cNvSpPr>
            <a:spLocks noGrp="1"/>
          </p:cNvSpPr>
          <p:nvPr>
            <p:ph type="sldNum" sz="quarter" idx="12"/>
          </p:nvPr>
        </p:nvSpPr>
        <p:spPr/>
        <p:txBody>
          <a:bodyPr/>
          <a:lstStyle>
            <a:lvl1pPr>
              <a:defRPr/>
            </a:lvl1pPr>
          </a:lstStyle>
          <a:p>
            <a:fld id="{BE35DA12-079A-4F84-B5FD-2E7D0412F43A}" type="slidenum">
              <a:rPr lang="es-ES" altLang="en-US"/>
              <a:pPr/>
              <a:t>‹#›</a:t>
            </a:fld>
            <a:endParaRPr lang="es-ES" altLang="en-US"/>
          </a:p>
        </p:txBody>
      </p:sp>
    </p:spTree>
    <p:extLst>
      <p:ext uri="{BB962C8B-B14F-4D97-AF65-F5344CB8AC3E}">
        <p14:creationId xmlns:p14="http://schemas.microsoft.com/office/powerpoint/2010/main" val="5005639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1BD7A99A-B7FB-4801-973A-26C7B260E1FA}" type="slidenum">
              <a:rPr lang="es-ES" altLang="en-US"/>
              <a:pPr/>
              <a:t>‹#›</a:t>
            </a:fld>
            <a:endParaRPr lang="es-ES" altLang="en-US"/>
          </a:p>
        </p:txBody>
      </p:sp>
    </p:spTree>
    <p:extLst>
      <p:ext uri="{BB962C8B-B14F-4D97-AF65-F5344CB8AC3E}">
        <p14:creationId xmlns:p14="http://schemas.microsoft.com/office/powerpoint/2010/main" val="25634370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B4F4305A-024C-457E-856A-9C04399CDB68}" type="slidenum">
              <a:rPr lang="es-ES" altLang="en-US"/>
              <a:pPr/>
              <a:t>‹#›</a:t>
            </a:fld>
            <a:endParaRPr lang="es-ES" altLang="en-US"/>
          </a:p>
        </p:txBody>
      </p:sp>
    </p:spTree>
    <p:extLst>
      <p:ext uri="{BB962C8B-B14F-4D97-AF65-F5344CB8AC3E}">
        <p14:creationId xmlns:p14="http://schemas.microsoft.com/office/powerpoint/2010/main" val="20815500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1216ABEE-D10A-4CD7-9EDE-36A211B1751A}" type="slidenum">
              <a:rPr lang="es-ES" altLang="en-US"/>
              <a:pPr/>
              <a:t>‹#›</a:t>
            </a:fld>
            <a:endParaRPr lang="es-ES" altLang="en-US"/>
          </a:p>
        </p:txBody>
      </p:sp>
    </p:spTree>
    <p:extLst>
      <p:ext uri="{BB962C8B-B14F-4D97-AF65-F5344CB8AC3E}">
        <p14:creationId xmlns:p14="http://schemas.microsoft.com/office/powerpoint/2010/main" val="7922991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D6F2A0BF-3AC9-467F-A435-B54683490C64}" type="slidenum">
              <a:rPr lang="es-ES" altLang="en-US"/>
              <a:pPr/>
              <a:t>‹#›</a:t>
            </a:fld>
            <a:endParaRPr lang="es-ES" altLang="en-US"/>
          </a:p>
        </p:txBody>
      </p:sp>
    </p:spTree>
    <p:extLst>
      <p:ext uri="{BB962C8B-B14F-4D97-AF65-F5344CB8AC3E}">
        <p14:creationId xmlns:p14="http://schemas.microsoft.com/office/powerpoint/2010/main" val="9420622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n-US"/>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n-US"/>
              <a:t>Haga clic para modificar el estilo de texto del patrón</a:t>
            </a:r>
          </a:p>
          <a:p>
            <a:pPr lvl="1"/>
            <a:r>
              <a:rPr lang="es-ES" altLang="en-US"/>
              <a:t>Segundo nivel</a:t>
            </a:r>
          </a:p>
          <a:p>
            <a:pPr lvl="2"/>
            <a:r>
              <a:rPr lang="es-ES" altLang="en-US"/>
              <a:t>Tercer nivel</a:t>
            </a:r>
          </a:p>
          <a:p>
            <a:pPr lvl="3"/>
            <a:r>
              <a:rPr lang="es-ES" altLang="en-US"/>
              <a:t>Cuarto nivel</a:t>
            </a:r>
          </a:p>
          <a:p>
            <a:pPr lvl="4"/>
            <a:r>
              <a:rPr lang="es-ES" altLang="en-US"/>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s-ES" alt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s-ES" alt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2109C644-1C18-44CE-A085-6D2236C2EAA3}" type="slidenum">
              <a:rPr lang="es-ES" altLang="en-US"/>
              <a:pPr/>
              <a:t>‹#›</a:t>
            </a:fld>
            <a:endParaRPr lang="es-E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biblestudylessons.com/"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www.biblestudylessons.com/powerpoint" TargetMode="External"/><Relationship Id="rId2" Type="http://schemas.openxmlformats.org/officeDocument/2006/relationships/hyperlink" Target="https://www.biblestudylessons.com/" TargetMode="External"/><Relationship Id="rId1" Type="http://schemas.openxmlformats.org/officeDocument/2006/relationships/slideLayout" Target="../slideLayouts/slideLayout1.xml"/><Relationship Id="rId4" Type="http://schemas.openxmlformats.org/officeDocument/2006/relationships/hyperlink" Target="http://www.biblestudylesso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7"/>
          <p:cNvSpPr>
            <a:spLocks noChangeArrowheads="1"/>
          </p:cNvSpPr>
          <p:nvPr/>
        </p:nvSpPr>
        <p:spPr bwMode="auto">
          <a:xfrm>
            <a:off x="0" y="0"/>
            <a:ext cx="12306742" cy="6858001"/>
          </a:xfrm>
          <a:prstGeom prst="rect">
            <a:avLst/>
          </a:prstGeom>
          <a:solidFill>
            <a:srgbClr val="000000"/>
          </a:solidFill>
          <a:ln w="9525">
            <a:noFill/>
            <a:miter lim="800000"/>
            <a:headEnd/>
            <a:tailEnd/>
          </a:ln>
        </p:spPr>
        <p:txBody>
          <a:bodyPr wrap="none" anchor="ctr"/>
          <a:lstStyle/>
          <a:p>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33DD1-B7C3-6CBB-3E61-C1C47E97BB56}"/>
              </a:ext>
            </a:extLst>
          </p:cNvPr>
          <p:cNvSpPr>
            <a:spLocks noGrp="1"/>
          </p:cNvSpPr>
          <p:nvPr>
            <p:ph type="ctrTitle"/>
          </p:nvPr>
        </p:nvSpPr>
        <p:spPr>
          <a:xfrm>
            <a:off x="1524000" y="838200"/>
            <a:ext cx="9144000" cy="830997"/>
          </a:xfrm>
        </p:spPr>
        <p:txBody>
          <a:bodyPr anchor="t" anchorCtr="1">
            <a:spAutoFit/>
          </a:bodyPr>
          <a:lstStyle/>
          <a:p>
            <a:r>
              <a:rPr lang="en-US" sz="4800" dirty="0"/>
              <a:t>Judging Righteous Judgment</a:t>
            </a:r>
          </a:p>
        </p:txBody>
      </p:sp>
      <p:sp>
        <p:nvSpPr>
          <p:cNvPr id="3" name="Subtitle 2">
            <a:extLst>
              <a:ext uri="{FF2B5EF4-FFF2-40B4-BE49-F238E27FC236}">
                <a16:creationId xmlns:a16="http://schemas.microsoft.com/office/drawing/2014/main" id="{F28F8813-E15B-4526-E322-19097A54E9D6}"/>
              </a:ext>
            </a:extLst>
          </p:cNvPr>
          <p:cNvSpPr>
            <a:spLocks noGrp="1"/>
          </p:cNvSpPr>
          <p:nvPr>
            <p:ph type="subTitle" idx="1"/>
          </p:nvPr>
        </p:nvSpPr>
        <p:spPr>
          <a:xfrm>
            <a:off x="1066800" y="2487609"/>
            <a:ext cx="5029200" cy="1077218"/>
          </a:xfrm>
        </p:spPr>
        <p:txBody>
          <a:bodyPr wrap="square">
            <a:spAutoFit/>
          </a:bodyPr>
          <a:lstStyle/>
          <a:p>
            <a:r>
              <a:rPr lang="en-US" sz="3200" b="1" dirty="0">
                <a:solidFill>
                  <a:srgbClr val="FFFF00"/>
                </a:solidFill>
              </a:rPr>
              <a:t>The Need for Reproving Error</a:t>
            </a:r>
          </a:p>
        </p:txBody>
      </p:sp>
      <p:pic>
        <p:nvPicPr>
          <p:cNvPr id="5" name="Picture 4">
            <a:extLst>
              <a:ext uri="{FF2B5EF4-FFF2-40B4-BE49-F238E27FC236}">
                <a16:creationId xmlns:a16="http://schemas.microsoft.com/office/drawing/2014/main" id="{083F3BBC-D213-8B4E-1574-96706E8B43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3955" y="2362200"/>
            <a:ext cx="3839845" cy="2881884"/>
          </a:xfrm>
          <a:prstGeom prst="rect">
            <a:avLst/>
          </a:prstGeom>
        </p:spPr>
      </p:pic>
      <p:sp>
        <p:nvSpPr>
          <p:cNvPr id="6" name="TextBox 5">
            <a:extLst>
              <a:ext uri="{FF2B5EF4-FFF2-40B4-BE49-F238E27FC236}">
                <a16:creationId xmlns:a16="http://schemas.microsoft.com/office/drawing/2014/main" id="{44598075-524B-1BB2-95C0-D92400BAD2B4}"/>
              </a:ext>
            </a:extLst>
          </p:cNvPr>
          <p:cNvSpPr txBox="1"/>
          <p:nvPr/>
        </p:nvSpPr>
        <p:spPr>
          <a:xfrm>
            <a:off x="1036948" y="6019800"/>
            <a:ext cx="3337256" cy="338554"/>
          </a:xfrm>
          <a:prstGeom prst="rect">
            <a:avLst/>
          </a:prstGeom>
          <a:solidFill>
            <a:schemeClr val="bg1"/>
          </a:solidFill>
        </p:spPr>
        <p:txBody>
          <a:bodyPr wrap="square" rtlCol="0">
            <a:spAutoFit/>
          </a:bodyPr>
          <a:lstStyle/>
          <a:p>
            <a:pPr algn="ct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3"/>
              </a:rPr>
              <a:t>www.BibleStudyLessons.com</a:t>
            </a: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137620042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09600" y="304800"/>
            <a:ext cx="10972800" cy="707886"/>
          </a:xfrm>
        </p:spPr>
        <p:txBody>
          <a:bodyPr>
            <a:spAutoFit/>
          </a:bodyPr>
          <a:lstStyle/>
          <a:p>
            <a:r>
              <a:rPr lang="en-US" sz="4000" dirty="0">
                <a:solidFill>
                  <a:srgbClr val="FFFF00"/>
                </a:solidFill>
                <a:effectLst/>
              </a:rPr>
              <a:t>Examples of True Teachers</a:t>
            </a:r>
            <a:endParaRPr lang="en-US" altLang="en-US" sz="4000" dirty="0">
              <a:solidFill>
                <a:srgbClr val="FFFF00"/>
              </a:solidFill>
            </a:endParaRPr>
          </a:p>
        </p:txBody>
      </p:sp>
      <p:sp>
        <p:nvSpPr>
          <p:cNvPr id="55299" name="Rectangle 3"/>
          <p:cNvSpPr>
            <a:spLocks noGrp="1" noChangeArrowheads="1"/>
          </p:cNvSpPr>
          <p:nvPr>
            <p:ph type="body" idx="1"/>
          </p:nvPr>
        </p:nvSpPr>
        <p:spPr>
          <a:xfrm>
            <a:off x="609600" y="1447800"/>
            <a:ext cx="10972800" cy="4824398"/>
          </a:xfrm>
        </p:spPr>
        <p:txBody>
          <a:bodyPr>
            <a:spAutoFit/>
          </a:bodyPr>
          <a:lstStyle/>
          <a:p>
            <a:pPr marL="0" marR="0" indent="0" algn="just">
              <a:spcBef>
                <a:spcPts val="300"/>
              </a:spcBef>
              <a:spcAft>
                <a:spcPts val="300"/>
              </a:spcAft>
              <a:buNone/>
              <a:tabLst>
                <a:tab pos="457200" algn="l"/>
                <a:tab pos="914400" algn="l"/>
                <a:tab pos="1371600" algn="l"/>
                <a:tab pos="3246120" algn="ctr"/>
              </a:tabLst>
            </a:pPr>
            <a:r>
              <a:rPr lang="en-US" sz="2800" b="1" dirty="0">
                <a:solidFill>
                  <a:schemeClr val="bg1"/>
                </a:solidFill>
                <a:effectLst/>
              </a:rPr>
              <a:t>John the Baptist - </a:t>
            </a: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Matthew 3:2-10; Matthew 14:1-11 </a:t>
            </a:r>
          </a:p>
          <a:p>
            <a:pPr marL="0" marR="0" indent="0" algn="just">
              <a:spcBef>
                <a:spcPts val="300"/>
              </a:spcBef>
              <a:spcAft>
                <a:spcPts val="300"/>
              </a:spcAft>
              <a:buNone/>
              <a:tabLst>
                <a:tab pos="457200" algn="l"/>
                <a:tab pos="914400" algn="l"/>
                <a:tab pos="1371600" algn="l"/>
                <a:tab pos="3246120" algn="ctr"/>
              </a:tabLst>
            </a:pPr>
            <a:r>
              <a:rPr lang="en-US" sz="2800" b="1" dirty="0">
                <a:solidFill>
                  <a:schemeClr val="bg1"/>
                </a:solidFill>
                <a:effectLst/>
              </a:rPr>
              <a:t>The Apostle Peter - </a:t>
            </a: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Acts 2:14-41; 4:8-12; 5:27-33 </a:t>
            </a:r>
          </a:p>
          <a:p>
            <a:pPr marL="0" marR="0" indent="0" algn="just">
              <a:spcBef>
                <a:spcPts val="300"/>
              </a:spcBef>
              <a:spcAft>
                <a:spcPts val="300"/>
              </a:spcAft>
              <a:buNone/>
              <a:tabLst>
                <a:tab pos="457200" algn="l"/>
                <a:tab pos="914400" algn="l"/>
                <a:tab pos="1371600" algn="l"/>
                <a:tab pos="3246120" algn="ctr"/>
              </a:tabLst>
            </a:pPr>
            <a:r>
              <a:rPr lang="en-US" sz="2800" b="1" dirty="0">
                <a:solidFill>
                  <a:schemeClr val="bg1"/>
                </a:solidFill>
                <a:effectLst/>
              </a:rPr>
              <a:t>Stephen  </a:t>
            </a: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Acts 6:9; 7:51-54 </a:t>
            </a:r>
          </a:p>
          <a:p>
            <a:pPr marL="0" marR="0" indent="0" algn="just">
              <a:spcBef>
                <a:spcPts val="300"/>
              </a:spcBef>
              <a:spcAft>
                <a:spcPts val="300"/>
              </a:spcAft>
              <a:buNone/>
              <a:tabLst>
                <a:tab pos="457200" algn="l"/>
                <a:tab pos="914400" algn="l"/>
                <a:tab pos="1371600" algn="l"/>
                <a:tab pos="3246120" algn="ctr"/>
              </a:tabLst>
            </a:pPr>
            <a:r>
              <a:rPr lang="en-US" sz="2800" b="1" dirty="0">
                <a:solidFill>
                  <a:schemeClr val="bg1"/>
                </a:solidFill>
                <a:effectLst/>
              </a:rPr>
              <a:t>Aquila and Priscilla - </a:t>
            </a: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Acts 18:24-26 </a:t>
            </a:r>
          </a:p>
          <a:p>
            <a:pPr marL="0" marR="0" indent="0" algn="just">
              <a:spcBef>
                <a:spcPts val="300"/>
              </a:spcBef>
              <a:spcAft>
                <a:spcPts val="300"/>
              </a:spcAft>
              <a:buNone/>
              <a:tabLst>
                <a:tab pos="457200" algn="l"/>
                <a:tab pos="914400" algn="l"/>
                <a:tab pos="1371600" algn="l"/>
                <a:tab pos="3246120" algn="ctr"/>
              </a:tabLst>
            </a:pPr>
            <a:r>
              <a:rPr lang="en-US" sz="2800" b="1" dirty="0">
                <a:solidFill>
                  <a:schemeClr val="bg1"/>
                </a:solidFill>
                <a:effectLst/>
              </a:rPr>
              <a:t>Apollos - </a:t>
            </a: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Acts 18:28</a:t>
            </a:r>
          </a:p>
          <a:p>
            <a:pPr marL="0" marR="0" indent="0" algn="just">
              <a:spcBef>
                <a:spcPts val="300"/>
              </a:spcBef>
              <a:spcAft>
                <a:spcPts val="300"/>
              </a:spcAft>
              <a:buNone/>
              <a:tabLst>
                <a:tab pos="457200" algn="l"/>
                <a:tab pos="914400" algn="l"/>
                <a:tab pos="1371600" algn="l"/>
                <a:tab pos="3246120" algn="ctr"/>
              </a:tabLst>
            </a:pPr>
            <a:r>
              <a:rPr lang="en-US" sz="2800" b="1" dirty="0">
                <a:solidFill>
                  <a:schemeClr val="bg1"/>
                </a:solidFill>
                <a:effectLst/>
              </a:rPr>
              <a:t>The Apostle Paul - </a:t>
            </a: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Acts 17:1-3; 13:8-11; 15:2-7; Galatians 2:11-14 (1 Timothy 1:19,20; 2 Timothy 1:15; 2:17,18; 3:1-9; 4:10,14f)</a:t>
            </a:r>
          </a:p>
          <a:p>
            <a:pPr marL="0" marR="0" indent="0" algn="ctr">
              <a:spcBef>
                <a:spcPts val="0"/>
              </a:spcBef>
              <a:spcAft>
                <a:spcPts val="0"/>
              </a:spcAft>
              <a:buNone/>
              <a:tabLst>
                <a:tab pos="457200" algn="l"/>
                <a:tab pos="914400" algn="l"/>
                <a:tab pos="1371600" algn="l"/>
                <a:tab pos="3246120" algn="ctr"/>
              </a:tabLst>
            </a:pPr>
            <a:r>
              <a:rPr lang="en-US" sz="2800" dirty="0">
                <a:solidFill>
                  <a:schemeClr val="accent1"/>
                </a:solidFill>
                <a:effectLst/>
                <a:ea typeface="Times New Roman" panose="02020603050405020304" pitchFamily="18" charset="0"/>
                <a:cs typeface="Times New Roman" panose="02020603050405020304" pitchFamily="18" charset="0"/>
              </a:rPr>
              <a:t>In 28 chapters, the book of Acts records at least 25-30 examples in which faithful preachers pointed out the errors of others. </a:t>
            </a:r>
          </a:p>
          <a:p>
            <a:pPr marL="0" marR="0" indent="0" algn="ctr">
              <a:spcBef>
                <a:spcPts val="0"/>
              </a:spcBef>
              <a:spcAft>
                <a:spcPts val="0"/>
              </a:spcAft>
              <a:buNone/>
              <a:tabLst>
                <a:tab pos="457200" algn="l"/>
                <a:tab pos="914400" algn="l"/>
                <a:tab pos="1371600" algn="l"/>
                <a:tab pos="3246120" algn="ctr"/>
              </a:tabLst>
            </a:pPr>
            <a:r>
              <a:rPr lang="en-US" sz="2800" b="1" dirty="0">
                <a:solidFill>
                  <a:schemeClr val="accent1"/>
                </a:solidFill>
                <a:effectLst/>
                <a:ea typeface="Times New Roman" panose="02020603050405020304" pitchFamily="18" charset="0"/>
                <a:cs typeface="Times New Roman" panose="02020603050405020304" pitchFamily="18" charset="0"/>
              </a:rPr>
              <a:t>Are we “un-Christian” to follow their example?</a:t>
            </a: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09600" y="304800"/>
            <a:ext cx="10972800" cy="707886"/>
          </a:xfrm>
        </p:spPr>
        <p:txBody>
          <a:bodyPr>
            <a:spAutoFit/>
          </a:bodyPr>
          <a:lstStyle/>
          <a:p>
            <a:r>
              <a:rPr lang="en-US" sz="4000" dirty="0">
                <a:solidFill>
                  <a:srgbClr val="FFFF00"/>
                </a:solidFill>
                <a:effectLst/>
              </a:rPr>
              <a:t>The Example of Jesus</a:t>
            </a:r>
            <a:endParaRPr lang="en-US" altLang="en-US" sz="4000" dirty="0">
              <a:solidFill>
                <a:srgbClr val="FFFF00"/>
              </a:solidFill>
            </a:endParaRPr>
          </a:p>
        </p:txBody>
      </p:sp>
      <p:sp>
        <p:nvSpPr>
          <p:cNvPr id="55299" name="Rectangle 3"/>
          <p:cNvSpPr>
            <a:spLocks noGrp="1" noChangeArrowheads="1"/>
          </p:cNvSpPr>
          <p:nvPr>
            <p:ph type="body" idx="1"/>
          </p:nvPr>
        </p:nvSpPr>
        <p:spPr>
          <a:xfrm>
            <a:off x="533400" y="1295400"/>
            <a:ext cx="11125200" cy="5262979"/>
          </a:xfrm>
        </p:spPr>
        <p:txBody>
          <a:bodyPr wrap="square">
            <a:spAutoFit/>
          </a:bodyPr>
          <a:lstStyle/>
          <a:p>
            <a:pPr marL="274320" marR="0" indent="-274320">
              <a:spcBef>
                <a:spcPts val="0"/>
              </a:spcBef>
              <a:spcAft>
                <a:spcPts val="0"/>
              </a:spcAft>
              <a:buNone/>
              <a:tabLst>
                <a:tab pos="457200" algn="l"/>
                <a:tab pos="914400" algn="l"/>
                <a:tab pos="1371600" algn="l"/>
                <a:tab pos="3246120" algn="ctr"/>
              </a:tabLst>
            </a:pP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Matthew 15:1-14 </a:t>
            </a:r>
            <a:r>
              <a:rPr lang="en-US" sz="2800" dirty="0">
                <a:effectLst/>
                <a:ea typeface="Times New Roman" panose="02020603050405020304" pitchFamily="18" charset="0"/>
                <a:cs typeface="Times New Roman" panose="02020603050405020304" pitchFamily="18" charset="0"/>
              </a:rPr>
              <a:t>– He said the scribes and Pharisees were “hypocrites,” because they bound human traditions. </a:t>
            </a:r>
          </a:p>
          <a:p>
            <a:pPr marL="274320" marR="0" indent="-274320">
              <a:spcBef>
                <a:spcPts val="0"/>
              </a:spcBef>
              <a:spcAft>
                <a:spcPts val="0"/>
              </a:spcAft>
              <a:buNone/>
              <a:tabLst>
                <a:tab pos="457200" algn="l"/>
                <a:tab pos="914400" algn="l"/>
                <a:tab pos="1371600" algn="l"/>
                <a:tab pos="3246120" algn="ctr"/>
              </a:tabLst>
            </a:pP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Matthew 22:23-33 </a:t>
            </a:r>
            <a:r>
              <a:rPr lang="en-US" sz="2800" dirty="0">
                <a:effectLst/>
                <a:ea typeface="Times New Roman" panose="02020603050405020304" pitchFamily="18" charset="0"/>
                <a:cs typeface="Times New Roman" panose="02020603050405020304" pitchFamily="18" charset="0"/>
              </a:rPr>
              <a:t>– He said the Sadducees were in error because they did not know the Scriptures.</a:t>
            </a:r>
          </a:p>
          <a:p>
            <a:pPr marL="274320" marR="0" indent="-274320">
              <a:spcBef>
                <a:spcPts val="0"/>
              </a:spcBef>
              <a:spcAft>
                <a:spcPts val="0"/>
              </a:spcAft>
              <a:buNone/>
              <a:tabLst>
                <a:tab pos="457200" algn="l"/>
                <a:tab pos="914400" algn="l"/>
                <a:tab pos="1371600" algn="l"/>
                <a:tab pos="3246120" algn="ctr"/>
              </a:tabLst>
            </a:pP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John 5-12 </a:t>
            </a:r>
            <a:r>
              <a:rPr lang="en-US" sz="2800" dirty="0">
                <a:effectLst/>
                <a:ea typeface="Times New Roman" panose="02020603050405020304" pitchFamily="18" charset="0"/>
                <a:cs typeface="Times New Roman" panose="02020603050405020304" pitchFamily="18" charset="0"/>
              </a:rPr>
              <a:t>– He said the Jewish leaders were servants of sin (8:31-43), children of the Devil (8:44), not of God (8:47), “liars” (8:55).</a:t>
            </a:r>
          </a:p>
          <a:p>
            <a:pPr marL="274320" marR="0" indent="-274320">
              <a:spcBef>
                <a:spcPts val="0"/>
              </a:spcBef>
              <a:spcAft>
                <a:spcPts val="0"/>
              </a:spcAft>
              <a:buNone/>
              <a:tabLst>
                <a:tab pos="457200" algn="l"/>
                <a:tab pos="914400" algn="l"/>
                <a:tab pos="1371600" algn="l"/>
                <a:tab pos="3246120" algn="ctr"/>
              </a:tabLst>
            </a:pP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Matthew 23 </a:t>
            </a:r>
            <a:r>
              <a:rPr lang="en-US" sz="2800" dirty="0">
                <a:effectLst/>
                <a:ea typeface="Times New Roman" panose="02020603050405020304" pitchFamily="18" charset="0"/>
                <a:cs typeface="Times New Roman" panose="02020603050405020304" pitchFamily="18" charset="0"/>
              </a:rPr>
              <a:t>– He called the scribes and Pharisees “hypocrites,” “sons of hell” (verse 15), “blind guides” (verses 16-22), and whited sepulchers full of hypocrisy and iniquity (verses 25-28). “How shall ye escape the judgment of hell?” (verse 33).</a:t>
            </a:r>
          </a:p>
          <a:p>
            <a:pPr marL="274320" marR="0" indent="-274320">
              <a:spcBef>
                <a:spcPts val="0"/>
              </a:spcBef>
              <a:spcAft>
                <a:spcPts val="0"/>
              </a:spcAft>
              <a:buNone/>
              <a:tabLst>
                <a:tab pos="457200" algn="l"/>
                <a:tab pos="914400" algn="l"/>
                <a:tab pos="1371600" algn="l"/>
                <a:tab pos="3246120" algn="ctr"/>
              </a:tabLst>
            </a:pP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John 7:7 </a:t>
            </a:r>
            <a:r>
              <a:rPr lang="en-US" sz="2800" dirty="0">
                <a:effectLst/>
                <a:ea typeface="Times New Roman" panose="02020603050405020304" pitchFamily="18" charset="0"/>
                <a:cs typeface="Times New Roman" panose="02020603050405020304" pitchFamily="18" charset="0"/>
              </a:rPr>
              <a:t>– The world hated Him because He said its works were evil</a:t>
            </a:r>
          </a:p>
          <a:p>
            <a:pPr marL="274320" indent="-274320" algn="ctr">
              <a:spcBef>
                <a:spcPts val="0"/>
              </a:spcBef>
              <a:spcAft>
                <a:spcPts val="0"/>
              </a:spcAft>
              <a:buNone/>
            </a:pPr>
            <a:r>
              <a:rPr lang="en-US" sz="2800" b="1" dirty="0">
                <a:solidFill>
                  <a:schemeClr val="accent1"/>
                </a:solidFill>
                <a:effectLst/>
                <a:ea typeface="Times New Roman" panose="02020603050405020304" pitchFamily="18" charset="0"/>
                <a:cs typeface="Times New Roman" panose="02020603050405020304" pitchFamily="18" charset="0"/>
              </a:rPr>
              <a:t>Was Christ “un-Christlike”? </a:t>
            </a:r>
            <a:endParaRPr lang="en-US" altLang="en-US" sz="2800" b="1" dirty="0">
              <a:solidFill>
                <a:schemeClr val="accent1"/>
              </a:solidFill>
            </a:endParaRPr>
          </a:p>
        </p:txBody>
      </p:sp>
    </p:spTree>
    <p:extLst>
      <p:ext uri="{BB962C8B-B14F-4D97-AF65-F5344CB8AC3E}">
        <p14:creationId xmlns:p14="http://schemas.microsoft.com/office/powerpoint/2010/main" val="8169603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09600" y="344269"/>
            <a:ext cx="10972800" cy="646331"/>
          </a:xfrm>
        </p:spPr>
        <p:txBody>
          <a:bodyPr>
            <a:spAutoFit/>
          </a:bodyPr>
          <a:lstStyle/>
          <a:p>
            <a:pPr marL="0" indent="0">
              <a:buNone/>
            </a:pPr>
            <a:r>
              <a:rPr lang="en-US" sz="3600" dirty="0">
                <a:solidFill>
                  <a:srgbClr val="FFFF00"/>
                </a:solidFill>
              </a:rPr>
              <a:t>Scriptures about Reproving Sin</a:t>
            </a:r>
          </a:p>
        </p:txBody>
      </p:sp>
      <p:sp>
        <p:nvSpPr>
          <p:cNvPr id="55299" name="Rectangle 3"/>
          <p:cNvSpPr>
            <a:spLocks noGrp="1" noChangeArrowheads="1"/>
          </p:cNvSpPr>
          <p:nvPr>
            <p:ph type="body" idx="1"/>
          </p:nvPr>
        </p:nvSpPr>
        <p:spPr>
          <a:xfrm>
            <a:off x="533400" y="1295400"/>
            <a:ext cx="11125200" cy="5262979"/>
          </a:xfrm>
        </p:spPr>
        <p:txBody>
          <a:bodyPr wrap="square">
            <a:spAutoFit/>
          </a:bodyPr>
          <a:lstStyle/>
          <a:p>
            <a:pPr marL="274320" indent="-274320">
              <a:spcBef>
                <a:spcPts val="0"/>
              </a:spcBef>
              <a:buNone/>
            </a:pPr>
            <a:r>
              <a:rPr lang="en-US" sz="2800" dirty="0"/>
              <a:t>Proverbs 28:4 – Those who keep the law </a:t>
            </a:r>
            <a:r>
              <a:rPr lang="en-US" sz="2800" b="1" i="1" dirty="0"/>
              <a:t>contend</a:t>
            </a:r>
            <a:r>
              <a:rPr lang="en-US" sz="2800" dirty="0"/>
              <a:t> with the wicked</a:t>
            </a:r>
          </a:p>
          <a:p>
            <a:pPr marL="274320" indent="-274320">
              <a:spcBef>
                <a:spcPts val="0"/>
              </a:spcBef>
              <a:buNone/>
            </a:pPr>
            <a:r>
              <a:rPr lang="en-US" sz="2800" dirty="0"/>
              <a:t>Ezekiel 33:1-9 – A watchman must warn when the enemy comes</a:t>
            </a:r>
          </a:p>
          <a:p>
            <a:pPr marL="274320" indent="-274320">
              <a:spcBef>
                <a:spcPts val="0"/>
              </a:spcBef>
              <a:buNone/>
            </a:pPr>
            <a:r>
              <a:rPr lang="en-US" sz="2800" dirty="0"/>
              <a:t>Luke 17:3 – If your brother sins, </a:t>
            </a:r>
            <a:r>
              <a:rPr lang="en-US" sz="2800" b="1" i="1" dirty="0"/>
              <a:t>rebuke</a:t>
            </a:r>
            <a:r>
              <a:rPr lang="en-US" sz="2800" dirty="0"/>
              <a:t> him (Matthew 18:15)</a:t>
            </a:r>
          </a:p>
          <a:p>
            <a:pPr marL="274320" indent="-274320">
              <a:spcBef>
                <a:spcPts val="0"/>
              </a:spcBef>
              <a:buNone/>
            </a:pPr>
            <a:r>
              <a:rPr lang="en-US" sz="2800" dirty="0"/>
              <a:t>Ephesians 5:11 – Do not have fellowship with sin, but </a:t>
            </a:r>
            <a:r>
              <a:rPr lang="en-US" sz="2800" b="1" i="1" dirty="0"/>
              <a:t>reprove</a:t>
            </a:r>
            <a:r>
              <a:rPr lang="en-US" sz="2800" dirty="0"/>
              <a:t> it</a:t>
            </a:r>
          </a:p>
          <a:p>
            <a:pPr marL="274320" indent="-274320">
              <a:spcBef>
                <a:spcPts val="0"/>
              </a:spcBef>
              <a:buNone/>
            </a:pPr>
            <a:r>
              <a:rPr lang="en-US" sz="2800" dirty="0"/>
              <a:t>2 Timothy 2:24-26 – </a:t>
            </a:r>
            <a:r>
              <a:rPr lang="en-US" sz="2800" b="1" i="1" dirty="0"/>
              <a:t>Correct</a:t>
            </a:r>
            <a:r>
              <a:rPr lang="en-US" sz="2800" dirty="0"/>
              <a:t> those whom the Devil has captured</a:t>
            </a:r>
          </a:p>
          <a:p>
            <a:pPr marL="274320" indent="-274320">
              <a:spcBef>
                <a:spcPts val="0"/>
              </a:spcBef>
              <a:buNone/>
            </a:pPr>
            <a:r>
              <a:rPr lang="en-US" sz="2800" dirty="0"/>
              <a:t>2 Timothy 4:2-4 – Preaching the word requires us to “</a:t>
            </a:r>
            <a:r>
              <a:rPr lang="en-US" sz="2800" b="1" i="1" dirty="0"/>
              <a:t>reprove and rebuke</a:t>
            </a:r>
            <a:r>
              <a:rPr lang="en-US" sz="2800" dirty="0"/>
              <a:t>.” </a:t>
            </a:r>
          </a:p>
          <a:p>
            <a:pPr marL="274320" indent="-274320">
              <a:spcBef>
                <a:spcPts val="0"/>
              </a:spcBef>
              <a:buNone/>
            </a:pPr>
            <a:r>
              <a:rPr lang="en-US" sz="2800" dirty="0"/>
              <a:t>Titus 1:9-14 – Elders must sharply </a:t>
            </a:r>
            <a:r>
              <a:rPr lang="en-US" sz="2800" b="1" i="1" dirty="0"/>
              <a:t>reprove</a:t>
            </a:r>
            <a:r>
              <a:rPr lang="en-US" sz="2800" dirty="0"/>
              <a:t> people who teach things they ought not</a:t>
            </a:r>
          </a:p>
          <a:p>
            <a:pPr marL="274320" indent="-274320">
              <a:spcBef>
                <a:spcPts val="0"/>
              </a:spcBef>
              <a:buNone/>
            </a:pPr>
            <a:r>
              <a:rPr lang="en-US" sz="2800" dirty="0"/>
              <a:t>James 5:19,20 – Seek to </a:t>
            </a:r>
            <a:r>
              <a:rPr lang="en-US" sz="2800" b="1" i="1" dirty="0"/>
              <a:t>convert</a:t>
            </a:r>
            <a:r>
              <a:rPr lang="en-US" sz="2800" dirty="0"/>
              <a:t> those who go into sin and error</a:t>
            </a:r>
          </a:p>
          <a:p>
            <a:pPr marL="274320" indent="-274320" algn="ctr">
              <a:spcBef>
                <a:spcPts val="0"/>
              </a:spcBef>
              <a:buNone/>
            </a:pPr>
            <a:r>
              <a:rPr lang="en-US" sz="2800" b="1" dirty="0">
                <a:solidFill>
                  <a:schemeClr val="accent1"/>
                </a:solidFill>
              </a:rPr>
              <a:t>How can anyone harmonize these passages with the “don’t criticize others” philosophy?</a:t>
            </a:r>
          </a:p>
        </p:txBody>
      </p:sp>
    </p:spTree>
    <p:extLst>
      <p:ext uri="{BB962C8B-B14F-4D97-AF65-F5344CB8AC3E}">
        <p14:creationId xmlns:p14="http://schemas.microsoft.com/office/powerpoint/2010/main" val="249753857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09600" y="381000"/>
            <a:ext cx="10972800" cy="646331"/>
          </a:xfrm>
        </p:spPr>
        <p:txBody>
          <a:bodyPr>
            <a:spAutoFit/>
          </a:bodyPr>
          <a:lstStyle/>
          <a:p>
            <a:pPr marL="0" indent="0">
              <a:buNone/>
            </a:pPr>
            <a:r>
              <a:rPr lang="en-US" sz="3600" dirty="0">
                <a:solidFill>
                  <a:srgbClr val="FFFF00"/>
                </a:solidFill>
              </a:rPr>
              <a:t>Application of Love</a:t>
            </a:r>
          </a:p>
        </p:txBody>
      </p:sp>
      <p:sp>
        <p:nvSpPr>
          <p:cNvPr id="55299" name="Rectangle 3"/>
          <p:cNvSpPr>
            <a:spLocks noGrp="1" noChangeArrowheads="1"/>
          </p:cNvSpPr>
          <p:nvPr>
            <p:ph type="body" idx="1"/>
          </p:nvPr>
        </p:nvSpPr>
        <p:spPr>
          <a:xfrm>
            <a:off x="533400" y="1295400"/>
            <a:ext cx="11125200" cy="5262979"/>
          </a:xfrm>
        </p:spPr>
        <p:txBody>
          <a:bodyPr wrap="square">
            <a:spAutoFit/>
          </a:bodyPr>
          <a:lstStyle/>
          <a:p>
            <a:pPr marL="274320" marR="0" indent="-274320" algn="just">
              <a:spcBef>
                <a:spcPts val="0"/>
              </a:spcBef>
              <a:spcAft>
                <a:spcPts val="0"/>
              </a:spcAft>
              <a:buNone/>
              <a:tabLst>
                <a:tab pos="457200" algn="l"/>
                <a:tab pos="914400" algn="l"/>
                <a:tab pos="1371600" algn="l"/>
                <a:tab pos="3246120" algn="ctr"/>
              </a:tabLst>
            </a:pPr>
            <a:r>
              <a:rPr lang="en-US" sz="2800" dirty="0">
                <a:solidFill>
                  <a:schemeClr val="accent2"/>
                </a:solidFill>
                <a:latin typeface="Comic Sans MS" panose="030F0702030302020204" pitchFamily="66" charset="0"/>
                <a:ea typeface="Times New Roman" panose="02020603050405020304" pitchFamily="18" charset="0"/>
                <a:cs typeface="Times New Roman" panose="02020603050405020304" pitchFamily="18" charset="0"/>
              </a:rPr>
              <a:t>Revelation 3:19 </a:t>
            </a:r>
            <a:r>
              <a:rPr lang="en-US" sz="2800" dirty="0">
                <a:ea typeface="Times New Roman" panose="02020603050405020304" pitchFamily="18" charset="0"/>
                <a:cs typeface="Times New Roman" panose="02020603050405020304" pitchFamily="18" charset="0"/>
              </a:rPr>
              <a:t>- </a:t>
            </a:r>
            <a:r>
              <a:rPr lang="en-US" sz="2800" dirty="0">
                <a:effectLst/>
                <a:ea typeface="Times New Roman" panose="02020603050405020304" pitchFamily="18" charset="0"/>
                <a:cs typeface="Times New Roman" panose="02020603050405020304" pitchFamily="18" charset="0"/>
              </a:rPr>
              <a:t>As many as I </a:t>
            </a:r>
            <a:r>
              <a:rPr lang="en-US" sz="2800" b="1" i="1" dirty="0">
                <a:effectLst/>
                <a:ea typeface="Times New Roman" panose="02020603050405020304" pitchFamily="18" charset="0"/>
                <a:cs typeface="Times New Roman" panose="02020603050405020304" pitchFamily="18" charset="0"/>
              </a:rPr>
              <a:t>love</a:t>
            </a:r>
            <a:r>
              <a:rPr lang="en-US" sz="2800" dirty="0">
                <a:effectLst/>
                <a:ea typeface="Times New Roman" panose="02020603050405020304" pitchFamily="18" charset="0"/>
                <a:cs typeface="Times New Roman" panose="02020603050405020304" pitchFamily="18" charset="0"/>
              </a:rPr>
              <a:t>, I </a:t>
            </a:r>
            <a:r>
              <a:rPr lang="en-US" sz="2800" b="1" i="1" dirty="0">
                <a:effectLst/>
                <a:ea typeface="Times New Roman" panose="02020603050405020304" pitchFamily="18" charset="0"/>
                <a:cs typeface="Times New Roman" panose="02020603050405020304" pitchFamily="18" charset="0"/>
              </a:rPr>
              <a:t>reprove and chasten</a:t>
            </a:r>
            <a:endParaRPr lang="en-US" sz="2800" b="1" i="1" dirty="0">
              <a:ea typeface="Times New Roman" panose="02020603050405020304" pitchFamily="18" charset="0"/>
              <a:cs typeface="Times New Roman" panose="02020603050405020304" pitchFamily="18" charset="0"/>
            </a:endParaRPr>
          </a:p>
          <a:p>
            <a:pPr marL="274320" marR="0" indent="-274320" algn="just">
              <a:spcBef>
                <a:spcPts val="0"/>
              </a:spcBef>
              <a:spcAft>
                <a:spcPts val="0"/>
              </a:spcAft>
              <a:buNone/>
              <a:tabLst>
                <a:tab pos="457200" algn="l"/>
                <a:tab pos="914400" algn="l"/>
                <a:tab pos="1371600" algn="l"/>
                <a:tab pos="3246120" algn="ctr"/>
              </a:tabLst>
            </a:pP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Ezekiel 33:1-9 </a:t>
            </a:r>
            <a:r>
              <a:rPr lang="en-US" sz="2800" dirty="0">
                <a:effectLst/>
                <a:ea typeface="Times New Roman" panose="02020603050405020304" pitchFamily="18" charset="0"/>
                <a:cs typeface="Times New Roman" panose="02020603050405020304" pitchFamily="18" charset="0"/>
              </a:rPr>
              <a:t>– Warn a sinner </a:t>
            </a:r>
            <a:r>
              <a:rPr lang="en-US" sz="2800" b="1" i="1" dirty="0">
                <a:effectLst/>
                <a:ea typeface="Times New Roman" panose="02020603050405020304" pitchFamily="18" charset="0"/>
                <a:cs typeface="Times New Roman" panose="02020603050405020304" pitchFamily="18" charset="0"/>
              </a:rPr>
              <a:t>so he can turn from his evil</a:t>
            </a:r>
            <a:endParaRPr lang="en-US" sz="2800" dirty="0">
              <a:effectLst/>
              <a:ea typeface="Times New Roman" panose="02020603050405020304" pitchFamily="18" charset="0"/>
              <a:cs typeface="Times New Roman" panose="02020603050405020304" pitchFamily="18" charset="0"/>
            </a:endParaRPr>
          </a:p>
          <a:p>
            <a:pPr marL="274320" marR="0" indent="-274320" algn="just">
              <a:spcBef>
                <a:spcPts val="0"/>
              </a:spcBef>
              <a:spcAft>
                <a:spcPts val="0"/>
              </a:spcAft>
              <a:buNone/>
              <a:tabLst>
                <a:tab pos="457200" algn="l"/>
                <a:tab pos="914400" algn="l"/>
                <a:tab pos="1371600" algn="l"/>
                <a:tab pos="3246120" algn="ctr"/>
              </a:tabLst>
            </a:pP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Luke 17:3 </a:t>
            </a:r>
            <a:r>
              <a:rPr lang="en-US" sz="2800" dirty="0">
                <a:effectLst/>
                <a:ea typeface="Times New Roman" panose="02020603050405020304" pitchFamily="18" charset="0"/>
                <a:cs typeface="Times New Roman" panose="02020603050405020304" pitchFamily="18" charset="0"/>
              </a:rPr>
              <a:t>– Rebuke a brother who sins so he can be </a:t>
            </a:r>
            <a:r>
              <a:rPr lang="en-US" sz="2800" b="1" i="1" dirty="0">
                <a:effectLst/>
                <a:ea typeface="Times New Roman" panose="02020603050405020304" pitchFamily="18" charset="0"/>
                <a:cs typeface="Times New Roman" panose="02020603050405020304" pitchFamily="18" charset="0"/>
              </a:rPr>
              <a:t>forgiven</a:t>
            </a:r>
            <a:endParaRPr lang="en-US" sz="2800" dirty="0">
              <a:effectLst/>
              <a:ea typeface="Times New Roman" panose="02020603050405020304" pitchFamily="18" charset="0"/>
              <a:cs typeface="Times New Roman" panose="02020603050405020304" pitchFamily="18" charset="0"/>
            </a:endParaRPr>
          </a:p>
          <a:p>
            <a:pPr marL="274320" marR="0" indent="-274320" algn="just">
              <a:spcBef>
                <a:spcPts val="0"/>
              </a:spcBef>
              <a:spcAft>
                <a:spcPts val="0"/>
              </a:spcAft>
              <a:buNone/>
              <a:tabLst>
                <a:tab pos="457200" algn="l"/>
                <a:tab pos="914400" algn="l"/>
                <a:tab pos="1371600" algn="l"/>
                <a:tab pos="3246120" algn="ctr"/>
              </a:tabLst>
            </a:pP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2 Timothy 2:24-26 </a:t>
            </a:r>
            <a:r>
              <a:rPr lang="en-US" sz="2800" dirty="0">
                <a:effectLst/>
                <a:ea typeface="Times New Roman" panose="02020603050405020304" pitchFamily="18" charset="0"/>
                <a:cs typeface="Times New Roman" panose="02020603050405020304" pitchFamily="18" charset="0"/>
              </a:rPr>
              <a:t>– Correct people in error so they can </a:t>
            </a:r>
            <a:r>
              <a:rPr lang="en-US" sz="2800" b="1" i="1" dirty="0">
                <a:effectLst/>
                <a:ea typeface="Times New Roman" panose="02020603050405020304" pitchFamily="18" charset="0"/>
                <a:cs typeface="Times New Roman" panose="02020603050405020304" pitchFamily="18" charset="0"/>
              </a:rPr>
              <a:t>repent</a:t>
            </a:r>
            <a:r>
              <a:rPr lang="en-US" sz="2800" dirty="0">
                <a:effectLst/>
                <a:ea typeface="Times New Roman" panose="02020603050405020304" pitchFamily="18" charset="0"/>
                <a:cs typeface="Times New Roman" panose="02020603050405020304" pitchFamily="18" charset="0"/>
              </a:rPr>
              <a:t> and </a:t>
            </a:r>
            <a:r>
              <a:rPr lang="en-US" sz="2800" b="1" i="1" dirty="0">
                <a:effectLst/>
                <a:ea typeface="Times New Roman" panose="02020603050405020304" pitchFamily="18" charset="0"/>
                <a:cs typeface="Times New Roman" panose="02020603050405020304" pitchFamily="18" charset="0"/>
              </a:rPr>
              <a:t>recover from the captivity of the Devil</a:t>
            </a:r>
            <a:endParaRPr lang="en-US" sz="2800" dirty="0">
              <a:effectLst/>
              <a:ea typeface="Times New Roman" panose="02020603050405020304" pitchFamily="18" charset="0"/>
              <a:cs typeface="Times New Roman" panose="02020603050405020304" pitchFamily="18" charset="0"/>
            </a:endParaRPr>
          </a:p>
          <a:p>
            <a:pPr marL="274320" marR="0" indent="-274320" algn="just">
              <a:spcBef>
                <a:spcPts val="0"/>
              </a:spcBef>
              <a:spcAft>
                <a:spcPts val="0"/>
              </a:spcAft>
              <a:buNone/>
              <a:tabLst>
                <a:tab pos="457200" algn="l"/>
                <a:tab pos="914400" algn="l"/>
                <a:tab pos="1371600" algn="l"/>
                <a:tab pos="3246120" algn="ctr"/>
              </a:tabLst>
            </a:pP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2 Timothy 4:2-4 </a:t>
            </a:r>
            <a:r>
              <a:rPr lang="en-US" sz="2800" dirty="0">
                <a:effectLst/>
                <a:ea typeface="Times New Roman" panose="02020603050405020304" pitchFamily="18" charset="0"/>
                <a:cs typeface="Times New Roman" panose="02020603050405020304" pitchFamily="18" charset="0"/>
              </a:rPr>
              <a:t>– Reprove and rebuke people so they will </a:t>
            </a:r>
            <a:r>
              <a:rPr lang="en-US" sz="2800" b="1" i="1" dirty="0">
                <a:effectLst/>
                <a:ea typeface="Times New Roman" panose="02020603050405020304" pitchFamily="18" charset="0"/>
                <a:cs typeface="Times New Roman" panose="02020603050405020304" pitchFamily="18" charset="0"/>
              </a:rPr>
              <a:t>not depart from truth</a:t>
            </a:r>
            <a:r>
              <a:rPr lang="en-US" sz="2800" dirty="0">
                <a:effectLst/>
                <a:ea typeface="Times New Roman" panose="02020603050405020304" pitchFamily="18" charset="0"/>
                <a:cs typeface="Times New Roman" panose="02020603050405020304" pitchFamily="18" charset="0"/>
              </a:rPr>
              <a:t> to follow error</a:t>
            </a:r>
          </a:p>
          <a:p>
            <a:pPr marL="274320" marR="0" indent="-274320" algn="just">
              <a:spcBef>
                <a:spcPts val="0"/>
              </a:spcBef>
              <a:spcAft>
                <a:spcPts val="0"/>
              </a:spcAft>
              <a:buNone/>
              <a:tabLst>
                <a:tab pos="457200" algn="l"/>
                <a:tab pos="914400" algn="l"/>
                <a:tab pos="1371600" algn="l"/>
                <a:tab pos="3246120" algn="ctr"/>
              </a:tabLst>
            </a:pP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Titus 1:9-14 </a:t>
            </a:r>
            <a:r>
              <a:rPr lang="en-US" sz="2800" dirty="0">
                <a:effectLst/>
                <a:ea typeface="Times New Roman" panose="02020603050405020304" pitchFamily="18" charset="0"/>
                <a:cs typeface="Times New Roman" panose="02020603050405020304" pitchFamily="18" charset="0"/>
              </a:rPr>
              <a:t>– Rebuke people who teach error so they will </a:t>
            </a:r>
            <a:r>
              <a:rPr lang="en-US" sz="2800" b="1" i="1" dirty="0">
                <a:effectLst/>
                <a:ea typeface="Times New Roman" panose="02020603050405020304" pitchFamily="18" charset="0"/>
                <a:cs typeface="Times New Roman" panose="02020603050405020304" pitchFamily="18" charset="0"/>
              </a:rPr>
              <a:t>be sound in the faith</a:t>
            </a:r>
            <a:endParaRPr lang="en-US" sz="2800" dirty="0">
              <a:effectLst/>
              <a:ea typeface="Times New Roman" panose="02020603050405020304" pitchFamily="18" charset="0"/>
              <a:cs typeface="Times New Roman" panose="02020603050405020304" pitchFamily="18" charset="0"/>
            </a:endParaRPr>
          </a:p>
          <a:p>
            <a:pPr marL="274320" marR="0" indent="-274320" algn="just">
              <a:spcBef>
                <a:spcPts val="0"/>
              </a:spcBef>
              <a:spcAft>
                <a:spcPts val="0"/>
              </a:spcAft>
              <a:buNone/>
              <a:tabLst>
                <a:tab pos="457200" algn="l"/>
                <a:tab pos="914400" algn="l"/>
                <a:tab pos="1371600" algn="l"/>
                <a:tab pos="3246120" algn="ctr"/>
              </a:tabLst>
            </a:pP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James 5:19,20 </a:t>
            </a:r>
            <a:r>
              <a:rPr lang="en-US" sz="2800" dirty="0">
                <a:effectLst/>
                <a:ea typeface="Times New Roman" panose="02020603050405020304" pitchFamily="18" charset="0"/>
                <a:cs typeface="Times New Roman" panose="02020603050405020304" pitchFamily="18" charset="0"/>
              </a:rPr>
              <a:t>– Convert a sinner so his </a:t>
            </a:r>
            <a:r>
              <a:rPr lang="en-US" sz="2800" b="1" i="1" dirty="0">
                <a:effectLst/>
                <a:ea typeface="Times New Roman" panose="02020603050405020304" pitchFamily="18" charset="0"/>
                <a:cs typeface="Times New Roman" panose="02020603050405020304" pitchFamily="18" charset="0"/>
              </a:rPr>
              <a:t>soul can be saved</a:t>
            </a:r>
          </a:p>
          <a:p>
            <a:pPr marL="274320" marR="0" indent="-274320" algn="ctr">
              <a:spcBef>
                <a:spcPts val="0"/>
              </a:spcBef>
              <a:spcAft>
                <a:spcPts val="0"/>
              </a:spcAft>
              <a:buNone/>
              <a:tabLst>
                <a:tab pos="457200" algn="l"/>
                <a:tab pos="914400" algn="l"/>
                <a:tab pos="1371600" algn="l"/>
                <a:tab pos="3246120" algn="ctr"/>
              </a:tabLst>
            </a:pPr>
            <a:r>
              <a:rPr lang="en-US" sz="2800" b="1" dirty="0">
                <a:solidFill>
                  <a:schemeClr val="accent1"/>
                </a:solidFill>
                <a:effectLst/>
                <a:ea typeface="Times New Roman" panose="02020603050405020304" pitchFamily="18" charset="0"/>
                <a:cs typeface="Times New Roman" panose="02020603050405020304" pitchFamily="18" charset="0"/>
              </a:rPr>
              <a:t>Bible teaching about love gives us </a:t>
            </a:r>
            <a:r>
              <a:rPr lang="en-US" sz="2800" b="1" dirty="0">
                <a:solidFill>
                  <a:srgbClr val="FFFF00"/>
                </a:solidFill>
                <a:effectLst/>
                <a:ea typeface="Times New Roman" panose="02020603050405020304" pitchFamily="18" charset="0"/>
                <a:cs typeface="Times New Roman" panose="02020603050405020304" pitchFamily="18" charset="0"/>
              </a:rPr>
              <a:t>reason</a:t>
            </a:r>
            <a:r>
              <a:rPr lang="en-US" sz="2800" b="1" dirty="0">
                <a:solidFill>
                  <a:schemeClr val="accent1"/>
                </a:solidFill>
                <a:effectLst/>
                <a:ea typeface="Times New Roman" panose="02020603050405020304" pitchFamily="18" charset="0"/>
                <a:cs typeface="Times New Roman" panose="02020603050405020304" pitchFamily="18" charset="0"/>
              </a:rPr>
              <a:t> </a:t>
            </a:r>
            <a:r>
              <a:rPr lang="en-US" sz="2800" b="1" dirty="0">
                <a:solidFill>
                  <a:schemeClr val="accent1"/>
                </a:solidFill>
                <a:ea typeface="Times New Roman" panose="02020603050405020304" pitchFamily="18" charset="0"/>
                <a:cs typeface="Times New Roman" panose="02020603050405020304" pitchFamily="18" charset="0"/>
              </a:rPr>
              <a:t>to point out people’s error</a:t>
            </a:r>
            <a:endParaRPr lang="en-US" sz="2800" b="1" dirty="0">
              <a:solidFill>
                <a:schemeClr val="accent1"/>
              </a:solidFill>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086608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animEffect transition="in" filter="fade">
                                      <p:cBhvr>
                                        <p:cTn id="7" dur="500"/>
                                        <p:tgtEl>
                                          <p:spTgt spid="5529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5299">
                                            <p:txEl>
                                              <p:pRg st="1" end="1"/>
                                            </p:txEl>
                                          </p:spTgt>
                                        </p:tgtEl>
                                        <p:attrNameLst>
                                          <p:attrName>style.visibility</p:attrName>
                                        </p:attrNameLst>
                                      </p:cBhvr>
                                      <p:to>
                                        <p:strVal val="visible"/>
                                      </p:to>
                                    </p:set>
                                    <p:animEffect transition="in" filter="fade">
                                      <p:cBhvr>
                                        <p:cTn id="10" dur="500"/>
                                        <p:tgtEl>
                                          <p:spTgt spid="55299">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5299">
                                            <p:txEl>
                                              <p:pRg st="2" end="2"/>
                                            </p:txEl>
                                          </p:spTgt>
                                        </p:tgtEl>
                                        <p:attrNameLst>
                                          <p:attrName>style.visibility</p:attrName>
                                        </p:attrNameLst>
                                      </p:cBhvr>
                                      <p:to>
                                        <p:strVal val="visible"/>
                                      </p:to>
                                    </p:set>
                                    <p:animEffect transition="in" filter="fade">
                                      <p:cBhvr>
                                        <p:cTn id="13" dur="500"/>
                                        <p:tgtEl>
                                          <p:spTgt spid="55299">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5299">
                                            <p:txEl>
                                              <p:pRg st="3" end="3"/>
                                            </p:txEl>
                                          </p:spTgt>
                                        </p:tgtEl>
                                        <p:attrNameLst>
                                          <p:attrName>style.visibility</p:attrName>
                                        </p:attrNameLst>
                                      </p:cBhvr>
                                      <p:to>
                                        <p:strVal val="visible"/>
                                      </p:to>
                                    </p:set>
                                    <p:animEffect transition="in" filter="fade">
                                      <p:cBhvr>
                                        <p:cTn id="16" dur="500"/>
                                        <p:tgtEl>
                                          <p:spTgt spid="55299">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5299">
                                            <p:txEl>
                                              <p:pRg st="4" end="4"/>
                                            </p:txEl>
                                          </p:spTgt>
                                        </p:tgtEl>
                                        <p:attrNameLst>
                                          <p:attrName>style.visibility</p:attrName>
                                        </p:attrNameLst>
                                      </p:cBhvr>
                                      <p:to>
                                        <p:strVal val="visible"/>
                                      </p:to>
                                    </p:set>
                                    <p:animEffect transition="in" filter="fade">
                                      <p:cBhvr>
                                        <p:cTn id="19" dur="500"/>
                                        <p:tgtEl>
                                          <p:spTgt spid="55299">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5299">
                                            <p:txEl>
                                              <p:pRg st="5" end="5"/>
                                            </p:txEl>
                                          </p:spTgt>
                                        </p:tgtEl>
                                        <p:attrNameLst>
                                          <p:attrName>style.visibility</p:attrName>
                                        </p:attrNameLst>
                                      </p:cBhvr>
                                      <p:to>
                                        <p:strVal val="visible"/>
                                      </p:to>
                                    </p:set>
                                    <p:animEffect transition="in" filter="fade">
                                      <p:cBhvr>
                                        <p:cTn id="22" dur="500"/>
                                        <p:tgtEl>
                                          <p:spTgt spid="55299">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5299">
                                            <p:txEl>
                                              <p:pRg st="6" end="6"/>
                                            </p:txEl>
                                          </p:spTgt>
                                        </p:tgtEl>
                                        <p:attrNameLst>
                                          <p:attrName>style.visibility</p:attrName>
                                        </p:attrNameLst>
                                      </p:cBhvr>
                                      <p:to>
                                        <p:strVal val="visible"/>
                                      </p:to>
                                    </p:set>
                                    <p:animEffect transition="in" filter="fade">
                                      <p:cBhvr>
                                        <p:cTn id="25" dur="500"/>
                                        <p:tgtEl>
                                          <p:spTgt spid="55299">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5299">
                                            <p:txEl>
                                              <p:pRg st="7" end="7"/>
                                            </p:txEl>
                                          </p:spTgt>
                                        </p:tgtEl>
                                        <p:attrNameLst>
                                          <p:attrName>style.visibility</p:attrName>
                                        </p:attrNameLst>
                                      </p:cBhvr>
                                      <p:to>
                                        <p:strVal val="visible"/>
                                      </p:to>
                                    </p:set>
                                    <p:animEffect transition="in" filter="fade">
                                      <p:cBhvr>
                                        <p:cTn id="28" dur="500"/>
                                        <p:tgtEl>
                                          <p:spTgt spid="552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09600" y="381000"/>
            <a:ext cx="10972800" cy="646331"/>
          </a:xfrm>
        </p:spPr>
        <p:txBody>
          <a:bodyPr>
            <a:spAutoFit/>
          </a:bodyPr>
          <a:lstStyle/>
          <a:p>
            <a:pPr marL="0" indent="0">
              <a:buNone/>
            </a:pPr>
            <a:r>
              <a:rPr lang="en-US" sz="3600" dirty="0">
                <a:solidFill>
                  <a:srgbClr val="FFFF00"/>
                </a:solidFill>
                <a:effectLst/>
                <a:ea typeface="Times New Roman" panose="02020603050405020304" pitchFamily="18" charset="0"/>
                <a:cs typeface="Times New Roman" panose="02020603050405020304" pitchFamily="18" charset="0"/>
              </a:rPr>
              <a:t>“Preach the Gospel, but Let Others Alone”?</a:t>
            </a:r>
            <a:endParaRPr lang="en-US" sz="3600" dirty="0">
              <a:solidFill>
                <a:srgbClr val="FFFF00"/>
              </a:solidFill>
            </a:endParaRPr>
          </a:p>
        </p:txBody>
      </p:sp>
      <p:sp>
        <p:nvSpPr>
          <p:cNvPr id="55299" name="Rectangle 3"/>
          <p:cNvSpPr>
            <a:spLocks noGrp="1" noChangeArrowheads="1"/>
          </p:cNvSpPr>
          <p:nvPr>
            <p:ph type="body" idx="1"/>
          </p:nvPr>
        </p:nvSpPr>
        <p:spPr>
          <a:xfrm>
            <a:off x="533400" y="1295400"/>
            <a:ext cx="11125200" cy="4832092"/>
          </a:xfrm>
        </p:spPr>
        <p:txBody>
          <a:bodyPr wrap="square">
            <a:spAutoFit/>
          </a:bodyPr>
          <a:lstStyle/>
          <a:p>
            <a:pPr marL="274320" marR="0" indent="-274320">
              <a:spcBef>
                <a:spcPts val="0"/>
              </a:spcBef>
              <a:spcAft>
                <a:spcPts val="0"/>
              </a:spcAft>
              <a:buNone/>
              <a:tabLst>
                <a:tab pos="457200" algn="l"/>
                <a:tab pos="914400" algn="l"/>
                <a:tab pos="1371600" algn="l"/>
                <a:tab pos="3246120" algn="ctr"/>
              </a:tabLst>
            </a:pPr>
            <a:r>
              <a:rPr lang="en-US" sz="2800" dirty="0">
                <a:solidFill>
                  <a:schemeClr val="accent1"/>
                </a:solidFill>
                <a:effectLst/>
              </a:rPr>
              <a:t>The gospel teaches people to be </a:t>
            </a:r>
            <a:r>
              <a:rPr lang="en-US" sz="2800" b="1" dirty="0">
                <a:solidFill>
                  <a:schemeClr val="accent1"/>
                </a:solidFill>
                <a:effectLst/>
              </a:rPr>
              <a:t>saved</a:t>
            </a:r>
            <a:r>
              <a:rPr lang="en-US" sz="2800" dirty="0">
                <a:solidFill>
                  <a:schemeClr val="accent1"/>
                </a:solidFill>
                <a:effectLst/>
              </a:rPr>
              <a:t> (Mark 16:15,16). </a:t>
            </a:r>
            <a:br>
              <a:rPr lang="en-US" sz="2800" dirty="0">
                <a:solidFill>
                  <a:schemeClr val="accent1"/>
                </a:solidFill>
                <a:effectLst/>
              </a:rPr>
            </a:br>
            <a:r>
              <a:rPr lang="en-US" sz="2800" dirty="0">
                <a:effectLst/>
                <a:ea typeface="Times New Roman" panose="02020603050405020304" pitchFamily="18" charset="0"/>
                <a:cs typeface="Times New Roman" panose="02020603050405020304" pitchFamily="18" charset="0"/>
              </a:rPr>
              <a:t>But teaching people to be saved means they are </a:t>
            </a:r>
            <a:r>
              <a:rPr lang="en-US" sz="2800" b="1" i="1" dirty="0">
                <a:effectLst/>
                <a:ea typeface="Times New Roman" panose="02020603050405020304" pitchFamily="18" charset="0"/>
                <a:cs typeface="Times New Roman" panose="02020603050405020304" pitchFamily="18" charset="0"/>
              </a:rPr>
              <a:t>guilty of sin</a:t>
            </a:r>
            <a:r>
              <a:rPr lang="en-US" sz="2800" b="1" dirty="0">
                <a:effectLst/>
                <a:ea typeface="Times New Roman" panose="02020603050405020304" pitchFamily="18" charset="0"/>
                <a:cs typeface="Times New Roman" panose="02020603050405020304" pitchFamily="18" charset="0"/>
              </a:rPr>
              <a:t> </a:t>
            </a:r>
          </a:p>
          <a:p>
            <a:pPr marL="274320" marR="0" indent="-274320">
              <a:spcBef>
                <a:spcPts val="0"/>
              </a:spcBef>
              <a:spcAft>
                <a:spcPts val="0"/>
              </a:spcAft>
              <a:buNone/>
              <a:tabLst>
                <a:tab pos="457200" algn="l"/>
                <a:tab pos="914400" algn="l"/>
                <a:tab pos="1371600" algn="l"/>
                <a:tab pos="3246120" algn="ctr"/>
              </a:tabLst>
            </a:pPr>
            <a:r>
              <a:rPr lang="en-US" sz="2800" dirty="0">
                <a:solidFill>
                  <a:schemeClr val="accent1"/>
                </a:solidFill>
                <a:effectLst/>
              </a:rPr>
              <a:t>The gospel teaches people to </a:t>
            </a:r>
            <a:r>
              <a:rPr lang="en-US" sz="2800" b="1" dirty="0">
                <a:solidFill>
                  <a:schemeClr val="accent1"/>
                </a:solidFill>
                <a:effectLst/>
              </a:rPr>
              <a:t>repent</a:t>
            </a:r>
            <a:r>
              <a:rPr lang="en-US" sz="2800" dirty="0">
                <a:solidFill>
                  <a:schemeClr val="accent1"/>
                </a:solidFill>
                <a:effectLst/>
              </a:rPr>
              <a:t> (Mark 1:15; 6:12; Luke 24:47). </a:t>
            </a:r>
            <a:br>
              <a:rPr lang="en-US" sz="2800" dirty="0">
                <a:solidFill>
                  <a:schemeClr val="accent1"/>
                </a:solidFill>
                <a:effectLst/>
              </a:rPr>
            </a:br>
            <a:r>
              <a:rPr lang="en-US" sz="2800" dirty="0">
                <a:effectLst/>
                <a:ea typeface="Times New Roman" panose="02020603050405020304" pitchFamily="18" charset="0"/>
                <a:cs typeface="Times New Roman" panose="02020603050405020304" pitchFamily="18" charset="0"/>
              </a:rPr>
              <a:t>Preaching repentance means people are </a:t>
            </a:r>
            <a:r>
              <a:rPr lang="en-US" sz="2800" i="1" dirty="0">
                <a:effectLst/>
                <a:ea typeface="Times New Roman" panose="02020603050405020304" pitchFamily="18" charset="0"/>
                <a:cs typeface="Times New Roman" panose="02020603050405020304" pitchFamily="18" charset="0"/>
              </a:rPr>
              <a:t>wrong and need to change</a:t>
            </a:r>
            <a:endParaRPr lang="en-US" sz="2800" dirty="0">
              <a:effectLst/>
              <a:ea typeface="Times New Roman" panose="02020603050405020304" pitchFamily="18" charset="0"/>
              <a:cs typeface="Times New Roman" panose="02020603050405020304" pitchFamily="18" charset="0"/>
            </a:endParaRPr>
          </a:p>
          <a:p>
            <a:pPr marL="274320" marR="0" indent="-274320">
              <a:spcBef>
                <a:spcPts val="0"/>
              </a:spcBef>
              <a:spcAft>
                <a:spcPts val="0"/>
              </a:spcAft>
              <a:buNone/>
              <a:tabLst>
                <a:tab pos="457200" algn="l"/>
                <a:tab pos="914400" algn="l"/>
                <a:tab pos="1371600" algn="l"/>
                <a:tab pos="3246120" algn="ctr"/>
              </a:tabLst>
            </a:pPr>
            <a:r>
              <a:rPr lang="en-US" sz="2800" dirty="0">
                <a:solidFill>
                  <a:schemeClr val="accent1"/>
                </a:solidFill>
                <a:effectLst/>
              </a:rPr>
              <a:t>The gospel teaches people to be </a:t>
            </a:r>
            <a:r>
              <a:rPr lang="en-US" sz="2800" b="1" dirty="0">
                <a:solidFill>
                  <a:schemeClr val="accent1"/>
                </a:solidFill>
                <a:effectLst/>
              </a:rPr>
              <a:t>converted</a:t>
            </a:r>
            <a:r>
              <a:rPr lang="en-US" sz="2800" dirty="0">
                <a:solidFill>
                  <a:schemeClr val="accent1"/>
                </a:solidFill>
                <a:effectLst/>
              </a:rPr>
              <a:t> (Acts 3:19; 26:20; James 5:19,20; Matthew 18:3). </a:t>
            </a:r>
            <a:br>
              <a:rPr lang="en-US" sz="2800" dirty="0">
                <a:solidFill>
                  <a:schemeClr val="accent1"/>
                </a:solidFill>
                <a:effectLst/>
              </a:rPr>
            </a:br>
            <a:r>
              <a:rPr lang="en-US" sz="2800" dirty="0">
                <a:effectLst/>
                <a:ea typeface="Times New Roman" panose="02020603050405020304" pitchFamily="18" charset="0"/>
                <a:cs typeface="Times New Roman" panose="02020603050405020304" pitchFamily="18" charset="0"/>
              </a:rPr>
              <a:t>But conversion means people must change because they are </a:t>
            </a:r>
            <a:r>
              <a:rPr lang="en-US" sz="2800" i="1" dirty="0">
                <a:effectLst/>
                <a:ea typeface="Times New Roman" panose="02020603050405020304" pitchFamily="18" charset="0"/>
                <a:cs typeface="Times New Roman" panose="02020603050405020304" pitchFamily="18" charset="0"/>
              </a:rPr>
              <a:t>wrong</a:t>
            </a:r>
          </a:p>
          <a:p>
            <a:pPr marL="274320" marR="0" indent="-274320" algn="ctr">
              <a:spcBef>
                <a:spcPts val="0"/>
              </a:spcBef>
              <a:spcAft>
                <a:spcPts val="0"/>
              </a:spcAft>
              <a:buNone/>
              <a:tabLst>
                <a:tab pos="457200" algn="l"/>
                <a:tab pos="914400" algn="l"/>
                <a:tab pos="1371600" algn="l"/>
                <a:tab pos="3246120" algn="ctr"/>
              </a:tabLst>
            </a:pPr>
            <a:r>
              <a:rPr lang="en-US" sz="2800" dirty="0">
                <a:solidFill>
                  <a:srgbClr val="FFFF00"/>
                </a:solidFill>
                <a:effectLst/>
                <a:ea typeface="Times New Roman" panose="02020603050405020304" pitchFamily="18" charset="0"/>
                <a:cs typeface="Times New Roman" panose="02020603050405020304" pitchFamily="18" charset="0"/>
              </a:rPr>
              <a:t>When people are in error, the true gospel will not “let them alone”! God’s message tells people when they are wrong so they will see their need to be saved. Those who fail to do preach this message are preaching a different gospel (Galatians 1:8,9).</a:t>
            </a:r>
          </a:p>
        </p:txBody>
      </p:sp>
    </p:spTree>
    <p:extLst>
      <p:ext uri="{BB962C8B-B14F-4D97-AF65-F5344CB8AC3E}">
        <p14:creationId xmlns:p14="http://schemas.microsoft.com/office/powerpoint/2010/main" val="229093367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09600" y="381000"/>
            <a:ext cx="10972800" cy="646331"/>
          </a:xfrm>
        </p:spPr>
        <p:txBody>
          <a:bodyPr>
            <a:spAutoFit/>
          </a:bodyPr>
          <a:lstStyle/>
          <a:p>
            <a:pPr marL="274320" marR="0" indent="-274320">
              <a:spcBef>
                <a:spcPts val="0"/>
              </a:spcBef>
              <a:spcAft>
                <a:spcPts val="0"/>
              </a:spcAft>
              <a:buNone/>
              <a:tabLst>
                <a:tab pos="457200" algn="l"/>
                <a:tab pos="914400" algn="l"/>
                <a:tab pos="1371600" algn="l"/>
                <a:tab pos="3246120" algn="ctr"/>
              </a:tabLst>
            </a:pPr>
            <a:r>
              <a:rPr lang="en-US" sz="3600" dirty="0">
                <a:solidFill>
                  <a:srgbClr val="FFFF00"/>
                </a:solidFill>
                <a:effectLst/>
              </a:rPr>
              <a:t>What Can We Preach Without Rebuking Anyone?</a:t>
            </a:r>
          </a:p>
        </p:txBody>
      </p:sp>
      <p:sp>
        <p:nvSpPr>
          <p:cNvPr id="55299" name="Rectangle 3"/>
          <p:cNvSpPr>
            <a:spLocks noGrp="1" noChangeArrowheads="1"/>
          </p:cNvSpPr>
          <p:nvPr>
            <p:ph type="body" idx="1"/>
          </p:nvPr>
        </p:nvSpPr>
        <p:spPr>
          <a:xfrm>
            <a:off x="533400" y="1295400"/>
            <a:ext cx="11125200" cy="5262979"/>
          </a:xfrm>
        </p:spPr>
        <p:txBody>
          <a:bodyPr wrap="square">
            <a:spAutoFit/>
          </a:bodyPr>
          <a:lstStyle/>
          <a:p>
            <a:pPr marL="274320" marR="0" indent="-274320">
              <a:spcBef>
                <a:spcPts val="0"/>
              </a:spcBef>
              <a:spcAft>
                <a:spcPts val="0"/>
              </a:spcAft>
              <a:buNone/>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 </a:t>
            </a:r>
            <a:r>
              <a:rPr lang="en-US" sz="2800" b="1" dirty="0">
                <a:solidFill>
                  <a:schemeClr val="accent1"/>
                </a:solidFill>
                <a:effectLst/>
                <a:ea typeface="Times New Roman" panose="02020603050405020304" pitchFamily="18" charset="0"/>
                <a:cs typeface="Times New Roman" panose="02020603050405020304" pitchFamily="18" charset="0"/>
              </a:rPr>
              <a:t>The </a:t>
            </a:r>
            <a:r>
              <a:rPr lang="en-US" sz="2800" b="1" i="1" dirty="0">
                <a:solidFill>
                  <a:schemeClr val="accent1"/>
                </a:solidFill>
                <a:effectLst/>
                <a:ea typeface="Times New Roman" panose="02020603050405020304" pitchFamily="18" charset="0"/>
                <a:cs typeface="Times New Roman" panose="02020603050405020304" pitchFamily="18" charset="0"/>
              </a:rPr>
              <a:t>Bible</a:t>
            </a:r>
            <a:r>
              <a:rPr lang="en-US" sz="2800" b="1" dirty="0">
                <a:solidFill>
                  <a:schemeClr val="accent1"/>
                </a:solidFill>
                <a:effectLst/>
                <a:ea typeface="Times New Roman" panose="02020603050405020304" pitchFamily="18" charset="0"/>
                <a:cs typeface="Times New Roman" panose="02020603050405020304" pitchFamily="18" charset="0"/>
              </a:rPr>
              <a:t>? </a:t>
            </a:r>
            <a:r>
              <a:rPr lang="en-US" sz="2800" dirty="0">
                <a:effectLst/>
                <a:ea typeface="Times New Roman" panose="02020603050405020304" pitchFamily="18" charset="0"/>
                <a:cs typeface="Times New Roman" panose="02020603050405020304" pitchFamily="18" charset="0"/>
              </a:rPr>
              <a:t>What about people who deny the Bible or follow other religious standards?</a:t>
            </a:r>
          </a:p>
          <a:p>
            <a:pPr marL="274320" marR="0" indent="-274320">
              <a:spcBef>
                <a:spcPts val="0"/>
              </a:spcBef>
              <a:spcAft>
                <a:spcPts val="0"/>
              </a:spcAft>
              <a:buNone/>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 </a:t>
            </a:r>
            <a:r>
              <a:rPr lang="en-US" sz="2800" b="1" i="1" dirty="0">
                <a:solidFill>
                  <a:schemeClr val="accent1"/>
                </a:solidFill>
                <a:effectLst/>
                <a:ea typeface="Times New Roman" panose="02020603050405020304" pitchFamily="18" charset="0"/>
                <a:cs typeface="Times New Roman" panose="02020603050405020304" pitchFamily="18" charset="0"/>
              </a:rPr>
              <a:t>Worship God</a:t>
            </a:r>
            <a:r>
              <a:rPr lang="en-US" sz="2800" b="1" dirty="0">
                <a:solidFill>
                  <a:schemeClr val="accent1"/>
                </a:solidFill>
                <a:effectLst/>
                <a:ea typeface="Times New Roman" panose="02020603050405020304" pitchFamily="18" charset="0"/>
                <a:cs typeface="Times New Roman" panose="02020603050405020304" pitchFamily="18" charset="0"/>
              </a:rPr>
              <a:t>? </a:t>
            </a:r>
            <a:r>
              <a:rPr lang="en-US" sz="2800" dirty="0">
                <a:effectLst/>
                <a:ea typeface="Times New Roman" panose="02020603050405020304" pitchFamily="18" charset="0"/>
                <a:cs typeface="Times New Roman" panose="02020603050405020304" pitchFamily="18" charset="0"/>
              </a:rPr>
              <a:t>What about people who disbelieve in God or who worship other gods?</a:t>
            </a:r>
          </a:p>
          <a:p>
            <a:pPr marL="274320" marR="0" indent="-274320">
              <a:spcBef>
                <a:spcPts val="0"/>
              </a:spcBef>
              <a:spcAft>
                <a:spcPts val="0"/>
              </a:spcAft>
              <a:buNone/>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 </a:t>
            </a:r>
            <a:r>
              <a:rPr lang="en-US" sz="2800" b="1" i="1" dirty="0">
                <a:solidFill>
                  <a:schemeClr val="accent1"/>
                </a:solidFill>
                <a:effectLst/>
                <a:ea typeface="Times New Roman" panose="02020603050405020304" pitchFamily="18" charset="0"/>
                <a:cs typeface="Times New Roman" panose="02020603050405020304" pitchFamily="18" charset="0"/>
              </a:rPr>
              <a:t>Faith in Jesus</a:t>
            </a:r>
            <a:r>
              <a:rPr lang="en-US" sz="2800" b="1" dirty="0">
                <a:solidFill>
                  <a:schemeClr val="accent1"/>
                </a:solidFill>
                <a:effectLst/>
                <a:ea typeface="Times New Roman" panose="02020603050405020304" pitchFamily="18" charset="0"/>
                <a:cs typeface="Times New Roman" panose="02020603050405020304" pitchFamily="18" charset="0"/>
              </a:rPr>
              <a:t>? </a:t>
            </a:r>
            <a:r>
              <a:rPr lang="en-US" sz="2800" dirty="0">
                <a:effectLst/>
                <a:ea typeface="Times New Roman" panose="02020603050405020304" pitchFamily="18" charset="0"/>
                <a:cs typeface="Times New Roman" panose="02020603050405020304" pitchFamily="18" charset="0"/>
              </a:rPr>
              <a:t>What about Jews, Muslims, &amp; other unbelievers</a:t>
            </a:r>
            <a:r>
              <a:rPr lang="en-US" sz="2800" dirty="0">
                <a:ea typeface="Times New Roman" panose="02020603050405020304" pitchFamily="18" charset="0"/>
                <a:cs typeface="Times New Roman" panose="02020603050405020304" pitchFamily="18" charset="0"/>
              </a:rPr>
              <a:t>?</a:t>
            </a:r>
            <a:endParaRPr lang="en-US" sz="2800" dirty="0">
              <a:effectLst/>
              <a:ea typeface="Times New Roman" panose="02020603050405020304" pitchFamily="18" charset="0"/>
              <a:cs typeface="Times New Roman" panose="02020603050405020304" pitchFamily="18" charset="0"/>
            </a:endParaRPr>
          </a:p>
          <a:p>
            <a:pPr marL="274320" marR="0" indent="-274320">
              <a:spcBef>
                <a:spcPts val="0"/>
              </a:spcBef>
              <a:spcAft>
                <a:spcPts val="0"/>
              </a:spcAft>
              <a:buNone/>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 </a:t>
            </a:r>
            <a:r>
              <a:rPr lang="en-US" sz="2800" b="1" i="1" dirty="0">
                <a:solidFill>
                  <a:schemeClr val="accent1"/>
                </a:solidFill>
                <a:effectLst/>
                <a:ea typeface="Times New Roman" panose="02020603050405020304" pitchFamily="18" charset="0"/>
                <a:cs typeface="Times New Roman" panose="02020603050405020304" pitchFamily="18" charset="0"/>
              </a:rPr>
              <a:t>Salvation from sin</a:t>
            </a:r>
            <a:r>
              <a:rPr lang="en-US" sz="2800" b="1" dirty="0">
                <a:solidFill>
                  <a:schemeClr val="accent1"/>
                </a:solidFill>
                <a:effectLst/>
                <a:ea typeface="Times New Roman" panose="02020603050405020304" pitchFamily="18" charset="0"/>
                <a:cs typeface="Times New Roman" panose="02020603050405020304" pitchFamily="18" charset="0"/>
              </a:rPr>
              <a:t>? </a:t>
            </a:r>
            <a:r>
              <a:rPr lang="en-US" sz="2800" dirty="0">
                <a:ea typeface="Times New Roman" panose="02020603050405020304" pitchFamily="18" charset="0"/>
                <a:cs typeface="Times New Roman" panose="02020603050405020304" pitchFamily="18" charset="0"/>
              </a:rPr>
              <a:t>What about </a:t>
            </a:r>
            <a:r>
              <a:rPr lang="en-US" sz="2800" dirty="0">
                <a:effectLst/>
                <a:ea typeface="Times New Roman" panose="02020603050405020304" pitchFamily="18" charset="0"/>
                <a:cs typeface="Times New Roman" panose="02020603050405020304" pitchFamily="18" charset="0"/>
              </a:rPr>
              <a:t>people still in sin?</a:t>
            </a:r>
          </a:p>
          <a:p>
            <a:pPr marL="274320" marR="0" indent="-274320">
              <a:spcBef>
                <a:spcPts val="0"/>
              </a:spcBef>
              <a:spcAft>
                <a:spcPts val="0"/>
              </a:spcAft>
              <a:buNone/>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 </a:t>
            </a:r>
            <a:r>
              <a:rPr lang="en-US" sz="2800" b="1" i="1" dirty="0">
                <a:solidFill>
                  <a:schemeClr val="accent1"/>
                </a:solidFill>
                <a:effectLst/>
                <a:ea typeface="Times New Roman" panose="02020603050405020304" pitchFamily="18" charset="0"/>
                <a:cs typeface="Times New Roman" panose="02020603050405020304" pitchFamily="18" charset="0"/>
              </a:rPr>
              <a:t>Love</a:t>
            </a:r>
            <a:r>
              <a:rPr lang="en-US" sz="2800" b="1" dirty="0">
                <a:solidFill>
                  <a:schemeClr val="accent1"/>
                </a:solidFill>
                <a:effectLst/>
                <a:ea typeface="Times New Roman" panose="02020603050405020304" pitchFamily="18" charset="0"/>
                <a:cs typeface="Times New Roman" panose="02020603050405020304" pitchFamily="18" charset="0"/>
              </a:rPr>
              <a:t> for others? </a:t>
            </a:r>
            <a:r>
              <a:rPr lang="en-US" sz="2800" dirty="0">
                <a:effectLst/>
                <a:ea typeface="Times New Roman" panose="02020603050405020304" pitchFamily="18" charset="0"/>
                <a:cs typeface="Times New Roman" panose="02020603050405020304" pitchFamily="18" charset="0"/>
              </a:rPr>
              <a:t>What about people who are selfish, hateful, etc.</a:t>
            </a:r>
          </a:p>
          <a:p>
            <a:pPr marL="274320" marR="0" indent="-274320">
              <a:spcBef>
                <a:spcPts val="0"/>
              </a:spcBef>
              <a:spcAft>
                <a:spcPts val="0"/>
              </a:spcAft>
              <a:buNone/>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 </a:t>
            </a:r>
            <a:r>
              <a:rPr lang="en-US" sz="2800" b="1" i="1" dirty="0">
                <a:solidFill>
                  <a:schemeClr val="accent1"/>
                </a:solidFill>
                <a:effectLst/>
                <a:ea typeface="Times New Roman" panose="02020603050405020304" pitchFamily="18" charset="0"/>
                <a:cs typeface="Times New Roman" panose="02020603050405020304" pitchFamily="18" charset="0"/>
              </a:rPr>
              <a:t>Moral decency</a:t>
            </a:r>
            <a:r>
              <a:rPr lang="en-US" sz="2800" b="1" dirty="0">
                <a:solidFill>
                  <a:schemeClr val="accent1"/>
                </a:solidFill>
                <a:effectLst/>
                <a:ea typeface="Times New Roman" panose="02020603050405020304" pitchFamily="18" charset="0"/>
                <a:cs typeface="Times New Roman" panose="02020603050405020304" pitchFamily="18" charset="0"/>
              </a:rPr>
              <a:t>? </a:t>
            </a:r>
            <a:r>
              <a:rPr lang="en-US" sz="2800" dirty="0">
                <a:effectLst/>
                <a:ea typeface="Times New Roman" panose="02020603050405020304" pitchFamily="18" charset="0"/>
                <a:cs typeface="Times New Roman" panose="02020603050405020304" pitchFamily="18" charset="0"/>
              </a:rPr>
              <a:t>What about adulterers, drunkards, homosexuals</a:t>
            </a:r>
            <a:r>
              <a:rPr lang="en-US" sz="2800" dirty="0">
                <a:ea typeface="Times New Roman" panose="02020603050405020304" pitchFamily="18" charset="0"/>
                <a:cs typeface="Times New Roman" panose="02020603050405020304" pitchFamily="18" charset="0"/>
              </a:rPr>
              <a:t>?</a:t>
            </a:r>
            <a:endParaRPr lang="en-US" sz="2800" dirty="0">
              <a:effectLst/>
              <a:ea typeface="Times New Roman" panose="02020603050405020304" pitchFamily="18" charset="0"/>
              <a:cs typeface="Times New Roman" panose="02020603050405020304" pitchFamily="18" charset="0"/>
            </a:endParaRPr>
          </a:p>
          <a:p>
            <a:pPr marL="274320" marR="0" indent="-274320">
              <a:spcBef>
                <a:spcPts val="0"/>
              </a:spcBef>
              <a:spcAft>
                <a:spcPts val="0"/>
              </a:spcAft>
              <a:buNone/>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 </a:t>
            </a:r>
            <a:r>
              <a:rPr lang="en-US" sz="2800" b="1" dirty="0">
                <a:solidFill>
                  <a:schemeClr val="accent1"/>
                </a:solidFill>
                <a:effectLst/>
                <a:ea typeface="Times New Roman" panose="02020603050405020304" pitchFamily="18" charset="0"/>
                <a:cs typeface="Times New Roman" panose="02020603050405020304" pitchFamily="18" charset="0"/>
              </a:rPr>
              <a:t>“</a:t>
            </a:r>
            <a:r>
              <a:rPr lang="en-US" sz="2800" b="1" i="1" dirty="0">
                <a:solidFill>
                  <a:schemeClr val="accent1"/>
                </a:solidFill>
                <a:effectLst/>
                <a:ea typeface="Times New Roman" panose="02020603050405020304" pitchFamily="18" charset="0"/>
                <a:cs typeface="Times New Roman" panose="02020603050405020304" pitchFamily="18" charset="0"/>
              </a:rPr>
              <a:t>Don’t condemn other people’s beliefs</a:t>
            </a:r>
            <a:r>
              <a:rPr lang="en-US" sz="2800" b="1" dirty="0">
                <a:solidFill>
                  <a:schemeClr val="accent1"/>
                </a:solidFill>
                <a:effectLst/>
                <a:ea typeface="Times New Roman" panose="02020603050405020304" pitchFamily="18" charset="0"/>
                <a:cs typeface="Times New Roman" panose="02020603050405020304" pitchFamily="18" charset="0"/>
              </a:rPr>
              <a:t>”? </a:t>
            </a:r>
            <a:r>
              <a:rPr lang="en-US" sz="2800" dirty="0">
                <a:effectLst/>
                <a:ea typeface="Times New Roman" panose="02020603050405020304" pitchFamily="18" charset="0"/>
                <a:cs typeface="Times New Roman" panose="02020603050405020304" pitchFamily="18" charset="0"/>
              </a:rPr>
              <a:t>What about people who believe we must rebuke sin</a:t>
            </a:r>
            <a:r>
              <a:rPr lang="en-US" sz="2800" dirty="0">
                <a:ea typeface="Times New Roman" panose="02020603050405020304" pitchFamily="18" charset="0"/>
                <a:cs typeface="Times New Roman" panose="02020603050405020304" pitchFamily="18" charset="0"/>
              </a:rPr>
              <a:t>?</a:t>
            </a:r>
          </a:p>
          <a:p>
            <a:pPr marL="274320" marR="0" indent="-274320" algn="ctr">
              <a:spcBef>
                <a:spcPts val="0"/>
              </a:spcBef>
              <a:spcAft>
                <a:spcPts val="0"/>
              </a:spcAft>
              <a:buNone/>
              <a:tabLst>
                <a:tab pos="457200" algn="l"/>
                <a:tab pos="914400" algn="l"/>
                <a:tab pos="1371600" algn="l"/>
                <a:tab pos="3246120" algn="ctr"/>
              </a:tabLst>
            </a:pPr>
            <a:r>
              <a:rPr lang="en-US" sz="2800" dirty="0">
                <a:solidFill>
                  <a:srgbClr val="FFFF00"/>
                </a:solidFill>
                <a:effectLst/>
                <a:ea typeface="Times New Roman" panose="02020603050405020304" pitchFamily="18" charset="0"/>
                <a:cs typeface="Times New Roman" panose="02020603050405020304" pitchFamily="18" charset="0"/>
              </a:rPr>
              <a:t>People who believe we should never criticize others </a:t>
            </a:r>
            <a:br>
              <a:rPr lang="en-US" sz="2800" dirty="0">
                <a:solidFill>
                  <a:srgbClr val="FFFF00"/>
                </a:solidFill>
                <a:effectLst/>
                <a:ea typeface="Times New Roman" panose="02020603050405020304" pitchFamily="18" charset="0"/>
                <a:cs typeface="Times New Roman" panose="02020603050405020304" pitchFamily="18" charset="0"/>
              </a:rPr>
            </a:br>
            <a:r>
              <a:rPr lang="en-US" sz="2800" dirty="0">
                <a:solidFill>
                  <a:srgbClr val="FFFF00"/>
                </a:solidFill>
                <a:effectLst/>
                <a:ea typeface="Times New Roman" panose="02020603050405020304" pitchFamily="18" charset="0"/>
                <a:cs typeface="Times New Roman" panose="02020603050405020304" pitchFamily="18" charset="0"/>
              </a:rPr>
              <a:t>cannot afford to preach anything!</a:t>
            </a:r>
          </a:p>
        </p:txBody>
      </p:sp>
    </p:spTree>
    <p:extLst>
      <p:ext uri="{BB962C8B-B14F-4D97-AF65-F5344CB8AC3E}">
        <p14:creationId xmlns:p14="http://schemas.microsoft.com/office/powerpoint/2010/main" val="104625845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animEffect transition="in" filter="wipe(down)">
                                      <p:cBhvr>
                                        <p:cTn id="7" dur="500"/>
                                        <p:tgtEl>
                                          <p:spTgt spid="552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5299">
                                            <p:txEl>
                                              <p:pRg st="1" end="1"/>
                                            </p:txEl>
                                          </p:spTgt>
                                        </p:tgtEl>
                                        <p:attrNameLst>
                                          <p:attrName>style.visibility</p:attrName>
                                        </p:attrNameLst>
                                      </p:cBhvr>
                                      <p:to>
                                        <p:strVal val="visible"/>
                                      </p:to>
                                    </p:set>
                                    <p:animEffect transition="in" filter="wipe(down)">
                                      <p:cBhvr>
                                        <p:cTn id="12" dur="500"/>
                                        <p:tgtEl>
                                          <p:spTgt spid="552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5299">
                                            <p:txEl>
                                              <p:pRg st="2" end="2"/>
                                            </p:txEl>
                                          </p:spTgt>
                                        </p:tgtEl>
                                        <p:attrNameLst>
                                          <p:attrName>style.visibility</p:attrName>
                                        </p:attrNameLst>
                                      </p:cBhvr>
                                      <p:to>
                                        <p:strVal val="visible"/>
                                      </p:to>
                                    </p:set>
                                    <p:animEffect transition="in" filter="wipe(down)">
                                      <p:cBhvr>
                                        <p:cTn id="17" dur="500"/>
                                        <p:tgtEl>
                                          <p:spTgt spid="552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5299">
                                            <p:txEl>
                                              <p:pRg st="3" end="3"/>
                                            </p:txEl>
                                          </p:spTgt>
                                        </p:tgtEl>
                                        <p:attrNameLst>
                                          <p:attrName>style.visibility</p:attrName>
                                        </p:attrNameLst>
                                      </p:cBhvr>
                                      <p:to>
                                        <p:strVal val="visible"/>
                                      </p:to>
                                    </p:set>
                                    <p:animEffect transition="in" filter="wipe(down)">
                                      <p:cBhvr>
                                        <p:cTn id="22" dur="500"/>
                                        <p:tgtEl>
                                          <p:spTgt spid="5529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5299">
                                            <p:txEl>
                                              <p:pRg st="4" end="4"/>
                                            </p:txEl>
                                          </p:spTgt>
                                        </p:tgtEl>
                                        <p:attrNameLst>
                                          <p:attrName>style.visibility</p:attrName>
                                        </p:attrNameLst>
                                      </p:cBhvr>
                                      <p:to>
                                        <p:strVal val="visible"/>
                                      </p:to>
                                    </p:set>
                                    <p:animEffect transition="in" filter="wipe(down)">
                                      <p:cBhvr>
                                        <p:cTn id="27" dur="500"/>
                                        <p:tgtEl>
                                          <p:spTgt spid="5529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55299">
                                            <p:txEl>
                                              <p:pRg st="5" end="5"/>
                                            </p:txEl>
                                          </p:spTgt>
                                        </p:tgtEl>
                                        <p:attrNameLst>
                                          <p:attrName>style.visibility</p:attrName>
                                        </p:attrNameLst>
                                      </p:cBhvr>
                                      <p:to>
                                        <p:strVal val="visible"/>
                                      </p:to>
                                    </p:set>
                                    <p:animEffect transition="in" filter="wipe(down)">
                                      <p:cBhvr>
                                        <p:cTn id="32" dur="500"/>
                                        <p:tgtEl>
                                          <p:spTgt spid="5529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55299">
                                            <p:txEl>
                                              <p:pRg st="6" end="6"/>
                                            </p:txEl>
                                          </p:spTgt>
                                        </p:tgtEl>
                                        <p:attrNameLst>
                                          <p:attrName>style.visibility</p:attrName>
                                        </p:attrNameLst>
                                      </p:cBhvr>
                                      <p:to>
                                        <p:strVal val="visible"/>
                                      </p:to>
                                    </p:set>
                                    <p:animEffect transition="in" filter="wipe(down)">
                                      <p:cBhvr>
                                        <p:cTn id="37" dur="500"/>
                                        <p:tgtEl>
                                          <p:spTgt spid="5529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55299">
                                            <p:txEl>
                                              <p:pRg st="7" end="7"/>
                                            </p:txEl>
                                          </p:spTgt>
                                        </p:tgtEl>
                                        <p:attrNameLst>
                                          <p:attrName>style.visibility</p:attrName>
                                        </p:attrNameLst>
                                      </p:cBhvr>
                                      <p:to>
                                        <p:strVal val="visible"/>
                                      </p:to>
                                    </p:set>
                                    <p:animEffect transition="in" filter="wipe(down)">
                                      <p:cBhvr>
                                        <p:cTn id="42" dur="500"/>
                                        <p:tgtEl>
                                          <p:spTgt spid="552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09600" y="381000"/>
            <a:ext cx="10972800" cy="646331"/>
          </a:xfrm>
        </p:spPr>
        <p:txBody>
          <a:bodyPr>
            <a:spAutoFit/>
          </a:bodyPr>
          <a:lstStyle/>
          <a:p>
            <a:pPr marL="274320" marR="0" indent="-274320">
              <a:spcBef>
                <a:spcPts val="0"/>
              </a:spcBef>
              <a:spcAft>
                <a:spcPts val="0"/>
              </a:spcAft>
              <a:buNone/>
              <a:tabLst>
                <a:tab pos="457200" algn="l"/>
                <a:tab pos="914400" algn="l"/>
                <a:tab pos="1371600" algn="l"/>
                <a:tab pos="3246120" algn="ctr"/>
              </a:tabLst>
            </a:pPr>
            <a:r>
              <a:rPr lang="en-US" sz="3600" dirty="0">
                <a:solidFill>
                  <a:srgbClr val="FFFF00"/>
                </a:solidFill>
              </a:rPr>
              <a:t>People Who Objected to Sin Being Rebuked</a:t>
            </a:r>
            <a:endParaRPr lang="en-US" sz="3600" dirty="0">
              <a:solidFill>
                <a:srgbClr val="FFFF00"/>
              </a:solidFill>
              <a:effectLst/>
            </a:endParaRPr>
          </a:p>
        </p:txBody>
      </p:sp>
      <p:sp>
        <p:nvSpPr>
          <p:cNvPr id="55299" name="Rectangle 3"/>
          <p:cNvSpPr>
            <a:spLocks noGrp="1" noChangeArrowheads="1"/>
          </p:cNvSpPr>
          <p:nvPr>
            <p:ph type="body" idx="1"/>
          </p:nvPr>
        </p:nvSpPr>
        <p:spPr>
          <a:xfrm>
            <a:off x="533400" y="1295400"/>
            <a:ext cx="11125200" cy="5262979"/>
          </a:xfrm>
        </p:spPr>
        <p:txBody>
          <a:bodyPr wrap="square">
            <a:spAutoFit/>
          </a:bodyPr>
          <a:lstStyle/>
          <a:p>
            <a:pPr marL="0" indent="0">
              <a:spcBef>
                <a:spcPts val="0"/>
              </a:spcBef>
              <a:buNone/>
            </a:pPr>
            <a:r>
              <a:rPr lang="en-US" sz="2800" dirty="0"/>
              <a:t>* Genesis 19:7,9 – </a:t>
            </a:r>
            <a:r>
              <a:rPr lang="en-US" sz="2800" dirty="0">
                <a:solidFill>
                  <a:schemeClr val="accent1"/>
                </a:solidFill>
              </a:rPr>
              <a:t>Sodomites</a:t>
            </a:r>
            <a:r>
              <a:rPr lang="en-US" sz="2800" dirty="0"/>
              <a:t> condemned Lot for “acting as judge” </a:t>
            </a:r>
          </a:p>
          <a:p>
            <a:pPr marL="0" indent="0">
              <a:spcBef>
                <a:spcPts val="0"/>
              </a:spcBef>
              <a:buNone/>
            </a:pPr>
            <a:r>
              <a:rPr lang="en-US" sz="2800" dirty="0"/>
              <a:t>* Numbers 14:1-10 – </a:t>
            </a:r>
            <a:r>
              <a:rPr lang="en-US" sz="2800" dirty="0">
                <a:solidFill>
                  <a:schemeClr val="accent1"/>
                </a:solidFill>
              </a:rPr>
              <a:t>Israelites</a:t>
            </a:r>
            <a:r>
              <a:rPr lang="en-US" sz="2800" dirty="0"/>
              <a:t> wanted to stone Joshua and Caleb </a:t>
            </a:r>
          </a:p>
          <a:p>
            <a:pPr marL="0" indent="0">
              <a:spcBef>
                <a:spcPts val="0"/>
              </a:spcBef>
              <a:buNone/>
            </a:pPr>
            <a:r>
              <a:rPr lang="en-US" sz="2800" dirty="0"/>
              <a:t>* 1 Kings 13:1-5 – </a:t>
            </a:r>
            <a:r>
              <a:rPr lang="en-US" sz="2800" dirty="0">
                <a:solidFill>
                  <a:schemeClr val="accent1"/>
                </a:solidFill>
              </a:rPr>
              <a:t>Jeroboam</a:t>
            </a:r>
            <a:r>
              <a:rPr lang="en-US" sz="2800" dirty="0"/>
              <a:t> opposed prophet who rebuked his idol</a:t>
            </a:r>
          </a:p>
          <a:p>
            <a:pPr marL="0" indent="0">
              <a:spcBef>
                <a:spcPts val="0"/>
              </a:spcBef>
              <a:buNone/>
            </a:pPr>
            <a:r>
              <a:rPr lang="en-US" sz="2800" dirty="0"/>
              <a:t>* 1 Kings 19:1,2 – </a:t>
            </a:r>
            <a:r>
              <a:rPr lang="en-US" sz="2800" dirty="0">
                <a:solidFill>
                  <a:schemeClr val="accent1"/>
                </a:solidFill>
              </a:rPr>
              <a:t>Jezebel</a:t>
            </a:r>
            <a:r>
              <a:rPr lang="en-US" sz="2800" dirty="0"/>
              <a:t> tried to kill Elijah for opposing idolatry</a:t>
            </a:r>
          </a:p>
          <a:p>
            <a:pPr marL="0" indent="0">
              <a:spcBef>
                <a:spcPts val="0"/>
              </a:spcBef>
              <a:buNone/>
            </a:pPr>
            <a:r>
              <a:rPr lang="en-US" sz="2800" dirty="0"/>
              <a:t>* Jeremiah 20:1-6 – </a:t>
            </a:r>
            <a:r>
              <a:rPr lang="en-US" sz="2800" dirty="0" err="1">
                <a:solidFill>
                  <a:schemeClr val="accent1"/>
                </a:solidFill>
              </a:rPr>
              <a:t>Passhur</a:t>
            </a:r>
            <a:r>
              <a:rPr lang="en-US" sz="2800" dirty="0"/>
              <a:t> smote Jeremiah and put him in stocks </a:t>
            </a:r>
          </a:p>
          <a:p>
            <a:pPr marL="0" indent="0">
              <a:spcBef>
                <a:spcPts val="0"/>
              </a:spcBef>
              <a:buNone/>
            </a:pPr>
            <a:r>
              <a:rPr lang="en-US" sz="2800" dirty="0"/>
              <a:t>* Matthew 14:1-11 – </a:t>
            </a:r>
            <a:r>
              <a:rPr lang="en-US" sz="2800" dirty="0">
                <a:solidFill>
                  <a:schemeClr val="accent1"/>
                </a:solidFill>
              </a:rPr>
              <a:t>Herod</a:t>
            </a:r>
            <a:r>
              <a:rPr lang="en-US" sz="2800" dirty="0"/>
              <a:t> imprisoned and killed John the Baptist</a:t>
            </a:r>
          </a:p>
          <a:p>
            <a:pPr marL="0" indent="0">
              <a:spcBef>
                <a:spcPts val="0"/>
              </a:spcBef>
              <a:buNone/>
            </a:pPr>
            <a:r>
              <a:rPr lang="en-US" sz="2800" dirty="0"/>
              <a:t>* John 7:7 – </a:t>
            </a:r>
            <a:r>
              <a:rPr lang="en-US" sz="2800" dirty="0">
                <a:solidFill>
                  <a:schemeClr val="accent1"/>
                </a:solidFill>
              </a:rPr>
              <a:t>World</a:t>
            </a:r>
            <a:r>
              <a:rPr lang="en-US" sz="2800" dirty="0"/>
              <a:t> hated Jesus because He said its works were evil.</a:t>
            </a:r>
          </a:p>
          <a:p>
            <a:pPr marL="0" indent="0">
              <a:spcBef>
                <a:spcPts val="0"/>
              </a:spcBef>
              <a:buNone/>
            </a:pPr>
            <a:r>
              <a:rPr lang="en-US" sz="2800" dirty="0"/>
              <a:t>* Acts 5:27-32,40-42 – The </a:t>
            </a:r>
            <a:r>
              <a:rPr lang="en-US" sz="2800" dirty="0">
                <a:solidFill>
                  <a:schemeClr val="accent1"/>
                </a:solidFill>
              </a:rPr>
              <a:t>Jewish council</a:t>
            </a:r>
            <a:r>
              <a:rPr lang="en-US" sz="2800" dirty="0"/>
              <a:t> beat the apostles </a:t>
            </a:r>
          </a:p>
          <a:p>
            <a:pPr marL="0" indent="0">
              <a:spcBef>
                <a:spcPts val="0"/>
              </a:spcBef>
              <a:buNone/>
            </a:pPr>
            <a:r>
              <a:rPr lang="en-US" sz="2800" dirty="0"/>
              <a:t>* Acts 7:51-58 – The same Jewish </a:t>
            </a:r>
            <a:r>
              <a:rPr lang="en-US" sz="2800" dirty="0">
                <a:solidFill>
                  <a:schemeClr val="accent1"/>
                </a:solidFill>
              </a:rPr>
              <a:t>council</a:t>
            </a:r>
            <a:r>
              <a:rPr lang="en-US" sz="2800" dirty="0"/>
              <a:t> killed Stephen</a:t>
            </a:r>
          </a:p>
          <a:p>
            <a:pPr marL="0" indent="0">
              <a:spcBef>
                <a:spcPts val="0"/>
              </a:spcBef>
              <a:buNone/>
            </a:pPr>
            <a:r>
              <a:rPr lang="en-US" sz="2800" dirty="0"/>
              <a:t>* Acts 9:29 – The </a:t>
            </a:r>
            <a:r>
              <a:rPr lang="en-US" sz="2800" dirty="0">
                <a:solidFill>
                  <a:schemeClr val="accent1"/>
                </a:solidFill>
              </a:rPr>
              <a:t>Jews</a:t>
            </a:r>
            <a:r>
              <a:rPr lang="en-US" sz="2800" dirty="0"/>
              <a:t> tried to kill Paul for disputing with them</a:t>
            </a:r>
          </a:p>
          <a:p>
            <a:pPr marL="0" indent="0" algn="ctr">
              <a:spcBef>
                <a:spcPts val="0"/>
              </a:spcBef>
              <a:buNone/>
            </a:pPr>
            <a:r>
              <a:rPr lang="en-US" sz="2800" b="1" dirty="0">
                <a:solidFill>
                  <a:srgbClr val="FFFF00"/>
                </a:solidFill>
              </a:rPr>
              <a:t>John 3:19-21 - </a:t>
            </a:r>
            <a:r>
              <a:rPr lang="en-US" sz="2800" b="1" i="1" dirty="0">
                <a:solidFill>
                  <a:srgbClr val="FFFF00"/>
                </a:solidFill>
              </a:rPr>
              <a:t>People oppose criticizing sin because they don’t want to their sins rebuked!</a:t>
            </a:r>
            <a:endParaRPr lang="en-US" sz="2800" b="1" dirty="0">
              <a:solidFill>
                <a:srgbClr val="FFFF00"/>
              </a:solidFill>
            </a:endParaRPr>
          </a:p>
        </p:txBody>
      </p:sp>
    </p:spTree>
    <p:extLst>
      <p:ext uri="{BB962C8B-B14F-4D97-AF65-F5344CB8AC3E}">
        <p14:creationId xmlns:p14="http://schemas.microsoft.com/office/powerpoint/2010/main" val="3014519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animEffect transition="in" filter="fade">
                                      <p:cBhvr>
                                        <p:cTn id="7" dur="500"/>
                                        <p:tgtEl>
                                          <p:spTgt spid="5529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5299">
                                            <p:txEl>
                                              <p:pRg st="1" end="1"/>
                                            </p:txEl>
                                          </p:spTgt>
                                        </p:tgtEl>
                                        <p:attrNameLst>
                                          <p:attrName>style.visibility</p:attrName>
                                        </p:attrNameLst>
                                      </p:cBhvr>
                                      <p:to>
                                        <p:strVal val="visible"/>
                                      </p:to>
                                    </p:set>
                                    <p:animEffect transition="in" filter="fade">
                                      <p:cBhvr>
                                        <p:cTn id="10" dur="500"/>
                                        <p:tgtEl>
                                          <p:spTgt spid="5529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5299">
                                            <p:txEl>
                                              <p:pRg st="2" end="2"/>
                                            </p:txEl>
                                          </p:spTgt>
                                        </p:tgtEl>
                                        <p:attrNameLst>
                                          <p:attrName>style.visibility</p:attrName>
                                        </p:attrNameLst>
                                      </p:cBhvr>
                                      <p:to>
                                        <p:strVal val="visible"/>
                                      </p:to>
                                    </p:set>
                                    <p:animEffect transition="in" filter="fade">
                                      <p:cBhvr>
                                        <p:cTn id="13" dur="500"/>
                                        <p:tgtEl>
                                          <p:spTgt spid="5529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5299">
                                            <p:txEl>
                                              <p:pRg st="3" end="3"/>
                                            </p:txEl>
                                          </p:spTgt>
                                        </p:tgtEl>
                                        <p:attrNameLst>
                                          <p:attrName>style.visibility</p:attrName>
                                        </p:attrNameLst>
                                      </p:cBhvr>
                                      <p:to>
                                        <p:strVal val="visible"/>
                                      </p:to>
                                    </p:set>
                                    <p:animEffect transition="in" filter="fade">
                                      <p:cBhvr>
                                        <p:cTn id="16" dur="500"/>
                                        <p:tgtEl>
                                          <p:spTgt spid="55299">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55299">
                                            <p:txEl>
                                              <p:pRg st="4" end="4"/>
                                            </p:txEl>
                                          </p:spTgt>
                                        </p:tgtEl>
                                        <p:attrNameLst>
                                          <p:attrName>style.visibility</p:attrName>
                                        </p:attrNameLst>
                                      </p:cBhvr>
                                      <p:to>
                                        <p:strVal val="visible"/>
                                      </p:to>
                                    </p:set>
                                    <p:animEffect transition="in" filter="fade">
                                      <p:cBhvr>
                                        <p:cTn id="19" dur="500"/>
                                        <p:tgtEl>
                                          <p:spTgt spid="55299">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55299">
                                            <p:txEl>
                                              <p:pRg st="5" end="5"/>
                                            </p:txEl>
                                          </p:spTgt>
                                        </p:tgtEl>
                                        <p:attrNameLst>
                                          <p:attrName>style.visibility</p:attrName>
                                        </p:attrNameLst>
                                      </p:cBhvr>
                                      <p:to>
                                        <p:strVal val="visible"/>
                                      </p:to>
                                    </p:set>
                                    <p:animEffect transition="in" filter="fade">
                                      <p:cBhvr>
                                        <p:cTn id="22" dur="500"/>
                                        <p:tgtEl>
                                          <p:spTgt spid="55299">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55299">
                                            <p:txEl>
                                              <p:pRg st="6" end="6"/>
                                            </p:txEl>
                                          </p:spTgt>
                                        </p:tgtEl>
                                        <p:attrNameLst>
                                          <p:attrName>style.visibility</p:attrName>
                                        </p:attrNameLst>
                                      </p:cBhvr>
                                      <p:to>
                                        <p:strVal val="visible"/>
                                      </p:to>
                                    </p:set>
                                    <p:animEffect transition="in" filter="fade">
                                      <p:cBhvr>
                                        <p:cTn id="25" dur="500"/>
                                        <p:tgtEl>
                                          <p:spTgt spid="55299">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55299">
                                            <p:txEl>
                                              <p:pRg st="7" end="7"/>
                                            </p:txEl>
                                          </p:spTgt>
                                        </p:tgtEl>
                                        <p:attrNameLst>
                                          <p:attrName>style.visibility</p:attrName>
                                        </p:attrNameLst>
                                      </p:cBhvr>
                                      <p:to>
                                        <p:strVal val="visible"/>
                                      </p:to>
                                    </p:set>
                                    <p:animEffect transition="in" filter="fade">
                                      <p:cBhvr>
                                        <p:cTn id="28" dur="500"/>
                                        <p:tgtEl>
                                          <p:spTgt spid="55299">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55299">
                                            <p:txEl>
                                              <p:pRg st="8" end="8"/>
                                            </p:txEl>
                                          </p:spTgt>
                                        </p:tgtEl>
                                        <p:attrNameLst>
                                          <p:attrName>style.visibility</p:attrName>
                                        </p:attrNameLst>
                                      </p:cBhvr>
                                      <p:to>
                                        <p:strVal val="visible"/>
                                      </p:to>
                                    </p:set>
                                    <p:animEffect transition="in" filter="fade">
                                      <p:cBhvr>
                                        <p:cTn id="31" dur="500"/>
                                        <p:tgtEl>
                                          <p:spTgt spid="55299">
                                            <p:txEl>
                                              <p:pRg st="8" end="8"/>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55299">
                                            <p:txEl>
                                              <p:pRg st="9" end="9"/>
                                            </p:txEl>
                                          </p:spTgt>
                                        </p:tgtEl>
                                        <p:attrNameLst>
                                          <p:attrName>style.visibility</p:attrName>
                                        </p:attrNameLst>
                                      </p:cBhvr>
                                      <p:to>
                                        <p:strVal val="visible"/>
                                      </p:to>
                                    </p:set>
                                    <p:animEffect transition="in" filter="fade">
                                      <p:cBhvr>
                                        <p:cTn id="34" dur="500"/>
                                        <p:tgtEl>
                                          <p:spTgt spid="55299">
                                            <p:txEl>
                                              <p:pRg st="9" end="9"/>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55299">
                                            <p:txEl>
                                              <p:pRg st="10" end="10"/>
                                            </p:txEl>
                                          </p:spTgt>
                                        </p:tgtEl>
                                        <p:attrNameLst>
                                          <p:attrName>style.visibility</p:attrName>
                                        </p:attrNameLst>
                                      </p:cBhvr>
                                      <p:to>
                                        <p:strVal val="visible"/>
                                      </p:to>
                                    </p:set>
                                    <p:animEffect transition="in" filter="wipe(down)">
                                      <p:cBhvr>
                                        <p:cTn id="39" dur="500"/>
                                        <p:tgtEl>
                                          <p:spTgt spid="5529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33DD1-B7C3-6CBB-3E61-C1C47E97BB56}"/>
              </a:ext>
            </a:extLst>
          </p:cNvPr>
          <p:cNvSpPr>
            <a:spLocks noGrp="1"/>
          </p:cNvSpPr>
          <p:nvPr>
            <p:ph type="ctrTitle"/>
          </p:nvPr>
        </p:nvSpPr>
        <p:spPr>
          <a:xfrm>
            <a:off x="1524000" y="838200"/>
            <a:ext cx="9144000" cy="830997"/>
          </a:xfrm>
        </p:spPr>
        <p:txBody>
          <a:bodyPr anchor="t" anchorCtr="1">
            <a:spAutoFit/>
          </a:bodyPr>
          <a:lstStyle/>
          <a:p>
            <a:r>
              <a:rPr lang="en-US" sz="4800" dirty="0"/>
              <a:t>Judging Righteous Judgment</a:t>
            </a:r>
          </a:p>
        </p:txBody>
      </p:sp>
      <p:sp>
        <p:nvSpPr>
          <p:cNvPr id="3" name="Subtitle 2">
            <a:extLst>
              <a:ext uri="{FF2B5EF4-FFF2-40B4-BE49-F238E27FC236}">
                <a16:creationId xmlns:a16="http://schemas.microsoft.com/office/drawing/2014/main" id="{F28F8813-E15B-4526-E322-19097A54E9D6}"/>
              </a:ext>
            </a:extLst>
          </p:cNvPr>
          <p:cNvSpPr>
            <a:spLocks noGrp="1"/>
          </p:cNvSpPr>
          <p:nvPr>
            <p:ph type="subTitle" idx="1"/>
          </p:nvPr>
        </p:nvSpPr>
        <p:spPr>
          <a:xfrm>
            <a:off x="1066800" y="2487609"/>
            <a:ext cx="5029200" cy="2160591"/>
          </a:xfrm>
        </p:spPr>
        <p:txBody>
          <a:bodyPr wrap="square">
            <a:spAutoFit/>
          </a:bodyPr>
          <a:lstStyle/>
          <a:p>
            <a:r>
              <a:rPr lang="en-US" sz="3200" b="1" dirty="0">
                <a:solidFill>
                  <a:srgbClr val="FFFF00"/>
                </a:solidFill>
              </a:rPr>
              <a:t>The Need for Reproving Error</a:t>
            </a:r>
          </a:p>
          <a:p>
            <a:r>
              <a:rPr lang="en-US" sz="3200" b="1" dirty="0">
                <a:solidFill>
                  <a:srgbClr val="FFFF00"/>
                </a:solidFill>
              </a:rPr>
              <a:t>Guidelines for Proper Criticism</a:t>
            </a:r>
          </a:p>
        </p:txBody>
      </p:sp>
      <p:pic>
        <p:nvPicPr>
          <p:cNvPr id="5" name="Picture 4">
            <a:extLst>
              <a:ext uri="{FF2B5EF4-FFF2-40B4-BE49-F238E27FC236}">
                <a16:creationId xmlns:a16="http://schemas.microsoft.com/office/drawing/2014/main" id="{083F3BBC-D213-8B4E-1574-96706E8B43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3955" y="2362200"/>
            <a:ext cx="3839845" cy="2881884"/>
          </a:xfrm>
          <a:prstGeom prst="rect">
            <a:avLst/>
          </a:prstGeom>
        </p:spPr>
      </p:pic>
    </p:spTree>
    <p:extLst>
      <p:ext uri="{BB962C8B-B14F-4D97-AF65-F5344CB8AC3E}">
        <p14:creationId xmlns:p14="http://schemas.microsoft.com/office/powerpoint/2010/main" val="292312232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33DD1-B7C3-6CBB-3E61-C1C47E97BB56}"/>
              </a:ext>
            </a:extLst>
          </p:cNvPr>
          <p:cNvSpPr>
            <a:spLocks noGrp="1"/>
          </p:cNvSpPr>
          <p:nvPr>
            <p:ph type="ctrTitle"/>
          </p:nvPr>
        </p:nvSpPr>
        <p:spPr>
          <a:xfrm>
            <a:off x="1066800" y="838200"/>
            <a:ext cx="9982200" cy="830997"/>
          </a:xfrm>
        </p:spPr>
        <p:txBody>
          <a:bodyPr wrap="square" anchor="t" anchorCtr="1">
            <a:spAutoFit/>
          </a:bodyPr>
          <a:lstStyle/>
          <a:p>
            <a:r>
              <a:rPr lang="en-US" sz="4800" dirty="0"/>
              <a:t>Guidelines for Proper Judgments</a:t>
            </a:r>
          </a:p>
        </p:txBody>
      </p:sp>
      <p:sp>
        <p:nvSpPr>
          <p:cNvPr id="3" name="Subtitle 2">
            <a:extLst>
              <a:ext uri="{FF2B5EF4-FFF2-40B4-BE49-F238E27FC236}">
                <a16:creationId xmlns:a16="http://schemas.microsoft.com/office/drawing/2014/main" id="{F28F8813-E15B-4526-E322-19097A54E9D6}"/>
              </a:ext>
            </a:extLst>
          </p:cNvPr>
          <p:cNvSpPr>
            <a:spLocks noGrp="1"/>
          </p:cNvSpPr>
          <p:nvPr>
            <p:ph type="subTitle" idx="1"/>
          </p:nvPr>
        </p:nvSpPr>
        <p:spPr>
          <a:xfrm>
            <a:off x="1066800" y="2487609"/>
            <a:ext cx="5029200" cy="584775"/>
          </a:xfrm>
        </p:spPr>
        <p:txBody>
          <a:bodyPr wrap="square">
            <a:spAutoFit/>
          </a:bodyPr>
          <a:lstStyle/>
          <a:p>
            <a:r>
              <a:rPr lang="en-US" sz="3200" b="1" dirty="0">
                <a:solidFill>
                  <a:srgbClr val="FFFF00"/>
                </a:solidFill>
              </a:rPr>
              <a:t>Proper Standard</a:t>
            </a:r>
          </a:p>
        </p:txBody>
      </p:sp>
      <p:pic>
        <p:nvPicPr>
          <p:cNvPr id="5" name="Picture 4">
            <a:extLst>
              <a:ext uri="{FF2B5EF4-FFF2-40B4-BE49-F238E27FC236}">
                <a16:creationId xmlns:a16="http://schemas.microsoft.com/office/drawing/2014/main" id="{083F3BBC-D213-8B4E-1574-96706E8B43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3955" y="2362200"/>
            <a:ext cx="3839845" cy="2881884"/>
          </a:xfrm>
          <a:prstGeom prst="rect">
            <a:avLst/>
          </a:prstGeom>
        </p:spPr>
      </p:pic>
    </p:spTree>
    <p:extLst>
      <p:ext uri="{BB962C8B-B14F-4D97-AF65-F5344CB8AC3E}">
        <p14:creationId xmlns:p14="http://schemas.microsoft.com/office/powerpoint/2010/main" val="42515625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09600" y="381000"/>
            <a:ext cx="10972800" cy="646331"/>
          </a:xfrm>
        </p:spPr>
        <p:txBody>
          <a:bodyPr>
            <a:spAutoFit/>
          </a:bodyPr>
          <a:lstStyle/>
          <a:p>
            <a:pPr marL="0" marR="0" indent="0" algn="ctr">
              <a:spcBef>
                <a:spcPts val="300"/>
              </a:spcBef>
              <a:spcAft>
                <a:spcPts val="300"/>
              </a:spcAft>
              <a:buNone/>
              <a:tabLst>
                <a:tab pos="457200" algn="l"/>
                <a:tab pos="914400" algn="l"/>
                <a:tab pos="1371600" algn="l"/>
                <a:tab pos="3246120" algn="ctr"/>
              </a:tabLst>
            </a:pPr>
            <a:r>
              <a:rPr lang="en-US" sz="3600" b="1" dirty="0">
                <a:solidFill>
                  <a:srgbClr val="FFFF00"/>
                </a:solidFill>
                <a:effectLst/>
              </a:rPr>
              <a:t>The Proper Standard for Judging</a:t>
            </a:r>
          </a:p>
        </p:txBody>
      </p:sp>
      <p:sp>
        <p:nvSpPr>
          <p:cNvPr id="55299" name="Rectangle 3"/>
          <p:cNvSpPr>
            <a:spLocks noGrp="1" noChangeArrowheads="1"/>
          </p:cNvSpPr>
          <p:nvPr>
            <p:ph type="body" idx="1"/>
          </p:nvPr>
        </p:nvSpPr>
        <p:spPr>
          <a:xfrm>
            <a:off x="533400" y="1143000"/>
            <a:ext cx="11125200" cy="5339923"/>
          </a:xfrm>
        </p:spPr>
        <p:txBody>
          <a:bodyPr wrap="square">
            <a:spAutoFit/>
          </a:bodyPr>
          <a:lstStyle/>
          <a:p>
            <a:pPr marL="0" marR="0" indent="0" algn="ctr">
              <a:spcBef>
                <a:spcPts val="0"/>
              </a:spcBef>
              <a:spcAft>
                <a:spcPts val="0"/>
              </a:spcAft>
              <a:buNone/>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John 7:24 – “Judge righteous judgment”</a:t>
            </a:r>
          </a:p>
          <a:p>
            <a:pPr marL="0" marR="0" indent="0" algn="ctr">
              <a:spcBef>
                <a:spcPts val="0"/>
              </a:spcBef>
              <a:spcAft>
                <a:spcPts val="0"/>
              </a:spcAft>
              <a:buNone/>
              <a:tabLst>
                <a:tab pos="457200" algn="l"/>
                <a:tab pos="914400" algn="l"/>
                <a:tab pos="1371600" algn="l"/>
                <a:tab pos="3246120" algn="ctr"/>
              </a:tabLst>
            </a:pPr>
            <a:r>
              <a:rPr lang="en-US" sz="2800" b="1" i="1" dirty="0">
                <a:solidFill>
                  <a:schemeClr val="accent1"/>
                </a:solidFill>
                <a:effectLst/>
              </a:rPr>
              <a:t>Rebukes must be based on the word of God</a:t>
            </a:r>
            <a:br>
              <a:rPr lang="en-US" sz="2800" b="1" i="1" dirty="0">
                <a:solidFill>
                  <a:schemeClr val="accent1"/>
                </a:solidFill>
                <a:effectLst/>
              </a:rPr>
            </a:b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1 Corinthians 2:4,5; Romans 1:16; Jude 3; 2 Timothy 3:16; Ephesians 6:17; John 12:48</a:t>
            </a:r>
          </a:p>
          <a:p>
            <a:pPr marL="0" marR="0" indent="0" algn="ctr">
              <a:spcBef>
                <a:spcPts val="300"/>
              </a:spcBef>
              <a:spcAft>
                <a:spcPts val="300"/>
              </a:spcAft>
              <a:buNone/>
              <a:tabLst>
                <a:tab pos="457200" algn="l"/>
                <a:tab pos="914400" algn="l"/>
                <a:tab pos="1371600" algn="l"/>
                <a:tab pos="3246120" algn="ctr"/>
              </a:tabLst>
            </a:pPr>
            <a:r>
              <a:rPr lang="en-US" sz="2800" b="1" i="1" dirty="0">
                <a:solidFill>
                  <a:schemeClr val="accent1"/>
                </a:solidFill>
                <a:effectLst/>
              </a:rPr>
              <a:t>Avoid judging by human standards</a:t>
            </a:r>
          </a:p>
          <a:p>
            <a:pPr marL="274320" marR="0" indent="-274320">
              <a:spcBef>
                <a:spcPts val="0"/>
              </a:spcBef>
              <a:spcAft>
                <a:spcPts val="0"/>
              </a:spcAft>
              <a:buNone/>
              <a:tabLst>
                <a:tab pos="457200" algn="l"/>
                <a:tab pos="914400" algn="l"/>
                <a:tab pos="1371600" algn="l"/>
                <a:tab pos="3246120" algn="ctr"/>
              </a:tabLst>
            </a:pPr>
            <a:r>
              <a:rPr lang="en-US" sz="2800" b="1" dirty="0">
                <a:effectLst/>
              </a:rPr>
              <a:t>External appearance - </a:t>
            </a: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John 7:24; </a:t>
            </a:r>
            <a:r>
              <a:rPr lang="en-US" sz="280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1 Kings 8:39; </a:t>
            </a: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Matthew 7:16-20; 18:16</a:t>
            </a:r>
          </a:p>
          <a:p>
            <a:pPr marL="274320" marR="0" indent="-274320">
              <a:spcBef>
                <a:spcPts val="0"/>
              </a:spcBef>
              <a:spcAft>
                <a:spcPts val="0"/>
              </a:spcAft>
              <a:buNone/>
              <a:tabLst>
                <a:tab pos="457200" algn="l"/>
                <a:tab pos="914400" algn="l"/>
                <a:tab pos="1371600" algn="l"/>
                <a:tab pos="3246120" algn="ctr"/>
              </a:tabLst>
            </a:pPr>
            <a:r>
              <a:rPr lang="en-US" sz="2800" b="1" dirty="0">
                <a:effectLst/>
              </a:rPr>
              <a:t>Human doctrines - </a:t>
            </a: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Matthew 15:1-14; 1 Corinthians 1:18-25; </a:t>
            </a:r>
            <a:b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b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1 Timothy 6:3-5 </a:t>
            </a:r>
          </a:p>
          <a:p>
            <a:pPr marL="274320" marR="0" indent="-274320">
              <a:spcBef>
                <a:spcPts val="0"/>
              </a:spcBef>
              <a:spcAft>
                <a:spcPts val="0"/>
              </a:spcAft>
              <a:buNone/>
              <a:tabLst>
                <a:tab pos="457200" algn="l"/>
                <a:tab pos="914400" algn="l"/>
                <a:tab pos="1371600" algn="l"/>
                <a:tab pos="3246120" algn="ctr"/>
              </a:tabLst>
            </a:pPr>
            <a:r>
              <a:rPr lang="en-US" sz="2800" b="1" dirty="0">
                <a:effectLst/>
              </a:rPr>
              <a:t>Personal opinions or preferences - </a:t>
            </a: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Romans 14:1-4,10-13; Proverbs 17:15</a:t>
            </a:r>
          </a:p>
          <a:p>
            <a:pPr marL="274320" marR="0" indent="-274320">
              <a:spcBef>
                <a:spcPts val="0"/>
              </a:spcBef>
              <a:spcAft>
                <a:spcPts val="0"/>
              </a:spcAft>
              <a:buNone/>
              <a:tabLst>
                <a:tab pos="457200" algn="l"/>
                <a:tab pos="914400" algn="l"/>
                <a:tab pos="1371600" algn="l"/>
                <a:tab pos="3246120" algn="ctr"/>
              </a:tabLst>
            </a:pPr>
            <a:r>
              <a:rPr lang="en-US" sz="2800" b="1" dirty="0">
                <a:solidFill>
                  <a:schemeClr val="bg1"/>
                </a:solidFill>
                <a:effectLst/>
              </a:rPr>
              <a:t>Unprofitable issues - </a:t>
            </a: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2 Timothy 2:14,23; Titus 3:9 </a:t>
            </a:r>
          </a:p>
        </p:txBody>
      </p:sp>
    </p:spTree>
    <p:extLst>
      <p:ext uri="{BB962C8B-B14F-4D97-AF65-F5344CB8AC3E}">
        <p14:creationId xmlns:p14="http://schemas.microsoft.com/office/powerpoint/2010/main" val="188291989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55299">
                                            <p:txEl>
                                              <p:pRg st="1" end="1"/>
                                            </p:txEl>
                                          </p:spTgt>
                                        </p:tgtEl>
                                        <p:attrNameLst>
                                          <p:attrName>style.visibility</p:attrName>
                                        </p:attrNameLst>
                                      </p:cBhvr>
                                      <p:to>
                                        <p:strVal val="visible"/>
                                      </p:to>
                                    </p:set>
                                    <p:anim calcmode="lin" valueType="num">
                                      <p:cBhvr>
                                        <p:cTn id="7" dur="1000" fill="hold"/>
                                        <p:tgtEl>
                                          <p:spTgt spid="55299">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55299">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55299">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55299">
                                            <p:txEl>
                                              <p:pRg st="2" end="2"/>
                                            </p:txEl>
                                          </p:spTgt>
                                        </p:tgtEl>
                                        <p:attrNameLst>
                                          <p:attrName>style.visibility</p:attrName>
                                        </p:attrNameLst>
                                      </p:cBhvr>
                                      <p:to>
                                        <p:strVal val="visible"/>
                                      </p:to>
                                    </p:set>
                                    <p:anim calcmode="lin" valueType="num">
                                      <p:cBhvr>
                                        <p:cTn id="14" dur="1000" fill="hold"/>
                                        <p:tgtEl>
                                          <p:spTgt spid="55299">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55299">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55299">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55299">
                                            <p:txEl>
                                              <p:pRg st="3" end="3"/>
                                            </p:txEl>
                                          </p:spTgt>
                                        </p:tgtEl>
                                        <p:attrNameLst>
                                          <p:attrName>style.visibility</p:attrName>
                                        </p:attrNameLst>
                                      </p:cBhvr>
                                      <p:to>
                                        <p:strVal val="visible"/>
                                      </p:to>
                                    </p:set>
                                    <p:anim calcmode="lin" valueType="num">
                                      <p:cBhvr>
                                        <p:cTn id="21" dur="1000" fill="hold"/>
                                        <p:tgtEl>
                                          <p:spTgt spid="55299">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55299">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55299">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55299">
                                            <p:txEl>
                                              <p:pRg st="4" end="4"/>
                                            </p:txEl>
                                          </p:spTgt>
                                        </p:tgtEl>
                                        <p:attrNameLst>
                                          <p:attrName>style.visibility</p:attrName>
                                        </p:attrNameLst>
                                      </p:cBhvr>
                                      <p:to>
                                        <p:strVal val="visible"/>
                                      </p:to>
                                    </p:set>
                                    <p:anim calcmode="lin" valueType="num">
                                      <p:cBhvr>
                                        <p:cTn id="28" dur="1000" fill="hold"/>
                                        <p:tgtEl>
                                          <p:spTgt spid="55299">
                                            <p:txEl>
                                              <p:pRg st="4" end="4"/>
                                            </p:txEl>
                                          </p:spTgt>
                                        </p:tgtEl>
                                        <p:attrNameLst>
                                          <p:attrName>ppt_w</p:attrName>
                                        </p:attrNameLst>
                                      </p:cBhvr>
                                      <p:tavLst>
                                        <p:tav tm="0">
                                          <p:val>
                                            <p:strVal val="#ppt_w*0.70"/>
                                          </p:val>
                                        </p:tav>
                                        <p:tav tm="100000">
                                          <p:val>
                                            <p:strVal val="#ppt_w"/>
                                          </p:val>
                                        </p:tav>
                                      </p:tavLst>
                                    </p:anim>
                                    <p:anim calcmode="lin" valueType="num">
                                      <p:cBhvr>
                                        <p:cTn id="29" dur="1000" fill="hold"/>
                                        <p:tgtEl>
                                          <p:spTgt spid="55299">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55299">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55299">
                                            <p:txEl>
                                              <p:pRg st="5" end="5"/>
                                            </p:txEl>
                                          </p:spTgt>
                                        </p:tgtEl>
                                        <p:attrNameLst>
                                          <p:attrName>style.visibility</p:attrName>
                                        </p:attrNameLst>
                                      </p:cBhvr>
                                      <p:to>
                                        <p:strVal val="visible"/>
                                      </p:to>
                                    </p:set>
                                    <p:anim calcmode="lin" valueType="num">
                                      <p:cBhvr>
                                        <p:cTn id="35" dur="1000" fill="hold"/>
                                        <p:tgtEl>
                                          <p:spTgt spid="55299">
                                            <p:txEl>
                                              <p:pRg st="5" end="5"/>
                                            </p:txEl>
                                          </p:spTgt>
                                        </p:tgtEl>
                                        <p:attrNameLst>
                                          <p:attrName>ppt_w</p:attrName>
                                        </p:attrNameLst>
                                      </p:cBhvr>
                                      <p:tavLst>
                                        <p:tav tm="0">
                                          <p:val>
                                            <p:strVal val="#ppt_w*0.70"/>
                                          </p:val>
                                        </p:tav>
                                        <p:tav tm="100000">
                                          <p:val>
                                            <p:strVal val="#ppt_w"/>
                                          </p:val>
                                        </p:tav>
                                      </p:tavLst>
                                    </p:anim>
                                    <p:anim calcmode="lin" valueType="num">
                                      <p:cBhvr>
                                        <p:cTn id="36" dur="1000" fill="hold"/>
                                        <p:tgtEl>
                                          <p:spTgt spid="55299">
                                            <p:txEl>
                                              <p:pRg st="5" end="5"/>
                                            </p:txEl>
                                          </p:spTgt>
                                        </p:tgtEl>
                                        <p:attrNameLst>
                                          <p:attrName>ppt_h</p:attrName>
                                        </p:attrNameLst>
                                      </p:cBhvr>
                                      <p:tavLst>
                                        <p:tav tm="0">
                                          <p:val>
                                            <p:strVal val="#ppt_h"/>
                                          </p:val>
                                        </p:tav>
                                        <p:tav tm="100000">
                                          <p:val>
                                            <p:strVal val="#ppt_h"/>
                                          </p:val>
                                        </p:tav>
                                      </p:tavLst>
                                    </p:anim>
                                    <p:animEffect transition="in" filter="fade">
                                      <p:cBhvr>
                                        <p:cTn id="37" dur="1000"/>
                                        <p:tgtEl>
                                          <p:spTgt spid="5529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55299">
                                            <p:txEl>
                                              <p:pRg st="6" end="6"/>
                                            </p:txEl>
                                          </p:spTgt>
                                        </p:tgtEl>
                                        <p:attrNameLst>
                                          <p:attrName>style.visibility</p:attrName>
                                        </p:attrNameLst>
                                      </p:cBhvr>
                                      <p:to>
                                        <p:strVal val="visible"/>
                                      </p:to>
                                    </p:set>
                                    <p:anim calcmode="lin" valueType="num">
                                      <p:cBhvr>
                                        <p:cTn id="42" dur="1000" fill="hold"/>
                                        <p:tgtEl>
                                          <p:spTgt spid="55299">
                                            <p:txEl>
                                              <p:pRg st="6" end="6"/>
                                            </p:txEl>
                                          </p:spTgt>
                                        </p:tgtEl>
                                        <p:attrNameLst>
                                          <p:attrName>ppt_w</p:attrName>
                                        </p:attrNameLst>
                                      </p:cBhvr>
                                      <p:tavLst>
                                        <p:tav tm="0">
                                          <p:val>
                                            <p:strVal val="#ppt_w*0.70"/>
                                          </p:val>
                                        </p:tav>
                                        <p:tav tm="100000">
                                          <p:val>
                                            <p:strVal val="#ppt_w"/>
                                          </p:val>
                                        </p:tav>
                                      </p:tavLst>
                                    </p:anim>
                                    <p:anim calcmode="lin" valueType="num">
                                      <p:cBhvr>
                                        <p:cTn id="43" dur="1000" fill="hold"/>
                                        <p:tgtEl>
                                          <p:spTgt spid="55299">
                                            <p:txEl>
                                              <p:pRg st="6" end="6"/>
                                            </p:txEl>
                                          </p:spTgt>
                                        </p:tgtEl>
                                        <p:attrNameLst>
                                          <p:attrName>ppt_h</p:attrName>
                                        </p:attrNameLst>
                                      </p:cBhvr>
                                      <p:tavLst>
                                        <p:tav tm="0">
                                          <p:val>
                                            <p:strVal val="#ppt_h"/>
                                          </p:val>
                                        </p:tav>
                                        <p:tav tm="100000">
                                          <p:val>
                                            <p:strVal val="#ppt_h"/>
                                          </p:val>
                                        </p:tav>
                                      </p:tavLst>
                                    </p:anim>
                                    <p:animEffect transition="in" filter="fade">
                                      <p:cBhvr>
                                        <p:cTn id="44" dur="1000"/>
                                        <p:tgtEl>
                                          <p:spTgt spid="5529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33DD1-B7C3-6CBB-3E61-C1C47E97BB56}"/>
              </a:ext>
            </a:extLst>
          </p:cNvPr>
          <p:cNvSpPr>
            <a:spLocks noGrp="1"/>
          </p:cNvSpPr>
          <p:nvPr>
            <p:ph type="ctrTitle"/>
          </p:nvPr>
        </p:nvSpPr>
        <p:spPr>
          <a:xfrm>
            <a:off x="1066800" y="838200"/>
            <a:ext cx="9982200" cy="830997"/>
          </a:xfrm>
        </p:spPr>
        <p:txBody>
          <a:bodyPr wrap="square" anchor="t" anchorCtr="1">
            <a:spAutoFit/>
          </a:bodyPr>
          <a:lstStyle/>
          <a:p>
            <a:r>
              <a:rPr lang="en-US" sz="4800" dirty="0"/>
              <a:t>Guidelines for Proper Judgments</a:t>
            </a:r>
          </a:p>
        </p:txBody>
      </p:sp>
      <p:sp>
        <p:nvSpPr>
          <p:cNvPr id="3" name="Subtitle 2">
            <a:extLst>
              <a:ext uri="{FF2B5EF4-FFF2-40B4-BE49-F238E27FC236}">
                <a16:creationId xmlns:a16="http://schemas.microsoft.com/office/drawing/2014/main" id="{F28F8813-E15B-4526-E322-19097A54E9D6}"/>
              </a:ext>
            </a:extLst>
          </p:cNvPr>
          <p:cNvSpPr>
            <a:spLocks noGrp="1"/>
          </p:cNvSpPr>
          <p:nvPr>
            <p:ph type="subTitle" idx="1"/>
          </p:nvPr>
        </p:nvSpPr>
        <p:spPr>
          <a:xfrm>
            <a:off x="1066800" y="2487609"/>
            <a:ext cx="5029200" cy="1668149"/>
          </a:xfrm>
        </p:spPr>
        <p:txBody>
          <a:bodyPr wrap="square">
            <a:spAutoFit/>
          </a:bodyPr>
          <a:lstStyle/>
          <a:p>
            <a:r>
              <a:rPr lang="en-US" sz="3200" b="1" dirty="0">
                <a:solidFill>
                  <a:srgbClr val="FFFF00"/>
                </a:solidFill>
              </a:rPr>
              <a:t>Proper Standard</a:t>
            </a:r>
          </a:p>
          <a:p>
            <a:r>
              <a:rPr lang="en-US" sz="3200" b="1" dirty="0">
                <a:solidFill>
                  <a:srgbClr val="FFFF00"/>
                </a:solidFill>
              </a:rPr>
              <a:t>Proper Example and Consistency</a:t>
            </a:r>
          </a:p>
        </p:txBody>
      </p:sp>
      <p:pic>
        <p:nvPicPr>
          <p:cNvPr id="5" name="Picture 4">
            <a:extLst>
              <a:ext uri="{FF2B5EF4-FFF2-40B4-BE49-F238E27FC236}">
                <a16:creationId xmlns:a16="http://schemas.microsoft.com/office/drawing/2014/main" id="{083F3BBC-D213-8B4E-1574-96706E8B43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3955" y="2362200"/>
            <a:ext cx="3839845" cy="2881884"/>
          </a:xfrm>
          <a:prstGeom prst="rect">
            <a:avLst/>
          </a:prstGeom>
        </p:spPr>
      </p:pic>
    </p:spTree>
    <p:extLst>
      <p:ext uri="{BB962C8B-B14F-4D97-AF65-F5344CB8AC3E}">
        <p14:creationId xmlns:p14="http://schemas.microsoft.com/office/powerpoint/2010/main" val="90746833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09600" y="381000"/>
            <a:ext cx="10972800" cy="646331"/>
          </a:xfrm>
        </p:spPr>
        <p:txBody>
          <a:bodyPr>
            <a:spAutoFit/>
          </a:bodyPr>
          <a:lstStyle/>
          <a:p>
            <a:pPr>
              <a:spcBef>
                <a:spcPts val="300"/>
              </a:spcBef>
              <a:spcAft>
                <a:spcPts val="300"/>
              </a:spcAft>
              <a:tabLst>
                <a:tab pos="457200" algn="l"/>
                <a:tab pos="914400" algn="l"/>
                <a:tab pos="1371600" algn="l"/>
                <a:tab pos="3246120" algn="ctr"/>
              </a:tabLst>
            </a:pPr>
            <a:r>
              <a:rPr lang="en-US" sz="3600" b="1" dirty="0">
                <a:solidFill>
                  <a:srgbClr val="FFFF00"/>
                </a:solidFill>
              </a:rPr>
              <a:t>Proper Example and Consistency</a:t>
            </a:r>
            <a:endParaRPr lang="en-US" sz="3600" b="1" dirty="0">
              <a:solidFill>
                <a:srgbClr val="FFFF00"/>
              </a:solidFill>
              <a:effectLst/>
            </a:endParaRPr>
          </a:p>
        </p:txBody>
      </p:sp>
      <p:sp>
        <p:nvSpPr>
          <p:cNvPr id="55299" name="Rectangle 3"/>
          <p:cNvSpPr>
            <a:spLocks noGrp="1" noChangeArrowheads="1"/>
          </p:cNvSpPr>
          <p:nvPr>
            <p:ph type="body" idx="1"/>
          </p:nvPr>
        </p:nvSpPr>
        <p:spPr>
          <a:xfrm>
            <a:off x="533400" y="1143000"/>
            <a:ext cx="11125200" cy="5447645"/>
          </a:xfrm>
        </p:spPr>
        <p:txBody>
          <a:bodyPr wrap="square">
            <a:spAutoFit/>
          </a:bodyPr>
          <a:lstStyle/>
          <a:p>
            <a:pPr marL="0" indent="0" algn="ctr">
              <a:spcBef>
                <a:spcPts val="0"/>
              </a:spcBef>
              <a:buNone/>
            </a:pPr>
            <a:r>
              <a:rPr lang="en-US" sz="2800" b="1" i="1" dirty="0">
                <a:solidFill>
                  <a:schemeClr val="accent1"/>
                </a:solidFill>
              </a:rPr>
              <a:t>Do not condemn others when you are guilty </a:t>
            </a:r>
            <a:br>
              <a:rPr lang="en-US" sz="2800" b="1" i="1" dirty="0">
                <a:solidFill>
                  <a:schemeClr val="accent1"/>
                </a:solidFill>
              </a:rPr>
            </a:br>
            <a:r>
              <a:rPr lang="en-US" sz="2800" dirty="0">
                <a:solidFill>
                  <a:schemeClr val="accent2"/>
                </a:solidFill>
                <a:latin typeface="Comic Sans MS" panose="030F0702030302020204" pitchFamily="66" charset="0"/>
              </a:rPr>
              <a:t>Matthew 7:1-6,12; Romans 2:1-3,17-24</a:t>
            </a:r>
            <a:endParaRPr lang="en-US" sz="2800" b="1" i="1" dirty="0">
              <a:solidFill>
                <a:schemeClr val="accent2"/>
              </a:solidFill>
              <a:latin typeface="Comic Sans MS" panose="030F0702030302020204" pitchFamily="66" charset="0"/>
            </a:endParaRPr>
          </a:p>
          <a:p>
            <a:pPr marL="274320" indent="-274320" algn="ctr">
              <a:spcBef>
                <a:spcPts val="0"/>
              </a:spcBef>
              <a:buNone/>
            </a:pPr>
            <a:r>
              <a:rPr lang="en-US" sz="2800" b="1" i="1" dirty="0">
                <a:solidFill>
                  <a:schemeClr val="accent1"/>
                </a:solidFill>
              </a:rPr>
              <a:t>Be willing to listen to other views -  </a:t>
            </a:r>
            <a:r>
              <a:rPr lang="en-US" sz="2800" dirty="0">
                <a:solidFill>
                  <a:schemeClr val="accent2"/>
                </a:solidFill>
                <a:latin typeface="Comic Sans MS" panose="030F0702030302020204" pitchFamily="66" charset="0"/>
              </a:rPr>
              <a:t>Matthew 7:1,2,12</a:t>
            </a:r>
          </a:p>
          <a:p>
            <a:pPr marL="274320" indent="-274320">
              <a:spcBef>
                <a:spcPts val="0"/>
              </a:spcBef>
              <a:buNone/>
            </a:pPr>
            <a:r>
              <a:rPr lang="en-US" sz="2800" dirty="0"/>
              <a:t>Proverbs 15:31,32 – One who listens to reproof will be wise and understanding. One who refuses to listen despises his own soul.</a:t>
            </a:r>
          </a:p>
          <a:p>
            <a:pPr marL="274320" indent="-274320">
              <a:spcBef>
                <a:spcPts val="0"/>
              </a:spcBef>
              <a:buNone/>
            </a:pPr>
            <a:r>
              <a:rPr lang="en-US" sz="2800" dirty="0"/>
              <a:t>Proverbs 18:13 – Reaching a conclusion before we hear the evidence is foolish. </a:t>
            </a:r>
          </a:p>
          <a:p>
            <a:pPr marL="274320" indent="-274320">
              <a:spcBef>
                <a:spcPts val="0"/>
              </a:spcBef>
              <a:buNone/>
            </a:pPr>
            <a:r>
              <a:rPr lang="en-US" sz="2800" dirty="0"/>
              <a:t>John 3:19-21 – Some people will not discuss because they do not want to be shown their error.</a:t>
            </a:r>
          </a:p>
          <a:p>
            <a:pPr marL="0" indent="0" algn="ctr">
              <a:spcBef>
                <a:spcPts val="0"/>
              </a:spcBef>
              <a:buNone/>
            </a:pPr>
            <a:r>
              <a:rPr lang="en-US" dirty="0">
                <a:solidFill>
                  <a:schemeClr val="accent1"/>
                </a:solidFill>
              </a:rPr>
              <a:t>Note the conclusion: to please God we must be willing both to reprove others and to accept reproof. So we must be willing to discuss our differences.</a:t>
            </a:r>
          </a:p>
        </p:txBody>
      </p:sp>
    </p:spTree>
    <p:extLst>
      <p:ext uri="{BB962C8B-B14F-4D97-AF65-F5344CB8AC3E}">
        <p14:creationId xmlns:p14="http://schemas.microsoft.com/office/powerpoint/2010/main" val="337864528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anim calcmode="lin" valueType="num">
                                      <p:cBhvr>
                                        <p:cTn id="7" dur="1000" fill="hold"/>
                                        <p:tgtEl>
                                          <p:spTgt spid="55299">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5299">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529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55299">
                                            <p:txEl>
                                              <p:pRg st="1" end="1"/>
                                            </p:txEl>
                                          </p:spTgt>
                                        </p:tgtEl>
                                        <p:attrNameLst>
                                          <p:attrName>style.visibility</p:attrName>
                                        </p:attrNameLst>
                                      </p:cBhvr>
                                      <p:to>
                                        <p:strVal val="visible"/>
                                      </p:to>
                                    </p:set>
                                    <p:anim calcmode="lin" valueType="num">
                                      <p:cBhvr>
                                        <p:cTn id="14" dur="1000" fill="hold"/>
                                        <p:tgtEl>
                                          <p:spTgt spid="55299">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55299">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55299">
                                            <p:txEl>
                                              <p:pRg st="1" end="1"/>
                                            </p:txEl>
                                          </p:spTgt>
                                        </p:tgtEl>
                                      </p:cBhvr>
                                    </p:animEffect>
                                  </p:childTnLst>
                                </p:cTn>
                              </p:par>
                              <p:par>
                                <p:cTn id="17" presetID="55" presetClass="entr" presetSubtype="0" fill="hold" nodeType="withEffect">
                                  <p:stCondLst>
                                    <p:cond delay="0"/>
                                  </p:stCondLst>
                                  <p:childTnLst>
                                    <p:set>
                                      <p:cBhvr>
                                        <p:cTn id="18" dur="1" fill="hold">
                                          <p:stCondLst>
                                            <p:cond delay="0"/>
                                          </p:stCondLst>
                                        </p:cTn>
                                        <p:tgtEl>
                                          <p:spTgt spid="55299">
                                            <p:txEl>
                                              <p:pRg st="2" end="2"/>
                                            </p:txEl>
                                          </p:spTgt>
                                        </p:tgtEl>
                                        <p:attrNameLst>
                                          <p:attrName>style.visibility</p:attrName>
                                        </p:attrNameLst>
                                      </p:cBhvr>
                                      <p:to>
                                        <p:strVal val="visible"/>
                                      </p:to>
                                    </p:set>
                                    <p:anim calcmode="lin" valueType="num">
                                      <p:cBhvr>
                                        <p:cTn id="19" dur="1000" fill="hold"/>
                                        <p:tgtEl>
                                          <p:spTgt spid="55299">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55299">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55299">
                                            <p:txEl>
                                              <p:pRg st="2" end="2"/>
                                            </p:txEl>
                                          </p:spTgt>
                                        </p:tgtEl>
                                      </p:cBhvr>
                                    </p:animEffect>
                                  </p:childTnLst>
                                </p:cTn>
                              </p:par>
                              <p:par>
                                <p:cTn id="22" presetID="55" presetClass="entr" presetSubtype="0" fill="hold" nodeType="withEffect">
                                  <p:stCondLst>
                                    <p:cond delay="0"/>
                                  </p:stCondLst>
                                  <p:childTnLst>
                                    <p:set>
                                      <p:cBhvr>
                                        <p:cTn id="23" dur="1" fill="hold">
                                          <p:stCondLst>
                                            <p:cond delay="0"/>
                                          </p:stCondLst>
                                        </p:cTn>
                                        <p:tgtEl>
                                          <p:spTgt spid="55299">
                                            <p:txEl>
                                              <p:pRg st="3" end="3"/>
                                            </p:txEl>
                                          </p:spTgt>
                                        </p:tgtEl>
                                        <p:attrNameLst>
                                          <p:attrName>style.visibility</p:attrName>
                                        </p:attrNameLst>
                                      </p:cBhvr>
                                      <p:to>
                                        <p:strVal val="visible"/>
                                      </p:to>
                                    </p:set>
                                    <p:anim calcmode="lin" valueType="num">
                                      <p:cBhvr>
                                        <p:cTn id="24" dur="1000" fill="hold"/>
                                        <p:tgtEl>
                                          <p:spTgt spid="55299">
                                            <p:txEl>
                                              <p:pRg st="3" end="3"/>
                                            </p:txEl>
                                          </p:spTgt>
                                        </p:tgtEl>
                                        <p:attrNameLst>
                                          <p:attrName>ppt_w</p:attrName>
                                        </p:attrNameLst>
                                      </p:cBhvr>
                                      <p:tavLst>
                                        <p:tav tm="0">
                                          <p:val>
                                            <p:strVal val="#ppt_w*0.70"/>
                                          </p:val>
                                        </p:tav>
                                        <p:tav tm="100000">
                                          <p:val>
                                            <p:strVal val="#ppt_w"/>
                                          </p:val>
                                        </p:tav>
                                      </p:tavLst>
                                    </p:anim>
                                    <p:anim calcmode="lin" valueType="num">
                                      <p:cBhvr>
                                        <p:cTn id="25" dur="1000" fill="hold"/>
                                        <p:tgtEl>
                                          <p:spTgt spid="55299">
                                            <p:txEl>
                                              <p:pRg st="3" end="3"/>
                                            </p:txEl>
                                          </p:spTgt>
                                        </p:tgtEl>
                                        <p:attrNameLst>
                                          <p:attrName>ppt_h</p:attrName>
                                        </p:attrNameLst>
                                      </p:cBhvr>
                                      <p:tavLst>
                                        <p:tav tm="0">
                                          <p:val>
                                            <p:strVal val="#ppt_h"/>
                                          </p:val>
                                        </p:tav>
                                        <p:tav tm="100000">
                                          <p:val>
                                            <p:strVal val="#ppt_h"/>
                                          </p:val>
                                        </p:tav>
                                      </p:tavLst>
                                    </p:anim>
                                    <p:animEffect transition="in" filter="fade">
                                      <p:cBhvr>
                                        <p:cTn id="26" dur="1000"/>
                                        <p:tgtEl>
                                          <p:spTgt spid="55299">
                                            <p:txEl>
                                              <p:pRg st="3" end="3"/>
                                            </p:txEl>
                                          </p:spTgt>
                                        </p:tgtEl>
                                      </p:cBhvr>
                                    </p:animEffect>
                                  </p:childTnLst>
                                </p:cTn>
                              </p:par>
                              <p:par>
                                <p:cTn id="27" presetID="55" presetClass="entr" presetSubtype="0" fill="hold" nodeType="withEffect">
                                  <p:stCondLst>
                                    <p:cond delay="0"/>
                                  </p:stCondLst>
                                  <p:childTnLst>
                                    <p:set>
                                      <p:cBhvr>
                                        <p:cTn id="28" dur="1" fill="hold">
                                          <p:stCondLst>
                                            <p:cond delay="0"/>
                                          </p:stCondLst>
                                        </p:cTn>
                                        <p:tgtEl>
                                          <p:spTgt spid="55299">
                                            <p:txEl>
                                              <p:pRg st="4" end="4"/>
                                            </p:txEl>
                                          </p:spTgt>
                                        </p:tgtEl>
                                        <p:attrNameLst>
                                          <p:attrName>style.visibility</p:attrName>
                                        </p:attrNameLst>
                                      </p:cBhvr>
                                      <p:to>
                                        <p:strVal val="visible"/>
                                      </p:to>
                                    </p:set>
                                    <p:anim calcmode="lin" valueType="num">
                                      <p:cBhvr>
                                        <p:cTn id="29" dur="1000" fill="hold"/>
                                        <p:tgtEl>
                                          <p:spTgt spid="55299">
                                            <p:txEl>
                                              <p:pRg st="4" end="4"/>
                                            </p:txEl>
                                          </p:spTgt>
                                        </p:tgtEl>
                                        <p:attrNameLst>
                                          <p:attrName>ppt_w</p:attrName>
                                        </p:attrNameLst>
                                      </p:cBhvr>
                                      <p:tavLst>
                                        <p:tav tm="0">
                                          <p:val>
                                            <p:strVal val="#ppt_w*0.70"/>
                                          </p:val>
                                        </p:tav>
                                        <p:tav tm="100000">
                                          <p:val>
                                            <p:strVal val="#ppt_w"/>
                                          </p:val>
                                        </p:tav>
                                      </p:tavLst>
                                    </p:anim>
                                    <p:anim calcmode="lin" valueType="num">
                                      <p:cBhvr>
                                        <p:cTn id="30" dur="1000" fill="hold"/>
                                        <p:tgtEl>
                                          <p:spTgt spid="55299">
                                            <p:txEl>
                                              <p:pRg st="4" end="4"/>
                                            </p:txEl>
                                          </p:spTgt>
                                        </p:tgtEl>
                                        <p:attrNameLst>
                                          <p:attrName>ppt_h</p:attrName>
                                        </p:attrNameLst>
                                      </p:cBhvr>
                                      <p:tavLst>
                                        <p:tav tm="0">
                                          <p:val>
                                            <p:strVal val="#ppt_h"/>
                                          </p:val>
                                        </p:tav>
                                        <p:tav tm="100000">
                                          <p:val>
                                            <p:strVal val="#ppt_h"/>
                                          </p:val>
                                        </p:tav>
                                      </p:tavLst>
                                    </p:anim>
                                    <p:animEffect transition="in" filter="fade">
                                      <p:cBhvr>
                                        <p:cTn id="31" dur="1000"/>
                                        <p:tgtEl>
                                          <p:spTgt spid="55299">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5" presetClass="entr" presetSubtype="0" fill="hold" nodeType="clickEffect">
                                  <p:stCondLst>
                                    <p:cond delay="0"/>
                                  </p:stCondLst>
                                  <p:childTnLst>
                                    <p:set>
                                      <p:cBhvr>
                                        <p:cTn id="35" dur="1" fill="hold">
                                          <p:stCondLst>
                                            <p:cond delay="0"/>
                                          </p:stCondLst>
                                        </p:cTn>
                                        <p:tgtEl>
                                          <p:spTgt spid="55299">
                                            <p:txEl>
                                              <p:pRg st="5" end="5"/>
                                            </p:txEl>
                                          </p:spTgt>
                                        </p:tgtEl>
                                        <p:attrNameLst>
                                          <p:attrName>style.visibility</p:attrName>
                                        </p:attrNameLst>
                                      </p:cBhvr>
                                      <p:to>
                                        <p:strVal val="visible"/>
                                      </p:to>
                                    </p:set>
                                    <p:anim calcmode="lin" valueType="num">
                                      <p:cBhvr>
                                        <p:cTn id="36" dur="1000" fill="hold"/>
                                        <p:tgtEl>
                                          <p:spTgt spid="55299">
                                            <p:txEl>
                                              <p:pRg st="5" end="5"/>
                                            </p:txEl>
                                          </p:spTgt>
                                        </p:tgtEl>
                                        <p:attrNameLst>
                                          <p:attrName>ppt_w</p:attrName>
                                        </p:attrNameLst>
                                      </p:cBhvr>
                                      <p:tavLst>
                                        <p:tav tm="0">
                                          <p:val>
                                            <p:strVal val="#ppt_w*0.70"/>
                                          </p:val>
                                        </p:tav>
                                        <p:tav tm="100000">
                                          <p:val>
                                            <p:strVal val="#ppt_w"/>
                                          </p:val>
                                        </p:tav>
                                      </p:tavLst>
                                    </p:anim>
                                    <p:anim calcmode="lin" valueType="num">
                                      <p:cBhvr>
                                        <p:cTn id="37" dur="1000" fill="hold"/>
                                        <p:tgtEl>
                                          <p:spTgt spid="55299">
                                            <p:txEl>
                                              <p:pRg st="5" end="5"/>
                                            </p:txEl>
                                          </p:spTgt>
                                        </p:tgtEl>
                                        <p:attrNameLst>
                                          <p:attrName>ppt_h</p:attrName>
                                        </p:attrNameLst>
                                      </p:cBhvr>
                                      <p:tavLst>
                                        <p:tav tm="0">
                                          <p:val>
                                            <p:strVal val="#ppt_h"/>
                                          </p:val>
                                        </p:tav>
                                        <p:tav tm="100000">
                                          <p:val>
                                            <p:strVal val="#ppt_h"/>
                                          </p:val>
                                        </p:tav>
                                      </p:tavLst>
                                    </p:anim>
                                    <p:animEffect transition="in" filter="fade">
                                      <p:cBhvr>
                                        <p:cTn id="38" dur="1000"/>
                                        <p:tgtEl>
                                          <p:spTgt spid="552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33DD1-B7C3-6CBB-3E61-C1C47E97BB56}"/>
              </a:ext>
            </a:extLst>
          </p:cNvPr>
          <p:cNvSpPr>
            <a:spLocks noGrp="1"/>
          </p:cNvSpPr>
          <p:nvPr>
            <p:ph type="ctrTitle"/>
          </p:nvPr>
        </p:nvSpPr>
        <p:spPr>
          <a:xfrm>
            <a:off x="1066800" y="838200"/>
            <a:ext cx="9982200" cy="830997"/>
          </a:xfrm>
        </p:spPr>
        <p:txBody>
          <a:bodyPr wrap="square" anchor="t" anchorCtr="1">
            <a:spAutoFit/>
          </a:bodyPr>
          <a:lstStyle/>
          <a:p>
            <a:r>
              <a:rPr lang="en-US" sz="4800" dirty="0"/>
              <a:t>Guidelines for Proper Judgments</a:t>
            </a:r>
          </a:p>
        </p:txBody>
      </p:sp>
      <p:sp>
        <p:nvSpPr>
          <p:cNvPr id="3" name="Subtitle 2">
            <a:extLst>
              <a:ext uri="{FF2B5EF4-FFF2-40B4-BE49-F238E27FC236}">
                <a16:creationId xmlns:a16="http://schemas.microsoft.com/office/drawing/2014/main" id="{F28F8813-E15B-4526-E322-19097A54E9D6}"/>
              </a:ext>
            </a:extLst>
          </p:cNvPr>
          <p:cNvSpPr>
            <a:spLocks noGrp="1"/>
          </p:cNvSpPr>
          <p:nvPr>
            <p:ph type="subTitle" idx="1"/>
          </p:nvPr>
        </p:nvSpPr>
        <p:spPr>
          <a:xfrm>
            <a:off x="1066800" y="2487609"/>
            <a:ext cx="5029200" cy="2259080"/>
          </a:xfrm>
        </p:spPr>
        <p:txBody>
          <a:bodyPr wrap="square">
            <a:spAutoFit/>
          </a:bodyPr>
          <a:lstStyle/>
          <a:p>
            <a:r>
              <a:rPr lang="en-US" sz="3200" b="1" dirty="0">
                <a:solidFill>
                  <a:srgbClr val="FFFF00"/>
                </a:solidFill>
              </a:rPr>
              <a:t>Proper Standard</a:t>
            </a:r>
          </a:p>
          <a:p>
            <a:r>
              <a:rPr lang="en-US" sz="3200" b="1" dirty="0">
                <a:solidFill>
                  <a:srgbClr val="FFFF00"/>
                </a:solidFill>
              </a:rPr>
              <a:t>Proper Example and Consistency</a:t>
            </a:r>
          </a:p>
          <a:p>
            <a:r>
              <a:rPr lang="en-US" sz="3200" b="1" dirty="0">
                <a:solidFill>
                  <a:srgbClr val="FFFF00"/>
                </a:solidFill>
              </a:rPr>
              <a:t>Proper Motives</a:t>
            </a:r>
          </a:p>
        </p:txBody>
      </p:sp>
      <p:pic>
        <p:nvPicPr>
          <p:cNvPr id="5" name="Picture 4">
            <a:extLst>
              <a:ext uri="{FF2B5EF4-FFF2-40B4-BE49-F238E27FC236}">
                <a16:creationId xmlns:a16="http://schemas.microsoft.com/office/drawing/2014/main" id="{083F3BBC-D213-8B4E-1574-96706E8B43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3955" y="2362200"/>
            <a:ext cx="3839845" cy="2881884"/>
          </a:xfrm>
          <a:prstGeom prst="rect">
            <a:avLst/>
          </a:prstGeom>
        </p:spPr>
      </p:pic>
    </p:spTree>
    <p:extLst>
      <p:ext uri="{BB962C8B-B14F-4D97-AF65-F5344CB8AC3E}">
        <p14:creationId xmlns:p14="http://schemas.microsoft.com/office/powerpoint/2010/main" val="106764903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09600" y="381000"/>
            <a:ext cx="10972800" cy="646331"/>
          </a:xfrm>
        </p:spPr>
        <p:txBody>
          <a:bodyPr>
            <a:spAutoFit/>
          </a:bodyPr>
          <a:lstStyle/>
          <a:p>
            <a:pPr>
              <a:spcBef>
                <a:spcPts val="300"/>
              </a:spcBef>
              <a:spcAft>
                <a:spcPts val="300"/>
              </a:spcAft>
              <a:tabLst>
                <a:tab pos="457200" algn="l"/>
                <a:tab pos="914400" algn="l"/>
                <a:tab pos="1371600" algn="l"/>
                <a:tab pos="3246120" algn="ctr"/>
              </a:tabLst>
            </a:pPr>
            <a:r>
              <a:rPr lang="en-US" sz="3600" b="1" dirty="0">
                <a:solidFill>
                  <a:srgbClr val="FFFF00"/>
                </a:solidFill>
              </a:rPr>
              <a:t>Proper Motives</a:t>
            </a:r>
            <a:endParaRPr lang="en-US" sz="3600" b="1" dirty="0">
              <a:solidFill>
                <a:srgbClr val="FFFF00"/>
              </a:solidFill>
              <a:effectLst/>
            </a:endParaRPr>
          </a:p>
        </p:txBody>
      </p:sp>
      <p:sp>
        <p:nvSpPr>
          <p:cNvPr id="55299" name="Rectangle 3"/>
          <p:cNvSpPr>
            <a:spLocks noGrp="1" noChangeArrowheads="1"/>
          </p:cNvSpPr>
          <p:nvPr>
            <p:ph type="body" idx="1"/>
          </p:nvPr>
        </p:nvSpPr>
        <p:spPr>
          <a:xfrm>
            <a:off x="533400" y="1143000"/>
            <a:ext cx="11125200" cy="4355038"/>
          </a:xfrm>
        </p:spPr>
        <p:txBody>
          <a:bodyPr wrap="square">
            <a:spAutoFit/>
          </a:bodyPr>
          <a:lstStyle/>
          <a:p>
            <a:pPr marL="0" indent="0" algn="ctr">
              <a:spcBef>
                <a:spcPts val="600"/>
              </a:spcBef>
              <a:buNone/>
            </a:pPr>
            <a:r>
              <a:rPr lang="en-US" sz="2800" b="1" i="1" dirty="0">
                <a:solidFill>
                  <a:schemeClr val="accent1"/>
                </a:solidFill>
              </a:rPr>
              <a:t>Sincere love for souls to help people be saved</a:t>
            </a:r>
            <a:br>
              <a:rPr lang="en-US" sz="2800" b="1" i="1" dirty="0"/>
            </a:br>
            <a:r>
              <a:rPr lang="en-US" sz="2800" dirty="0">
                <a:solidFill>
                  <a:schemeClr val="accent2"/>
                </a:solidFill>
                <a:latin typeface="Comic Sans MS" panose="030F0702030302020204" pitchFamily="66" charset="0"/>
              </a:rPr>
              <a:t>Ephesians 4:15; 2 Timothy 2:24-26; Galatians 6:1; 1 Peter 3:15; Luke 22:24-26 </a:t>
            </a:r>
          </a:p>
          <a:p>
            <a:pPr marL="0" indent="0" algn="ctr">
              <a:spcBef>
                <a:spcPts val="600"/>
              </a:spcBef>
              <a:buNone/>
            </a:pPr>
            <a:r>
              <a:rPr lang="en-US" sz="2800" b="1" i="1" dirty="0">
                <a:solidFill>
                  <a:schemeClr val="accent1"/>
                </a:solidFill>
              </a:rPr>
              <a:t>Not sinful motives</a:t>
            </a:r>
          </a:p>
          <a:p>
            <a:pPr marL="274320" indent="-274320">
              <a:spcBef>
                <a:spcPts val="600"/>
              </a:spcBef>
              <a:buNone/>
            </a:pPr>
            <a:r>
              <a:rPr lang="en-US" sz="2800" b="1" dirty="0"/>
              <a:t>Pride and jealousy - </a:t>
            </a:r>
            <a:r>
              <a:rPr lang="en-US" sz="2800" dirty="0">
                <a:solidFill>
                  <a:schemeClr val="accent2"/>
                </a:solidFill>
                <a:latin typeface="Comic Sans MS" panose="030F0702030302020204" pitchFamily="66" charset="0"/>
              </a:rPr>
              <a:t>Mark 9:34; 1 Timothy 6:4; James 3:14-18 </a:t>
            </a:r>
          </a:p>
          <a:p>
            <a:pPr marL="274320" indent="-274320">
              <a:spcBef>
                <a:spcPts val="600"/>
              </a:spcBef>
              <a:buNone/>
            </a:pPr>
            <a:r>
              <a:rPr lang="en-US" sz="2800" b="1" dirty="0"/>
              <a:t>Vengeance and bitterness - </a:t>
            </a:r>
            <a:r>
              <a:rPr lang="en-US" sz="2800" dirty="0">
                <a:solidFill>
                  <a:schemeClr val="accent2"/>
                </a:solidFill>
                <a:latin typeface="Comic Sans MS" panose="030F0702030302020204" pitchFamily="66" charset="0"/>
              </a:rPr>
              <a:t>Romans 12:17-21; 1 Peter 3:9 </a:t>
            </a:r>
          </a:p>
          <a:p>
            <a:pPr marL="274320" indent="-274320">
              <a:spcBef>
                <a:spcPts val="600"/>
              </a:spcBef>
              <a:buNone/>
            </a:pPr>
            <a:r>
              <a:rPr lang="en-US" sz="2800" b="1" dirty="0"/>
              <a:t>Personal gain or pleasure - </a:t>
            </a:r>
            <a:r>
              <a:rPr lang="en-US" sz="2800" dirty="0">
                <a:solidFill>
                  <a:schemeClr val="accent2"/>
                </a:solidFill>
                <a:latin typeface="Comic Sans MS" panose="030F0702030302020204" pitchFamily="66" charset="0"/>
              </a:rPr>
              <a:t>1 Timothy 6:4,5; James 4:1-3 </a:t>
            </a:r>
          </a:p>
          <a:p>
            <a:pPr marL="274320" indent="-274320">
              <a:spcBef>
                <a:spcPts val="600"/>
              </a:spcBef>
              <a:buNone/>
            </a:pPr>
            <a:r>
              <a:rPr lang="en-US" sz="2800" b="1" dirty="0"/>
              <a:t>Wrath and anger - </a:t>
            </a:r>
            <a:r>
              <a:rPr lang="en-US" sz="2800" dirty="0">
                <a:solidFill>
                  <a:schemeClr val="accent2"/>
                </a:solidFill>
                <a:latin typeface="Comic Sans MS" panose="030F0702030302020204" pitchFamily="66" charset="0"/>
              </a:rPr>
              <a:t>2 Corinthians 12:20; Mark 3:5; Ephesians 4:26; James 1:19,20</a:t>
            </a:r>
          </a:p>
        </p:txBody>
      </p:sp>
    </p:spTree>
    <p:extLst>
      <p:ext uri="{BB962C8B-B14F-4D97-AF65-F5344CB8AC3E}">
        <p14:creationId xmlns:p14="http://schemas.microsoft.com/office/powerpoint/2010/main" val="160302648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anim calcmode="lin" valueType="num">
                                      <p:cBhvr>
                                        <p:cTn id="7" dur="1000" fill="hold"/>
                                        <p:tgtEl>
                                          <p:spTgt spid="55299">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5299">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529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55299">
                                            <p:txEl>
                                              <p:pRg st="1" end="1"/>
                                            </p:txEl>
                                          </p:spTgt>
                                        </p:tgtEl>
                                        <p:attrNameLst>
                                          <p:attrName>style.visibility</p:attrName>
                                        </p:attrNameLst>
                                      </p:cBhvr>
                                      <p:to>
                                        <p:strVal val="visible"/>
                                      </p:to>
                                    </p:set>
                                    <p:anim calcmode="lin" valueType="num">
                                      <p:cBhvr>
                                        <p:cTn id="14" dur="1000" fill="hold"/>
                                        <p:tgtEl>
                                          <p:spTgt spid="55299">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55299">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5529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55299">
                                            <p:txEl>
                                              <p:pRg st="2" end="2"/>
                                            </p:txEl>
                                          </p:spTgt>
                                        </p:tgtEl>
                                        <p:attrNameLst>
                                          <p:attrName>style.visibility</p:attrName>
                                        </p:attrNameLst>
                                      </p:cBhvr>
                                      <p:to>
                                        <p:strVal val="visible"/>
                                      </p:to>
                                    </p:set>
                                    <p:anim calcmode="lin" valueType="num">
                                      <p:cBhvr>
                                        <p:cTn id="21" dur="1000" fill="hold"/>
                                        <p:tgtEl>
                                          <p:spTgt spid="55299">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55299">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5529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55299">
                                            <p:txEl>
                                              <p:pRg st="3" end="3"/>
                                            </p:txEl>
                                          </p:spTgt>
                                        </p:tgtEl>
                                        <p:attrNameLst>
                                          <p:attrName>style.visibility</p:attrName>
                                        </p:attrNameLst>
                                      </p:cBhvr>
                                      <p:to>
                                        <p:strVal val="visible"/>
                                      </p:to>
                                    </p:set>
                                    <p:anim calcmode="lin" valueType="num">
                                      <p:cBhvr>
                                        <p:cTn id="28" dur="1000" fill="hold"/>
                                        <p:tgtEl>
                                          <p:spTgt spid="55299">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55299">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55299">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55299">
                                            <p:txEl>
                                              <p:pRg st="4" end="4"/>
                                            </p:txEl>
                                          </p:spTgt>
                                        </p:tgtEl>
                                        <p:attrNameLst>
                                          <p:attrName>style.visibility</p:attrName>
                                        </p:attrNameLst>
                                      </p:cBhvr>
                                      <p:to>
                                        <p:strVal val="visible"/>
                                      </p:to>
                                    </p:set>
                                    <p:anim calcmode="lin" valueType="num">
                                      <p:cBhvr>
                                        <p:cTn id="35" dur="1000" fill="hold"/>
                                        <p:tgtEl>
                                          <p:spTgt spid="55299">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55299">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55299">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55299">
                                            <p:txEl>
                                              <p:pRg st="5" end="5"/>
                                            </p:txEl>
                                          </p:spTgt>
                                        </p:tgtEl>
                                        <p:attrNameLst>
                                          <p:attrName>style.visibility</p:attrName>
                                        </p:attrNameLst>
                                      </p:cBhvr>
                                      <p:to>
                                        <p:strVal val="visible"/>
                                      </p:to>
                                    </p:set>
                                    <p:anim calcmode="lin" valueType="num">
                                      <p:cBhvr>
                                        <p:cTn id="42" dur="1000" fill="hold"/>
                                        <p:tgtEl>
                                          <p:spTgt spid="55299">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55299">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552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33DD1-B7C3-6CBB-3E61-C1C47E97BB56}"/>
              </a:ext>
            </a:extLst>
          </p:cNvPr>
          <p:cNvSpPr>
            <a:spLocks noGrp="1"/>
          </p:cNvSpPr>
          <p:nvPr>
            <p:ph type="ctrTitle"/>
          </p:nvPr>
        </p:nvSpPr>
        <p:spPr>
          <a:xfrm>
            <a:off x="1524000" y="838200"/>
            <a:ext cx="9144000" cy="830997"/>
          </a:xfrm>
        </p:spPr>
        <p:txBody>
          <a:bodyPr anchor="t" anchorCtr="1">
            <a:spAutoFit/>
          </a:bodyPr>
          <a:lstStyle/>
          <a:p>
            <a:r>
              <a:rPr lang="en-US" sz="4800" dirty="0"/>
              <a:t>Judging Righteous Judgment</a:t>
            </a:r>
          </a:p>
        </p:txBody>
      </p:sp>
      <p:sp>
        <p:nvSpPr>
          <p:cNvPr id="3" name="Subtitle 2">
            <a:extLst>
              <a:ext uri="{FF2B5EF4-FFF2-40B4-BE49-F238E27FC236}">
                <a16:creationId xmlns:a16="http://schemas.microsoft.com/office/drawing/2014/main" id="{F28F8813-E15B-4526-E322-19097A54E9D6}"/>
              </a:ext>
            </a:extLst>
          </p:cNvPr>
          <p:cNvSpPr>
            <a:spLocks noGrp="1"/>
          </p:cNvSpPr>
          <p:nvPr>
            <p:ph type="subTitle" idx="1"/>
          </p:nvPr>
        </p:nvSpPr>
        <p:spPr>
          <a:xfrm>
            <a:off x="1066800" y="2487609"/>
            <a:ext cx="5029200" cy="2160591"/>
          </a:xfrm>
        </p:spPr>
        <p:txBody>
          <a:bodyPr wrap="square">
            <a:spAutoFit/>
          </a:bodyPr>
          <a:lstStyle/>
          <a:p>
            <a:r>
              <a:rPr lang="en-US" sz="3200" b="1" dirty="0">
                <a:solidFill>
                  <a:srgbClr val="FFFF00"/>
                </a:solidFill>
              </a:rPr>
              <a:t>The Need for Reproving Error</a:t>
            </a:r>
          </a:p>
          <a:p>
            <a:r>
              <a:rPr lang="en-US" sz="3200" b="1" dirty="0">
                <a:solidFill>
                  <a:srgbClr val="FFFF00"/>
                </a:solidFill>
              </a:rPr>
              <a:t>Guidelines for Proper Criticism</a:t>
            </a:r>
          </a:p>
        </p:txBody>
      </p:sp>
      <p:pic>
        <p:nvPicPr>
          <p:cNvPr id="5" name="Picture 4">
            <a:extLst>
              <a:ext uri="{FF2B5EF4-FFF2-40B4-BE49-F238E27FC236}">
                <a16:creationId xmlns:a16="http://schemas.microsoft.com/office/drawing/2014/main" id="{083F3BBC-D213-8B4E-1574-96706E8B43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3955" y="2362200"/>
            <a:ext cx="3839845" cy="2881884"/>
          </a:xfrm>
          <a:prstGeom prst="rect">
            <a:avLst/>
          </a:prstGeom>
        </p:spPr>
      </p:pic>
    </p:spTree>
    <p:extLst>
      <p:ext uri="{BB962C8B-B14F-4D97-AF65-F5344CB8AC3E}">
        <p14:creationId xmlns:p14="http://schemas.microsoft.com/office/powerpoint/2010/main" val="381707303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a:extLst>
              <a:ext uri="{FF2B5EF4-FFF2-40B4-BE49-F238E27FC236}">
                <a16:creationId xmlns:a16="http://schemas.microsoft.com/office/drawing/2014/main" id="{03B034C6-1D32-5059-90C1-95D1598C7741}"/>
              </a:ext>
            </a:extLst>
          </p:cNvPr>
          <p:cNvSpPr txBox="1">
            <a:spLocks noChangeArrowheads="1"/>
          </p:cNvSpPr>
          <p:nvPr/>
        </p:nvSpPr>
        <p:spPr>
          <a:xfrm>
            <a:off x="414779" y="350555"/>
            <a:ext cx="11462994" cy="5903154"/>
          </a:xfrm>
          <a:prstGeom prst="rect">
            <a:avLst/>
          </a:prstGeom>
          <a:solidFill>
            <a:schemeClr val="bg1"/>
          </a:solidFill>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Copyright David E. Pratte, 2022</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Permission is granted to display this PowerPoint under the following conditions:</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Display the link to</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2"/>
              </a:rPr>
              <a:t>www.BibleStudyLessons.com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Minor changes in content are permitted, but no teaching should be presented that disagrees with the teaching in the article associated with this PowerPoint at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3"/>
              </a:rPr>
              <a:t>www.BibleStudyLessons.com/powerpoint</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In no case may a fee of any kind be charged for our PowerPoints.</a:t>
            </a: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If you have a website, please add a link to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4"/>
              </a:rPr>
              <a:t>www.BibleStudyLessons.com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1600" dirty="0">
                <a:solidFill>
                  <a:srgbClr val="002060"/>
                </a:solidFill>
              </a:rPr>
              <a:t>Scripture quotations are generally from the New King James Version (NKJV), copyright 1982, 1988 by Thomas Nelson, Inc. Used by permission. All rights reserved.</a:t>
            </a:r>
            <a:endParaRPr lang="en-US" sz="1600" b="1"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a:extLst>
              <a:ext uri="{FF2B5EF4-FFF2-40B4-BE49-F238E27FC236}">
                <a16:creationId xmlns:a16="http://schemas.microsoft.com/office/drawing/2014/main" id="{2919DCEC-413A-00BA-FD7A-F842A91A1D75}"/>
              </a:ext>
            </a:extLst>
          </p:cNvPr>
          <p:cNvSpPr txBox="1"/>
          <p:nvPr/>
        </p:nvSpPr>
        <p:spPr>
          <a:xfrm>
            <a:off x="1036948" y="6352164"/>
            <a:ext cx="3337256" cy="338554"/>
          </a:xfrm>
          <a:prstGeom prst="rect">
            <a:avLst/>
          </a:prstGeom>
          <a:solidFill>
            <a:schemeClr val="bg1"/>
          </a:solidFill>
        </p:spPr>
        <p:txBody>
          <a:bodyPr wrap="square" rtlCol="0">
            <a:spAutoFit/>
          </a:bodyPr>
          <a:lstStyle/>
          <a:p>
            <a:pPr algn="ct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4"/>
              </a:rPr>
              <a:t>www.BibleStudyLessons.com</a:t>
            </a: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292907764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theme/theme1.xml><?xml version="1.0" encoding="utf-8"?>
<a:theme xmlns:a="http://schemas.openxmlformats.org/drawingml/2006/main" name="Diseño predeterminado">
  <a:themeElements>
    <a:clrScheme name="Custom 1">
      <a:dk1>
        <a:srgbClr val="66FFFF"/>
      </a:dk1>
      <a:lt1>
        <a:srgbClr val="66FFFF"/>
      </a:lt1>
      <a:dk2>
        <a:srgbClr val="66FFFF"/>
      </a:dk2>
      <a:lt2>
        <a:srgbClr val="FFFF00"/>
      </a:lt2>
      <a:accent1>
        <a:srgbClr val="99FF99"/>
      </a:accent1>
      <a:accent2>
        <a:srgbClr val="FFFFFF"/>
      </a:accent2>
      <a:accent3>
        <a:srgbClr val="FFFF66"/>
      </a:accent3>
      <a:accent4>
        <a:srgbClr val="FFFF66"/>
      </a:accent4>
      <a:accent5>
        <a:srgbClr val="CC99FF"/>
      </a:accent5>
      <a:accent6>
        <a:srgbClr val="FFFF00"/>
      </a:accent6>
      <a:hlink>
        <a:srgbClr val="0042C7"/>
      </a:hlink>
      <a:folHlink>
        <a:srgbClr val="FFFF66"/>
      </a:folHlink>
    </a:clrScheme>
    <a:fontScheme name="Righteous-Tahoma">
      <a:majorFont>
        <a:latin typeface="Righteous"/>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Red-06-fppt.per.potx.pptx" id="{3B80FD29-892F-4108-A881-CB9C1148CFFE}" vid="{6824BF2E-8E1A-4585-AF97-079C25B23A04}"/>
    </a:ext>
  </a:extLst>
</a:theme>
</file>

<file path=docProps/app.xml><?xml version="1.0" encoding="utf-8"?>
<Properties xmlns="http://schemas.openxmlformats.org/officeDocument/2006/extended-properties" xmlns:vt="http://schemas.openxmlformats.org/officeDocument/2006/docPropsVTypes">
  <Template>Red-06-fppt.per</Template>
  <TotalTime>916</TotalTime>
  <Words>1394</Words>
  <Application>Microsoft Office PowerPoint</Application>
  <PresentationFormat>Widescreen</PresentationFormat>
  <Paragraphs>109</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Righteous</vt:lpstr>
      <vt:lpstr>Arial</vt:lpstr>
      <vt:lpstr>Tahoma</vt:lpstr>
      <vt:lpstr>Comic Sans MS</vt:lpstr>
      <vt:lpstr>Diseño predeterminado</vt:lpstr>
      <vt:lpstr>PowerPoint Presentation</vt:lpstr>
      <vt:lpstr>Judging Righteous Judgment</vt:lpstr>
      <vt:lpstr>Examples of True Teachers</vt:lpstr>
      <vt:lpstr>The Example of Jesus</vt:lpstr>
      <vt:lpstr>Scriptures about Reproving Sin</vt:lpstr>
      <vt:lpstr>Application of Love</vt:lpstr>
      <vt:lpstr>“Preach the Gospel, but Let Others Alone”?</vt:lpstr>
      <vt:lpstr>What Can We Preach Without Rebuking Anyone?</vt:lpstr>
      <vt:lpstr>People Who Objected to Sin Being Rebuked</vt:lpstr>
      <vt:lpstr>Judging Righteous Judgment</vt:lpstr>
      <vt:lpstr>Guidelines for Proper Judgments</vt:lpstr>
      <vt:lpstr>The Proper Standard for Judging</vt:lpstr>
      <vt:lpstr>Guidelines for Proper Judgments</vt:lpstr>
      <vt:lpstr>Proper Example and Consistency</vt:lpstr>
      <vt:lpstr>Guidelines for Proper Judgments</vt:lpstr>
      <vt:lpstr>Proper Motives</vt:lpstr>
      <vt:lpstr>Judging Righteous Judgment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Criticizing Other Beliefs; Judging Righteous Judgment, David E. Pratte, https://gospelway.com</dc:title>
  <dc:subject>Criticizing Other Beliefs; Judging Righteous Judgment, David E. Pratte, https://gospelway.com</dc:subject>
  <dc:creator>David Pratte</dc:creator>
  <cp:keywords>judge righteous judgment criticize criticism rebuke reproof reprove attitudes positive negative preaching motives Bible standard manmade doctrines opinions hypocrisy </cp:keywords>
  <cp:lastModifiedBy>David Pratte</cp:lastModifiedBy>
  <cp:revision>146</cp:revision>
  <dcterms:created xsi:type="dcterms:W3CDTF">2022-06-10T20:38:14Z</dcterms:created>
  <dcterms:modified xsi:type="dcterms:W3CDTF">2022-07-25T19:13:57Z</dcterms:modified>
</cp:coreProperties>
</file>