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60" r:id="rId2"/>
    <p:sldId id="256" r:id="rId3"/>
    <p:sldId id="265" r:id="rId4"/>
    <p:sldId id="259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Bookman Old Style" panose="02050604050505020204" pitchFamily="18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omic Sans MS" panose="030F0702030302020204" pitchFamily="66" charset="0"/>
      <p:regular r:id="rId19"/>
      <p:bold r:id="rId20"/>
      <p:italic r:id="rId21"/>
      <p:boldItalic r:id="rId22"/>
    </p:embeddedFont>
    <p:embeddedFont>
      <p:font typeface="Tahoma" panose="020B0604030504040204" pitchFamily="34" charset="0"/>
      <p:regular r:id="rId23"/>
      <p:bold r:id="rId24"/>
    </p:embeddedFont>
    <p:embeddedFont>
      <p:font typeface="Trebuchet MS" panose="020B060302020202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4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 Pratte" initials="DP" lastIdx="1" clrIdx="0">
    <p:extLst>
      <p:ext uri="{19B8F6BF-5375-455C-9EA6-DF929625EA0E}">
        <p15:presenceInfo xmlns:p15="http://schemas.microsoft.com/office/powerpoint/2012/main" userId="b025c337b1ca126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17E"/>
    <a:srgbClr val="588E00"/>
    <a:srgbClr val="003635"/>
    <a:srgbClr val="5DD5FF"/>
    <a:srgbClr val="600000"/>
    <a:srgbClr val="FF8225"/>
    <a:srgbClr val="FF2549"/>
    <a:srgbClr val="FF0D97"/>
    <a:srgbClr val="0000CC"/>
    <a:srgbClr val="9EFF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340" autoAdjust="0"/>
    <p:restoredTop sz="94660"/>
  </p:normalViewPr>
  <p:slideViewPr>
    <p:cSldViewPr snapToGrid="0">
      <p:cViewPr varScale="1">
        <p:scale>
          <a:sx n="58" d="100"/>
          <a:sy n="58" d="100"/>
        </p:scale>
        <p:origin x="737" y="48"/>
      </p:cViewPr>
      <p:guideLst>
        <p:guide orient="horz" pos="2160"/>
        <p:guide pos="28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0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1/25/22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00551" y="383454"/>
            <a:ext cx="7860888" cy="1976289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930" y="5206180"/>
            <a:ext cx="7846143" cy="904568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693" y="131967"/>
            <a:ext cx="8259099" cy="101803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446" y="1887794"/>
            <a:ext cx="8244349" cy="4444181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2234" y="581382"/>
            <a:ext cx="6751111" cy="967132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2543" y="1612491"/>
            <a:ext cx="6776884" cy="4678168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68" y="195042"/>
            <a:ext cx="8093365" cy="1018033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2148364"/>
            <a:ext cx="4040188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778227"/>
            <a:ext cx="4040188" cy="3035059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2" y="2148364"/>
            <a:ext cx="4041775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2" y="2778227"/>
            <a:ext cx="4041775" cy="3035059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3101619"/>
            <a:ext cx="1463784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1/25/22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49" y="6951663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spd="slow">
    <p:push dir="u"/>
  </p:transition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dcareaeducators4socialjustice.org/black-lives-matter/13-guiding-principles#:~:text=%20Black%20Lives%20Matter%2013%20Guiding%20Principles%20,to%20embodying%20and%20practicing%20justice%2C%20liberation%2C...%20More%20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-207395" y="-103697"/>
            <a:ext cx="9417381" cy="709838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/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051" y="4750817"/>
            <a:ext cx="7986252" cy="730043"/>
          </a:xfrm>
        </p:spPr>
        <p:txBody>
          <a:bodyPr/>
          <a:lstStyle/>
          <a:p>
            <a:r>
              <a:rPr lang="en-US" dirty="0"/>
              <a:t>FPPT.com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F4881AC-5B1D-4CA9-AA46-5C044CA450C6}"/>
              </a:ext>
            </a:extLst>
          </p:cNvPr>
          <p:cNvSpPr txBox="1">
            <a:spLocks noChangeArrowheads="1"/>
          </p:cNvSpPr>
          <p:nvPr/>
        </p:nvSpPr>
        <p:spPr>
          <a:xfrm>
            <a:off x="1424762" y="934516"/>
            <a:ext cx="6192875" cy="791633"/>
          </a:xfrm>
          <a:prstGeom prst="rect">
            <a:avLst/>
          </a:prstGeom>
          <a:gradFill flip="none" rotWithShape="1">
            <a:gsLst>
              <a:gs pos="0">
                <a:srgbClr val="0000CC"/>
              </a:gs>
              <a:gs pos="50000">
                <a:srgbClr val="00217E"/>
              </a:gs>
              <a:gs pos="100000">
                <a:schemeClr val="tx1">
                  <a:lumMod val="75000"/>
                </a:schemeClr>
              </a:gs>
            </a:gsLst>
            <a:path path="rect">
              <a:fillToRect l="50000" t="50000" r="50000" b="50000"/>
            </a:path>
            <a:tileRect/>
          </a:gra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121920" tIns="60960" rIns="121920" bIns="60960" rtlCol="0" anchor="ctr">
            <a:normAutofit fontScale="97500" lnSpcReduction="10000"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27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 dirty="0"/>
              <a:t>Justice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AC420E-D5C5-4F57-8AFB-972D39F649BF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3EA9EDC1-A4B1-4BDE-88F9-50DBB41670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22335" y="529394"/>
            <a:ext cx="6492592" cy="1077218"/>
          </a:xfrm>
          <a:gradFill flip="none" rotWithShape="1">
            <a:gsLst>
              <a:gs pos="0">
                <a:srgbClr val="0000CC"/>
              </a:gs>
              <a:gs pos="55000">
                <a:srgbClr val="00217E"/>
              </a:gs>
              <a:gs pos="100000">
                <a:srgbClr val="00B0F0"/>
              </a:gs>
            </a:gsLst>
            <a:path path="rect">
              <a:fillToRect l="50000" t="50000" r="50000" b="50000"/>
            </a:path>
            <a:tileRect/>
          </a:gradFill>
          <a:ln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Importance and Meaning </a:t>
            </a:r>
            <a:br>
              <a:rPr lang="en-US" sz="3200" b="1" dirty="0">
                <a:solidFill>
                  <a:srgbClr val="FFFF00"/>
                </a:solidFill>
              </a:rPr>
            </a:br>
            <a:r>
              <a:rPr lang="en-US" sz="3200" b="1" dirty="0">
                <a:solidFill>
                  <a:srgbClr val="FFFF00"/>
                </a:solidFill>
              </a:rPr>
              <a:t>of Justice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F84723-4C62-4DF2-95DE-5DDC8310A571}"/>
              </a:ext>
            </a:extLst>
          </p:cNvPr>
          <p:cNvSpPr txBox="1">
            <a:spLocks noChangeArrowheads="1"/>
          </p:cNvSpPr>
          <p:nvPr/>
        </p:nvSpPr>
        <p:spPr>
          <a:xfrm>
            <a:off x="2089574" y="1874894"/>
            <a:ext cx="6756252" cy="3287054"/>
          </a:xfrm>
          <a:prstGeom prst="rect">
            <a:avLst/>
          </a:prstGeom>
          <a:solidFill>
            <a:srgbClr val="00217E"/>
          </a:solidFill>
        </p:spPr>
        <p:txBody>
          <a:bodyPr vert="horz" wrap="square" lIns="121920" tIns="60960" rIns="121920" bIns="60960" rtlCol="0">
            <a:sp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chemeClr val="accent1"/>
                </a:solidFill>
              </a:rPr>
              <a:t>Importance of Justice</a:t>
            </a:r>
            <a:br>
              <a:rPr lang="en-US" sz="2800" b="1" dirty="0">
                <a:solidFill>
                  <a:schemeClr val="accent1"/>
                </a:solidFill>
              </a:rPr>
            </a:br>
            <a:r>
              <a:rPr lang="en-US" sz="2400" dirty="0"/>
              <a:t>Matthew 23:23 – Weightier matter of law</a:t>
            </a:r>
            <a:br>
              <a:rPr lang="en-US" sz="2400" dirty="0"/>
            </a:br>
            <a:r>
              <a:rPr lang="en-US" sz="2400" dirty="0"/>
              <a:t>Proverbs 21:3 – Greater than sacrifice</a:t>
            </a:r>
            <a:br>
              <a:rPr lang="en-US" sz="2400" dirty="0"/>
            </a:br>
            <a:r>
              <a:rPr lang="en-US" sz="2400" dirty="0"/>
              <a:t>Psalms 33:5 – God loves justice</a:t>
            </a:r>
          </a:p>
          <a:p>
            <a:pPr marL="0" indent="0" algn="ctr">
              <a:buNone/>
            </a:pPr>
            <a:r>
              <a:rPr lang="en-US" sz="2800" b="1" dirty="0">
                <a:solidFill>
                  <a:schemeClr val="accent1"/>
                </a:solidFill>
              </a:rPr>
              <a:t>Meaning of Justice</a:t>
            </a:r>
            <a:br>
              <a:rPr lang="en-US" sz="2800" b="1" dirty="0">
                <a:solidFill>
                  <a:schemeClr val="accent1"/>
                </a:solidFill>
              </a:rPr>
            </a:br>
            <a:r>
              <a:rPr lang="en-US" sz="2400" dirty="0"/>
              <a:t>Deuteronomy 25:1 – Justify the righteous but condemn the wicked </a:t>
            </a:r>
            <a:br>
              <a:rPr lang="en-US" sz="2400" dirty="0"/>
            </a:br>
            <a:r>
              <a:rPr lang="en-US" sz="2400" dirty="0"/>
              <a:t>Ezekiel 33:18-20 – Based on what a person does </a:t>
            </a:r>
          </a:p>
        </p:txBody>
      </p:sp>
    </p:spTree>
    <p:extLst>
      <p:ext uri="{BB962C8B-B14F-4D97-AF65-F5344CB8AC3E}">
        <p14:creationId xmlns:p14="http://schemas.microsoft.com/office/powerpoint/2010/main" val="32366179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>
            <a:extLst>
              <a:ext uri="{FF2B5EF4-FFF2-40B4-BE49-F238E27FC236}">
                <a16:creationId xmlns:a16="http://schemas.microsoft.com/office/drawing/2014/main" id="{3EA9EDC1-A4B1-4BDE-88F9-50DBB41670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5671" y="511974"/>
            <a:ext cx="6492592" cy="1077218"/>
          </a:xfrm>
          <a:gradFill flip="none" rotWithShape="1">
            <a:gsLst>
              <a:gs pos="0">
                <a:srgbClr val="0000CC"/>
              </a:gs>
              <a:gs pos="55000">
                <a:srgbClr val="00217E"/>
              </a:gs>
              <a:gs pos="100000">
                <a:srgbClr val="00B0F0"/>
              </a:gs>
            </a:gsLst>
            <a:path path="rect">
              <a:fillToRect l="50000" t="50000" r="50000" b="50000"/>
            </a:path>
            <a:tileRect/>
          </a:gradFill>
          <a:ln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Activities/Relationships </a:t>
            </a:r>
            <a:br>
              <a:rPr lang="en-US" sz="3200" b="1" dirty="0">
                <a:solidFill>
                  <a:srgbClr val="FFFF00"/>
                </a:solidFill>
              </a:rPr>
            </a:br>
            <a:r>
              <a:rPr lang="en-US" sz="3200" b="1" dirty="0">
                <a:solidFill>
                  <a:srgbClr val="FFFF00"/>
                </a:solidFill>
              </a:rPr>
              <a:t>Where Justice Is Needed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56939075-CE94-4590-B42A-8A9C252D19C6}"/>
              </a:ext>
            </a:extLst>
          </p:cNvPr>
          <p:cNvSpPr txBox="1">
            <a:spLocks noChangeArrowheads="1"/>
          </p:cNvSpPr>
          <p:nvPr/>
        </p:nvSpPr>
        <p:spPr>
          <a:xfrm>
            <a:off x="2473641" y="1888667"/>
            <a:ext cx="5994400" cy="4167295"/>
          </a:xfrm>
          <a:prstGeom prst="rect">
            <a:avLst/>
          </a:prstGeom>
          <a:solidFill>
            <a:srgbClr val="00217E"/>
          </a:solidFill>
        </p:spPr>
        <p:txBody>
          <a:bodyPr vert="horz" wrap="square" lIns="121920" tIns="60960" rIns="121920" bIns="60960" rtlCol="0">
            <a:sp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accent1"/>
                </a:solidFill>
                <a:cs typeface="Tahoma" pitchFamily="34" charset="0"/>
              </a:rPr>
              <a:t>Government</a:t>
            </a:r>
            <a:br>
              <a:rPr lang="en-US" sz="2400" dirty="0"/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1 Peter 2:13,14; </a:t>
            </a:r>
            <a:b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Deuteronomy 16:18-20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accent1"/>
                </a:solidFill>
                <a:cs typeface="Tahoma" pitchFamily="34" charset="0"/>
              </a:rPr>
              <a:t>Business</a:t>
            </a:r>
            <a:br>
              <a:rPr lang="en-US" sz="2400" dirty="0"/>
            </a:br>
            <a:r>
              <a:rPr lang="en-US" sz="2400" dirty="0">
                <a:solidFill>
                  <a:schemeClr val="accent2"/>
                </a:solidFill>
              </a:rPr>
              <a:t>Colossians 4:1; </a:t>
            </a:r>
            <a:br>
              <a:rPr lang="en-US" sz="2400" dirty="0">
                <a:solidFill>
                  <a:schemeClr val="accent2"/>
                </a:solidFill>
              </a:rPr>
            </a:br>
            <a:r>
              <a:rPr lang="en-US" sz="2400" dirty="0">
                <a:solidFill>
                  <a:schemeClr val="accent2"/>
                </a:solidFill>
              </a:rPr>
              <a:t>Leviticus 19:35,36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accent1"/>
                </a:solidFill>
                <a:cs typeface="Tahoma" pitchFamily="34" charset="0"/>
              </a:rPr>
              <a:t>Family</a:t>
            </a:r>
            <a:br>
              <a:rPr lang="en-US" sz="2400" dirty="0"/>
            </a:br>
            <a:r>
              <a:rPr lang="en-US" sz="2400" dirty="0">
                <a:solidFill>
                  <a:schemeClr val="accent2"/>
                </a:solidFill>
              </a:rPr>
              <a:t>Genesis 18:19; Colossians 3:21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1"/>
                </a:solidFill>
                <a:cs typeface="Tahoma" pitchFamily="34" charset="0"/>
              </a:rPr>
              <a:t>Religion</a:t>
            </a:r>
            <a:br>
              <a:rPr lang="en-US" sz="2400" b="1" dirty="0">
                <a:solidFill>
                  <a:schemeClr val="accent1"/>
                </a:solidFill>
                <a:cs typeface="Tahoma" pitchFamily="34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John 7:24; Matthew 7:15,20,21; </a:t>
            </a:r>
            <a:b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Proverbs 28:4</a:t>
            </a:r>
            <a:endParaRPr 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75E774D9-9B07-4376-A141-1A5CB35483E6}"/>
              </a:ext>
            </a:extLst>
          </p:cNvPr>
          <p:cNvSpPr txBox="1">
            <a:spLocks noChangeArrowheads="1"/>
          </p:cNvSpPr>
          <p:nvPr/>
        </p:nvSpPr>
        <p:spPr>
          <a:xfrm>
            <a:off x="2001719" y="1302774"/>
            <a:ext cx="6807200" cy="861774"/>
          </a:xfrm>
          <a:prstGeom prst="rect">
            <a:avLst/>
          </a:prstGeom>
          <a:solidFill>
            <a:srgbClr val="00217E"/>
          </a:solidFill>
        </p:spPr>
        <p:txBody>
          <a:bodyPr vert="horz" wrap="square" lIns="121920" tIns="60960" rIns="121920" bIns="60960" rtlCol="0">
            <a:sp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sz="2400" b="1" dirty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Truth: God’s Word</a:t>
            </a:r>
            <a:br>
              <a:rPr lang="en-US" sz="2400" dirty="0">
                <a:solidFill>
                  <a:srgbClr val="66FFFF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Proverbs 2:6,9; 28:5; </a:t>
            </a:r>
            <a:r>
              <a:rPr lang="en-US" sz="240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Amos 5:14,15,24</a:t>
            </a:r>
            <a:endParaRPr lang="en-US" sz="2400" dirty="0">
              <a:solidFill>
                <a:schemeClr val="accent2"/>
              </a:solidFill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D4F6007-6C3B-4B50-8D1E-A0AAA80B1A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5671" y="626217"/>
            <a:ext cx="6492592" cy="584775"/>
          </a:xfrm>
          <a:gradFill flip="none" rotWithShape="1">
            <a:gsLst>
              <a:gs pos="0">
                <a:srgbClr val="0000CC"/>
              </a:gs>
              <a:gs pos="55000">
                <a:srgbClr val="00217E"/>
              </a:gs>
              <a:gs pos="100000">
                <a:srgbClr val="00B0F0"/>
              </a:gs>
            </a:gsLst>
            <a:path path="rect">
              <a:fillToRect l="50000" t="50000" r="50000" b="50000"/>
            </a:path>
            <a:tileRect/>
          </a:gradFill>
          <a:ln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Requirements of Justice</a:t>
            </a:r>
          </a:p>
        </p:txBody>
      </p:sp>
    </p:spTree>
    <p:extLst>
      <p:ext uri="{BB962C8B-B14F-4D97-AF65-F5344CB8AC3E}">
        <p14:creationId xmlns:p14="http://schemas.microsoft.com/office/powerpoint/2010/main" val="30429193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75E774D9-9B07-4376-A141-1A5CB35483E6}"/>
              </a:ext>
            </a:extLst>
          </p:cNvPr>
          <p:cNvSpPr txBox="1">
            <a:spLocks noChangeArrowheads="1"/>
          </p:cNvSpPr>
          <p:nvPr/>
        </p:nvSpPr>
        <p:spPr>
          <a:xfrm>
            <a:off x="1832369" y="2386848"/>
            <a:ext cx="7273923" cy="4062651"/>
          </a:xfrm>
          <a:prstGeom prst="rect">
            <a:avLst/>
          </a:prstGeom>
          <a:solidFill>
            <a:srgbClr val="00217E"/>
          </a:solidFill>
        </p:spPr>
        <p:txBody>
          <a:bodyPr vert="horz" wrap="square" lIns="121920" tIns="60960" rIns="121920" bIns="60960" rtlCol="0">
            <a:sp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FF00"/>
                </a:solidFill>
              </a:rPr>
              <a:t>D.C. Area Educators for Social Justice is a network of educators who seek to strengthen and deepen social justice teaching.</a:t>
            </a:r>
            <a:r>
              <a:rPr lang="en-US" sz="2400" dirty="0">
                <a:solidFill>
                  <a:srgbClr val="FFFF00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FF00"/>
                </a:solidFill>
              </a:rPr>
              <a:t>6. Queer Affirming …</a:t>
            </a:r>
            <a:endParaRPr lang="en-US" sz="24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FF00"/>
                </a:solidFill>
              </a:rPr>
              <a:t>7. Trans Affirming …</a:t>
            </a:r>
            <a:endParaRPr lang="en-US" sz="24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FFFF00"/>
                </a:solidFill>
              </a:rPr>
              <a:t>11. Black Villages</a:t>
            </a:r>
            <a:endParaRPr lang="en-US" sz="24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>
                <a:solidFill>
                  <a:srgbClr val="FFFF00"/>
                </a:solidFill>
              </a:rPr>
              <a:t>We are committed to disrupting the Western-prescribed nuclear family structure requirement …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www.dcareaeducators4socialjustice.org/black-lives-matter/13-guiding-principles#:~:text=%20Black%20Lives%20Matter%2013%20Guiding%20Principles%20,to%20embodying%20and%20practicing%20justice%2C%20liberation%2C...%20More%20</a:t>
            </a:r>
            <a:r>
              <a:rPr lang="en-US" sz="1600" dirty="0">
                <a:solidFill>
                  <a:schemeClr val="tx2"/>
                </a:solidFill>
              </a:rPr>
              <a:t> (12/11/2020)</a:t>
            </a:r>
            <a:endParaRPr lang="en-US" sz="1600" dirty="0">
              <a:solidFill>
                <a:schemeClr val="tx2"/>
              </a:solidFill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3227CB-E946-4E72-8B2A-86A34595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433" y="419293"/>
            <a:ext cx="6270206" cy="1730577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68681383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75E774D9-9B07-4376-A141-1A5CB35483E6}"/>
              </a:ext>
            </a:extLst>
          </p:cNvPr>
          <p:cNvSpPr txBox="1">
            <a:spLocks noChangeArrowheads="1"/>
          </p:cNvSpPr>
          <p:nvPr/>
        </p:nvSpPr>
        <p:spPr>
          <a:xfrm>
            <a:off x="2001719" y="1302774"/>
            <a:ext cx="6807200" cy="4785926"/>
          </a:xfrm>
          <a:prstGeom prst="rect">
            <a:avLst/>
          </a:prstGeom>
          <a:solidFill>
            <a:srgbClr val="00217E"/>
          </a:solidFill>
        </p:spPr>
        <p:txBody>
          <a:bodyPr vert="horz" wrap="square" lIns="121920" tIns="60960" rIns="121920" bIns="60960" rtlCol="0">
            <a:spAutoFit/>
          </a:bodyPr>
          <a:lstStyle>
            <a:lvl1pPr marL="257175" indent="-257175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sz="2400" b="1" dirty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Truth: God’s Word</a:t>
            </a:r>
            <a:br>
              <a:rPr lang="en-US" sz="2400" dirty="0">
                <a:solidFill>
                  <a:srgbClr val="66FFFF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Proverbs 2:6,9; 28:5; Amos 5:14,15,24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400" b="1" dirty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Impartially / Concern for Others</a:t>
            </a:r>
            <a:b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James 2:1-4,8,9; 1 Timothy 5:20,21; Proverbs 18:5; Deuteronomy 27:19; Leviticus 19:15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400" b="1" dirty="0">
                <a:solidFill>
                  <a:schemeClr val="accent1"/>
                </a:solidFill>
              </a:rPr>
              <a:t>Consistency and Sound Judgment</a:t>
            </a:r>
            <a:endParaRPr lang="en-US" sz="2400" b="1" dirty="0">
              <a:solidFill>
                <a:schemeClr val="accent1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Resist Pressure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- Exodus 23:2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Avoid Envy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- Matthew 27:18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Avoid Alcohol and Drugs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- Proverbs 31:4,5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dirty="0"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Practice What You Preach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- Romans 2:1-3,21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400" b="1" dirty="0">
                <a:solidFill>
                  <a:schemeClr val="accent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Individual Responsibility</a:t>
            </a:r>
            <a:b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  <a:ea typeface="Tahoma" panose="020B0604030504040204" pitchFamily="34" charset="0"/>
                <a:cs typeface="Tahoma" panose="020B0604030504040204" pitchFamily="34" charset="0"/>
              </a:rPr>
              <a:t>Deuteronomy 24:16; Ezekiel 18:20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D4F6007-6C3B-4B50-8D1E-A0AAA80B1A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5671" y="626217"/>
            <a:ext cx="6492592" cy="584775"/>
          </a:xfrm>
          <a:gradFill flip="none" rotWithShape="1">
            <a:gsLst>
              <a:gs pos="0">
                <a:srgbClr val="0000CC"/>
              </a:gs>
              <a:gs pos="55000">
                <a:srgbClr val="00217E"/>
              </a:gs>
              <a:gs pos="100000">
                <a:srgbClr val="00B0F0"/>
              </a:gs>
            </a:gsLst>
            <a:path path="rect">
              <a:fillToRect l="50000" t="50000" r="50000" b="50000"/>
            </a:path>
            <a:tileRect/>
          </a:gradFill>
          <a:ln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Requirements of Justice</a:t>
            </a:r>
          </a:p>
        </p:txBody>
      </p:sp>
    </p:spTree>
    <p:extLst>
      <p:ext uri="{BB962C8B-B14F-4D97-AF65-F5344CB8AC3E}">
        <p14:creationId xmlns:p14="http://schemas.microsoft.com/office/powerpoint/2010/main" val="32881239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3D756BC1-C382-409F-9B31-4ED83956B09C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991583"/>
            <a:ext cx="8229600" cy="45735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0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4CF299-83E1-4826-8356-826BF4C63137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846181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ookman-Trebuchet">
      <a:majorFont>
        <a:latin typeface="Bookman Old Style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1066-justice-template-16x9.pptx [Read-Only]" id="{8069F909-2301-42AB-9812-0CAC599562F1}" vid="{F6E84E13-C9D6-4A61-9FEC-1EA7F2FFCB7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Justice-gavel-law-fppt</Template>
  <TotalTime>112</TotalTime>
  <Words>423</Words>
  <Application>Microsoft Office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Tahoma</vt:lpstr>
      <vt:lpstr>Comic Sans MS</vt:lpstr>
      <vt:lpstr>Bookman Old Style</vt:lpstr>
      <vt:lpstr>Trebuchet MS</vt:lpstr>
      <vt:lpstr>Office Theme</vt:lpstr>
      <vt:lpstr>PowerPoint Presentation</vt:lpstr>
      <vt:lpstr>PowerPoint Presentation</vt:lpstr>
      <vt:lpstr>Importance and Meaning  of Justice</vt:lpstr>
      <vt:lpstr>Activities/Relationships  Where Justice Is Needed</vt:lpstr>
      <vt:lpstr>Requirements of Justice</vt:lpstr>
      <vt:lpstr>PowerPoint Presentation</vt:lpstr>
      <vt:lpstr>Requirements of Justice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Bible Justice, Social Justice, Perverted Justice? What does God want? PowerPoint slides and charts</dc:title>
  <dc:subject>What is justice? Is the standard the Bible or human opinion? Should we judge individual conduct or race, wealth, influence, or family? Social Justice? PowerPoint slides and charts</dc:subject>
  <dc:creator>David Pratte</dc:creator>
  <cp:keywords>religion, Bible, justice, standard, human, opinions, judgment, desires, judge, fairness, individual, conduct, race, wealth, influence,  family, Social Justice, responsibility, reparations, ancestors, parents, guilt, government, business, family, Jesus, Christ, God, right, wrong, righteousness, power, poverty, gender, partiality, discrimination, favoritism, impartial, unfair, envy,  - David E. Pratte; www.biblestudylessons.com</cp:keywords>
  <cp:lastModifiedBy>David Pratte</cp:lastModifiedBy>
  <cp:revision>84</cp:revision>
  <dcterms:created xsi:type="dcterms:W3CDTF">2020-12-07T20:24:50Z</dcterms:created>
  <dcterms:modified xsi:type="dcterms:W3CDTF">2022-01-25T20:01:41Z</dcterms:modified>
</cp:coreProperties>
</file>