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embeddedFontLst>
    <p:embeddedFont>
      <p:font typeface="Algerian" panose="04020705040A02060702" pitchFamily="82" charset="0"/>
      <p:regular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Gabriola" panose="04040605051002020D02" pitchFamily="82" charset="0"/>
      <p:regular r:id="rId22"/>
    </p:embeddedFont>
    <p:embeddedFont>
      <p:font typeface="Tahoma" panose="020B0604030504040204" pitchFamily="34" charset="0"/>
      <p:regular r:id="rId23"/>
      <p:bold r:id="rId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33CC33"/>
    <a:srgbClr val="FFCCFF"/>
    <a:srgbClr val="FDE533"/>
    <a:srgbClr val="FFFFCC"/>
    <a:srgbClr val="FF99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63" autoAdjust="0"/>
    <p:restoredTop sz="90929"/>
  </p:normalViewPr>
  <p:slideViewPr>
    <p:cSldViewPr showGuides="1">
      <p:cViewPr varScale="1">
        <p:scale>
          <a:sx n="58" d="100"/>
          <a:sy n="58" d="100"/>
        </p:scale>
        <p:origin x="710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86A72-9DFC-4016-8D3A-EF31A7E5D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C482F-3C08-4BCD-B9F2-190E77A16F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C34AD-93B2-49D0-8DB3-8B9164D0A4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E7E02-FBFA-4066-82DA-0477CDC392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DA0FD-42F8-46E5-BC6B-C5D57647B7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73A50-A717-4704-898A-2A6F50D095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5AFDE-67F4-49A5-A626-DB8C8B9254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DDC9B6-75B0-4AAE-9C95-F705F1185E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2EF2E-43F8-4DB0-94A2-8EDD743BC1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12AD5-58A7-4E5A-A585-C56285373C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51086-8D12-421D-B6BE-DEE2715CF6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EFB1953-3858-4CEB-90CA-0A171ABB4E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5410200" y="685800"/>
            <a:ext cx="335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5">
                    <a:lumMod val="25000"/>
                  </a:schemeClr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Leave and Cleave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Genesis 2:24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4EA617-520A-4A8E-B45F-9C5AB7D7B2BD}"/>
              </a:ext>
            </a:extLst>
          </p:cNvPr>
          <p:cNvSpPr txBox="1"/>
          <p:nvPr/>
        </p:nvSpPr>
        <p:spPr>
          <a:xfrm>
            <a:off x="5638800" y="63246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  <a:hlinkClick r:id="rId2"/>
              </a:rPr>
              <a:t>www.BibleStudyLessons.com</a:t>
            </a:r>
            <a:r>
              <a:rPr lang="en-US" sz="1400" b="1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4103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God’s Will for Marriage</a:t>
            </a:r>
            <a:endParaRPr lang="en-US" sz="3600" b="1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381000" y="1295400"/>
            <a:ext cx="83426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Marriage Is Ordained of God and Must Follow His Will.</a:t>
            </a:r>
            <a:br>
              <a:rPr lang="en-US" b="1" dirty="0">
                <a:solidFill>
                  <a:srgbClr val="FFFF00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1:16-28; 2:18-24; 2 Timothy 3:16,17; Psalm 127:1 </a:t>
            </a:r>
          </a:p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Marriage Is a Lifetime Bond Between One Man and One Woman.</a:t>
            </a:r>
            <a:br>
              <a:rPr lang="en-US" b="1" dirty="0">
                <a:solidFill>
                  <a:srgbClr val="FFFF00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2:24; Romans 7:2,3; Hebrews 13:4 </a:t>
            </a:r>
          </a:p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Man Should Provide for Himself and His Family.</a:t>
            </a:r>
            <a:br>
              <a:rPr lang="en-US" b="1" dirty="0">
                <a:solidFill>
                  <a:srgbClr val="FFFF00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3:17-1; Ephesians 5:28-31; 1 Timothy 5:8</a:t>
            </a:r>
          </a:p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The Man Is the Head of His Family, and Parents Have Authority Over Children.</a:t>
            </a:r>
            <a:br>
              <a:rPr lang="en-US" b="1" dirty="0">
                <a:solidFill>
                  <a:srgbClr val="FFFF00"/>
                </a:solidFill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3:16; Ephesians 5:22-25,28,29;1 Peter 3:1-7; Proverbs 1:8; Ephesians 6:1,4; Luke 2:51</a:t>
            </a:r>
          </a:p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Each Family Should Function Independently from Other Families.</a:t>
            </a:r>
          </a:p>
        </p:txBody>
      </p:sp>
    </p:spTree>
    <p:extLst>
      <p:ext uri="{BB962C8B-B14F-4D97-AF65-F5344CB8AC3E}">
        <p14:creationId xmlns:p14="http://schemas.microsoft.com/office/powerpoint/2010/main" val="3068270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4103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Each Family Independent</a:t>
            </a:r>
            <a:endParaRPr lang="en-US" sz="3600" b="1" dirty="0">
              <a:solidFill>
                <a:schemeClr val="tx2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1219200"/>
            <a:ext cx="44564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* Each man/woman joined to </a:t>
            </a:r>
            <a:r>
              <a:rPr lang="en-US" b="1" i="1" dirty="0">
                <a:latin typeface="+mn-lt"/>
              </a:rPr>
              <a:t>his/her</a:t>
            </a:r>
            <a:r>
              <a:rPr lang="en-US" dirty="0">
                <a:latin typeface="+mn-lt"/>
              </a:rPr>
              <a:t> wife/husband </a:t>
            </a:r>
            <a:br>
              <a:rPr lang="en-US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(Gen. 2:24; Rom. 7:2,3)</a:t>
            </a:r>
          </a:p>
          <a:p>
            <a:pPr algn="ctr"/>
            <a:r>
              <a:rPr lang="en-US" dirty="0">
                <a:latin typeface="+mn-lt"/>
              </a:rPr>
              <a:t>* Each man provide for </a:t>
            </a:r>
            <a:r>
              <a:rPr lang="en-US" b="1" i="1" dirty="0">
                <a:latin typeface="+mn-lt"/>
              </a:rPr>
              <a:t>his</a:t>
            </a:r>
            <a:r>
              <a:rPr lang="en-US" dirty="0">
                <a:latin typeface="+mn-lt"/>
              </a:rPr>
              <a:t> family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(Eph. 5:28-31; 1 Tim. 5:8)</a:t>
            </a:r>
          </a:p>
          <a:p>
            <a:pPr algn="ctr"/>
            <a:r>
              <a:rPr lang="en-US" dirty="0">
                <a:latin typeface="+mn-lt"/>
              </a:rPr>
              <a:t>* Each man head of </a:t>
            </a:r>
            <a:r>
              <a:rPr lang="en-US" b="1" i="1" dirty="0">
                <a:latin typeface="+mn-lt"/>
              </a:rPr>
              <a:t>his</a:t>
            </a:r>
            <a:r>
              <a:rPr lang="en-US" dirty="0">
                <a:latin typeface="+mn-lt"/>
              </a:rPr>
              <a:t> wife, each woman submit to </a:t>
            </a:r>
            <a:r>
              <a:rPr lang="en-US" b="1" i="1" dirty="0">
                <a:latin typeface="+mn-lt"/>
              </a:rPr>
              <a:t>her</a:t>
            </a:r>
            <a:r>
              <a:rPr lang="en-US" dirty="0">
                <a:latin typeface="+mn-lt"/>
              </a:rPr>
              <a:t> husband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(Gen. 3:16; Eph. 5:22-25,28,29; 1 Peter 3:1-7)</a:t>
            </a:r>
          </a:p>
          <a:p>
            <a:pPr algn="ctr"/>
            <a:r>
              <a:rPr lang="en-US" dirty="0">
                <a:latin typeface="+mn-lt"/>
              </a:rPr>
              <a:t>* Each father and mother raise </a:t>
            </a:r>
            <a:r>
              <a:rPr lang="en-US" b="1" i="1" dirty="0">
                <a:latin typeface="+mn-lt"/>
              </a:rPr>
              <a:t>their</a:t>
            </a:r>
            <a:r>
              <a:rPr lang="en-US" dirty="0">
                <a:latin typeface="+mn-lt"/>
              </a:rPr>
              <a:t> children; each child obey </a:t>
            </a:r>
            <a:r>
              <a:rPr lang="en-US" b="1" i="1" dirty="0">
                <a:latin typeface="+mn-lt"/>
              </a:rPr>
              <a:t>his</a:t>
            </a:r>
            <a:r>
              <a:rPr lang="en-US" dirty="0">
                <a:latin typeface="+mn-lt"/>
              </a:rPr>
              <a:t> mother and father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(Pro. 1:8; Eph. 6:1,4; Luke 2:51)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C548B8-AB83-4133-9E0A-8DB632D00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74" y="2694521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E39D1D-BF1C-4989-A49A-BCC84172B3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6670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</p:spTree>
    <p:extLst>
      <p:ext uri="{BB962C8B-B14F-4D97-AF65-F5344CB8AC3E}">
        <p14:creationId xmlns:p14="http://schemas.microsoft.com/office/powerpoint/2010/main" val="12811960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4103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Leaving &amp; Cleaving: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C548B8-AB83-4133-9E0A-8DB632D00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74" y="2694521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E39D1D-BF1C-4989-A49A-BCC84172B3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6670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</p:spTree>
    <p:extLst>
      <p:ext uri="{BB962C8B-B14F-4D97-AF65-F5344CB8AC3E}">
        <p14:creationId xmlns:p14="http://schemas.microsoft.com/office/powerpoint/2010/main" val="1275138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0.24514 -0.198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7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225 -0.1833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-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Leaving &amp; Cleaving: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Permanence of Marriage</a:t>
            </a:r>
            <a:br>
              <a:rPr lang="en-US" b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19:3-9</a:t>
            </a:r>
          </a:p>
        </p:txBody>
      </p:sp>
    </p:spTree>
    <p:extLst>
      <p:ext uri="{BB962C8B-B14F-4D97-AF65-F5344CB8AC3E}">
        <p14:creationId xmlns:p14="http://schemas.microsoft.com/office/powerpoint/2010/main" val="1160590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Leaving &amp; Cleaving: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Permanence of Marriage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Financial Independence</a:t>
            </a:r>
            <a:br>
              <a:rPr lang="en-US" b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3:10;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Timothy 5:8</a:t>
            </a:r>
          </a:p>
        </p:txBody>
      </p:sp>
    </p:spTree>
    <p:extLst>
      <p:ext uri="{BB962C8B-B14F-4D97-AF65-F5344CB8AC3E}">
        <p14:creationId xmlns:p14="http://schemas.microsoft.com/office/powerpoint/2010/main" val="263231993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Leaving &amp; Cleaving: Applications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Permanence of Marriage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Financial Independence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Independent Authority</a:t>
            </a:r>
          </a:p>
        </p:txBody>
      </p:sp>
    </p:spTree>
    <p:extLst>
      <p:ext uri="{BB962C8B-B14F-4D97-AF65-F5344CB8AC3E}">
        <p14:creationId xmlns:p14="http://schemas.microsoft.com/office/powerpoint/2010/main" val="295795955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Independent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+mn-lt"/>
              </a:rPr>
              <a:t>* Independent authority goes hand in hand with financial independence.</a:t>
            </a:r>
          </a:p>
          <a:p>
            <a:pPr algn="ctr"/>
            <a:r>
              <a:rPr lang="en-US" b="1" i="1" dirty="0">
                <a:latin typeface="+mn-lt"/>
              </a:rPr>
              <a:t>* Sometimes the new husband or wife depends too much on their parents.</a:t>
            </a:r>
            <a:br>
              <a:rPr lang="en-US" b="1" i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Gen. 2:24; Eph. 5:22-25</a:t>
            </a:r>
          </a:p>
        </p:txBody>
      </p:sp>
    </p:spTree>
    <p:extLst>
      <p:ext uri="{BB962C8B-B14F-4D97-AF65-F5344CB8AC3E}">
        <p14:creationId xmlns:p14="http://schemas.microsoft.com/office/powerpoint/2010/main" val="176638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Independent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+mn-lt"/>
              </a:rPr>
              <a:t>* Independent authority goes hand in hand with financial independence.</a:t>
            </a:r>
          </a:p>
          <a:p>
            <a:pPr algn="ctr"/>
            <a:r>
              <a:rPr lang="en-US" b="1" i="1" dirty="0">
                <a:latin typeface="+mn-lt"/>
              </a:rPr>
              <a:t>* Sometimes the new husband or wife depends too much on their parents.</a:t>
            </a:r>
            <a:br>
              <a:rPr lang="en-US" b="1" i="1" dirty="0">
                <a:latin typeface="+mn-lt"/>
              </a:rPr>
            </a:br>
            <a:r>
              <a:rPr lang="en-US" b="1" i="1" dirty="0">
                <a:latin typeface="+mn-lt"/>
              </a:rPr>
              <a:t>* Sometimes parents interfere with decisions.</a:t>
            </a:r>
          </a:p>
        </p:txBody>
      </p:sp>
    </p:spTree>
    <p:extLst>
      <p:ext uri="{BB962C8B-B14F-4D97-AF65-F5344CB8AC3E}">
        <p14:creationId xmlns:p14="http://schemas.microsoft.com/office/powerpoint/2010/main" val="6151646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Independent Authority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Parents may think children dishonor them by choosing different courses.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John 12:26; 1 Timothy 5:3;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2:17; Matthew 15:3-6</a:t>
            </a:r>
          </a:p>
          <a:p>
            <a:pPr algn="ctr"/>
            <a:r>
              <a:rPr lang="en-US" dirty="0">
                <a:solidFill>
                  <a:schemeClr val="accent1"/>
                </a:solidFill>
                <a:latin typeface="+mn-lt"/>
              </a:rPr>
              <a:t>Honoring parents means appreciating them &amp; caring in old age.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94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Parents &amp; Grown Children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1) Remember that parents and grown children make independent choices. </a:t>
            </a:r>
            <a:br>
              <a:rPr lang="en-US" b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4:15</a:t>
            </a:r>
          </a:p>
        </p:txBody>
      </p:sp>
    </p:spTree>
    <p:extLst>
      <p:ext uri="{BB962C8B-B14F-4D97-AF65-F5344CB8AC3E}">
        <p14:creationId xmlns:p14="http://schemas.microsoft.com/office/powerpoint/2010/main" val="235294038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Parents &amp; Grown Children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95471"/>
            <a:ext cx="44564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1) Remember that parents and grown children make independent choices.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2) Respect one another’s personal consciences</a:t>
            </a:r>
            <a:br>
              <a:rPr lang="en-US" b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14:13,19</a:t>
            </a:r>
          </a:p>
        </p:txBody>
      </p:sp>
    </p:spTree>
    <p:extLst>
      <p:ext uri="{BB962C8B-B14F-4D97-AF65-F5344CB8AC3E}">
        <p14:creationId xmlns:p14="http://schemas.microsoft.com/office/powerpoint/2010/main" val="73334436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</a:rPr>
              <a:t>Parents &amp; Grown Children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24F84-18F7-483D-A754-919B2294716A}"/>
              </a:ext>
            </a:extLst>
          </p:cNvPr>
          <p:cNvSpPr txBox="1"/>
          <p:nvPr/>
        </p:nvSpPr>
        <p:spPr>
          <a:xfrm>
            <a:off x="2325303" y="4415135"/>
            <a:ext cx="445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200400"/>
            <a:ext cx="44564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1) Remember that parents and grown children make independent choices.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2) Respect one another’s personal consciences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3) Follow all Biblical principles of reasoning.</a:t>
            </a:r>
            <a:br>
              <a:rPr lang="en-US" b="1" dirty="0">
                <a:latin typeface="+mn-lt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James 1:19,20; Pro. 10:19 Acts 17:2,3; 2 Tim. 3:16,17 </a:t>
            </a:r>
            <a:endParaRPr 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2394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AC240-DFB0-4013-8A3A-2A3906C3850B}"/>
              </a:ext>
            </a:extLst>
          </p:cNvPr>
          <p:cNvSpPr txBox="1"/>
          <p:nvPr/>
        </p:nvSpPr>
        <p:spPr>
          <a:xfrm>
            <a:off x="342900" y="266700"/>
            <a:ext cx="8458200" cy="6324600"/>
          </a:xfrm>
          <a:prstGeom prst="rect">
            <a:avLst/>
          </a:prstGeom>
          <a:solidFill>
            <a:schemeClr val="accent5">
              <a:lumMod val="25000"/>
              <a:alpha val="75000"/>
            </a:schemeClr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61DAC6-EE79-477E-83D5-4696ACD535D2}"/>
              </a:ext>
            </a:extLst>
          </p:cNvPr>
          <p:cNvSpPr txBox="1"/>
          <p:nvPr/>
        </p:nvSpPr>
        <p:spPr>
          <a:xfrm>
            <a:off x="457200" y="457200"/>
            <a:ext cx="8153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Leaving &amp; Cleaving: Applications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8C1A26-2BEF-4062-A180-C02197000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1295400" cy="1444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6C6A62-C1CC-4EFF-9FDF-ADA811B89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7" y="2667000"/>
            <a:ext cx="366426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AAA13-D1CF-4C47-A31C-45E6A7B15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50" y="2694521"/>
            <a:ext cx="455482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BBB4B-BAEF-4C73-B704-8BA3C26FD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19200"/>
            <a:ext cx="1295400" cy="1444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E5C879-D70E-4638-8C6D-38FF69B91C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2" y="2667000"/>
            <a:ext cx="3382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DAC4F6-8AB7-4558-B99B-72FA13F71F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691200"/>
            <a:ext cx="420445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D52EE-B0D2-4715-824F-8B3CE1D394CE}"/>
              </a:ext>
            </a:extLst>
          </p:cNvPr>
          <p:cNvSpPr txBox="1"/>
          <p:nvPr/>
        </p:nvSpPr>
        <p:spPr>
          <a:xfrm>
            <a:off x="457200" y="3657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91F8F6-FC45-41DB-B7B1-05154585299C}"/>
              </a:ext>
            </a:extLst>
          </p:cNvPr>
          <p:cNvSpPr txBox="1"/>
          <p:nvPr/>
        </p:nvSpPr>
        <p:spPr>
          <a:xfrm>
            <a:off x="6553200" y="3581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Jones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D67A42-5661-44F6-B759-5309413F43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1295400" cy="14449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7CAE71-B241-4715-89AE-B892A1E85535}"/>
              </a:ext>
            </a:extLst>
          </p:cNvPr>
          <p:cNvSpPr txBox="1"/>
          <p:nvPr/>
        </p:nvSpPr>
        <p:spPr>
          <a:xfrm>
            <a:off x="3581400" y="2743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+mn-lt"/>
              </a:rPr>
              <a:t>Smith - 2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0983DE-BFD2-4BCF-AF10-67757A4CA58D}"/>
              </a:ext>
            </a:extLst>
          </p:cNvPr>
          <p:cNvSpPr txBox="1"/>
          <p:nvPr/>
        </p:nvSpPr>
        <p:spPr>
          <a:xfrm>
            <a:off x="2325303" y="3905071"/>
            <a:ext cx="4456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Permanence of Marriage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Financial Independence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Independent Authority</a:t>
            </a:r>
          </a:p>
        </p:txBody>
      </p:sp>
    </p:spTree>
    <p:extLst>
      <p:ext uri="{BB962C8B-B14F-4D97-AF65-F5344CB8AC3E}">
        <p14:creationId xmlns:p14="http://schemas.microsoft.com/office/powerpoint/2010/main" val="156303712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AE5FF73C-0743-4FA2-8D2E-936CE94E614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60283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* Display the link to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* Minor changes in content are permitted, but no teaching should be presented that differs from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045BB-8FD7-45E4-98E1-4AEDEEF87097}"/>
              </a:ext>
            </a:extLst>
          </p:cNvPr>
          <p:cNvSpPr txBox="1"/>
          <p:nvPr/>
        </p:nvSpPr>
        <p:spPr>
          <a:xfrm>
            <a:off x="152400" y="6324601"/>
            <a:ext cx="27432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+mn-lt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4458880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Marriage-Wedding2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lgerian-Tahoma">
      <a:majorFont>
        <a:latin typeface="Algeri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Marriage-Wedding1.per-bible101</Template>
  <TotalTime>230</TotalTime>
  <Words>671</Words>
  <Application>Microsoft Office PowerPoint</Application>
  <PresentationFormat>On-screen Show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Gabriola</vt:lpstr>
      <vt:lpstr>Algerian</vt:lpstr>
      <vt:lpstr>Tahoma</vt:lpstr>
      <vt:lpstr>Comic Sans MS</vt:lpstr>
      <vt:lpstr>Times New Roman</vt:lpstr>
      <vt:lpstr>Marriage-Wedding2.per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Leave &amp; Cleave: Married Children Form Independent Families from Parents</dc:title>
  <dc:subject>Man should leave his father and mother and cleave (be joined) to his wife. Marriage forms a new family unit separate from their parents' family and in-laws. PowerPoint slides and charts</dc:subject>
  <dc:creator>David Pratte</dc:creator>
  <cp:keywords>Bible, marriage, leave, cleave, spouse, husband, wife, man, woman, parents, independent, companion, partner, permanence, divorce, in-laws, friends, maturity, love, affection, roles, homemaker, bread winner, income, authority, children, raising, responsibility, religion,  - David E. Pratte; www.biblestudylessons.com</cp:keywords>
  <cp:lastModifiedBy>David Pratte</cp:lastModifiedBy>
  <cp:revision>108</cp:revision>
  <dcterms:created xsi:type="dcterms:W3CDTF">2018-08-15T16:24:25Z</dcterms:created>
  <dcterms:modified xsi:type="dcterms:W3CDTF">2022-01-25T20:01:58Z</dcterms:modified>
</cp:coreProperties>
</file>