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52" r:id="rId1"/>
  </p:sldMasterIdLst>
  <p:sldIdLst>
    <p:sldId id="270" r:id="rId2"/>
    <p:sldId id="268" r:id="rId3"/>
    <p:sldId id="269" r:id="rId4"/>
    <p:sldId id="331" r:id="rId5"/>
    <p:sldId id="310" r:id="rId6"/>
    <p:sldId id="281" r:id="rId7"/>
    <p:sldId id="282" r:id="rId8"/>
    <p:sldId id="284" r:id="rId9"/>
    <p:sldId id="311" r:id="rId10"/>
    <p:sldId id="285" r:id="rId11"/>
    <p:sldId id="332" r:id="rId12"/>
    <p:sldId id="287" r:id="rId13"/>
    <p:sldId id="286" r:id="rId14"/>
    <p:sldId id="312" r:id="rId15"/>
    <p:sldId id="288" r:id="rId16"/>
    <p:sldId id="290" r:id="rId17"/>
    <p:sldId id="289" r:id="rId18"/>
    <p:sldId id="313" r:id="rId19"/>
    <p:sldId id="291" r:id="rId20"/>
    <p:sldId id="294" r:id="rId21"/>
    <p:sldId id="295" r:id="rId22"/>
    <p:sldId id="335" r:id="rId23"/>
    <p:sldId id="292" r:id="rId24"/>
    <p:sldId id="314" r:id="rId25"/>
    <p:sldId id="257" r:id="rId26"/>
    <p:sldId id="258" r:id="rId27"/>
    <p:sldId id="259" r:id="rId28"/>
    <p:sldId id="260" r:id="rId29"/>
    <p:sldId id="315" r:id="rId30"/>
    <p:sldId id="261" r:id="rId31"/>
    <p:sldId id="262" r:id="rId32"/>
    <p:sldId id="263" r:id="rId33"/>
    <p:sldId id="264" r:id="rId34"/>
    <p:sldId id="265" r:id="rId35"/>
    <p:sldId id="266" r:id="rId36"/>
    <p:sldId id="337" r:id="rId37"/>
    <p:sldId id="267" r:id="rId38"/>
    <p:sldId id="316" r:id="rId39"/>
    <p:sldId id="296" r:id="rId40"/>
    <p:sldId id="338" r:id="rId41"/>
    <p:sldId id="297" r:id="rId42"/>
    <p:sldId id="302" r:id="rId43"/>
    <p:sldId id="339" r:id="rId44"/>
    <p:sldId id="317" r:id="rId45"/>
    <p:sldId id="303" r:id="rId46"/>
    <p:sldId id="305" r:id="rId47"/>
    <p:sldId id="306" r:id="rId48"/>
    <p:sldId id="307" r:id="rId49"/>
    <p:sldId id="341" r:id="rId50"/>
    <p:sldId id="340" r:id="rId51"/>
    <p:sldId id="342" r:id="rId52"/>
    <p:sldId id="343" r:id="rId53"/>
    <p:sldId id="345" r:id="rId54"/>
    <p:sldId id="344" r:id="rId55"/>
    <p:sldId id="304" r:id="rId56"/>
    <p:sldId id="318" r:id="rId57"/>
    <p:sldId id="321" r:id="rId58"/>
    <p:sldId id="323" r:id="rId59"/>
    <p:sldId id="322" r:id="rId60"/>
    <p:sldId id="319" r:id="rId61"/>
    <p:sldId id="324" r:id="rId62"/>
    <p:sldId id="346" r:id="rId63"/>
    <p:sldId id="325" r:id="rId64"/>
    <p:sldId id="327" r:id="rId65"/>
    <p:sldId id="348" r:id="rId66"/>
    <p:sldId id="326" r:id="rId67"/>
    <p:sldId id="329" r:id="rId68"/>
    <p:sldId id="328" r:id="rId69"/>
    <p:sldId id="334" r:id="rId70"/>
  </p:sldIdLst>
  <p:sldSz cx="9144000" cy="6858000" type="screen4x3"/>
  <p:notesSz cx="6858000" cy="9144000"/>
  <p:embeddedFontLst>
    <p:embeddedFont>
      <p:font typeface="Arial Rounded MT Bold" panose="020F0704030504030204" pitchFamily="34" charset="0"/>
      <p:regular r:id="rId71"/>
    </p:embeddedFont>
    <p:embeddedFont>
      <p:font typeface="Black Chancery" pitchFamily="2" charset="0"/>
      <p:regular r:id="rId72"/>
    </p:embeddedFont>
    <p:embeddedFont>
      <p:font typeface="Comic Sans MS" panose="030F0702030302020204" pitchFamily="66" charset="0"/>
      <p:regular r:id="rId73"/>
      <p:bold r:id="rId74"/>
      <p:italic r:id="rId75"/>
      <p:boldItalic r:id="rId76"/>
    </p:embeddedFont>
    <p:embeddedFont>
      <p:font typeface="Tahoma" panose="020B0604030504040204" pitchFamily="34" charset="0"/>
      <p:regular r:id="rId77"/>
      <p:bold r:id="rId78"/>
    </p:embeddedFont>
    <p:embeddedFont>
      <p:font typeface="Trebuchet MS" panose="020B0603020202020204" pitchFamily="34" charset="0"/>
      <p:regular r:id="rId79"/>
      <p:bold r:id="rId80"/>
      <p:italic r:id="rId81"/>
      <p:boldItalic r:id="rId82"/>
    </p:embeddedFont>
  </p:embeddedFontLst>
  <p:defaultTextStyle>
    <a:defPPr>
      <a:defRPr lang="en-US"/>
    </a:defPPr>
    <a:lvl1pPr algn="l" rtl="0" fontAlgn="base">
      <a:spcBef>
        <a:spcPct val="0"/>
      </a:spcBef>
      <a:spcAft>
        <a:spcPct val="0"/>
      </a:spcAft>
      <a:defRPr sz="2400" kern="1200">
        <a:solidFill>
          <a:schemeClr val="tx1"/>
        </a:solidFill>
        <a:latin typeface="Arial" charset="0"/>
        <a:ea typeface="+mn-ea"/>
        <a:cs typeface="+mn-cs"/>
      </a:defRPr>
    </a:lvl1pPr>
    <a:lvl2pPr marL="457200" algn="l" rtl="0" fontAlgn="base">
      <a:spcBef>
        <a:spcPct val="0"/>
      </a:spcBef>
      <a:spcAft>
        <a:spcPct val="0"/>
      </a:spcAft>
      <a:defRPr sz="2400" kern="1200">
        <a:solidFill>
          <a:schemeClr val="tx1"/>
        </a:solidFill>
        <a:latin typeface="Arial" charset="0"/>
        <a:ea typeface="+mn-ea"/>
        <a:cs typeface="+mn-cs"/>
      </a:defRPr>
    </a:lvl2pPr>
    <a:lvl3pPr marL="914400" algn="l" rtl="0" fontAlgn="base">
      <a:spcBef>
        <a:spcPct val="0"/>
      </a:spcBef>
      <a:spcAft>
        <a:spcPct val="0"/>
      </a:spcAft>
      <a:defRPr sz="2400" kern="1200">
        <a:solidFill>
          <a:schemeClr val="tx1"/>
        </a:solidFill>
        <a:latin typeface="Arial" charset="0"/>
        <a:ea typeface="+mn-ea"/>
        <a:cs typeface="+mn-cs"/>
      </a:defRPr>
    </a:lvl3pPr>
    <a:lvl4pPr marL="1371600" algn="l" rtl="0" fontAlgn="base">
      <a:spcBef>
        <a:spcPct val="0"/>
      </a:spcBef>
      <a:spcAft>
        <a:spcPct val="0"/>
      </a:spcAft>
      <a:defRPr sz="2400" kern="1200">
        <a:solidFill>
          <a:schemeClr val="tx1"/>
        </a:solidFill>
        <a:latin typeface="Arial" charset="0"/>
        <a:ea typeface="+mn-ea"/>
        <a:cs typeface="+mn-cs"/>
      </a:defRPr>
    </a:lvl4pPr>
    <a:lvl5pPr marL="1828800" algn="l" rtl="0" fontAlgn="base">
      <a:spcBef>
        <a:spcPct val="0"/>
      </a:spcBef>
      <a:spcAft>
        <a:spcPct val="0"/>
      </a:spcAft>
      <a:defRPr sz="2400" kern="1200">
        <a:solidFill>
          <a:schemeClr val="tx1"/>
        </a:solidFill>
        <a:latin typeface="Arial" charset="0"/>
        <a:ea typeface="+mn-ea"/>
        <a:cs typeface="+mn-cs"/>
      </a:defRPr>
    </a:lvl5pPr>
    <a:lvl6pPr marL="2286000" algn="l" defTabSz="914400" rtl="0" eaLnBrk="1" latinLnBrk="0" hangingPunct="1">
      <a:defRPr sz="2400" kern="1200">
        <a:solidFill>
          <a:schemeClr val="tx1"/>
        </a:solidFill>
        <a:latin typeface="Arial" charset="0"/>
        <a:ea typeface="+mn-ea"/>
        <a:cs typeface="+mn-cs"/>
      </a:defRPr>
    </a:lvl6pPr>
    <a:lvl7pPr marL="2743200" algn="l" defTabSz="914400" rtl="0" eaLnBrk="1" latinLnBrk="0" hangingPunct="1">
      <a:defRPr sz="2400" kern="1200">
        <a:solidFill>
          <a:schemeClr val="tx1"/>
        </a:solidFill>
        <a:latin typeface="Arial" charset="0"/>
        <a:ea typeface="+mn-ea"/>
        <a:cs typeface="+mn-cs"/>
      </a:defRPr>
    </a:lvl7pPr>
    <a:lvl8pPr marL="3200400" algn="l" defTabSz="914400" rtl="0" eaLnBrk="1" latinLnBrk="0" hangingPunct="1">
      <a:defRPr sz="2400" kern="1200">
        <a:solidFill>
          <a:schemeClr val="tx1"/>
        </a:solidFill>
        <a:latin typeface="Arial" charset="0"/>
        <a:ea typeface="+mn-ea"/>
        <a:cs typeface="+mn-cs"/>
      </a:defRPr>
    </a:lvl8pPr>
    <a:lvl9pPr marL="3657600" algn="l" defTabSz="914400" rtl="0" eaLnBrk="1" latinLnBrk="0" hangingPunct="1">
      <a:defRPr sz="2400"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6FFFF"/>
    <a:srgbClr val="FFFFFF"/>
    <a:srgbClr val="66FF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34955" autoAdjust="0"/>
    <p:restoredTop sz="90929"/>
  </p:normalViewPr>
  <p:slideViewPr>
    <p:cSldViewPr showGuides="1">
      <p:cViewPr varScale="1">
        <p:scale>
          <a:sx n="58" d="100"/>
          <a:sy n="58" d="100"/>
        </p:scale>
        <p:origin x="422" y="45"/>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 d="1"/>
        <a:sy n="1" d="1"/>
      </p:scale>
      <p:origin x="0" y="-15686"/>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font" Target="fonts/font6.fntdata"/><Relationship Id="rId84"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font" Target="fonts/font1.fntdata"/><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font" Target="fonts/font4.fntdata"/><Relationship Id="rId79" Type="http://schemas.openxmlformats.org/officeDocument/2006/relationships/font" Target="fonts/font9.fntdata"/><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font" Target="fonts/font12.fntdata"/><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font" Target="fonts/font7.fntdata"/><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font" Target="fonts/font2.fntdata"/><Relationship Id="rId80" Type="http://schemas.openxmlformats.org/officeDocument/2006/relationships/font" Target="fonts/font10.fntdata"/><Relationship Id="rId85"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font" Target="fonts/font5.fntdata"/><Relationship Id="rId83"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font" Target="fonts/font3.fntdata"/><Relationship Id="rId78" Type="http://schemas.openxmlformats.org/officeDocument/2006/relationships/font" Target="fonts/font8.fntdata"/><Relationship Id="rId81" Type="http://schemas.openxmlformats.org/officeDocument/2006/relationships/font" Target="fonts/font11.fntdata"/><Relationship Id="rId86"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10242" name="Picture 2" descr="D:\0Temp\POT Test\BlackRed\Black-Red-Frame.gif"/>
          <p:cNvPicPr>
            <a:picLocks noChangeAspect="1" noChangeArrowheads="1"/>
          </p:cNvPicPr>
          <p:nvPr/>
        </p:nvPicPr>
        <p:blipFill>
          <a:blip r:embed="rId2" cstate="print"/>
          <a:srcRect/>
          <a:stretch>
            <a:fillRect/>
          </a:stretch>
        </p:blipFill>
        <p:spPr bwMode="auto">
          <a:xfrm>
            <a:off x="609600" y="533400"/>
            <a:ext cx="5449888" cy="3227388"/>
          </a:xfrm>
          <a:prstGeom prst="rect">
            <a:avLst/>
          </a:prstGeom>
          <a:noFill/>
        </p:spPr>
      </p:pic>
      <p:sp>
        <p:nvSpPr>
          <p:cNvPr id="10243" name="Rectangle 3"/>
          <p:cNvSpPr>
            <a:spLocks noGrp="1" noChangeArrowheads="1"/>
          </p:cNvSpPr>
          <p:nvPr>
            <p:ph type="ctrTitle"/>
          </p:nvPr>
        </p:nvSpPr>
        <p:spPr>
          <a:xfrm>
            <a:off x="1524000" y="1066800"/>
            <a:ext cx="6096000" cy="1879600"/>
          </a:xfrm>
        </p:spPr>
        <p:txBody>
          <a:bodyPr anchor="b"/>
          <a:lstStyle>
            <a:lvl1pPr>
              <a:lnSpc>
                <a:spcPct val="95000"/>
              </a:lnSpc>
              <a:defRPr sz="4800">
                <a:latin typeface="Black Chancery" pitchFamily="2" charset="0"/>
              </a:defRPr>
            </a:lvl1pPr>
          </a:lstStyle>
          <a:p>
            <a:r>
              <a:rPr lang="en-US"/>
              <a:t>Click to edit Master title style</a:t>
            </a:r>
          </a:p>
        </p:txBody>
      </p:sp>
      <p:sp>
        <p:nvSpPr>
          <p:cNvPr id="10244" name="Rectangle 4"/>
          <p:cNvSpPr>
            <a:spLocks noGrp="1" noChangeArrowheads="1"/>
          </p:cNvSpPr>
          <p:nvPr>
            <p:ph type="subTitle" idx="1"/>
          </p:nvPr>
        </p:nvSpPr>
        <p:spPr>
          <a:xfrm>
            <a:off x="1143000" y="3429000"/>
            <a:ext cx="6934200" cy="2362200"/>
          </a:xfrm>
        </p:spPr>
        <p:txBody>
          <a:bodyPr/>
          <a:lstStyle>
            <a:lvl1pPr>
              <a:defRPr/>
            </a:lvl1pPr>
          </a:lstStyle>
          <a:p>
            <a:r>
              <a:rPr lang="en-US"/>
              <a:t>Click to edit Master subtitle style</a:t>
            </a:r>
          </a:p>
        </p:txBody>
      </p:sp>
      <p:sp>
        <p:nvSpPr>
          <p:cNvPr id="10245" name="Rectangle 5"/>
          <p:cNvSpPr>
            <a:spLocks noGrp="1" noChangeArrowheads="1"/>
          </p:cNvSpPr>
          <p:nvPr>
            <p:ph type="dt" sz="half" idx="2"/>
          </p:nvPr>
        </p:nvSpPr>
        <p:spPr/>
        <p:txBody>
          <a:bodyPr/>
          <a:lstStyle>
            <a:lvl1pPr>
              <a:defRPr/>
            </a:lvl1pPr>
          </a:lstStyle>
          <a:p>
            <a:endParaRPr lang="en-US"/>
          </a:p>
        </p:txBody>
      </p:sp>
      <p:sp>
        <p:nvSpPr>
          <p:cNvPr id="10246" name="Rectangle 6"/>
          <p:cNvSpPr>
            <a:spLocks noGrp="1" noChangeArrowheads="1"/>
          </p:cNvSpPr>
          <p:nvPr>
            <p:ph type="ftr" sz="quarter" idx="3"/>
          </p:nvPr>
        </p:nvSpPr>
        <p:spPr/>
        <p:txBody>
          <a:bodyPr/>
          <a:lstStyle>
            <a:lvl1pPr>
              <a:defRPr/>
            </a:lvl1pPr>
          </a:lstStyle>
          <a:p>
            <a:endParaRPr lang="en-US"/>
          </a:p>
        </p:txBody>
      </p:sp>
      <p:sp>
        <p:nvSpPr>
          <p:cNvPr id="10247" name="Rectangle 7"/>
          <p:cNvSpPr>
            <a:spLocks noGrp="1" noChangeArrowheads="1"/>
          </p:cNvSpPr>
          <p:nvPr>
            <p:ph type="sldNum" sz="quarter" idx="4"/>
          </p:nvPr>
        </p:nvSpPr>
        <p:spPr/>
        <p:txBody>
          <a:bodyPr/>
          <a:lstStyle>
            <a:lvl1pPr>
              <a:defRPr/>
            </a:lvl1pPr>
          </a:lstStyle>
          <a:p>
            <a:fld id="{0FAF70B3-43A5-4B70-9EA0-51C61B5A4F89}" type="slidenum">
              <a:rPr lang="en-US"/>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979FAA27-9894-4C33-A8AF-71B587581249}" type="slidenum">
              <a:rPr lang="en-US"/>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3558F854-0C5B-4063-B8FD-D088D4ABF37E}" type="slidenum">
              <a:rPr lang="en-US"/>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295400"/>
            <a:ext cx="3810000" cy="4800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95400"/>
            <a:ext cx="3810000" cy="4800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5DBF30B6-F9CE-46E4-99F4-14088992DBED}" type="slidenum">
              <a:rPr lang="en-US"/>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91BD04F7-F188-4F66-A623-6AF748B93218}" type="slidenum">
              <a:rPr lang="en-US"/>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1DC3BB41-B89C-4F5A-8419-8347CF866D82}" type="slidenum">
              <a:rPr lang="en-US"/>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F0C3B757-1B51-43F2-9899-8D6B9EC3821A}" type="slidenum">
              <a:rPr lang="en-US"/>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AC51AF99-B934-4DE2-989E-F304BDD0D323}" type="slidenum">
              <a:rPr lang="en-US"/>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E43712D3-779E-45EE-B590-7CDA849935F9}" type="slidenum">
              <a:rPr lang="en-US"/>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7E2A14DA-B9A3-49B0-B9DB-1B2670A82033}" type="slidenum">
              <a:rPr lang="en-US"/>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533400"/>
            <a:ext cx="1943100" cy="55626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533400"/>
            <a:ext cx="5676900" cy="55626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62A2D375-2ED6-4D08-9519-6BAF0D951FBC}" type="slidenum">
              <a:rPr lang="en-US"/>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cstate="print"/>
          <a:srcRect/>
          <a:stretch>
            <a:fillRect/>
          </a:stretch>
        </a:blipFill>
        <a:effectLst/>
      </p:bgPr>
    </p:bg>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bwMode="auto">
          <a:xfrm>
            <a:off x="685800" y="533400"/>
            <a:ext cx="7772400" cy="6096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9219" name="Rectangle 3"/>
          <p:cNvSpPr>
            <a:spLocks noGrp="1" noChangeArrowheads="1"/>
          </p:cNvSpPr>
          <p:nvPr>
            <p:ph type="body" idx="1"/>
          </p:nvPr>
        </p:nvSpPr>
        <p:spPr bwMode="auto">
          <a:xfrm>
            <a:off x="685800" y="1295400"/>
            <a:ext cx="7772400" cy="4800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220"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1400">
                <a:solidFill>
                  <a:srgbClr val="FF0000"/>
                </a:solidFill>
              </a:defRPr>
            </a:lvl1pPr>
          </a:lstStyle>
          <a:p>
            <a:endParaRPr lang="en-US"/>
          </a:p>
        </p:txBody>
      </p:sp>
      <p:sp>
        <p:nvSpPr>
          <p:cNvPr id="9221"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ctr">
              <a:defRPr sz="1400">
                <a:solidFill>
                  <a:srgbClr val="FF0000"/>
                </a:solidFill>
              </a:defRPr>
            </a:lvl1pPr>
          </a:lstStyle>
          <a:p>
            <a:endParaRPr lang="en-US"/>
          </a:p>
        </p:txBody>
      </p:sp>
      <p:sp>
        <p:nvSpPr>
          <p:cNvPr id="9222"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a:defRPr sz="1400">
                <a:solidFill>
                  <a:srgbClr val="F8F8F8"/>
                </a:solidFill>
              </a:defRPr>
            </a:lvl1pPr>
          </a:lstStyle>
          <a:p>
            <a:fld id="{D5E5C3EB-0ACC-48D0-892B-5BB82348246B}" type="slidenum">
              <a:rPr lang="en-US"/>
              <a:pPr/>
              <a:t>‹#›</a:t>
            </a:fld>
            <a:endParaRPr lang="en-US"/>
          </a:p>
        </p:txBody>
      </p:sp>
      <p:sp>
        <p:nvSpPr>
          <p:cNvPr id="9223" name="FormatShape" descr="\\Catalpa\standdsk\Mirrors\Ofc97Adm\Clipart\Photos\SPORTS\SKIING.JPG" hidden="1"/>
          <p:cNvSpPr>
            <a:spLocks noChangeArrowheads="1"/>
          </p:cNvSpPr>
          <p:nvPr/>
        </p:nvSpPr>
        <p:spPr bwMode="auto">
          <a:xfrm>
            <a:off x="-1333500" y="1701800"/>
            <a:ext cx="1181100" cy="825500"/>
          </a:xfrm>
          <a:prstGeom prst="rect">
            <a:avLst/>
          </a:prstGeom>
          <a:noFill/>
          <a:ln w="101600" cmpd="thinThick">
            <a:solidFill>
              <a:schemeClr val="tx2"/>
            </a:solidFill>
            <a:miter lim="800000"/>
            <a:headEnd/>
            <a:tailEnd/>
          </a:ln>
          <a:effectLst/>
        </p:spPr>
        <p:txBody>
          <a:bodyPr wrap="none" anchor="ctr"/>
          <a:lstStyle/>
          <a:p>
            <a:pPr algn="ctr"/>
            <a:endParaRPr lang="en-US"/>
          </a:p>
        </p:txBody>
      </p:sp>
      <p:pic>
        <p:nvPicPr>
          <p:cNvPr id="9224" name="Picture 8" descr="D:\0Temp\POT Test\BlackRed\Black-Red-Frame.gif"/>
          <p:cNvPicPr>
            <a:picLocks noChangeAspect="1" noChangeArrowheads="1"/>
          </p:cNvPicPr>
          <p:nvPr/>
        </p:nvPicPr>
        <p:blipFill>
          <a:blip r:embed="rId14" cstate="print"/>
          <a:srcRect/>
          <a:stretch>
            <a:fillRect/>
          </a:stretch>
        </p:blipFill>
        <p:spPr bwMode="auto">
          <a:xfrm>
            <a:off x="228600" y="201613"/>
            <a:ext cx="5449888" cy="3227387"/>
          </a:xfrm>
          <a:prstGeom prst="rect">
            <a:avLst/>
          </a:prstGeom>
          <a:noFill/>
        </p:spPr>
      </p:pic>
    </p:spTree>
  </p:cSld>
  <p:clrMap bg1="lt1" tx1="dk1" bg2="lt2" tx2="dk2" accent1="accent1" accent2="accent2" accent3="accent3" accent4="accent4" accent5="accent5" accent6="accent6" hlink="hlink" folHlink="folHlink"/>
  <p:sldLayoutIdLst>
    <p:sldLayoutId id="2147483653" r:id="rId1"/>
    <p:sldLayoutId id="2147483654" r:id="rId2"/>
    <p:sldLayoutId id="2147483655" r:id="rId3"/>
    <p:sldLayoutId id="2147483656" r:id="rId4"/>
    <p:sldLayoutId id="2147483657" r:id="rId5"/>
    <p:sldLayoutId id="2147483658" r:id="rId6"/>
    <p:sldLayoutId id="2147483659" r:id="rId7"/>
    <p:sldLayoutId id="2147483660" r:id="rId8"/>
    <p:sldLayoutId id="2147483661" r:id="rId9"/>
    <p:sldLayoutId id="2147483662" r:id="rId10"/>
    <p:sldLayoutId id="2147483663" r:id="rId11"/>
  </p:sldLayoutIdLst>
  <p:txStyles>
    <p:titleStyle>
      <a:lvl1pPr algn="ctr" rtl="0" fontAlgn="base">
        <a:spcBef>
          <a:spcPct val="0"/>
        </a:spcBef>
        <a:spcAft>
          <a:spcPct val="0"/>
        </a:spcAft>
        <a:defRPr sz="3600" b="1">
          <a:solidFill>
            <a:srgbClr val="FFFF00"/>
          </a:solidFill>
          <a:latin typeface="+mj-lt"/>
          <a:ea typeface="+mj-ea"/>
          <a:cs typeface="+mj-cs"/>
        </a:defRPr>
      </a:lvl1pPr>
      <a:lvl2pPr algn="ctr" rtl="0" fontAlgn="base">
        <a:spcBef>
          <a:spcPct val="0"/>
        </a:spcBef>
        <a:spcAft>
          <a:spcPct val="0"/>
        </a:spcAft>
        <a:defRPr sz="3600" b="1">
          <a:solidFill>
            <a:srgbClr val="FFFF00"/>
          </a:solidFill>
          <a:latin typeface="Comic Sans MS" pitchFamily="66" charset="0"/>
        </a:defRPr>
      </a:lvl2pPr>
      <a:lvl3pPr algn="ctr" rtl="0" fontAlgn="base">
        <a:spcBef>
          <a:spcPct val="0"/>
        </a:spcBef>
        <a:spcAft>
          <a:spcPct val="0"/>
        </a:spcAft>
        <a:defRPr sz="3600" b="1">
          <a:solidFill>
            <a:srgbClr val="FFFF00"/>
          </a:solidFill>
          <a:latin typeface="Comic Sans MS" pitchFamily="66" charset="0"/>
        </a:defRPr>
      </a:lvl3pPr>
      <a:lvl4pPr algn="ctr" rtl="0" fontAlgn="base">
        <a:spcBef>
          <a:spcPct val="0"/>
        </a:spcBef>
        <a:spcAft>
          <a:spcPct val="0"/>
        </a:spcAft>
        <a:defRPr sz="3600" b="1">
          <a:solidFill>
            <a:srgbClr val="FFFF00"/>
          </a:solidFill>
          <a:latin typeface="Comic Sans MS" pitchFamily="66" charset="0"/>
        </a:defRPr>
      </a:lvl4pPr>
      <a:lvl5pPr algn="ctr" rtl="0" fontAlgn="base">
        <a:spcBef>
          <a:spcPct val="0"/>
        </a:spcBef>
        <a:spcAft>
          <a:spcPct val="0"/>
        </a:spcAft>
        <a:defRPr sz="3600" b="1">
          <a:solidFill>
            <a:srgbClr val="FFFF00"/>
          </a:solidFill>
          <a:latin typeface="Comic Sans MS" pitchFamily="66" charset="0"/>
        </a:defRPr>
      </a:lvl5pPr>
      <a:lvl6pPr marL="457200" algn="ctr" rtl="0" fontAlgn="base">
        <a:spcBef>
          <a:spcPct val="0"/>
        </a:spcBef>
        <a:spcAft>
          <a:spcPct val="0"/>
        </a:spcAft>
        <a:defRPr sz="3600" b="1">
          <a:solidFill>
            <a:srgbClr val="FFFF00"/>
          </a:solidFill>
          <a:latin typeface="Comic Sans MS" pitchFamily="66" charset="0"/>
        </a:defRPr>
      </a:lvl6pPr>
      <a:lvl7pPr marL="914400" algn="ctr" rtl="0" fontAlgn="base">
        <a:spcBef>
          <a:spcPct val="0"/>
        </a:spcBef>
        <a:spcAft>
          <a:spcPct val="0"/>
        </a:spcAft>
        <a:defRPr sz="3600" b="1">
          <a:solidFill>
            <a:srgbClr val="FFFF00"/>
          </a:solidFill>
          <a:latin typeface="Comic Sans MS" pitchFamily="66" charset="0"/>
        </a:defRPr>
      </a:lvl7pPr>
      <a:lvl8pPr marL="1371600" algn="ctr" rtl="0" fontAlgn="base">
        <a:spcBef>
          <a:spcPct val="0"/>
        </a:spcBef>
        <a:spcAft>
          <a:spcPct val="0"/>
        </a:spcAft>
        <a:defRPr sz="3600" b="1">
          <a:solidFill>
            <a:srgbClr val="FFFF00"/>
          </a:solidFill>
          <a:latin typeface="Comic Sans MS" pitchFamily="66" charset="0"/>
        </a:defRPr>
      </a:lvl8pPr>
      <a:lvl9pPr marL="1828800" algn="ctr" rtl="0" fontAlgn="base">
        <a:spcBef>
          <a:spcPct val="0"/>
        </a:spcBef>
        <a:spcAft>
          <a:spcPct val="0"/>
        </a:spcAft>
        <a:defRPr sz="3600" b="1">
          <a:solidFill>
            <a:srgbClr val="FFFF00"/>
          </a:solidFill>
          <a:latin typeface="Comic Sans MS" pitchFamily="66" charset="0"/>
        </a:defRPr>
      </a:lvl9pPr>
    </p:titleStyle>
    <p:bodyStyle>
      <a:lvl1pPr algn="ctr" rtl="0" fontAlgn="base">
        <a:spcBef>
          <a:spcPct val="20000"/>
        </a:spcBef>
        <a:spcAft>
          <a:spcPct val="0"/>
        </a:spcAft>
        <a:defRPr sz="2800">
          <a:solidFill>
            <a:srgbClr val="F8F8F8"/>
          </a:solidFill>
          <a:latin typeface="+mn-lt"/>
          <a:ea typeface="+mn-ea"/>
          <a:cs typeface="+mn-cs"/>
        </a:defRPr>
      </a:lvl1pPr>
      <a:lvl2pPr marL="114300" algn="ctr" rtl="0" fontAlgn="base">
        <a:spcBef>
          <a:spcPct val="20000"/>
        </a:spcBef>
        <a:spcAft>
          <a:spcPct val="0"/>
        </a:spcAft>
        <a:defRPr sz="2400">
          <a:solidFill>
            <a:srgbClr val="F8F8F8"/>
          </a:solidFill>
          <a:latin typeface="+mn-lt"/>
        </a:defRPr>
      </a:lvl2pPr>
      <a:lvl3pPr marL="457200" indent="-228600" algn="l" rtl="0" fontAlgn="base">
        <a:spcBef>
          <a:spcPct val="20000"/>
        </a:spcBef>
        <a:spcAft>
          <a:spcPct val="0"/>
        </a:spcAft>
        <a:buChar char="•"/>
        <a:defRPr sz="2400">
          <a:solidFill>
            <a:srgbClr val="F8F8F8"/>
          </a:solidFill>
          <a:latin typeface="+mn-lt"/>
        </a:defRPr>
      </a:lvl3pPr>
      <a:lvl4pPr marL="800100" indent="-228600" algn="l" rtl="0" fontAlgn="base">
        <a:spcBef>
          <a:spcPct val="20000"/>
        </a:spcBef>
        <a:spcAft>
          <a:spcPct val="0"/>
        </a:spcAft>
        <a:buChar char="–"/>
        <a:defRPr sz="2000">
          <a:solidFill>
            <a:srgbClr val="F8F8F8"/>
          </a:solidFill>
          <a:latin typeface="+mn-lt"/>
        </a:defRPr>
      </a:lvl4pPr>
      <a:lvl5pPr marL="1143000" indent="-228600" algn="l" rtl="0" fontAlgn="base">
        <a:spcBef>
          <a:spcPct val="20000"/>
        </a:spcBef>
        <a:spcAft>
          <a:spcPct val="0"/>
        </a:spcAft>
        <a:buChar char="»"/>
        <a:defRPr sz="2000">
          <a:solidFill>
            <a:srgbClr val="F8F8F8"/>
          </a:solidFill>
          <a:latin typeface="+mn-lt"/>
        </a:defRPr>
      </a:lvl5pPr>
      <a:lvl6pPr marL="1600200" indent="-228600" algn="l" rtl="0" fontAlgn="base">
        <a:spcBef>
          <a:spcPct val="20000"/>
        </a:spcBef>
        <a:spcAft>
          <a:spcPct val="0"/>
        </a:spcAft>
        <a:buChar char="»"/>
        <a:defRPr sz="2000">
          <a:solidFill>
            <a:srgbClr val="F8F8F8"/>
          </a:solidFill>
          <a:latin typeface="+mn-lt"/>
        </a:defRPr>
      </a:lvl6pPr>
      <a:lvl7pPr marL="2057400" indent="-228600" algn="l" rtl="0" fontAlgn="base">
        <a:spcBef>
          <a:spcPct val="20000"/>
        </a:spcBef>
        <a:spcAft>
          <a:spcPct val="0"/>
        </a:spcAft>
        <a:buChar char="»"/>
        <a:defRPr sz="2000">
          <a:solidFill>
            <a:srgbClr val="F8F8F8"/>
          </a:solidFill>
          <a:latin typeface="+mn-lt"/>
        </a:defRPr>
      </a:lvl7pPr>
      <a:lvl8pPr marL="2514600" indent="-228600" algn="l" rtl="0" fontAlgn="base">
        <a:spcBef>
          <a:spcPct val="20000"/>
        </a:spcBef>
        <a:spcAft>
          <a:spcPct val="0"/>
        </a:spcAft>
        <a:buChar char="»"/>
        <a:defRPr sz="2000">
          <a:solidFill>
            <a:srgbClr val="F8F8F8"/>
          </a:solidFill>
          <a:latin typeface="+mn-lt"/>
        </a:defRPr>
      </a:lvl8pPr>
      <a:lvl9pPr marL="2971800" indent="-228600" algn="l" rtl="0" fontAlgn="base">
        <a:spcBef>
          <a:spcPct val="20000"/>
        </a:spcBef>
        <a:spcAft>
          <a:spcPct val="0"/>
        </a:spcAft>
        <a:buChar char="»"/>
        <a:defRPr sz="2000">
          <a:solidFill>
            <a:srgbClr val="F8F8F8"/>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biblestudylessons.com/" TargetMode="External"/><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hyperlink" Target="http://www.worldatlas.com/articles/list-of-communist-countries-today.html"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hyperlink" Target="http://(www.azquotes.com/" TargetMode="Externa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hyperlink" Target="http://(www.azquotes.com/" TargetMode="Externa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hyperlink" Target="http://www.azquotes.com/" TargetMode="Externa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2" Type="http://schemas.openxmlformats.org/officeDocument/2006/relationships/hyperlink" Target="http://(www.azquotes.com/" TargetMode="Externa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hyperlink" Target="http://(www.azquotes.com/" TargetMode="Externa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hyperlink" Target="http://www.azquotes.com/" TargetMode="Externa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hyperlink" Target="https://amgreatness.com/2020/07/29/from-alinsky-to-aoc-will-communism-finally-win-in-america/" TargetMode="Externa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hyperlink" Target="https://thefederalist.com/2020/07/08/black-lives-matter-in-public-schools-is-turning-kids-into-little-marxists/" TargetMode="External"/><Relationship Id="rId2" Type="http://schemas.openxmlformats.org/officeDocument/2006/relationships/hyperlink" Target="https://justthenews.com/politics-policy/video-resurfaces-which-black-lives-matter-founder-says-groups-creators-are-trained" TargetMode="Externa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hyperlink" Target="http://www.dailysignal.com/2020/06/25/4-things-the-liberal-media-wont-tell-you-about-black-lives-matter/?" TargetMode="External"/><Relationship Id="rId2" Type="http://schemas.openxmlformats.org/officeDocument/2006/relationships/hyperlink" Target="https://illinoisfamily.org/faith/exposing-black-lives-matter/" TargetMode="Externa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hyperlink" Target="https://illinoisfamily.org/marriage/hail-satan-after-terrorizing-churches-blm-witchcraft-exposed/" TargetMode="Externa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hyperlink" Target="https://www.breitbart.com/politics/2020/08/11/chicago-blm-organizer-defends-looting-reparations/?utm_source=newsletter&amp;utm_medium=email&amp;utm_term=daily&amp;utm_campaign=20200811" TargetMode="External"/><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2" Type="http://schemas.openxmlformats.org/officeDocument/2006/relationships/hyperlink" Target="http://(www.azquotes.com/" TargetMode="Externa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hyperlink" Target="https://www.biblestudylessons.com/powerpoint" TargetMode="External"/><Relationship Id="rId2" Type="http://schemas.openxmlformats.org/officeDocument/2006/relationships/hyperlink" Target="http://www.biblestudylessons.com/" TargetMode="External"/><Relationship Id="rId1" Type="http://schemas.openxmlformats.org/officeDocument/2006/relationships/slideLayout" Target="../slideLayouts/slideLayout2.xml"/><Relationship Id="rId4" Type="http://schemas.openxmlformats.org/officeDocument/2006/relationships/hyperlink" Target="https://www.biblestudylessons.com/" TargetMode="External"/></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r>
              <a:rPr lang="en-US" sz="4000" b="0" dirty="0"/>
              <a:t>What to Do about Nazism?</a:t>
            </a:r>
          </a:p>
        </p:txBody>
      </p:sp>
      <p:sp>
        <p:nvSpPr>
          <p:cNvPr id="5123" name="Rectangle 3"/>
          <p:cNvSpPr>
            <a:spLocks noGrp="1" noChangeArrowheads="1"/>
          </p:cNvSpPr>
          <p:nvPr>
            <p:ph type="body" idx="1"/>
          </p:nvPr>
        </p:nvSpPr>
        <p:spPr>
          <a:xfrm>
            <a:off x="3124200" y="1066800"/>
            <a:ext cx="5715000" cy="2603790"/>
          </a:xfrm>
        </p:spPr>
        <p:txBody>
          <a:bodyPr wrap="square">
            <a:spAutoFit/>
          </a:bodyPr>
          <a:lstStyle/>
          <a:p>
            <a:r>
              <a:rPr lang="en-US" sz="2400" b="1" dirty="0">
                <a:solidFill>
                  <a:srgbClr val="66FFFF"/>
                </a:solidFill>
              </a:rPr>
              <a:t>Keep quiet because:</a:t>
            </a:r>
          </a:p>
          <a:p>
            <a:r>
              <a:rPr lang="en-US" sz="2400" dirty="0"/>
              <a:t>* It involved politics/economics</a:t>
            </a:r>
          </a:p>
          <a:p>
            <a:r>
              <a:rPr lang="en-US" sz="2400" dirty="0"/>
              <a:t>* It controlled governments</a:t>
            </a:r>
          </a:p>
          <a:p>
            <a:r>
              <a:rPr lang="en-US" sz="2400" dirty="0"/>
              <a:t>* Speaking out might lead to persecution</a:t>
            </a:r>
          </a:p>
          <a:p>
            <a:r>
              <a:rPr lang="en-US" sz="2400" dirty="0"/>
              <a:t>* It was mainly a problem elsewhere</a:t>
            </a:r>
          </a:p>
        </p:txBody>
      </p:sp>
      <p:sp>
        <p:nvSpPr>
          <p:cNvPr id="4" name="Rectangle 3">
            <a:extLst>
              <a:ext uri="{FF2B5EF4-FFF2-40B4-BE49-F238E27FC236}">
                <a16:creationId xmlns:a16="http://schemas.microsoft.com/office/drawing/2014/main" id="{F1E74640-F569-421D-BE7B-4FA828B66DD5}"/>
              </a:ext>
            </a:extLst>
          </p:cNvPr>
          <p:cNvSpPr txBox="1">
            <a:spLocks noChangeArrowheads="1"/>
          </p:cNvSpPr>
          <p:nvPr/>
        </p:nvSpPr>
        <p:spPr bwMode="auto">
          <a:xfrm>
            <a:off x="762000" y="3646944"/>
            <a:ext cx="8001000" cy="2677656"/>
          </a:xfrm>
          <a:prstGeom prst="rect">
            <a:avLst/>
          </a:prstGeom>
          <a:noFill/>
          <a:ln w="9525">
            <a:noFill/>
            <a:miter lim="800000"/>
            <a:headEnd/>
            <a:tailEnd/>
          </a:ln>
        </p:spPr>
        <p:txBody>
          <a:bodyPr vert="horz" wrap="square" lIns="91440" tIns="45720" rIns="91440" bIns="45720" numCol="1" anchor="t" anchorCtr="0" compatLnSpc="1">
            <a:prstTxWarp prst="textNoShape">
              <a:avLst/>
            </a:prstTxWarp>
            <a:spAutoFit/>
          </a:bodyPr>
          <a:lstStyle>
            <a:lvl1pPr algn="ctr" rtl="0" fontAlgn="base">
              <a:spcBef>
                <a:spcPct val="20000"/>
              </a:spcBef>
              <a:spcAft>
                <a:spcPct val="0"/>
              </a:spcAft>
              <a:defRPr sz="2800">
                <a:solidFill>
                  <a:srgbClr val="F8F8F8"/>
                </a:solidFill>
                <a:latin typeface="+mn-lt"/>
                <a:ea typeface="+mn-ea"/>
                <a:cs typeface="+mn-cs"/>
              </a:defRPr>
            </a:lvl1pPr>
            <a:lvl2pPr marL="114300" algn="ctr" rtl="0" fontAlgn="base">
              <a:spcBef>
                <a:spcPct val="20000"/>
              </a:spcBef>
              <a:spcAft>
                <a:spcPct val="0"/>
              </a:spcAft>
              <a:defRPr sz="2400">
                <a:solidFill>
                  <a:srgbClr val="F8F8F8"/>
                </a:solidFill>
                <a:latin typeface="+mn-lt"/>
              </a:defRPr>
            </a:lvl2pPr>
            <a:lvl3pPr marL="457200" indent="-228600" algn="l" rtl="0" fontAlgn="base">
              <a:spcBef>
                <a:spcPct val="20000"/>
              </a:spcBef>
              <a:spcAft>
                <a:spcPct val="0"/>
              </a:spcAft>
              <a:buChar char="•"/>
              <a:defRPr sz="2400">
                <a:solidFill>
                  <a:srgbClr val="F8F8F8"/>
                </a:solidFill>
                <a:latin typeface="+mn-lt"/>
              </a:defRPr>
            </a:lvl3pPr>
            <a:lvl4pPr marL="800100" indent="-228600" algn="l" rtl="0" fontAlgn="base">
              <a:spcBef>
                <a:spcPct val="20000"/>
              </a:spcBef>
              <a:spcAft>
                <a:spcPct val="0"/>
              </a:spcAft>
              <a:buChar char="–"/>
              <a:defRPr sz="2000">
                <a:solidFill>
                  <a:srgbClr val="F8F8F8"/>
                </a:solidFill>
                <a:latin typeface="+mn-lt"/>
              </a:defRPr>
            </a:lvl4pPr>
            <a:lvl5pPr marL="1143000" indent="-228600" algn="l" rtl="0" fontAlgn="base">
              <a:spcBef>
                <a:spcPct val="20000"/>
              </a:spcBef>
              <a:spcAft>
                <a:spcPct val="0"/>
              </a:spcAft>
              <a:buChar char="»"/>
              <a:defRPr sz="2000">
                <a:solidFill>
                  <a:srgbClr val="F8F8F8"/>
                </a:solidFill>
                <a:latin typeface="+mn-lt"/>
              </a:defRPr>
            </a:lvl5pPr>
            <a:lvl6pPr marL="1600200" indent="-228600" algn="l" rtl="0" fontAlgn="base">
              <a:spcBef>
                <a:spcPct val="20000"/>
              </a:spcBef>
              <a:spcAft>
                <a:spcPct val="0"/>
              </a:spcAft>
              <a:buChar char="»"/>
              <a:defRPr sz="2000">
                <a:solidFill>
                  <a:srgbClr val="F8F8F8"/>
                </a:solidFill>
                <a:latin typeface="+mn-lt"/>
              </a:defRPr>
            </a:lvl6pPr>
            <a:lvl7pPr marL="2057400" indent="-228600" algn="l" rtl="0" fontAlgn="base">
              <a:spcBef>
                <a:spcPct val="20000"/>
              </a:spcBef>
              <a:spcAft>
                <a:spcPct val="0"/>
              </a:spcAft>
              <a:buChar char="»"/>
              <a:defRPr sz="2000">
                <a:solidFill>
                  <a:srgbClr val="F8F8F8"/>
                </a:solidFill>
                <a:latin typeface="+mn-lt"/>
              </a:defRPr>
            </a:lvl7pPr>
            <a:lvl8pPr marL="2514600" indent="-228600" algn="l" rtl="0" fontAlgn="base">
              <a:spcBef>
                <a:spcPct val="20000"/>
              </a:spcBef>
              <a:spcAft>
                <a:spcPct val="0"/>
              </a:spcAft>
              <a:buChar char="»"/>
              <a:defRPr sz="2000">
                <a:solidFill>
                  <a:srgbClr val="F8F8F8"/>
                </a:solidFill>
                <a:latin typeface="+mn-lt"/>
              </a:defRPr>
            </a:lvl8pPr>
            <a:lvl9pPr marL="2971800" indent="-228600" algn="l" rtl="0" fontAlgn="base">
              <a:spcBef>
                <a:spcPct val="20000"/>
              </a:spcBef>
              <a:spcAft>
                <a:spcPct val="0"/>
              </a:spcAft>
              <a:buChar char="»"/>
              <a:defRPr sz="2000">
                <a:solidFill>
                  <a:srgbClr val="F8F8F8"/>
                </a:solidFill>
                <a:latin typeface="+mn-lt"/>
              </a:defRPr>
            </a:lvl9pPr>
          </a:lstStyle>
          <a:p>
            <a:r>
              <a:rPr lang="en-US" sz="2400" b="1" kern="0" dirty="0">
                <a:solidFill>
                  <a:srgbClr val="66FFFF"/>
                </a:solidFill>
              </a:rPr>
              <a:t>Or, speak out to express opposition because:</a:t>
            </a:r>
          </a:p>
          <a:p>
            <a:r>
              <a:rPr lang="en-US" sz="2400" kern="0" dirty="0"/>
              <a:t>* It was based on fundamental religious errors</a:t>
            </a:r>
          </a:p>
          <a:p>
            <a:r>
              <a:rPr lang="en-US" sz="2400" kern="0" dirty="0"/>
              <a:t>* It rejected Christianity and Jesus</a:t>
            </a:r>
          </a:p>
          <a:p>
            <a:r>
              <a:rPr lang="en-US" sz="2400" kern="0" dirty="0"/>
              <a:t>* It sought world domination by military conquest</a:t>
            </a:r>
          </a:p>
          <a:p>
            <a:r>
              <a:rPr lang="en-US" sz="2400" kern="0" dirty="0"/>
              <a:t>* It used violence to eliminate unwanted citizens</a:t>
            </a:r>
          </a:p>
          <a:p>
            <a:r>
              <a:rPr lang="en-US" sz="2400" kern="0" dirty="0"/>
              <a:t>2 Timothy 4:2-4; Ephesians 5:11; Revelation 3:19</a:t>
            </a:r>
            <a:endParaRPr lang="en-US" sz="2400" kern="0" dirty="0">
              <a:solidFill>
                <a:srgbClr val="FFFFFF"/>
              </a:solidFill>
              <a:latin typeface="Trebuchet MS" pitchFamily="34" charset="0"/>
            </a:endParaRPr>
          </a:p>
        </p:txBody>
      </p:sp>
      <p:pic>
        <p:nvPicPr>
          <p:cNvPr id="3" name="Picture 2">
            <a:extLst>
              <a:ext uri="{FF2B5EF4-FFF2-40B4-BE49-F238E27FC236}">
                <a16:creationId xmlns:a16="http://schemas.microsoft.com/office/drawing/2014/main" id="{DBB17FDD-E3B6-444C-8CC8-30F011F5DEF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4400" y="1219200"/>
            <a:ext cx="2286000" cy="2286000"/>
          </a:xfrm>
          <a:prstGeom prst="rect">
            <a:avLst/>
          </a:prstGeom>
        </p:spPr>
      </p:pic>
      <p:sp>
        <p:nvSpPr>
          <p:cNvPr id="7" name="TextBox 6">
            <a:extLst>
              <a:ext uri="{FF2B5EF4-FFF2-40B4-BE49-F238E27FC236}">
                <a16:creationId xmlns:a16="http://schemas.microsoft.com/office/drawing/2014/main" id="{D1BA3E9C-2E36-4A27-8295-2A00C3208CE4}"/>
              </a:ext>
            </a:extLst>
          </p:cNvPr>
          <p:cNvSpPr txBox="1"/>
          <p:nvPr/>
        </p:nvSpPr>
        <p:spPr>
          <a:xfrm>
            <a:off x="197796" y="6428601"/>
            <a:ext cx="2697804" cy="276999"/>
          </a:xfrm>
          <a:prstGeom prst="rect">
            <a:avLst/>
          </a:prstGeom>
          <a:solidFill>
            <a:schemeClr val="bg1"/>
          </a:solidFill>
        </p:spPr>
        <p:txBody>
          <a:bodyPr wrap="square" rtlCol="0">
            <a:spAutoFit/>
          </a:bodyPr>
          <a:lstStyle/>
          <a:p>
            <a:pPr algn="ctr"/>
            <a:r>
              <a:rPr lang="en-US" sz="1200" b="1" dirty="0">
                <a:solidFill>
                  <a:srgbClr val="002060"/>
                </a:solidFill>
                <a:latin typeface="Tahoma" panose="020B0604030504040204" pitchFamily="34" charset="0"/>
                <a:ea typeface="Tahoma" panose="020B0604030504040204" pitchFamily="34" charset="0"/>
                <a:cs typeface="Tahoma" panose="020B0604030504040204" pitchFamily="34" charset="0"/>
                <a:hlinkClick r:id="rId3">
                  <a:extLst>
                    <a:ext uri="{A12FA001-AC4F-418D-AE19-62706E023703}">
                      <ahyp:hlinkClr xmlns:ahyp="http://schemas.microsoft.com/office/drawing/2018/hyperlinkcolor" val="tx"/>
                    </a:ext>
                  </a:extLst>
                </a:hlinkClick>
              </a:rPr>
              <a:t>www.BibleStudyLessons.com</a:t>
            </a:r>
            <a:r>
              <a:rPr lang="en-US" sz="1200" b="1" dirty="0">
                <a:solidFill>
                  <a:srgbClr val="002060"/>
                </a:solidFill>
                <a:latin typeface="Tahoma" panose="020B0604030504040204" pitchFamily="34" charset="0"/>
                <a:ea typeface="Tahoma" panose="020B0604030504040204" pitchFamily="34" charset="0"/>
                <a:cs typeface="Tahoma" panose="020B0604030504040204" pitchFamily="34" charset="0"/>
              </a:rPr>
              <a:t>  </a:t>
            </a:r>
          </a:p>
        </p:txBody>
      </p:sp>
    </p:spTree>
  </p:cSld>
  <p:clrMapOvr>
    <a:masterClrMapping/>
  </p:clrMapOvr>
  <p:transition spd="slow">
    <p:zoom dir="in"/>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slide(fromBottom)">
                                      <p:cBhvr>
                                        <p:cTn id="7" dur="500"/>
                                        <p:tgtEl>
                                          <p:spTgt spid="4">
                                            <p:txEl>
                                              <p:pRg st="0" end="0"/>
                                            </p:txEl>
                                          </p:spTgt>
                                        </p:tgtEl>
                                      </p:cBhvr>
                                    </p:animEffect>
                                  </p:childTnLst>
                                </p:cTn>
                              </p:par>
                              <p:par>
                                <p:cTn id="8" presetID="12" presetClass="entr" presetSubtype="4" fill="hold" grpId="0" nodeType="withEffect">
                                  <p:stCondLst>
                                    <p:cond delay="0"/>
                                  </p:stCondLst>
                                  <p:childTnLst>
                                    <p:set>
                                      <p:cBhvr>
                                        <p:cTn id="9" dur="1" fill="hold">
                                          <p:stCondLst>
                                            <p:cond delay="0"/>
                                          </p:stCondLst>
                                        </p:cTn>
                                        <p:tgtEl>
                                          <p:spTgt spid="4">
                                            <p:txEl>
                                              <p:pRg st="1" end="1"/>
                                            </p:txEl>
                                          </p:spTgt>
                                        </p:tgtEl>
                                        <p:attrNameLst>
                                          <p:attrName>style.visibility</p:attrName>
                                        </p:attrNameLst>
                                      </p:cBhvr>
                                      <p:to>
                                        <p:strVal val="visible"/>
                                      </p:to>
                                    </p:set>
                                    <p:animEffect transition="in" filter="slide(fromBottom)">
                                      <p:cBhvr>
                                        <p:cTn id="10" dur="500"/>
                                        <p:tgtEl>
                                          <p:spTgt spid="4">
                                            <p:txEl>
                                              <p:pRg st="1" end="1"/>
                                            </p:txEl>
                                          </p:spTgt>
                                        </p:tgtEl>
                                      </p:cBhvr>
                                    </p:animEffect>
                                  </p:childTnLst>
                                </p:cTn>
                              </p:par>
                              <p:par>
                                <p:cTn id="11" presetID="12" presetClass="entr" presetSubtype="4" fill="hold" grpId="0" nodeType="withEffect">
                                  <p:stCondLst>
                                    <p:cond delay="0"/>
                                  </p:stCondLst>
                                  <p:childTnLst>
                                    <p:set>
                                      <p:cBhvr>
                                        <p:cTn id="12" dur="1" fill="hold">
                                          <p:stCondLst>
                                            <p:cond delay="0"/>
                                          </p:stCondLst>
                                        </p:cTn>
                                        <p:tgtEl>
                                          <p:spTgt spid="4">
                                            <p:txEl>
                                              <p:pRg st="2" end="2"/>
                                            </p:txEl>
                                          </p:spTgt>
                                        </p:tgtEl>
                                        <p:attrNameLst>
                                          <p:attrName>style.visibility</p:attrName>
                                        </p:attrNameLst>
                                      </p:cBhvr>
                                      <p:to>
                                        <p:strVal val="visible"/>
                                      </p:to>
                                    </p:set>
                                    <p:animEffect transition="in" filter="slide(fromBottom)">
                                      <p:cBhvr>
                                        <p:cTn id="13" dur="500"/>
                                        <p:tgtEl>
                                          <p:spTgt spid="4">
                                            <p:txEl>
                                              <p:pRg st="2" end="2"/>
                                            </p:txEl>
                                          </p:spTgt>
                                        </p:tgtEl>
                                      </p:cBhvr>
                                    </p:animEffect>
                                  </p:childTnLst>
                                </p:cTn>
                              </p:par>
                              <p:par>
                                <p:cTn id="14" presetID="12" presetClass="entr" presetSubtype="4" fill="hold" grpId="0" nodeType="withEffect">
                                  <p:stCondLst>
                                    <p:cond delay="0"/>
                                  </p:stCondLst>
                                  <p:childTnLst>
                                    <p:set>
                                      <p:cBhvr>
                                        <p:cTn id="15" dur="1" fill="hold">
                                          <p:stCondLst>
                                            <p:cond delay="0"/>
                                          </p:stCondLst>
                                        </p:cTn>
                                        <p:tgtEl>
                                          <p:spTgt spid="4">
                                            <p:txEl>
                                              <p:pRg st="3" end="3"/>
                                            </p:txEl>
                                          </p:spTgt>
                                        </p:tgtEl>
                                        <p:attrNameLst>
                                          <p:attrName>style.visibility</p:attrName>
                                        </p:attrNameLst>
                                      </p:cBhvr>
                                      <p:to>
                                        <p:strVal val="visible"/>
                                      </p:to>
                                    </p:set>
                                    <p:animEffect transition="in" filter="slide(fromBottom)">
                                      <p:cBhvr>
                                        <p:cTn id="16" dur="500"/>
                                        <p:tgtEl>
                                          <p:spTgt spid="4">
                                            <p:txEl>
                                              <p:pRg st="3" end="3"/>
                                            </p:txEl>
                                          </p:spTgt>
                                        </p:tgtEl>
                                      </p:cBhvr>
                                    </p:animEffect>
                                  </p:childTnLst>
                                </p:cTn>
                              </p:par>
                              <p:par>
                                <p:cTn id="17" presetID="12" presetClass="entr" presetSubtype="4" fill="hold" grpId="0" nodeType="withEffect">
                                  <p:stCondLst>
                                    <p:cond delay="0"/>
                                  </p:stCondLst>
                                  <p:childTnLst>
                                    <p:set>
                                      <p:cBhvr>
                                        <p:cTn id="18" dur="1" fill="hold">
                                          <p:stCondLst>
                                            <p:cond delay="0"/>
                                          </p:stCondLst>
                                        </p:cTn>
                                        <p:tgtEl>
                                          <p:spTgt spid="4">
                                            <p:txEl>
                                              <p:pRg st="4" end="4"/>
                                            </p:txEl>
                                          </p:spTgt>
                                        </p:tgtEl>
                                        <p:attrNameLst>
                                          <p:attrName>style.visibility</p:attrName>
                                        </p:attrNameLst>
                                      </p:cBhvr>
                                      <p:to>
                                        <p:strVal val="visible"/>
                                      </p:to>
                                    </p:set>
                                    <p:animEffect transition="in" filter="slide(fromBottom)">
                                      <p:cBhvr>
                                        <p:cTn id="19" dur="500"/>
                                        <p:tgtEl>
                                          <p:spTgt spid="4">
                                            <p:txEl>
                                              <p:pRg st="4" end="4"/>
                                            </p:txEl>
                                          </p:spTgt>
                                        </p:tgtEl>
                                      </p:cBhvr>
                                    </p:animEffect>
                                  </p:childTnLst>
                                </p:cTn>
                              </p:par>
                              <p:par>
                                <p:cTn id="20" presetID="12" presetClass="entr" presetSubtype="4" fill="hold" grpId="0" nodeType="withEffect">
                                  <p:stCondLst>
                                    <p:cond delay="0"/>
                                  </p:stCondLst>
                                  <p:childTnLst>
                                    <p:set>
                                      <p:cBhvr>
                                        <p:cTn id="21" dur="1" fill="hold">
                                          <p:stCondLst>
                                            <p:cond delay="0"/>
                                          </p:stCondLst>
                                        </p:cTn>
                                        <p:tgtEl>
                                          <p:spTgt spid="4">
                                            <p:txEl>
                                              <p:pRg st="5" end="5"/>
                                            </p:txEl>
                                          </p:spTgt>
                                        </p:tgtEl>
                                        <p:attrNameLst>
                                          <p:attrName>style.visibility</p:attrName>
                                        </p:attrNameLst>
                                      </p:cBhvr>
                                      <p:to>
                                        <p:strVal val="visible"/>
                                      </p:to>
                                    </p:set>
                                    <p:animEffect transition="in" filter="slide(fromBottom)">
                                      <p:cBhvr>
                                        <p:cTn id="22" dur="500"/>
                                        <p:tgtEl>
                                          <p:spTgt spid="4">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autoUpdateAnimBg="0"/>
    </p:bldLst>
  </p:timing>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r>
              <a:rPr lang="en-US" sz="4000" b="0" dirty="0"/>
              <a:t>What to Do about Islam?</a:t>
            </a:r>
          </a:p>
        </p:txBody>
      </p:sp>
      <p:sp>
        <p:nvSpPr>
          <p:cNvPr id="5123" name="Rectangle 3"/>
          <p:cNvSpPr>
            <a:spLocks noGrp="1" noChangeArrowheads="1"/>
          </p:cNvSpPr>
          <p:nvPr>
            <p:ph type="body" idx="1"/>
          </p:nvPr>
        </p:nvSpPr>
        <p:spPr>
          <a:xfrm>
            <a:off x="533400" y="3799344"/>
            <a:ext cx="8001000" cy="2677656"/>
          </a:xfrm>
        </p:spPr>
        <p:txBody>
          <a:bodyPr>
            <a:spAutoFit/>
          </a:bodyPr>
          <a:lstStyle/>
          <a:p>
            <a:r>
              <a:rPr lang="en-US" sz="2400" b="1" dirty="0">
                <a:solidFill>
                  <a:srgbClr val="66FFFF"/>
                </a:solidFill>
              </a:rPr>
              <a:t>Or, speak out to express opposition because:</a:t>
            </a:r>
          </a:p>
          <a:p>
            <a:r>
              <a:rPr lang="en-US" sz="2400" dirty="0"/>
              <a:t>* It is based on fundamental religious errors</a:t>
            </a:r>
          </a:p>
          <a:p>
            <a:r>
              <a:rPr lang="en-US" sz="2400" dirty="0"/>
              <a:t>* It rejects Christianity and Jesus</a:t>
            </a:r>
          </a:p>
          <a:p>
            <a:r>
              <a:rPr lang="en-US" sz="2400" dirty="0"/>
              <a:t>* It seeks world domination by military conquest</a:t>
            </a:r>
          </a:p>
          <a:p>
            <a:r>
              <a:rPr lang="en-US" sz="2400" dirty="0"/>
              <a:t>* It uses violence to make converts</a:t>
            </a:r>
          </a:p>
          <a:p>
            <a:r>
              <a:rPr lang="en-US" sz="2400" dirty="0"/>
              <a:t>2 Timothy 4:2-4; Ephesians 5:11; Revelation 3:19</a:t>
            </a:r>
            <a:endParaRPr lang="en-US" sz="2400" dirty="0">
              <a:solidFill>
                <a:srgbClr val="FFFFFF"/>
              </a:solidFill>
              <a:latin typeface="Trebuchet MS" pitchFamily="34" charset="0"/>
            </a:endParaRPr>
          </a:p>
        </p:txBody>
      </p:sp>
      <p:sp>
        <p:nvSpPr>
          <p:cNvPr id="4" name="Rectangle 3">
            <a:extLst>
              <a:ext uri="{FF2B5EF4-FFF2-40B4-BE49-F238E27FC236}">
                <a16:creationId xmlns:a16="http://schemas.microsoft.com/office/drawing/2014/main" id="{6A7B25AC-EBBC-4985-B887-F000D846C15E}"/>
              </a:ext>
            </a:extLst>
          </p:cNvPr>
          <p:cNvSpPr txBox="1">
            <a:spLocks noChangeArrowheads="1"/>
          </p:cNvSpPr>
          <p:nvPr/>
        </p:nvSpPr>
        <p:spPr bwMode="auto">
          <a:xfrm>
            <a:off x="3581400" y="1130010"/>
            <a:ext cx="5257800" cy="2603790"/>
          </a:xfrm>
          <a:prstGeom prst="rect">
            <a:avLst/>
          </a:prstGeom>
          <a:noFill/>
          <a:ln w="9525">
            <a:noFill/>
            <a:miter lim="800000"/>
            <a:headEnd/>
            <a:tailEnd/>
          </a:ln>
        </p:spPr>
        <p:txBody>
          <a:bodyPr vert="horz" wrap="square" lIns="91440" tIns="45720" rIns="91440" bIns="45720" numCol="1" anchor="t" anchorCtr="0" compatLnSpc="1">
            <a:prstTxWarp prst="textNoShape">
              <a:avLst/>
            </a:prstTxWarp>
            <a:spAutoFit/>
          </a:bodyPr>
          <a:lstStyle>
            <a:lvl1pPr algn="ctr" rtl="0" fontAlgn="base">
              <a:spcBef>
                <a:spcPct val="20000"/>
              </a:spcBef>
              <a:spcAft>
                <a:spcPct val="0"/>
              </a:spcAft>
              <a:defRPr sz="2800">
                <a:solidFill>
                  <a:srgbClr val="F8F8F8"/>
                </a:solidFill>
                <a:latin typeface="+mn-lt"/>
                <a:ea typeface="+mn-ea"/>
                <a:cs typeface="+mn-cs"/>
              </a:defRPr>
            </a:lvl1pPr>
            <a:lvl2pPr marL="114300" algn="ctr" rtl="0" fontAlgn="base">
              <a:spcBef>
                <a:spcPct val="20000"/>
              </a:spcBef>
              <a:spcAft>
                <a:spcPct val="0"/>
              </a:spcAft>
              <a:defRPr sz="2400">
                <a:solidFill>
                  <a:srgbClr val="F8F8F8"/>
                </a:solidFill>
                <a:latin typeface="+mn-lt"/>
              </a:defRPr>
            </a:lvl2pPr>
            <a:lvl3pPr marL="457200" indent="-228600" algn="l" rtl="0" fontAlgn="base">
              <a:spcBef>
                <a:spcPct val="20000"/>
              </a:spcBef>
              <a:spcAft>
                <a:spcPct val="0"/>
              </a:spcAft>
              <a:buChar char="•"/>
              <a:defRPr sz="2400">
                <a:solidFill>
                  <a:srgbClr val="F8F8F8"/>
                </a:solidFill>
                <a:latin typeface="+mn-lt"/>
              </a:defRPr>
            </a:lvl3pPr>
            <a:lvl4pPr marL="800100" indent="-228600" algn="l" rtl="0" fontAlgn="base">
              <a:spcBef>
                <a:spcPct val="20000"/>
              </a:spcBef>
              <a:spcAft>
                <a:spcPct val="0"/>
              </a:spcAft>
              <a:buChar char="–"/>
              <a:defRPr sz="2000">
                <a:solidFill>
                  <a:srgbClr val="F8F8F8"/>
                </a:solidFill>
                <a:latin typeface="+mn-lt"/>
              </a:defRPr>
            </a:lvl4pPr>
            <a:lvl5pPr marL="1143000" indent="-228600" algn="l" rtl="0" fontAlgn="base">
              <a:spcBef>
                <a:spcPct val="20000"/>
              </a:spcBef>
              <a:spcAft>
                <a:spcPct val="0"/>
              </a:spcAft>
              <a:buChar char="»"/>
              <a:defRPr sz="2000">
                <a:solidFill>
                  <a:srgbClr val="F8F8F8"/>
                </a:solidFill>
                <a:latin typeface="+mn-lt"/>
              </a:defRPr>
            </a:lvl5pPr>
            <a:lvl6pPr marL="1600200" indent="-228600" algn="l" rtl="0" fontAlgn="base">
              <a:spcBef>
                <a:spcPct val="20000"/>
              </a:spcBef>
              <a:spcAft>
                <a:spcPct val="0"/>
              </a:spcAft>
              <a:buChar char="»"/>
              <a:defRPr sz="2000">
                <a:solidFill>
                  <a:srgbClr val="F8F8F8"/>
                </a:solidFill>
                <a:latin typeface="+mn-lt"/>
              </a:defRPr>
            </a:lvl6pPr>
            <a:lvl7pPr marL="2057400" indent="-228600" algn="l" rtl="0" fontAlgn="base">
              <a:spcBef>
                <a:spcPct val="20000"/>
              </a:spcBef>
              <a:spcAft>
                <a:spcPct val="0"/>
              </a:spcAft>
              <a:buChar char="»"/>
              <a:defRPr sz="2000">
                <a:solidFill>
                  <a:srgbClr val="F8F8F8"/>
                </a:solidFill>
                <a:latin typeface="+mn-lt"/>
              </a:defRPr>
            </a:lvl7pPr>
            <a:lvl8pPr marL="2514600" indent="-228600" algn="l" rtl="0" fontAlgn="base">
              <a:spcBef>
                <a:spcPct val="20000"/>
              </a:spcBef>
              <a:spcAft>
                <a:spcPct val="0"/>
              </a:spcAft>
              <a:buChar char="»"/>
              <a:defRPr sz="2000">
                <a:solidFill>
                  <a:srgbClr val="F8F8F8"/>
                </a:solidFill>
                <a:latin typeface="+mn-lt"/>
              </a:defRPr>
            </a:lvl8pPr>
            <a:lvl9pPr marL="2971800" indent="-228600" algn="l" rtl="0" fontAlgn="base">
              <a:spcBef>
                <a:spcPct val="20000"/>
              </a:spcBef>
              <a:spcAft>
                <a:spcPct val="0"/>
              </a:spcAft>
              <a:buChar char="»"/>
              <a:defRPr sz="2000">
                <a:solidFill>
                  <a:srgbClr val="F8F8F8"/>
                </a:solidFill>
                <a:latin typeface="+mn-lt"/>
              </a:defRPr>
            </a:lvl9pPr>
          </a:lstStyle>
          <a:p>
            <a:r>
              <a:rPr lang="en-US" sz="2400" b="1" kern="0" dirty="0">
                <a:solidFill>
                  <a:srgbClr val="66FFFF"/>
                </a:solidFill>
              </a:rPr>
              <a:t>Keep quiet because:</a:t>
            </a:r>
          </a:p>
          <a:p>
            <a:r>
              <a:rPr lang="en-US" sz="2400" kern="0" dirty="0"/>
              <a:t>* It involves politics/economics</a:t>
            </a:r>
          </a:p>
          <a:p>
            <a:r>
              <a:rPr lang="en-US" sz="2400" kern="0" dirty="0"/>
              <a:t>* It controls governments</a:t>
            </a:r>
          </a:p>
          <a:p>
            <a:r>
              <a:rPr lang="en-US" sz="2400" kern="0" dirty="0"/>
              <a:t>* Speaking out might lead to persecution</a:t>
            </a:r>
          </a:p>
          <a:p>
            <a:r>
              <a:rPr lang="en-US" sz="2400" kern="0" dirty="0"/>
              <a:t>* It is mainly a problem elsewhere</a:t>
            </a:r>
          </a:p>
        </p:txBody>
      </p:sp>
      <p:pic>
        <p:nvPicPr>
          <p:cNvPr id="3" name="Picture 2">
            <a:extLst>
              <a:ext uri="{FF2B5EF4-FFF2-40B4-BE49-F238E27FC236}">
                <a16:creationId xmlns:a16="http://schemas.microsoft.com/office/drawing/2014/main" id="{98FEB0CF-102F-4C3F-B780-66D198E695D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7610" y="1206210"/>
            <a:ext cx="2451390" cy="2451390"/>
          </a:xfrm>
          <a:prstGeom prst="rect">
            <a:avLst/>
          </a:prstGeom>
        </p:spPr>
      </p:pic>
    </p:spTree>
  </p:cSld>
  <p:clrMapOvr>
    <a:masterClrMapping/>
  </p:clrMapOvr>
  <p:transition spd="slow">
    <p:zoom dir="in"/>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5123">
                                            <p:txEl>
                                              <p:pRg st="0" end="0"/>
                                            </p:txEl>
                                          </p:spTgt>
                                        </p:tgtEl>
                                        <p:attrNameLst>
                                          <p:attrName>style.visibility</p:attrName>
                                        </p:attrNameLst>
                                      </p:cBhvr>
                                      <p:to>
                                        <p:strVal val="visible"/>
                                      </p:to>
                                    </p:set>
                                    <p:animEffect transition="in" filter="slide(fromBottom)">
                                      <p:cBhvr>
                                        <p:cTn id="7" dur="500"/>
                                        <p:tgtEl>
                                          <p:spTgt spid="5123">
                                            <p:txEl>
                                              <p:pRg st="0" end="0"/>
                                            </p:txEl>
                                          </p:spTgt>
                                        </p:tgtEl>
                                      </p:cBhvr>
                                    </p:animEffect>
                                  </p:childTnLst>
                                </p:cTn>
                              </p:par>
                              <p:par>
                                <p:cTn id="8" presetID="12" presetClass="entr" presetSubtype="4" fill="hold" grpId="0" nodeType="withEffect">
                                  <p:stCondLst>
                                    <p:cond delay="0"/>
                                  </p:stCondLst>
                                  <p:childTnLst>
                                    <p:set>
                                      <p:cBhvr>
                                        <p:cTn id="9" dur="1" fill="hold">
                                          <p:stCondLst>
                                            <p:cond delay="0"/>
                                          </p:stCondLst>
                                        </p:cTn>
                                        <p:tgtEl>
                                          <p:spTgt spid="5123">
                                            <p:txEl>
                                              <p:pRg st="1" end="1"/>
                                            </p:txEl>
                                          </p:spTgt>
                                        </p:tgtEl>
                                        <p:attrNameLst>
                                          <p:attrName>style.visibility</p:attrName>
                                        </p:attrNameLst>
                                      </p:cBhvr>
                                      <p:to>
                                        <p:strVal val="visible"/>
                                      </p:to>
                                    </p:set>
                                    <p:animEffect transition="in" filter="slide(fromBottom)">
                                      <p:cBhvr>
                                        <p:cTn id="10" dur="500"/>
                                        <p:tgtEl>
                                          <p:spTgt spid="5123">
                                            <p:txEl>
                                              <p:pRg st="1" end="1"/>
                                            </p:txEl>
                                          </p:spTgt>
                                        </p:tgtEl>
                                      </p:cBhvr>
                                    </p:animEffect>
                                  </p:childTnLst>
                                </p:cTn>
                              </p:par>
                              <p:par>
                                <p:cTn id="11" presetID="12" presetClass="entr" presetSubtype="4" fill="hold" grpId="0" nodeType="withEffect">
                                  <p:stCondLst>
                                    <p:cond delay="0"/>
                                  </p:stCondLst>
                                  <p:childTnLst>
                                    <p:set>
                                      <p:cBhvr>
                                        <p:cTn id="12" dur="1" fill="hold">
                                          <p:stCondLst>
                                            <p:cond delay="0"/>
                                          </p:stCondLst>
                                        </p:cTn>
                                        <p:tgtEl>
                                          <p:spTgt spid="5123">
                                            <p:txEl>
                                              <p:pRg st="2" end="2"/>
                                            </p:txEl>
                                          </p:spTgt>
                                        </p:tgtEl>
                                        <p:attrNameLst>
                                          <p:attrName>style.visibility</p:attrName>
                                        </p:attrNameLst>
                                      </p:cBhvr>
                                      <p:to>
                                        <p:strVal val="visible"/>
                                      </p:to>
                                    </p:set>
                                    <p:animEffect transition="in" filter="slide(fromBottom)">
                                      <p:cBhvr>
                                        <p:cTn id="13" dur="500"/>
                                        <p:tgtEl>
                                          <p:spTgt spid="5123">
                                            <p:txEl>
                                              <p:pRg st="2" end="2"/>
                                            </p:txEl>
                                          </p:spTgt>
                                        </p:tgtEl>
                                      </p:cBhvr>
                                    </p:animEffect>
                                  </p:childTnLst>
                                </p:cTn>
                              </p:par>
                              <p:par>
                                <p:cTn id="14" presetID="12" presetClass="entr" presetSubtype="4" fill="hold" grpId="0" nodeType="withEffect">
                                  <p:stCondLst>
                                    <p:cond delay="0"/>
                                  </p:stCondLst>
                                  <p:childTnLst>
                                    <p:set>
                                      <p:cBhvr>
                                        <p:cTn id="15" dur="1" fill="hold">
                                          <p:stCondLst>
                                            <p:cond delay="0"/>
                                          </p:stCondLst>
                                        </p:cTn>
                                        <p:tgtEl>
                                          <p:spTgt spid="5123">
                                            <p:txEl>
                                              <p:pRg st="3" end="3"/>
                                            </p:txEl>
                                          </p:spTgt>
                                        </p:tgtEl>
                                        <p:attrNameLst>
                                          <p:attrName>style.visibility</p:attrName>
                                        </p:attrNameLst>
                                      </p:cBhvr>
                                      <p:to>
                                        <p:strVal val="visible"/>
                                      </p:to>
                                    </p:set>
                                    <p:animEffect transition="in" filter="slide(fromBottom)">
                                      <p:cBhvr>
                                        <p:cTn id="16" dur="500"/>
                                        <p:tgtEl>
                                          <p:spTgt spid="5123">
                                            <p:txEl>
                                              <p:pRg st="3" end="3"/>
                                            </p:txEl>
                                          </p:spTgt>
                                        </p:tgtEl>
                                      </p:cBhvr>
                                    </p:animEffect>
                                  </p:childTnLst>
                                </p:cTn>
                              </p:par>
                              <p:par>
                                <p:cTn id="17" presetID="12" presetClass="entr" presetSubtype="4" fill="hold" grpId="0" nodeType="withEffect">
                                  <p:stCondLst>
                                    <p:cond delay="0"/>
                                  </p:stCondLst>
                                  <p:childTnLst>
                                    <p:set>
                                      <p:cBhvr>
                                        <p:cTn id="18" dur="1" fill="hold">
                                          <p:stCondLst>
                                            <p:cond delay="0"/>
                                          </p:stCondLst>
                                        </p:cTn>
                                        <p:tgtEl>
                                          <p:spTgt spid="5123">
                                            <p:txEl>
                                              <p:pRg st="4" end="4"/>
                                            </p:txEl>
                                          </p:spTgt>
                                        </p:tgtEl>
                                        <p:attrNameLst>
                                          <p:attrName>style.visibility</p:attrName>
                                        </p:attrNameLst>
                                      </p:cBhvr>
                                      <p:to>
                                        <p:strVal val="visible"/>
                                      </p:to>
                                    </p:set>
                                    <p:animEffect transition="in" filter="slide(fromBottom)">
                                      <p:cBhvr>
                                        <p:cTn id="19" dur="500"/>
                                        <p:tgtEl>
                                          <p:spTgt spid="5123">
                                            <p:txEl>
                                              <p:pRg st="4" end="4"/>
                                            </p:txEl>
                                          </p:spTgt>
                                        </p:tgtEl>
                                      </p:cBhvr>
                                    </p:animEffect>
                                  </p:childTnLst>
                                </p:cTn>
                              </p:par>
                              <p:par>
                                <p:cTn id="20" presetID="12" presetClass="entr" presetSubtype="4" fill="hold" grpId="0" nodeType="withEffect">
                                  <p:stCondLst>
                                    <p:cond delay="0"/>
                                  </p:stCondLst>
                                  <p:childTnLst>
                                    <p:set>
                                      <p:cBhvr>
                                        <p:cTn id="21" dur="1" fill="hold">
                                          <p:stCondLst>
                                            <p:cond delay="0"/>
                                          </p:stCondLst>
                                        </p:cTn>
                                        <p:tgtEl>
                                          <p:spTgt spid="5123">
                                            <p:txEl>
                                              <p:pRg st="5" end="5"/>
                                            </p:txEl>
                                          </p:spTgt>
                                        </p:tgtEl>
                                        <p:attrNameLst>
                                          <p:attrName>style.visibility</p:attrName>
                                        </p:attrNameLst>
                                      </p:cBhvr>
                                      <p:to>
                                        <p:strVal val="visible"/>
                                      </p:to>
                                    </p:set>
                                    <p:animEffect transition="in" filter="slide(fromBottom)">
                                      <p:cBhvr>
                                        <p:cTn id="22" dur="500"/>
                                        <p:tgtEl>
                                          <p:spTgt spid="512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3" grpId="0" uiExpand="1" build="p" autoUpdateAnimBg="0"/>
    </p:bld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r>
              <a:rPr lang="en-US" sz="4000" b="0" dirty="0"/>
              <a:t>What to Do about Marxism?</a:t>
            </a:r>
          </a:p>
        </p:txBody>
      </p:sp>
      <p:sp>
        <p:nvSpPr>
          <p:cNvPr id="5123" name="Rectangle 3"/>
          <p:cNvSpPr>
            <a:spLocks noGrp="1" noChangeArrowheads="1"/>
          </p:cNvSpPr>
          <p:nvPr>
            <p:ph type="body" idx="1"/>
          </p:nvPr>
        </p:nvSpPr>
        <p:spPr>
          <a:xfrm>
            <a:off x="533400" y="3810000"/>
            <a:ext cx="8001000" cy="2677656"/>
          </a:xfrm>
        </p:spPr>
        <p:txBody>
          <a:bodyPr>
            <a:spAutoFit/>
          </a:bodyPr>
          <a:lstStyle/>
          <a:p>
            <a:r>
              <a:rPr lang="en-US" sz="2400" b="1" dirty="0">
                <a:solidFill>
                  <a:srgbClr val="66FFFF"/>
                </a:solidFill>
              </a:rPr>
              <a:t>Or, speak out to express opposition because:</a:t>
            </a:r>
          </a:p>
          <a:p>
            <a:r>
              <a:rPr lang="en-US" sz="2400" dirty="0"/>
              <a:t>* It is based on fundamental religious errors</a:t>
            </a:r>
          </a:p>
          <a:p>
            <a:r>
              <a:rPr lang="en-US" sz="2400" dirty="0"/>
              <a:t>* It rejects Christianity and Jesus</a:t>
            </a:r>
          </a:p>
          <a:p>
            <a:r>
              <a:rPr lang="en-US" sz="2400" dirty="0"/>
              <a:t>* It seeks world domination by military conquest</a:t>
            </a:r>
          </a:p>
          <a:p>
            <a:r>
              <a:rPr lang="en-US" sz="2400" dirty="0"/>
              <a:t>* It uses violence to eliminate unwanted citizens</a:t>
            </a:r>
          </a:p>
          <a:p>
            <a:r>
              <a:rPr lang="en-US" sz="2400" dirty="0"/>
              <a:t>2 Timothy 4:2-4; Ephesians 5:11; Revelation 3:19</a:t>
            </a:r>
            <a:endParaRPr lang="en-US" sz="2400" dirty="0">
              <a:solidFill>
                <a:srgbClr val="FFFFFF"/>
              </a:solidFill>
              <a:latin typeface="Trebuchet MS" pitchFamily="34" charset="0"/>
            </a:endParaRPr>
          </a:p>
        </p:txBody>
      </p:sp>
      <p:sp>
        <p:nvSpPr>
          <p:cNvPr id="4" name="Rectangle 3">
            <a:extLst>
              <a:ext uri="{FF2B5EF4-FFF2-40B4-BE49-F238E27FC236}">
                <a16:creationId xmlns:a16="http://schemas.microsoft.com/office/drawing/2014/main" id="{38C5FEF6-924F-4C0D-B363-1517E8017051}"/>
              </a:ext>
            </a:extLst>
          </p:cNvPr>
          <p:cNvSpPr txBox="1">
            <a:spLocks noChangeArrowheads="1"/>
          </p:cNvSpPr>
          <p:nvPr/>
        </p:nvSpPr>
        <p:spPr bwMode="auto">
          <a:xfrm>
            <a:off x="3124200" y="1206210"/>
            <a:ext cx="5715000" cy="2603790"/>
          </a:xfrm>
          <a:prstGeom prst="rect">
            <a:avLst/>
          </a:prstGeom>
          <a:noFill/>
          <a:ln w="9525">
            <a:noFill/>
            <a:miter lim="800000"/>
            <a:headEnd/>
            <a:tailEnd/>
          </a:ln>
        </p:spPr>
        <p:txBody>
          <a:bodyPr vert="horz" wrap="square" lIns="91440" tIns="45720" rIns="91440" bIns="45720" numCol="1" anchor="t" anchorCtr="0" compatLnSpc="1">
            <a:prstTxWarp prst="textNoShape">
              <a:avLst/>
            </a:prstTxWarp>
            <a:spAutoFit/>
          </a:bodyPr>
          <a:lstStyle>
            <a:lvl1pPr algn="ctr" rtl="0" fontAlgn="base">
              <a:spcBef>
                <a:spcPct val="20000"/>
              </a:spcBef>
              <a:spcAft>
                <a:spcPct val="0"/>
              </a:spcAft>
              <a:defRPr sz="2800">
                <a:solidFill>
                  <a:srgbClr val="F8F8F8"/>
                </a:solidFill>
                <a:latin typeface="+mn-lt"/>
                <a:ea typeface="+mn-ea"/>
                <a:cs typeface="+mn-cs"/>
              </a:defRPr>
            </a:lvl1pPr>
            <a:lvl2pPr marL="114300" algn="ctr" rtl="0" fontAlgn="base">
              <a:spcBef>
                <a:spcPct val="20000"/>
              </a:spcBef>
              <a:spcAft>
                <a:spcPct val="0"/>
              </a:spcAft>
              <a:defRPr sz="2400">
                <a:solidFill>
                  <a:srgbClr val="F8F8F8"/>
                </a:solidFill>
                <a:latin typeface="+mn-lt"/>
              </a:defRPr>
            </a:lvl2pPr>
            <a:lvl3pPr marL="457200" indent="-228600" algn="l" rtl="0" fontAlgn="base">
              <a:spcBef>
                <a:spcPct val="20000"/>
              </a:spcBef>
              <a:spcAft>
                <a:spcPct val="0"/>
              </a:spcAft>
              <a:buChar char="•"/>
              <a:defRPr sz="2400">
                <a:solidFill>
                  <a:srgbClr val="F8F8F8"/>
                </a:solidFill>
                <a:latin typeface="+mn-lt"/>
              </a:defRPr>
            </a:lvl3pPr>
            <a:lvl4pPr marL="800100" indent="-228600" algn="l" rtl="0" fontAlgn="base">
              <a:spcBef>
                <a:spcPct val="20000"/>
              </a:spcBef>
              <a:spcAft>
                <a:spcPct val="0"/>
              </a:spcAft>
              <a:buChar char="–"/>
              <a:defRPr sz="2000">
                <a:solidFill>
                  <a:srgbClr val="F8F8F8"/>
                </a:solidFill>
                <a:latin typeface="+mn-lt"/>
              </a:defRPr>
            </a:lvl4pPr>
            <a:lvl5pPr marL="1143000" indent="-228600" algn="l" rtl="0" fontAlgn="base">
              <a:spcBef>
                <a:spcPct val="20000"/>
              </a:spcBef>
              <a:spcAft>
                <a:spcPct val="0"/>
              </a:spcAft>
              <a:buChar char="»"/>
              <a:defRPr sz="2000">
                <a:solidFill>
                  <a:srgbClr val="F8F8F8"/>
                </a:solidFill>
                <a:latin typeface="+mn-lt"/>
              </a:defRPr>
            </a:lvl5pPr>
            <a:lvl6pPr marL="1600200" indent="-228600" algn="l" rtl="0" fontAlgn="base">
              <a:spcBef>
                <a:spcPct val="20000"/>
              </a:spcBef>
              <a:spcAft>
                <a:spcPct val="0"/>
              </a:spcAft>
              <a:buChar char="»"/>
              <a:defRPr sz="2000">
                <a:solidFill>
                  <a:srgbClr val="F8F8F8"/>
                </a:solidFill>
                <a:latin typeface="+mn-lt"/>
              </a:defRPr>
            </a:lvl6pPr>
            <a:lvl7pPr marL="2057400" indent="-228600" algn="l" rtl="0" fontAlgn="base">
              <a:spcBef>
                <a:spcPct val="20000"/>
              </a:spcBef>
              <a:spcAft>
                <a:spcPct val="0"/>
              </a:spcAft>
              <a:buChar char="»"/>
              <a:defRPr sz="2000">
                <a:solidFill>
                  <a:srgbClr val="F8F8F8"/>
                </a:solidFill>
                <a:latin typeface="+mn-lt"/>
              </a:defRPr>
            </a:lvl7pPr>
            <a:lvl8pPr marL="2514600" indent="-228600" algn="l" rtl="0" fontAlgn="base">
              <a:spcBef>
                <a:spcPct val="20000"/>
              </a:spcBef>
              <a:spcAft>
                <a:spcPct val="0"/>
              </a:spcAft>
              <a:buChar char="»"/>
              <a:defRPr sz="2000">
                <a:solidFill>
                  <a:srgbClr val="F8F8F8"/>
                </a:solidFill>
                <a:latin typeface="+mn-lt"/>
              </a:defRPr>
            </a:lvl8pPr>
            <a:lvl9pPr marL="2971800" indent="-228600" algn="l" rtl="0" fontAlgn="base">
              <a:spcBef>
                <a:spcPct val="20000"/>
              </a:spcBef>
              <a:spcAft>
                <a:spcPct val="0"/>
              </a:spcAft>
              <a:buChar char="»"/>
              <a:defRPr sz="2000">
                <a:solidFill>
                  <a:srgbClr val="F8F8F8"/>
                </a:solidFill>
                <a:latin typeface="+mn-lt"/>
              </a:defRPr>
            </a:lvl9pPr>
          </a:lstStyle>
          <a:p>
            <a:r>
              <a:rPr lang="en-US" sz="2400" b="1" kern="0" dirty="0">
                <a:solidFill>
                  <a:srgbClr val="66FFFF"/>
                </a:solidFill>
              </a:rPr>
              <a:t>Keep quiet because:</a:t>
            </a:r>
          </a:p>
          <a:p>
            <a:r>
              <a:rPr lang="en-US" sz="2400" kern="0" dirty="0"/>
              <a:t>* It involves politics/economics</a:t>
            </a:r>
          </a:p>
          <a:p>
            <a:r>
              <a:rPr lang="en-US" sz="2400" kern="0" dirty="0"/>
              <a:t>* It controls governments</a:t>
            </a:r>
          </a:p>
          <a:p>
            <a:r>
              <a:rPr lang="en-US" sz="2400" kern="0" dirty="0"/>
              <a:t>* Speaking out might lead to persecution</a:t>
            </a:r>
          </a:p>
          <a:p>
            <a:r>
              <a:rPr lang="en-US" sz="2400" kern="0" dirty="0"/>
              <a:t>* It is mainly a problem elsewhere</a:t>
            </a:r>
          </a:p>
        </p:txBody>
      </p:sp>
      <p:pic>
        <p:nvPicPr>
          <p:cNvPr id="3" name="Picture 2">
            <a:extLst>
              <a:ext uri="{FF2B5EF4-FFF2-40B4-BE49-F238E27FC236}">
                <a16:creationId xmlns:a16="http://schemas.microsoft.com/office/drawing/2014/main" id="{F82D6E5A-16BC-4CA2-922F-A1D6A4DAF97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14400" y="1447800"/>
            <a:ext cx="2057400" cy="2057400"/>
          </a:xfrm>
          <a:prstGeom prst="rect">
            <a:avLst/>
          </a:prstGeom>
        </p:spPr>
      </p:pic>
    </p:spTree>
  </p:cSld>
  <p:clrMapOvr>
    <a:masterClrMapping/>
  </p:clrMapOvr>
  <p:transition spd="slow">
    <p:zoom dir="in"/>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5123">
                                            <p:txEl>
                                              <p:pRg st="0" end="0"/>
                                            </p:txEl>
                                          </p:spTgt>
                                        </p:tgtEl>
                                        <p:attrNameLst>
                                          <p:attrName>style.visibility</p:attrName>
                                        </p:attrNameLst>
                                      </p:cBhvr>
                                      <p:to>
                                        <p:strVal val="visible"/>
                                      </p:to>
                                    </p:set>
                                    <p:animEffect transition="in" filter="slide(fromBottom)">
                                      <p:cBhvr>
                                        <p:cTn id="7" dur="500"/>
                                        <p:tgtEl>
                                          <p:spTgt spid="5123">
                                            <p:txEl>
                                              <p:pRg st="0" end="0"/>
                                            </p:txEl>
                                          </p:spTgt>
                                        </p:tgtEl>
                                      </p:cBhvr>
                                    </p:animEffect>
                                  </p:childTnLst>
                                </p:cTn>
                              </p:par>
                              <p:par>
                                <p:cTn id="8" presetID="12" presetClass="entr" presetSubtype="4" fill="hold" grpId="0" nodeType="withEffect">
                                  <p:stCondLst>
                                    <p:cond delay="0"/>
                                  </p:stCondLst>
                                  <p:childTnLst>
                                    <p:set>
                                      <p:cBhvr>
                                        <p:cTn id="9" dur="1" fill="hold">
                                          <p:stCondLst>
                                            <p:cond delay="0"/>
                                          </p:stCondLst>
                                        </p:cTn>
                                        <p:tgtEl>
                                          <p:spTgt spid="5123">
                                            <p:txEl>
                                              <p:pRg st="1" end="1"/>
                                            </p:txEl>
                                          </p:spTgt>
                                        </p:tgtEl>
                                        <p:attrNameLst>
                                          <p:attrName>style.visibility</p:attrName>
                                        </p:attrNameLst>
                                      </p:cBhvr>
                                      <p:to>
                                        <p:strVal val="visible"/>
                                      </p:to>
                                    </p:set>
                                    <p:animEffect transition="in" filter="slide(fromBottom)">
                                      <p:cBhvr>
                                        <p:cTn id="10" dur="500"/>
                                        <p:tgtEl>
                                          <p:spTgt spid="5123">
                                            <p:txEl>
                                              <p:pRg st="1" end="1"/>
                                            </p:txEl>
                                          </p:spTgt>
                                        </p:tgtEl>
                                      </p:cBhvr>
                                    </p:animEffect>
                                  </p:childTnLst>
                                </p:cTn>
                              </p:par>
                              <p:par>
                                <p:cTn id="11" presetID="12" presetClass="entr" presetSubtype="4" fill="hold" grpId="0" nodeType="withEffect">
                                  <p:stCondLst>
                                    <p:cond delay="0"/>
                                  </p:stCondLst>
                                  <p:childTnLst>
                                    <p:set>
                                      <p:cBhvr>
                                        <p:cTn id="12" dur="1" fill="hold">
                                          <p:stCondLst>
                                            <p:cond delay="0"/>
                                          </p:stCondLst>
                                        </p:cTn>
                                        <p:tgtEl>
                                          <p:spTgt spid="5123">
                                            <p:txEl>
                                              <p:pRg st="2" end="2"/>
                                            </p:txEl>
                                          </p:spTgt>
                                        </p:tgtEl>
                                        <p:attrNameLst>
                                          <p:attrName>style.visibility</p:attrName>
                                        </p:attrNameLst>
                                      </p:cBhvr>
                                      <p:to>
                                        <p:strVal val="visible"/>
                                      </p:to>
                                    </p:set>
                                    <p:animEffect transition="in" filter="slide(fromBottom)">
                                      <p:cBhvr>
                                        <p:cTn id="13" dur="500"/>
                                        <p:tgtEl>
                                          <p:spTgt spid="5123">
                                            <p:txEl>
                                              <p:pRg st="2" end="2"/>
                                            </p:txEl>
                                          </p:spTgt>
                                        </p:tgtEl>
                                      </p:cBhvr>
                                    </p:animEffect>
                                  </p:childTnLst>
                                </p:cTn>
                              </p:par>
                              <p:par>
                                <p:cTn id="14" presetID="12" presetClass="entr" presetSubtype="4" fill="hold" grpId="0" nodeType="withEffect">
                                  <p:stCondLst>
                                    <p:cond delay="0"/>
                                  </p:stCondLst>
                                  <p:childTnLst>
                                    <p:set>
                                      <p:cBhvr>
                                        <p:cTn id="15" dur="1" fill="hold">
                                          <p:stCondLst>
                                            <p:cond delay="0"/>
                                          </p:stCondLst>
                                        </p:cTn>
                                        <p:tgtEl>
                                          <p:spTgt spid="5123">
                                            <p:txEl>
                                              <p:pRg st="3" end="3"/>
                                            </p:txEl>
                                          </p:spTgt>
                                        </p:tgtEl>
                                        <p:attrNameLst>
                                          <p:attrName>style.visibility</p:attrName>
                                        </p:attrNameLst>
                                      </p:cBhvr>
                                      <p:to>
                                        <p:strVal val="visible"/>
                                      </p:to>
                                    </p:set>
                                    <p:animEffect transition="in" filter="slide(fromBottom)">
                                      <p:cBhvr>
                                        <p:cTn id="16" dur="500"/>
                                        <p:tgtEl>
                                          <p:spTgt spid="5123">
                                            <p:txEl>
                                              <p:pRg st="3" end="3"/>
                                            </p:txEl>
                                          </p:spTgt>
                                        </p:tgtEl>
                                      </p:cBhvr>
                                    </p:animEffect>
                                  </p:childTnLst>
                                </p:cTn>
                              </p:par>
                              <p:par>
                                <p:cTn id="17" presetID="12" presetClass="entr" presetSubtype="4" fill="hold" grpId="0" nodeType="withEffect">
                                  <p:stCondLst>
                                    <p:cond delay="0"/>
                                  </p:stCondLst>
                                  <p:childTnLst>
                                    <p:set>
                                      <p:cBhvr>
                                        <p:cTn id="18" dur="1" fill="hold">
                                          <p:stCondLst>
                                            <p:cond delay="0"/>
                                          </p:stCondLst>
                                        </p:cTn>
                                        <p:tgtEl>
                                          <p:spTgt spid="5123">
                                            <p:txEl>
                                              <p:pRg st="4" end="4"/>
                                            </p:txEl>
                                          </p:spTgt>
                                        </p:tgtEl>
                                        <p:attrNameLst>
                                          <p:attrName>style.visibility</p:attrName>
                                        </p:attrNameLst>
                                      </p:cBhvr>
                                      <p:to>
                                        <p:strVal val="visible"/>
                                      </p:to>
                                    </p:set>
                                    <p:animEffect transition="in" filter="slide(fromBottom)">
                                      <p:cBhvr>
                                        <p:cTn id="19" dur="500"/>
                                        <p:tgtEl>
                                          <p:spTgt spid="5123">
                                            <p:txEl>
                                              <p:pRg st="4" end="4"/>
                                            </p:txEl>
                                          </p:spTgt>
                                        </p:tgtEl>
                                      </p:cBhvr>
                                    </p:animEffect>
                                  </p:childTnLst>
                                </p:cTn>
                              </p:par>
                              <p:par>
                                <p:cTn id="20" presetID="12" presetClass="entr" presetSubtype="4" fill="hold" grpId="0" nodeType="withEffect">
                                  <p:stCondLst>
                                    <p:cond delay="0"/>
                                  </p:stCondLst>
                                  <p:childTnLst>
                                    <p:set>
                                      <p:cBhvr>
                                        <p:cTn id="21" dur="1" fill="hold">
                                          <p:stCondLst>
                                            <p:cond delay="0"/>
                                          </p:stCondLst>
                                        </p:cTn>
                                        <p:tgtEl>
                                          <p:spTgt spid="5123">
                                            <p:txEl>
                                              <p:pRg st="5" end="5"/>
                                            </p:txEl>
                                          </p:spTgt>
                                        </p:tgtEl>
                                        <p:attrNameLst>
                                          <p:attrName>style.visibility</p:attrName>
                                        </p:attrNameLst>
                                      </p:cBhvr>
                                      <p:to>
                                        <p:strVal val="visible"/>
                                      </p:to>
                                    </p:set>
                                    <p:animEffect transition="in" filter="slide(fromBottom)">
                                      <p:cBhvr>
                                        <p:cTn id="22" dur="500"/>
                                        <p:tgtEl>
                                          <p:spTgt spid="512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3" grpId="0" build="p" autoUpdateAnimBg="0"/>
    </p:bld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r>
              <a:rPr lang="en-US" sz="4000" b="0" dirty="0"/>
              <a:t>Communist Nations</a:t>
            </a:r>
          </a:p>
        </p:txBody>
      </p:sp>
      <p:sp>
        <p:nvSpPr>
          <p:cNvPr id="5123" name="Rectangle 3"/>
          <p:cNvSpPr>
            <a:spLocks noGrp="1" noChangeArrowheads="1"/>
          </p:cNvSpPr>
          <p:nvPr>
            <p:ph type="body" idx="1"/>
          </p:nvPr>
        </p:nvSpPr>
        <p:spPr>
          <a:xfrm>
            <a:off x="3124200" y="1219200"/>
            <a:ext cx="5410200" cy="2591479"/>
          </a:xfrm>
        </p:spPr>
        <p:txBody>
          <a:bodyPr wrap="square">
            <a:spAutoFit/>
          </a:bodyPr>
          <a:lstStyle/>
          <a:p>
            <a:r>
              <a:rPr lang="en-US" b="1" dirty="0">
                <a:solidFill>
                  <a:schemeClr val="accent1"/>
                </a:solidFill>
              </a:rPr>
              <a:t>China</a:t>
            </a:r>
            <a:r>
              <a:rPr lang="en-US" dirty="0"/>
              <a:t> – population 1.4 billion</a:t>
            </a:r>
          </a:p>
          <a:p>
            <a:r>
              <a:rPr lang="en-US" b="1" dirty="0">
                <a:solidFill>
                  <a:schemeClr val="accent1"/>
                </a:solidFill>
              </a:rPr>
              <a:t>Vietnam</a:t>
            </a:r>
            <a:r>
              <a:rPr lang="en-US" dirty="0"/>
              <a:t> – 96 million</a:t>
            </a:r>
          </a:p>
          <a:p>
            <a:r>
              <a:rPr lang="en-US" b="1" dirty="0">
                <a:solidFill>
                  <a:schemeClr val="accent1"/>
                </a:solidFill>
              </a:rPr>
              <a:t>North Korea </a:t>
            </a:r>
            <a:r>
              <a:rPr lang="en-US" dirty="0"/>
              <a:t>– 26 million</a:t>
            </a:r>
          </a:p>
          <a:p>
            <a:r>
              <a:rPr lang="en-US" b="1" dirty="0">
                <a:solidFill>
                  <a:schemeClr val="accent1"/>
                </a:solidFill>
              </a:rPr>
              <a:t>Cuba</a:t>
            </a:r>
            <a:r>
              <a:rPr lang="en-US" dirty="0"/>
              <a:t> – 11 million</a:t>
            </a:r>
          </a:p>
          <a:p>
            <a:r>
              <a:rPr lang="en-US" b="1" dirty="0">
                <a:solidFill>
                  <a:schemeClr val="accent1"/>
                </a:solidFill>
              </a:rPr>
              <a:t>Laos</a:t>
            </a:r>
            <a:r>
              <a:rPr lang="en-US" dirty="0"/>
              <a:t> – 7 million</a:t>
            </a:r>
          </a:p>
        </p:txBody>
      </p:sp>
      <p:sp>
        <p:nvSpPr>
          <p:cNvPr id="4" name="Rectangle 3">
            <a:extLst>
              <a:ext uri="{FF2B5EF4-FFF2-40B4-BE49-F238E27FC236}">
                <a16:creationId xmlns:a16="http://schemas.microsoft.com/office/drawing/2014/main" id="{D99EBF2A-365E-4E43-82A1-ABBA28CE28B6}"/>
              </a:ext>
            </a:extLst>
          </p:cNvPr>
          <p:cNvSpPr txBox="1">
            <a:spLocks noChangeArrowheads="1"/>
          </p:cNvSpPr>
          <p:nvPr/>
        </p:nvSpPr>
        <p:spPr bwMode="auto">
          <a:xfrm>
            <a:off x="533400" y="3962400"/>
            <a:ext cx="8001000" cy="2653034"/>
          </a:xfrm>
          <a:prstGeom prst="rect">
            <a:avLst/>
          </a:prstGeom>
          <a:noFill/>
          <a:ln w="9525">
            <a:noFill/>
            <a:miter lim="800000"/>
            <a:headEnd/>
            <a:tailEnd/>
          </a:ln>
        </p:spPr>
        <p:txBody>
          <a:bodyPr vert="horz" wrap="square" lIns="91440" tIns="45720" rIns="91440" bIns="45720" numCol="1" anchor="t" anchorCtr="0" compatLnSpc="1">
            <a:prstTxWarp prst="textNoShape">
              <a:avLst/>
            </a:prstTxWarp>
            <a:spAutoFit/>
          </a:bodyPr>
          <a:lstStyle>
            <a:lvl1pPr algn="ctr" rtl="0" fontAlgn="base">
              <a:spcBef>
                <a:spcPct val="20000"/>
              </a:spcBef>
              <a:spcAft>
                <a:spcPct val="0"/>
              </a:spcAft>
              <a:defRPr sz="2800">
                <a:solidFill>
                  <a:srgbClr val="F8F8F8"/>
                </a:solidFill>
                <a:latin typeface="+mn-lt"/>
                <a:ea typeface="+mn-ea"/>
                <a:cs typeface="+mn-cs"/>
              </a:defRPr>
            </a:lvl1pPr>
            <a:lvl2pPr marL="114300" algn="ctr" rtl="0" fontAlgn="base">
              <a:spcBef>
                <a:spcPct val="20000"/>
              </a:spcBef>
              <a:spcAft>
                <a:spcPct val="0"/>
              </a:spcAft>
              <a:defRPr sz="2400">
                <a:solidFill>
                  <a:srgbClr val="F8F8F8"/>
                </a:solidFill>
                <a:latin typeface="+mn-lt"/>
              </a:defRPr>
            </a:lvl2pPr>
            <a:lvl3pPr marL="457200" indent="-228600" algn="l" rtl="0" fontAlgn="base">
              <a:spcBef>
                <a:spcPct val="20000"/>
              </a:spcBef>
              <a:spcAft>
                <a:spcPct val="0"/>
              </a:spcAft>
              <a:buChar char="•"/>
              <a:defRPr sz="2400">
                <a:solidFill>
                  <a:srgbClr val="F8F8F8"/>
                </a:solidFill>
                <a:latin typeface="+mn-lt"/>
              </a:defRPr>
            </a:lvl3pPr>
            <a:lvl4pPr marL="800100" indent="-228600" algn="l" rtl="0" fontAlgn="base">
              <a:spcBef>
                <a:spcPct val="20000"/>
              </a:spcBef>
              <a:spcAft>
                <a:spcPct val="0"/>
              </a:spcAft>
              <a:buChar char="–"/>
              <a:defRPr sz="2000">
                <a:solidFill>
                  <a:srgbClr val="F8F8F8"/>
                </a:solidFill>
                <a:latin typeface="+mn-lt"/>
              </a:defRPr>
            </a:lvl4pPr>
            <a:lvl5pPr marL="1143000" indent="-228600" algn="l" rtl="0" fontAlgn="base">
              <a:spcBef>
                <a:spcPct val="20000"/>
              </a:spcBef>
              <a:spcAft>
                <a:spcPct val="0"/>
              </a:spcAft>
              <a:buChar char="»"/>
              <a:defRPr sz="2000">
                <a:solidFill>
                  <a:srgbClr val="F8F8F8"/>
                </a:solidFill>
                <a:latin typeface="+mn-lt"/>
              </a:defRPr>
            </a:lvl5pPr>
            <a:lvl6pPr marL="1600200" indent="-228600" algn="l" rtl="0" fontAlgn="base">
              <a:spcBef>
                <a:spcPct val="20000"/>
              </a:spcBef>
              <a:spcAft>
                <a:spcPct val="0"/>
              </a:spcAft>
              <a:buChar char="»"/>
              <a:defRPr sz="2000">
                <a:solidFill>
                  <a:srgbClr val="F8F8F8"/>
                </a:solidFill>
                <a:latin typeface="+mn-lt"/>
              </a:defRPr>
            </a:lvl6pPr>
            <a:lvl7pPr marL="2057400" indent="-228600" algn="l" rtl="0" fontAlgn="base">
              <a:spcBef>
                <a:spcPct val="20000"/>
              </a:spcBef>
              <a:spcAft>
                <a:spcPct val="0"/>
              </a:spcAft>
              <a:buChar char="»"/>
              <a:defRPr sz="2000">
                <a:solidFill>
                  <a:srgbClr val="F8F8F8"/>
                </a:solidFill>
                <a:latin typeface="+mn-lt"/>
              </a:defRPr>
            </a:lvl7pPr>
            <a:lvl8pPr marL="2514600" indent="-228600" algn="l" rtl="0" fontAlgn="base">
              <a:spcBef>
                <a:spcPct val="20000"/>
              </a:spcBef>
              <a:spcAft>
                <a:spcPct val="0"/>
              </a:spcAft>
              <a:buChar char="»"/>
              <a:defRPr sz="2000">
                <a:solidFill>
                  <a:srgbClr val="F8F8F8"/>
                </a:solidFill>
                <a:latin typeface="+mn-lt"/>
              </a:defRPr>
            </a:lvl8pPr>
            <a:lvl9pPr marL="2971800" indent="-228600" algn="l" rtl="0" fontAlgn="base">
              <a:spcBef>
                <a:spcPct val="20000"/>
              </a:spcBef>
              <a:spcAft>
                <a:spcPct val="0"/>
              </a:spcAft>
              <a:buChar char="»"/>
              <a:defRPr sz="2000">
                <a:solidFill>
                  <a:srgbClr val="F8F8F8"/>
                </a:solidFill>
                <a:latin typeface="+mn-lt"/>
              </a:defRPr>
            </a:lvl9pPr>
          </a:lstStyle>
          <a:p>
            <a:r>
              <a:rPr lang="en-US" sz="2400" b="1" kern="0" dirty="0">
                <a:solidFill>
                  <a:srgbClr val="FFFF00"/>
                </a:solidFill>
              </a:rPr>
              <a:t>Over 1½ billion people openly dominated by Communist dictatorships</a:t>
            </a:r>
          </a:p>
          <a:p>
            <a:r>
              <a:rPr lang="en-US" sz="2400" b="1" kern="0" dirty="0">
                <a:solidFill>
                  <a:srgbClr val="FFFF00"/>
                </a:solidFill>
              </a:rPr>
              <a:t>Not counting many other nations struggling with Communist subversion and internal turmoil.</a:t>
            </a:r>
          </a:p>
          <a:p>
            <a:r>
              <a:rPr lang="en-US" sz="2000" kern="0" dirty="0">
                <a:solidFill>
                  <a:schemeClr val="tx1">
                    <a:lumMod val="50000"/>
                  </a:schemeClr>
                </a:solidFill>
              </a:rPr>
              <a:t>(</a:t>
            </a:r>
            <a:r>
              <a:rPr lang="en-US" sz="2000" u="sng" kern="0" dirty="0">
                <a:solidFill>
                  <a:schemeClr val="tx1">
                    <a:lumMod val="50000"/>
                  </a:schemeClr>
                </a:solidFill>
                <a:hlinkClick r:id="rId2">
                  <a:extLst>
                    <a:ext uri="{A12FA001-AC4F-418D-AE19-62706E023703}">
                      <ahyp:hlinkClr xmlns:ahyp="http://schemas.microsoft.com/office/drawing/2018/hyperlinkcolor" val="tx"/>
                    </a:ext>
                  </a:extLst>
                </a:hlinkClick>
              </a:rPr>
              <a:t>www.worldatlas.com/articles/list-of-communist-countries-today.html</a:t>
            </a:r>
            <a:r>
              <a:rPr lang="en-US" sz="2000" kern="0" dirty="0">
                <a:solidFill>
                  <a:schemeClr val="tx1">
                    <a:lumMod val="50000"/>
                  </a:schemeClr>
                </a:solidFill>
              </a:rPr>
              <a:t>)</a:t>
            </a:r>
          </a:p>
          <a:p>
            <a:r>
              <a:rPr lang="en-US" sz="1800" kern="0" dirty="0"/>
              <a:t>(Population statistics from Wikipedia as of July, 2019)</a:t>
            </a:r>
          </a:p>
        </p:txBody>
      </p:sp>
      <p:pic>
        <p:nvPicPr>
          <p:cNvPr id="3" name="Picture 2">
            <a:extLst>
              <a:ext uri="{FF2B5EF4-FFF2-40B4-BE49-F238E27FC236}">
                <a16:creationId xmlns:a16="http://schemas.microsoft.com/office/drawing/2014/main" id="{42A42BC1-D0D6-4C47-B19A-09A361BE2F1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14400" y="1447800"/>
            <a:ext cx="2133600" cy="2133600"/>
          </a:xfrm>
          <a:prstGeom prst="rect">
            <a:avLst/>
          </a:prstGeom>
        </p:spPr>
      </p:pic>
    </p:spTree>
    <p:extLst>
      <p:ext uri="{BB962C8B-B14F-4D97-AF65-F5344CB8AC3E}">
        <p14:creationId xmlns:p14="http://schemas.microsoft.com/office/powerpoint/2010/main" val="1565559869"/>
      </p:ext>
    </p:extLst>
  </p:cSld>
  <p:clrMapOvr>
    <a:masterClrMapping/>
  </p:clrMapOvr>
  <p:transition spd="slow">
    <p:zoom dir="in"/>
  </p:transition>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685800" y="685800"/>
            <a:ext cx="7772400" cy="762000"/>
          </a:xfrm>
        </p:spPr>
        <p:txBody>
          <a:bodyPr/>
          <a:lstStyle/>
          <a:p>
            <a:r>
              <a:rPr lang="en-US" sz="3600" dirty="0">
                <a:latin typeface="+mj-lt"/>
              </a:rPr>
              <a:t>Doctrines of Marxism-Leninism</a:t>
            </a:r>
          </a:p>
        </p:txBody>
      </p:sp>
      <p:sp>
        <p:nvSpPr>
          <p:cNvPr id="2051" name="Rectangle 3"/>
          <p:cNvSpPr>
            <a:spLocks noGrp="1" noChangeArrowheads="1"/>
          </p:cNvSpPr>
          <p:nvPr>
            <p:ph type="subTitle" idx="1"/>
          </p:nvPr>
        </p:nvSpPr>
        <p:spPr>
          <a:xfrm>
            <a:off x="1981200" y="1600200"/>
            <a:ext cx="7086600" cy="584775"/>
          </a:xfrm>
        </p:spPr>
        <p:txBody>
          <a:bodyPr wrap="square">
            <a:spAutoFit/>
          </a:bodyPr>
          <a:lstStyle/>
          <a:p>
            <a:pPr>
              <a:spcBef>
                <a:spcPts val="0"/>
              </a:spcBef>
            </a:pPr>
            <a:r>
              <a:rPr lang="en-US" sz="3200" b="1" dirty="0">
                <a:solidFill>
                  <a:srgbClr val="66FF99"/>
                </a:solidFill>
              </a:rPr>
              <a:t>Existence of God</a:t>
            </a:r>
          </a:p>
        </p:txBody>
      </p:sp>
      <p:pic>
        <p:nvPicPr>
          <p:cNvPr id="2053" name="Picture 5" descr="M:\Data\GRAPHICS\+Not cataloged\karl_Marx.jpg"/>
          <p:cNvPicPr>
            <a:picLocks noChangeAspect="1" noChangeArrowheads="1"/>
          </p:cNvPicPr>
          <p:nvPr/>
        </p:nvPicPr>
        <p:blipFill>
          <a:blip r:embed="rId2" cstate="print"/>
          <a:srcRect/>
          <a:stretch>
            <a:fillRect/>
          </a:stretch>
        </p:blipFill>
        <p:spPr bwMode="auto">
          <a:xfrm>
            <a:off x="76200" y="1524000"/>
            <a:ext cx="2220913" cy="2605088"/>
          </a:xfrm>
          <a:prstGeom prst="rect">
            <a:avLst/>
          </a:prstGeom>
          <a:noFill/>
        </p:spPr>
      </p:pic>
      <p:pic>
        <p:nvPicPr>
          <p:cNvPr id="2055" name="Picture 7" descr="M:\Data\GRAPHICS\+Not cataloged\lenin.jpg"/>
          <p:cNvPicPr>
            <a:picLocks noChangeAspect="1" noChangeArrowheads="1"/>
          </p:cNvPicPr>
          <p:nvPr/>
        </p:nvPicPr>
        <p:blipFill>
          <a:blip r:embed="rId3" cstate="print"/>
          <a:srcRect/>
          <a:stretch>
            <a:fillRect/>
          </a:stretch>
        </p:blipFill>
        <p:spPr bwMode="auto">
          <a:xfrm>
            <a:off x="101600" y="4267200"/>
            <a:ext cx="2032000" cy="2289175"/>
          </a:xfrm>
          <a:prstGeom prst="rect">
            <a:avLst/>
          </a:prstGeom>
          <a:noFill/>
        </p:spPr>
      </p:pic>
    </p:spTree>
  </p:cSld>
  <p:clrMapOvr>
    <a:masterClrMapping/>
  </p:clrMapOvr>
  <p:transition spd="slow">
    <p:zoom dir="in"/>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2051"/>
                                        </p:tgtEl>
                                        <p:attrNameLst>
                                          <p:attrName>style.visibility</p:attrName>
                                        </p:attrNameLst>
                                      </p:cBhvr>
                                      <p:to>
                                        <p:strVal val="visible"/>
                                      </p:to>
                                    </p:set>
                                    <p:animEffect transition="in" filter="slide(fromBottom)">
                                      <p:cBhvr>
                                        <p:cTn id="7" dur="500"/>
                                        <p:tgtEl>
                                          <p:spTgt spid="20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1" grpId="0" autoUpdateAnimBg="0"/>
    </p:bld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r>
              <a:rPr lang="en-US" sz="4000" dirty="0"/>
              <a:t>Marxism and Atheism - 1</a:t>
            </a:r>
          </a:p>
        </p:txBody>
      </p:sp>
      <p:sp>
        <p:nvSpPr>
          <p:cNvPr id="5123" name="Rectangle 3"/>
          <p:cNvSpPr>
            <a:spLocks noGrp="1" noChangeArrowheads="1"/>
          </p:cNvSpPr>
          <p:nvPr>
            <p:ph type="body" idx="1"/>
          </p:nvPr>
        </p:nvSpPr>
        <p:spPr>
          <a:xfrm>
            <a:off x="533400" y="1219200"/>
            <a:ext cx="8001000" cy="5484578"/>
          </a:xfrm>
        </p:spPr>
        <p:txBody>
          <a:bodyPr>
            <a:spAutoFit/>
          </a:bodyPr>
          <a:lstStyle/>
          <a:p>
            <a:r>
              <a:rPr lang="en-US" sz="2400" b="1" dirty="0">
                <a:solidFill>
                  <a:schemeClr val="accent1"/>
                </a:solidFill>
              </a:rPr>
              <a:t>Marx</a:t>
            </a:r>
            <a:r>
              <a:rPr lang="en-US" sz="2400" dirty="0"/>
              <a:t>: “In simple truth, I </a:t>
            </a:r>
            <a:r>
              <a:rPr lang="en-US" sz="2400" dirty="0" err="1"/>
              <a:t>harbour</a:t>
            </a:r>
            <a:r>
              <a:rPr lang="en-US" sz="2400" dirty="0"/>
              <a:t> hate ‘</a:t>
            </a:r>
            <a:r>
              <a:rPr lang="en-US" sz="2400" dirty="0" err="1"/>
              <a:t>gainst</a:t>
            </a:r>
            <a:r>
              <a:rPr lang="en-US" sz="2400" dirty="0"/>
              <a:t> all the Gods” “.. recognize as the highest divinity, the human self-consciousness itself!”</a:t>
            </a:r>
          </a:p>
          <a:p>
            <a:r>
              <a:rPr lang="en-US" sz="2400" b="1" dirty="0">
                <a:solidFill>
                  <a:schemeClr val="accent1"/>
                </a:solidFill>
              </a:rPr>
              <a:t>Engels</a:t>
            </a:r>
            <a:r>
              <a:rPr lang="en-US" sz="2400" dirty="0"/>
              <a:t>: “the last vestige of a Creator external to the world is obliterated”</a:t>
            </a:r>
          </a:p>
          <a:p>
            <a:r>
              <a:rPr lang="en-US" sz="2400" b="1" dirty="0">
                <a:solidFill>
                  <a:schemeClr val="accent1"/>
                </a:solidFill>
              </a:rPr>
              <a:t>Lenin</a:t>
            </a:r>
            <a:r>
              <a:rPr lang="en-US" sz="2400" dirty="0"/>
              <a:t>: “</a:t>
            </a:r>
            <a:r>
              <a:rPr lang="en-US" sz="2400" dirty="0">
                <a:solidFill>
                  <a:srgbClr val="66FFFF"/>
                </a:solidFill>
              </a:rPr>
              <a:t>Our program necessarily includes the propaganda of atheism</a:t>
            </a:r>
            <a:r>
              <a:rPr lang="en-US" sz="2400" dirty="0"/>
              <a:t>” And again: “Every religious idea, every idea of god, even every flirtation with the idea of God, is unutterable vileness”</a:t>
            </a:r>
          </a:p>
          <a:p>
            <a:r>
              <a:rPr lang="en-US" sz="2400" b="1" dirty="0">
                <a:solidFill>
                  <a:schemeClr val="accent1"/>
                </a:solidFill>
              </a:rPr>
              <a:t>Khrushchev</a:t>
            </a:r>
            <a:r>
              <a:rPr lang="en-US" sz="2400" dirty="0"/>
              <a:t>: “</a:t>
            </a:r>
            <a:r>
              <a:rPr lang="en-US" sz="2400" dirty="0">
                <a:solidFill>
                  <a:srgbClr val="66FFFF"/>
                </a:solidFill>
              </a:rPr>
              <a:t>We, Communists … are atheists </a:t>
            </a:r>
            <a:r>
              <a:rPr lang="en-US" sz="2400" dirty="0"/>
              <a:t>… Public education, the dissemination of scientific knowledge, and the study of the laws of nature, leave no place for belief in God … </a:t>
            </a:r>
            <a:r>
              <a:rPr lang="en-US" sz="2400" dirty="0">
                <a:solidFill>
                  <a:srgbClr val="66FFFF"/>
                </a:solidFill>
              </a:rPr>
              <a:t>We consider that belief in God contradicts our Communist outlook” </a:t>
            </a:r>
            <a:endParaRPr lang="en-US" sz="2400" dirty="0"/>
          </a:p>
        </p:txBody>
      </p:sp>
    </p:spTree>
  </p:cSld>
  <p:clrMapOvr>
    <a:masterClrMapping/>
  </p:clrMapOvr>
  <p:transition spd="slow">
    <p:zoom dir="in"/>
  </p:transition>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r>
              <a:rPr lang="en-US" sz="4000" dirty="0"/>
              <a:t>Marxism and Atheism - 2</a:t>
            </a:r>
          </a:p>
        </p:txBody>
      </p:sp>
      <p:sp>
        <p:nvSpPr>
          <p:cNvPr id="5123" name="Rectangle 3"/>
          <p:cNvSpPr>
            <a:spLocks noGrp="1" noChangeArrowheads="1"/>
          </p:cNvSpPr>
          <p:nvPr>
            <p:ph type="body" idx="1"/>
          </p:nvPr>
        </p:nvSpPr>
        <p:spPr>
          <a:xfrm>
            <a:off x="533400" y="1219200"/>
            <a:ext cx="8229600" cy="5115246"/>
          </a:xfrm>
        </p:spPr>
        <p:txBody>
          <a:bodyPr wrap="square">
            <a:spAutoFit/>
          </a:bodyPr>
          <a:lstStyle/>
          <a:p>
            <a:r>
              <a:rPr lang="en-US" sz="2400" dirty="0"/>
              <a:t>Khrushchev: “We remain the atheists that we have always been; we are doing all we can to liberate those people who are still under the spell of this religious opiate” </a:t>
            </a:r>
          </a:p>
          <a:p>
            <a:r>
              <a:rPr lang="en-US" sz="2400" i="1" dirty="0"/>
              <a:t>Russian Encyclopedia</a:t>
            </a:r>
            <a:r>
              <a:rPr lang="en-US" sz="2400" dirty="0"/>
              <a:t> (1950): “God — a mythical invented being … </a:t>
            </a:r>
            <a:r>
              <a:rPr lang="en-US" sz="2400" dirty="0">
                <a:solidFill>
                  <a:srgbClr val="66FFFF"/>
                </a:solidFill>
              </a:rPr>
              <a:t>[Communism] is incompatible with belief in God; it arose and developed in an acute and constant struggle with religion</a:t>
            </a:r>
            <a:r>
              <a:rPr lang="en-US" sz="2400" dirty="0"/>
              <a:t>” </a:t>
            </a:r>
          </a:p>
          <a:p>
            <a:r>
              <a:rPr lang="en-US" sz="2400" dirty="0"/>
              <a:t>“Ten Commandments of Communism”: “</a:t>
            </a:r>
            <a:r>
              <a:rPr lang="en-US" sz="2400" dirty="0">
                <a:solidFill>
                  <a:srgbClr val="66FFFF"/>
                </a:solidFill>
              </a:rPr>
              <a:t>If you are not a convinced atheist, you cannot be a good Communist … Atheism is indissolubly bound to Communism.</a:t>
            </a:r>
            <a:r>
              <a:rPr lang="en-US" sz="2400" dirty="0"/>
              <a:t>” </a:t>
            </a:r>
          </a:p>
          <a:p>
            <a:r>
              <a:rPr lang="en-US" sz="2400" dirty="0"/>
              <a:t>Whittaker Chambers: “</a:t>
            </a:r>
            <a:r>
              <a:rPr lang="en-US" sz="2400" dirty="0">
                <a:solidFill>
                  <a:srgbClr val="66FFFF"/>
                </a:solidFill>
              </a:rPr>
              <a:t>The problem of Communism is not an economic problem. The problem of Communism is the problem of atheism” </a:t>
            </a:r>
            <a:endParaRPr lang="en-US" sz="2400" dirty="0">
              <a:solidFill>
                <a:srgbClr val="66FFFF"/>
              </a:solidFill>
              <a:latin typeface="Trebuchet MS" pitchFamily="34" charset="0"/>
            </a:endParaRPr>
          </a:p>
        </p:txBody>
      </p:sp>
    </p:spTree>
  </p:cSld>
  <p:clrMapOvr>
    <a:masterClrMapping/>
  </p:clrMapOvr>
  <p:transition spd="slow">
    <p:zoom dir="in"/>
  </p:transition>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r>
              <a:rPr lang="en-US" sz="4000" dirty="0"/>
              <a:t>The Bible &amp; Faith in God</a:t>
            </a:r>
          </a:p>
        </p:txBody>
      </p:sp>
      <p:sp>
        <p:nvSpPr>
          <p:cNvPr id="11267" name="Rectangle 3"/>
          <p:cNvSpPr>
            <a:spLocks noGrp="1" noChangeArrowheads="1"/>
          </p:cNvSpPr>
          <p:nvPr>
            <p:ph type="body" idx="1"/>
          </p:nvPr>
        </p:nvSpPr>
        <p:spPr>
          <a:xfrm>
            <a:off x="685800" y="1295400"/>
            <a:ext cx="7772400" cy="4647426"/>
          </a:xfrm>
        </p:spPr>
        <p:txBody>
          <a:bodyPr>
            <a:spAutoFit/>
          </a:bodyPr>
          <a:lstStyle/>
          <a:p>
            <a:r>
              <a:rPr lang="en-US" b="1" i="1" dirty="0">
                <a:solidFill>
                  <a:srgbClr val="66FFFF"/>
                </a:solidFill>
              </a:rPr>
              <a:t>God does exist.</a:t>
            </a:r>
          </a:p>
          <a:p>
            <a:r>
              <a:rPr lang="en-US" sz="2400" dirty="0">
                <a:latin typeface="Comic Sans MS" panose="030F0702030302020204" pitchFamily="66" charset="0"/>
              </a:rPr>
              <a:t>Genesis 1:1 — In the beginning God created the heaven and the earth. </a:t>
            </a:r>
          </a:p>
          <a:p>
            <a:r>
              <a:rPr lang="en-US" sz="2400" dirty="0">
                <a:latin typeface="Comic Sans MS" panose="030F0702030302020204" pitchFamily="66" charset="0"/>
              </a:rPr>
              <a:t>Hebrews 11:6 — Without faith it is impossible to please God. We must believe that He is and that He is a </a:t>
            </a:r>
            <a:r>
              <a:rPr lang="en-US" sz="2400" dirty="0" err="1">
                <a:latin typeface="Comic Sans MS" panose="030F0702030302020204" pitchFamily="66" charset="0"/>
              </a:rPr>
              <a:t>rewarder</a:t>
            </a:r>
            <a:r>
              <a:rPr lang="en-US" sz="2400" dirty="0">
                <a:latin typeface="Comic Sans MS" panose="030F0702030302020204" pitchFamily="66" charset="0"/>
              </a:rPr>
              <a:t> of those who diligently seek Him. </a:t>
            </a:r>
          </a:p>
          <a:p>
            <a:r>
              <a:rPr lang="en-US" sz="2400" dirty="0">
                <a:latin typeface="Comic Sans MS" panose="030F0702030302020204" pitchFamily="66" charset="0"/>
              </a:rPr>
              <a:t>Psalms 14:1 — The fool has said in his heart, “There is no God.”</a:t>
            </a:r>
          </a:p>
          <a:p>
            <a:r>
              <a:rPr lang="en-US" b="1" i="1" dirty="0">
                <a:solidFill>
                  <a:srgbClr val="66FFFF"/>
                </a:solidFill>
              </a:rPr>
              <a:t>The Bible provides evidence for God’s existence.</a:t>
            </a:r>
            <a:br>
              <a:rPr lang="en-US" sz="2400" b="1" i="1" dirty="0"/>
            </a:br>
            <a:r>
              <a:rPr lang="en-US" sz="2400" dirty="0">
                <a:latin typeface="Comic Sans MS" panose="030F0702030302020204" pitchFamily="66" charset="0"/>
              </a:rPr>
              <a:t>Acts 14:17; Romans 1:18-22; Psalms 19:1 </a:t>
            </a:r>
            <a:endParaRPr lang="en-US" sz="2400" dirty="0">
              <a:solidFill>
                <a:srgbClr val="FFFFFF"/>
              </a:solidFill>
              <a:latin typeface="Comic Sans MS" panose="030F0702030302020204" pitchFamily="66" charset="0"/>
            </a:endParaRPr>
          </a:p>
        </p:txBody>
      </p:sp>
    </p:spTree>
  </p:cSld>
  <p:clrMapOvr>
    <a:masterClrMapping/>
  </p:clrMapOvr>
  <p:transition spd="slow">
    <p:zoom dir="in"/>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11267">
                                            <p:txEl>
                                              <p:pRg st="0" end="0"/>
                                            </p:txEl>
                                          </p:spTgt>
                                        </p:tgtEl>
                                        <p:attrNameLst>
                                          <p:attrName>style.visibility</p:attrName>
                                        </p:attrNameLst>
                                      </p:cBhvr>
                                      <p:to>
                                        <p:strVal val="visible"/>
                                      </p:to>
                                    </p:set>
                                    <p:animEffect transition="in" filter="slide(fromBottom)">
                                      <p:cBhvr>
                                        <p:cTn id="7" dur="500"/>
                                        <p:tgtEl>
                                          <p:spTgt spid="11267">
                                            <p:txEl>
                                              <p:pRg st="0" end="0"/>
                                            </p:txEl>
                                          </p:spTgt>
                                        </p:tgtEl>
                                      </p:cBhvr>
                                    </p:animEffect>
                                  </p:childTnLst>
                                </p:cTn>
                              </p:par>
                              <p:par>
                                <p:cTn id="8" presetID="12" presetClass="entr" presetSubtype="4" fill="hold" grpId="0" nodeType="withEffect">
                                  <p:stCondLst>
                                    <p:cond delay="0"/>
                                  </p:stCondLst>
                                  <p:childTnLst>
                                    <p:set>
                                      <p:cBhvr>
                                        <p:cTn id="9" dur="1" fill="hold">
                                          <p:stCondLst>
                                            <p:cond delay="0"/>
                                          </p:stCondLst>
                                        </p:cTn>
                                        <p:tgtEl>
                                          <p:spTgt spid="11267">
                                            <p:txEl>
                                              <p:pRg st="1" end="1"/>
                                            </p:txEl>
                                          </p:spTgt>
                                        </p:tgtEl>
                                        <p:attrNameLst>
                                          <p:attrName>style.visibility</p:attrName>
                                        </p:attrNameLst>
                                      </p:cBhvr>
                                      <p:to>
                                        <p:strVal val="visible"/>
                                      </p:to>
                                    </p:set>
                                    <p:animEffect transition="in" filter="slide(fromBottom)">
                                      <p:cBhvr>
                                        <p:cTn id="10" dur="500"/>
                                        <p:tgtEl>
                                          <p:spTgt spid="11267">
                                            <p:txEl>
                                              <p:pRg st="1" end="1"/>
                                            </p:txEl>
                                          </p:spTgt>
                                        </p:tgtEl>
                                      </p:cBhvr>
                                    </p:animEffect>
                                  </p:childTnLst>
                                </p:cTn>
                              </p:par>
                              <p:par>
                                <p:cTn id="11" presetID="12" presetClass="entr" presetSubtype="4" fill="hold" grpId="0" nodeType="withEffect">
                                  <p:stCondLst>
                                    <p:cond delay="0"/>
                                  </p:stCondLst>
                                  <p:childTnLst>
                                    <p:set>
                                      <p:cBhvr>
                                        <p:cTn id="12" dur="1" fill="hold">
                                          <p:stCondLst>
                                            <p:cond delay="0"/>
                                          </p:stCondLst>
                                        </p:cTn>
                                        <p:tgtEl>
                                          <p:spTgt spid="11267">
                                            <p:txEl>
                                              <p:pRg st="2" end="2"/>
                                            </p:txEl>
                                          </p:spTgt>
                                        </p:tgtEl>
                                        <p:attrNameLst>
                                          <p:attrName>style.visibility</p:attrName>
                                        </p:attrNameLst>
                                      </p:cBhvr>
                                      <p:to>
                                        <p:strVal val="visible"/>
                                      </p:to>
                                    </p:set>
                                    <p:animEffect transition="in" filter="slide(fromBottom)">
                                      <p:cBhvr>
                                        <p:cTn id="13" dur="500"/>
                                        <p:tgtEl>
                                          <p:spTgt spid="11267">
                                            <p:txEl>
                                              <p:pRg st="2" end="2"/>
                                            </p:txEl>
                                          </p:spTgt>
                                        </p:tgtEl>
                                      </p:cBhvr>
                                    </p:animEffect>
                                  </p:childTnLst>
                                </p:cTn>
                              </p:par>
                              <p:par>
                                <p:cTn id="14" presetID="12" presetClass="entr" presetSubtype="4" fill="hold" grpId="0" nodeType="withEffect">
                                  <p:stCondLst>
                                    <p:cond delay="0"/>
                                  </p:stCondLst>
                                  <p:childTnLst>
                                    <p:set>
                                      <p:cBhvr>
                                        <p:cTn id="15" dur="1" fill="hold">
                                          <p:stCondLst>
                                            <p:cond delay="0"/>
                                          </p:stCondLst>
                                        </p:cTn>
                                        <p:tgtEl>
                                          <p:spTgt spid="11267">
                                            <p:txEl>
                                              <p:pRg st="3" end="3"/>
                                            </p:txEl>
                                          </p:spTgt>
                                        </p:tgtEl>
                                        <p:attrNameLst>
                                          <p:attrName>style.visibility</p:attrName>
                                        </p:attrNameLst>
                                      </p:cBhvr>
                                      <p:to>
                                        <p:strVal val="visible"/>
                                      </p:to>
                                    </p:set>
                                    <p:animEffect transition="in" filter="slide(fromBottom)">
                                      <p:cBhvr>
                                        <p:cTn id="16" dur="500"/>
                                        <p:tgtEl>
                                          <p:spTgt spid="11267">
                                            <p:txEl>
                                              <p:pRg st="3" end="3"/>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2" presetClass="entr" presetSubtype="4" fill="hold" grpId="0" nodeType="clickEffect">
                                  <p:stCondLst>
                                    <p:cond delay="0"/>
                                  </p:stCondLst>
                                  <p:childTnLst>
                                    <p:set>
                                      <p:cBhvr>
                                        <p:cTn id="20" dur="1" fill="hold">
                                          <p:stCondLst>
                                            <p:cond delay="0"/>
                                          </p:stCondLst>
                                        </p:cTn>
                                        <p:tgtEl>
                                          <p:spTgt spid="11267">
                                            <p:txEl>
                                              <p:pRg st="4" end="4"/>
                                            </p:txEl>
                                          </p:spTgt>
                                        </p:tgtEl>
                                        <p:attrNameLst>
                                          <p:attrName>style.visibility</p:attrName>
                                        </p:attrNameLst>
                                      </p:cBhvr>
                                      <p:to>
                                        <p:strVal val="visible"/>
                                      </p:to>
                                    </p:set>
                                    <p:animEffect transition="in" filter="slide(fromBottom)">
                                      <p:cBhvr>
                                        <p:cTn id="21" dur="500"/>
                                        <p:tgtEl>
                                          <p:spTgt spid="1126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7" grpId="0" uiExpand="1" build="p" autoUpdateAnimBg="0"/>
    </p:bldLst>
  </p:timing>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685800" y="685800"/>
            <a:ext cx="7772400" cy="762000"/>
          </a:xfrm>
        </p:spPr>
        <p:txBody>
          <a:bodyPr/>
          <a:lstStyle/>
          <a:p>
            <a:r>
              <a:rPr lang="en-US" sz="3600" dirty="0">
                <a:latin typeface="+mj-lt"/>
              </a:rPr>
              <a:t>Doctrines of Marxism-Leninism</a:t>
            </a:r>
          </a:p>
        </p:txBody>
      </p:sp>
      <p:sp>
        <p:nvSpPr>
          <p:cNvPr id="2051" name="Rectangle 3"/>
          <p:cNvSpPr>
            <a:spLocks noGrp="1" noChangeArrowheads="1"/>
          </p:cNvSpPr>
          <p:nvPr>
            <p:ph type="subTitle" idx="1"/>
          </p:nvPr>
        </p:nvSpPr>
        <p:spPr>
          <a:xfrm>
            <a:off x="1981200" y="1600200"/>
            <a:ext cx="7086600" cy="1077218"/>
          </a:xfrm>
        </p:spPr>
        <p:txBody>
          <a:bodyPr wrap="square">
            <a:spAutoFit/>
          </a:bodyPr>
          <a:lstStyle/>
          <a:p>
            <a:pPr>
              <a:spcBef>
                <a:spcPts val="0"/>
              </a:spcBef>
            </a:pPr>
            <a:r>
              <a:rPr lang="en-US" sz="3200" b="1" dirty="0">
                <a:solidFill>
                  <a:srgbClr val="66FF99"/>
                </a:solidFill>
              </a:rPr>
              <a:t>Existence of God</a:t>
            </a:r>
          </a:p>
          <a:p>
            <a:pPr>
              <a:spcBef>
                <a:spcPts val="0"/>
              </a:spcBef>
            </a:pPr>
            <a:r>
              <a:rPr lang="en-US" sz="3200" b="1" dirty="0">
                <a:solidFill>
                  <a:srgbClr val="66FF99"/>
                </a:solidFill>
              </a:rPr>
              <a:t>Origin of Man</a:t>
            </a:r>
          </a:p>
        </p:txBody>
      </p:sp>
      <p:pic>
        <p:nvPicPr>
          <p:cNvPr id="2053" name="Picture 5" descr="M:\Data\GRAPHICS\+Not cataloged\karl_Marx.jpg"/>
          <p:cNvPicPr>
            <a:picLocks noChangeAspect="1" noChangeArrowheads="1"/>
          </p:cNvPicPr>
          <p:nvPr/>
        </p:nvPicPr>
        <p:blipFill>
          <a:blip r:embed="rId2" cstate="print"/>
          <a:srcRect/>
          <a:stretch>
            <a:fillRect/>
          </a:stretch>
        </p:blipFill>
        <p:spPr bwMode="auto">
          <a:xfrm>
            <a:off x="76200" y="1524000"/>
            <a:ext cx="2220913" cy="2605088"/>
          </a:xfrm>
          <a:prstGeom prst="rect">
            <a:avLst/>
          </a:prstGeom>
          <a:noFill/>
        </p:spPr>
      </p:pic>
      <p:pic>
        <p:nvPicPr>
          <p:cNvPr id="2055" name="Picture 7" descr="M:\Data\GRAPHICS\+Not cataloged\lenin.jpg"/>
          <p:cNvPicPr>
            <a:picLocks noChangeAspect="1" noChangeArrowheads="1"/>
          </p:cNvPicPr>
          <p:nvPr/>
        </p:nvPicPr>
        <p:blipFill>
          <a:blip r:embed="rId3" cstate="print"/>
          <a:srcRect/>
          <a:stretch>
            <a:fillRect/>
          </a:stretch>
        </p:blipFill>
        <p:spPr bwMode="auto">
          <a:xfrm>
            <a:off x="101600" y="4267200"/>
            <a:ext cx="2032000" cy="2289175"/>
          </a:xfrm>
          <a:prstGeom prst="rect">
            <a:avLst/>
          </a:prstGeom>
          <a:noFill/>
        </p:spPr>
      </p:pic>
    </p:spTree>
  </p:cSld>
  <p:clrMapOvr>
    <a:masterClrMapping/>
  </p:clrMapOvr>
  <p:transition spd="slow">
    <p:zoom dir="in"/>
  </p:transition>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r>
              <a:rPr lang="en-US" sz="4000" dirty="0"/>
              <a:t>Marxism and Evolution - 1</a:t>
            </a:r>
          </a:p>
        </p:txBody>
      </p:sp>
      <p:sp>
        <p:nvSpPr>
          <p:cNvPr id="5123" name="Rectangle 3"/>
          <p:cNvSpPr>
            <a:spLocks noGrp="1" noChangeArrowheads="1"/>
          </p:cNvSpPr>
          <p:nvPr>
            <p:ph type="body" idx="1"/>
          </p:nvPr>
        </p:nvSpPr>
        <p:spPr>
          <a:xfrm>
            <a:off x="533400" y="1219200"/>
            <a:ext cx="8229600" cy="4745915"/>
          </a:xfrm>
        </p:spPr>
        <p:txBody>
          <a:bodyPr wrap="square">
            <a:spAutoFit/>
          </a:bodyPr>
          <a:lstStyle/>
          <a:p>
            <a:r>
              <a:rPr lang="en-US" sz="2400" b="1" i="1" dirty="0">
                <a:solidFill>
                  <a:schemeClr val="accent1"/>
                </a:solidFill>
              </a:rPr>
              <a:t>Communist Manifesto</a:t>
            </a:r>
            <a:r>
              <a:rPr lang="en-US" sz="2400" b="1" dirty="0">
                <a:solidFill>
                  <a:schemeClr val="accent1"/>
                </a:solidFill>
              </a:rPr>
              <a:t> </a:t>
            </a:r>
            <a:r>
              <a:rPr lang="en-US" sz="2400" dirty="0">
                <a:solidFill>
                  <a:srgbClr val="FFFFFF"/>
                </a:solidFill>
              </a:rPr>
              <a:t>(Preface): The basic theory of Communism “is destined to do for history what Darwin’s theory has done for biology”</a:t>
            </a:r>
          </a:p>
          <a:p>
            <a:r>
              <a:rPr lang="en-US" sz="2400" b="1" dirty="0">
                <a:solidFill>
                  <a:schemeClr val="accent1"/>
                </a:solidFill>
              </a:rPr>
              <a:t>Engels</a:t>
            </a:r>
            <a:r>
              <a:rPr lang="en-US" sz="2400" dirty="0">
                <a:solidFill>
                  <a:srgbClr val="FFFFFF"/>
                </a:solidFill>
              </a:rPr>
              <a:t>: “Darwin, whom I am just now reading, is splendid.” </a:t>
            </a:r>
          </a:p>
          <a:p>
            <a:r>
              <a:rPr lang="en-US" sz="2400" b="1" dirty="0">
                <a:solidFill>
                  <a:schemeClr val="accent1"/>
                </a:solidFill>
              </a:rPr>
              <a:t>Marx</a:t>
            </a:r>
            <a:r>
              <a:rPr lang="en-US" sz="2400" dirty="0">
                <a:solidFill>
                  <a:srgbClr val="FFFFFF"/>
                </a:solidFill>
              </a:rPr>
              <a:t>: “… </a:t>
            </a:r>
            <a:r>
              <a:rPr lang="en-US" sz="2400" dirty="0">
                <a:solidFill>
                  <a:srgbClr val="66FFFF"/>
                </a:solidFill>
              </a:rPr>
              <a:t>this is the book which contains the basis in natural history for our view.” </a:t>
            </a:r>
            <a:r>
              <a:rPr lang="en-US" sz="2400" dirty="0">
                <a:solidFill>
                  <a:srgbClr val="FFFFFF"/>
                </a:solidFill>
              </a:rPr>
              <a:t>“Darwin’s book is very important and serves me as a basis in natural science for the class struggle in history.” Marx wanted to dedicate his book </a:t>
            </a:r>
            <a:r>
              <a:rPr lang="en-US" sz="2400" i="1" dirty="0">
                <a:solidFill>
                  <a:srgbClr val="FFFFFF"/>
                </a:solidFill>
              </a:rPr>
              <a:t>Das Kapital</a:t>
            </a:r>
            <a:r>
              <a:rPr lang="en-US" sz="2400" dirty="0">
                <a:solidFill>
                  <a:srgbClr val="FFFFFF"/>
                </a:solidFill>
              </a:rPr>
              <a:t> to Darwin. </a:t>
            </a:r>
          </a:p>
          <a:p>
            <a:r>
              <a:rPr lang="en-US" sz="2400" b="1" dirty="0">
                <a:solidFill>
                  <a:schemeClr val="accent1"/>
                </a:solidFill>
              </a:rPr>
              <a:t>Lenin</a:t>
            </a:r>
            <a:r>
              <a:rPr lang="en-US" sz="2400" dirty="0">
                <a:solidFill>
                  <a:srgbClr val="FFFFFF"/>
                </a:solidFill>
              </a:rPr>
              <a:t>: “</a:t>
            </a:r>
            <a:r>
              <a:rPr lang="en-US" sz="2400" dirty="0">
                <a:solidFill>
                  <a:schemeClr val="tx1"/>
                </a:solidFill>
              </a:rPr>
              <a:t>Darwin put an end to the belief that animal and vegetable species … were created by God</a:t>
            </a:r>
            <a:r>
              <a:rPr lang="en-US" sz="2400" dirty="0">
                <a:solidFill>
                  <a:srgbClr val="FFFFFF"/>
                </a:solidFill>
              </a:rPr>
              <a:t>…”</a:t>
            </a:r>
          </a:p>
        </p:txBody>
      </p:sp>
    </p:spTree>
  </p:cSld>
  <p:clrMapOvr>
    <a:masterClrMapping/>
  </p:clrMapOvr>
  <p:transition spd="slow">
    <p:zoom dir="in"/>
  </p:transition>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r>
              <a:rPr lang="en-US" sz="4000" dirty="0"/>
              <a:t>Marxism and Evolution - 2</a:t>
            </a:r>
          </a:p>
        </p:txBody>
      </p:sp>
      <p:sp>
        <p:nvSpPr>
          <p:cNvPr id="5123" name="Rectangle 3"/>
          <p:cNvSpPr>
            <a:spLocks noGrp="1" noChangeArrowheads="1"/>
          </p:cNvSpPr>
          <p:nvPr>
            <p:ph type="body" idx="1"/>
          </p:nvPr>
        </p:nvSpPr>
        <p:spPr>
          <a:xfrm>
            <a:off x="533400" y="1219200"/>
            <a:ext cx="8229600" cy="4598182"/>
          </a:xfrm>
        </p:spPr>
        <p:txBody>
          <a:bodyPr wrap="square">
            <a:spAutoFit/>
          </a:bodyPr>
          <a:lstStyle/>
          <a:p>
            <a:r>
              <a:rPr lang="en-US" sz="2400" i="1" dirty="0">
                <a:solidFill>
                  <a:srgbClr val="FFFFFF"/>
                </a:solidFill>
              </a:rPr>
              <a:t>Fundamentals of Marxism-Leninism:</a:t>
            </a:r>
            <a:r>
              <a:rPr lang="en-US" sz="2400" dirty="0">
                <a:solidFill>
                  <a:srgbClr val="FFFFFF"/>
                </a:solidFill>
              </a:rPr>
              <a:t> “Nature … is in constant process of development. </a:t>
            </a:r>
            <a:r>
              <a:rPr lang="en-US" sz="2400" dirty="0">
                <a:solidFill>
                  <a:schemeClr val="tx1"/>
                </a:solidFill>
              </a:rPr>
              <a:t>The laws of that development have not been ordained by God </a:t>
            </a:r>
            <a:r>
              <a:rPr lang="en-US" sz="2400" dirty="0">
                <a:solidFill>
                  <a:srgbClr val="FFFFFF"/>
                </a:solidFill>
              </a:rPr>
              <a:t>… They are intrinsic in nature itself…”</a:t>
            </a:r>
          </a:p>
          <a:p>
            <a:r>
              <a:rPr lang="en-US" sz="2400" dirty="0">
                <a:solidFill>
                  <a:srgbClr val="FFFFFF"/>
                </a:solidFill>
              </a:rPr>
              <a:t>“At a very early age … Comrade </a:t>
            </a:r>
            <a:r>
              <a:rPr lang="en-US" sz="2400" b="1" dirty="0">
                <a:solidFill>
                  <a:schemeClr val="accent1"/>
                </a:solidFill>
              </a:rPr>
              <a:t>Stalin</a:t>
            </a:r>
            <a:r>
              <a:rPr lang="en-US" sz="2400" dirty="0">
                <a:solidFill>
                  <a:srgbClr val="FFFFFF"/>
                </a:solidFill>
              </a:rPr>
              <a:t> developed a critical mind and revolutionary sentiments. </a:t>
            </a:r>
            <a:r>
              <a:rPr lang="en-US" sz="2400" dirty="0">
                <a:solidFill>
                  <a:schemeClr val="tx1"/>
                </a:solidFill>
              </a:rPr>
              <a:t>He began to read Darwin and became an atheist.</a:t>
            </a:r>
            <a:r>
              <a:rPr lang="en-US" sz="2400" dirty="0">
                <a:solidFill>
                  <a:srgbClr val="FFFFFF"/>
                </a:solidFill>
              </a:rPr>
              <a:t>” The biography records a boyhood conversation: “‘You know, they are fooling us, there is no God … I’ll lend you a book to read; it will show you that … all this talk about God is sheer nonsense,’ Joseph said. “What book is that?” I enquired. ‘Darwin. You must read it,’ Joseph impressed on me”</a:t>
            </a:r>
            <a:endParaRPr lang="en-US" sz="2400" dirty="0">
              <a:solidFill>
                <a:srgbClr val="FFFFFF"/>
              </a:solidFill>
              <a:latin typeface="Trebuchet MS" pitchFamily="34" charset="0"/>
            </a:endParaRPr>
          </a:p>
        </p:txBody>
      </p:sp>
    </p:spTree>
    <p:extLst>
      <p:ext uri="{BB962C8B-B14F-4D97-AF65-F5344CB8AC3E}">
        <p14:creationId xmlns:p14="http://schemas.microsoft.com/office/powerpoint/2010/main" val="400419404"/>
      </p:ext>
    </p:extLst>
  </p:cSld>
  <p:clrMapOvr>
    <a:masterClrMapping/>
  </p:clrMapOvr>
  <p:transition spd="slow">
    <p:zoom dir="in"/>
  </p:transition>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08A75348-48BE-4FA1-8CA7-F81EC5259824}"/>
              </a:ext>
            </a:extLst>
          </p:cNvPr>
          <p:cNvPicPr>
            <a:picLocks noChangeAspect="1"/>
          </p:cNvPicPr>
          <p:nvPr/>
        </p:nvPicPr>
        <p:blipFill rotWithShape="1">
          <a:blip r:embed="rId2">
            <a:extLst>
              <a:ext uri="{28A0092B-C50C-407E-A947-70E740481C1C}">
                <a14:useLocalDpi xmlns:a14="http://schemas.microsoft.com/office/drawing/2010/main" val="0"/>
              </a:ext>
            </a:extLst>
          </a:blip>
          <a:srcRect l="20000" t="2706" r="-5000" b="-2706"/>
          <a:stretch/>
        </p:blipFill>
        <p:spPr>
          <a:xfrm>
            <a:off x="152400" y="1910952"/>
            <a:ext cx="9348216" cy="3651647"/>
          </a:xfrm>
          <a:prstGeom prst="rect">
            <a:avLst/>
          </a:prstGeom>
        </p:spPr>
      </p:pic>
      <p:sp>
        <p:nvSpPr>
          <p:cNvPr id="8" name="TextBox 7">
            <a:extLst>
              <a:ext uri="{FF2B5EF4-FFF2-40B4-BE49-F238E27FC236}">
                <a16:creationId xmlns:a16="http://schemas.microsoft.com/office/drawing/2014/main" id="{B92A50A8-980D-4A54-8B00-1C2D0BD9187E}"/>
              </a:ext>
            </a:extLst>
          </p:cNvPr>
          <p:cNvSpPr txBox="1"/>
          <p:nvPr/>
        </p:nvSpPr>
        <p:spPr>
          <a:xfrm>
            <a:off x="1447800" y="569893"/>
            <a:ext cx="6248400" cy="954107"/>
          </a:xfrm>
          <a:prstGeom prst="rect">
            <a:avLst/>
          </a:prstGeom>
          <a:noFill/>
        </p:spPr>
        <p:txBody>
          <a:bodyPr wrap="square" rtlCol="0">
            <a:spAutoFit/>
          </a:bodyPr>
          <a:lstStyle/>
          <a:p>
            <a:pPr algn="ctr"/>
            <a:r>
              <a:rPr lang="en-US" sz="2800" b="1" dirty="0">
                <a:latin typeface="+mj-lt"/>
              </a:rPr>
              <a:t>chicagosocialists.org</a:t>
            </a:r>
          </a:p>
          <a:p>
            <a:pPr algn="ctr"/>
            <a:r>
              <a:rPr lang="en-US" sz="2800" b="1" dirty="0">
                <a:latin typeface="+mj-lt"/>
              </a:rPr>
              <a:t>Supporting Chicago Teacher Strike</a:t>
            </a:r>
          </a:p>
        </p:txBody>
      </p:sp>
      <p:sp>
        <p:nvSpPr>
          <p:cNvPr id="11" name="TextBox 10">
            <a:extLst>
              <a:ext uri="{FF2B5EF4-FFF2-40B4-BE49-F238E27FC236}">
                <a16:creationId xmlns:a16="http://schemas.microsoft.com/office/drawing/2014/main" id="{58190401-AA6A-4C62-8D1B-198EFD56F6E5}"/>
              </a:ext>
            </a:extLst>
          </p:cNvPr>
          <p:cNvSpPr txBox="1"/>
          <p:nvPr/>
        </p:nvSpPr>
        <p:spPr>
          <a:xfrm>
            <a:off x="1600200" y="5830669"/>
            <a:ext cx="6248400" cy="646331"/>
          </a:xfrm>
          <a:prstGeom prst="rect">
            <a:avLst/>
          </a:prstGeom>
          <a:noFill/>
        </p:spPr>
        <p:txBody>
          <a:bodyPr wrap="square" rtlCol="0">
            <a:spAutoFit/>
          </a:bodyPr>
          <a:lstStyle/>
          <a:p>
            <a:pPr algn="ctr"/>
            <a:r>
              <a:rPr lang="en-US" sz="1800" dirty="0">
                <a:latin typeface="+mj-lt"/>
              </a:rPr>
              <a:t>chicagosocialists.org</a:t>
            </a:r>
          </a:p>
          <a:p>
            <a:pPr algn="ctr"/>
            <a:r>
              <a:rPr lang="en-US" sz="1800" dirty="0">
                <a:latin typeface="+mj-lt"/>
              </a:rPr>
              <a:t>(accessed 7/24/2020)</a:t>
            </a:r>
          </a:p>
        </p:txBody>
      </p:sp>
    </p:spTree>
  </p:cSld>
  <p:clrMapOvr>
    <a:masterClrMapping/>
  </p:clrMapOvr>
  <p:transition spd="slow">
    <p:zoom dir="in"/>
  </p:transition>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r>
              <a:rPr lang="en-US" sz="4000" dirty="0"/>
              <a:t>The Bible &amp; Creation</a:t>
            </a:r>
          </a:p>
        </p:txBody>
      </p:sp>
      <p:sp>
        <p:nvSpPr>
          <p:cNvPr id="11267" name="Rectangle 3"/>
          <p:cNvSpPr>
            <a:spLocks noGrp="1" noChangeArrowheads="1"/>
          </p:cNvSpPr>
          <p:nvPr>
            <p:ph type="body" idx="1"/>
          </p:nvPr>
        </p:nvSpPr>
        <p:spPr>
          <a:xfrm>
            <a:off x="533400" y="1628168"/>
            <a:ext cx="4419600" cy="4327338"/>
          </a:xfrm>
        </p:spPr>
        <p:txBody>
          <a:bodyPr wrap="square">
            <a:spAutoFit/>
          </a:bodyPr>
          <a:lstStyle/>
          <a:p>
            <a:r>
              <a:rPr lang="en-US" b="1" dirty="0">
                <a:solidFill>
                  <a:srgbClr val="66FFFF"/>
                </a:solidFill>
              </a:rPr>
              <a:t>God created all forms of life</a:t>
            </a:r>
            <a:br>
              <a:rPr lang="en-US" b="1" i="1" dirty="0"/>
            </a:br>
            <a:r>
              <a:rPr lang="en-US" sz="2400" dirty="0">
                <a:latin typeface="Comic Sans MS" pitchFamily="66" charset="0"/>
              </a:rPr>
              <a:t>Genesis 1:1; Acts 17:24-28 </a:t>
            </a:r>
          </a:p>
          <a:p>
            <a:r>
              <a:rPr lang="en-US" b="1" dirty="0">
                <a:solidFill>
                  <a:srgbClr val="66FFFF"/>
                </a:solidFill>
              </a:rPr>
              <a:t>Living things reproduce after their own kind</a:t>
            </a:r>
            <a:br>
              <a:rPr lang="en-US" b="1" i="1" dirty="0"/>
            </a:br>
            <a:r>
              <a:rPr lang="en-US" sz="2400" dirty="0">
                <a:latin typeface="Comic Sans MS" pitchFamily="66" charset="0"/>
              </a:rPr>
              <a:t>Genesis 1:11,21,24f; </a:t>
            </a:r>
            <a:br>
              <a:rPr lang="en-US" sz="2400" dirty="0">
                <a:latin typeface="Comic Sans MS" pitchFamily="66" charset="0"/>
              </a:rPr>
            </a:br>
            <a:r>
              <a:rPr lang="en-US" sz="2400" dirty="0">
                <a:latin typeface="Comic Sans MS" pitchFamily="66" charset="0"/>
              </a:rPr>
              <a:t>Galatians 6:7 </a:t>
            </a:r>
          </a:p>
          <a:p>
            <a:r>
              <a:rPr lang="en-US" b="1" dirty="0">
                <a:solidFill>
                  <a:srgbClr val="66FFFF"/>
                </a:solidFill>
              </a:rPr>
              <a:t>Man is unique from the animals</a:t>
            </a:r>
            <a:br>
              <a:rPr lang="en-US" b="1" i="1" dirty="0"/>
            </a:br>
            <a:r>
              <a:rPr lang="en-US" sz="2400" dirty="0">
                <a:latin typeface="Comic Sans MS" pitchFamily="66" charset="0"/>
              </a:rPr>
              <a:t>Genesis 1:26-28 </a:t>
            </a:r>
            <a:endParaRPr lang="en-US" sz="2400" dirty="0">
              <a:solidFill>
                <a:srgbClr val="FFFFFF"/>
              </a:solidFill>
              <a:latin typeface="Comic Sans MS" pitchFamily="66" charset="0"/>
            </a:endParaRPr>
          </a:p>
        </p:txBody>
      </p:sp>
      <p:pic>
        <p:nvPicPr>
          <p:cNvPr id="3" name="Picture 2">
            <a:extLst>
              <a:ext uri="{FF2B5EF4-FFF2-40B4-BE49-F238E27FC236}">
                <a16:creationId xmlns:a16="http://schemas.microsoft.com/office/drawing/2014/main" id="{F54B75D8-25BD-43B8-8B65-526268DB8A4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229988" y="2438400"/>
            <a:ext cx="3609212" cy="2415540"/>
          </a:xfrm>
          <a:prstGeom prst="rect">
            <a:avLst/>
          </a:prstGeom>
        </p:spPr>
      </p:pic>
    </p:spTree>
  </p:cSld>
  <p:clrMapOvr>
    <a:masterClrMapping/>
  </p:clrMapOvr>
  <p:transition spd="slow">
    <p:zoom dir="in"/>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11267">
                                            <p:txEl>
                                              <p:pRg st="0" end="0"/>
                                            </p:txEl>
                                          </p:spTgt>
                                        </p:tgtEl>
                                        <p:attrNameLst>
                                          <p:attrName>style.visibility</p:attrName>
                                        </p:attrNameLst>
                                      </p:cBhvr>
                                      <p:to>
                                        <p:strVal val="visible"/>
                                      </p:to>
                                    </p:set>
                                    <p:animEffect transition="in" filter="slide(fromBottom)">
                                      <p:cBhvr>
                                        <p:cTn id="7" dur="500"/>
                                        <p:tgtEl>
                                          <p:spTgt spid="1126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11267">
                                            <p:txEl>
                                              <p:pRg st="1" end="1"/>
                                            </p:txEl>
                                          </p:spTgt>
                                        </p:tgtEl>
                                        <p:attrNameLst>
                                          <p:attrName>style.visibility</p:attrName>
                                        </p:attrNameLst>
                                      </p:cBhvr>
                                      <p:to>
                                        <p:strVal val="visible"/>
                                      </p:to>
                                    </p:set>
                                    <p:animEffect transition="in" filter="slide(fromBottom)">
                                      <p:cBhvr>
                                        <p:cTn id="12" dur="500"/>
                                        <p:tgtEl>
                                          <p:spTgt spid="1126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grpId="0" nodeType="clickEffect">
                                  <p:stCondLst>
                                    <p:cond delay="0"/>
                                  </p:stCondLst>
                                  <p:childTnLst>
                                    <p:set>
                                      <p:cBhvr>
                                        <p:cTn id="16" dur="1" fill="hold">
                                          <p:stCondLst>
                                            <p:cond delay="0"/>
                                          </p:stCondLst>
                                        </p:cTn>
                                        <p:tgtEl>
                                          <p:spTgt spid="11267">
                                            <p:txEl>
                                              <p:pRg st="2" end="2"/>
                                            </p:txEl>
                                          </p:spTgt>
                                        </p:tgtEl>
                                        <p:attrNameLst>
                                          <p:attrName>style.visibility</p:attrName>
                                        </p:attrNameLst>
                                      </p:cBhvr>
                                      <p:to>
                                        <p:strVal val="visible"/>
                                      </p:to>
                                    </p:set>
                                    <p:animEffect transition="in" filter="slide(fromBottom)">
                                      <p:cBhvr>
                                        <p:cTn id="17" dur="500"/>
                                        <p:tgtEl>
                                          <p:spTgt spid="1126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7" grpId="0" build="p" autoUpdateAnimBg="0"/>
    </p:bldLst>
  </p:timing>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685800" y="685800"/>
            <a:ext cx="7772400" cy="762000"/>
          </a:xfrm>
        </p:spPr>
        <p:txBody>
          <a:bodyPr/>
          <a:lstStyle/>
          <a:p>
            <a:r>
              <a:rPr lang="en-US" sz="3600" dirty="0">
                <a:latin typeface="+mj-lt"/>
              </a:rPr>
              <a:t>Doctrines of Marxism-Leninism</a:t>
            </a:r>
          </a:p>
        </p:txBody>
      </p:sp>
      <p:sp>
        <p:nvSpPr>
          <p:cNvPr id="2051" name="Rectangle 3"/>
          <p:cNvSpPr>
            <a:spLocks noGrp="1" noChangeArrowheads="1"/>
          </p:cNvSpPr>
          <p:nvPr>
            <p:ph type="subTitle" idx="1"/>
          </p:nvPr>
        </p:nvSpPr>
        <p:spPr>
          <a:xfrm>
            <a:off x="1981200" y="1600200"/>
            <a:ext cx="7086600" cy="1569660"/>
          </a:xfrm>
        </p:spPr>
        <p:txBody>
          <a:bodyPr wrap="square">
            <a:spAutoFit/>
          </a:bodyPr>
          <a:lstStyle/>
          <a:p>
            <a:pPr>
              <a:spcBef>
                <a:spcPts val="0"/>
              </a:spcBef>
            </a:pPr>
            <a:r>
              <a:rPr lang="en-US" sz="3200" b="1" dirty="0">
                <a:solidFill>
                  <a:srgbClr val="66FF99"/>
                </a:solidFill>
              </a:rPr>
              <a:t>Existence of God</a:t>
            </a:r>
          </a:p>
          <a:p>
            <a:pPr>
              <a:spcBef>
                <a:spcPts val="0"/>
              </a:spcBef>
            </a:pPr>
            <a:r>
              <a:rPr lang="en-US" sz="3200" b="1" dirty="0">
                <a:solidFill>
                  <a:srgbClr val="66FF99"/>
                </a:solidFill>
              </a:rPr>
              <a:t>Origin of Man</a:t>
            </a:r>
          </a:p>
          <a:p>
            <a:pPr>
              <a:spcBef>
                <a:spcPts val="0"/>
              </a:spcBef>
            </a:pPr>
            <a:r>
              <a:rPr lang="en-US" sz="3200" b="1" dirty="0">
                <a:solidFill>
                  <a:srgbClr val="66FF99"/>
                </a:solidFill>
              </a:rPr>
              <a:t>Materialism</a:t>
            </a:r>
          </a:p>
        </p:txBody>
      </p:sp>
      <p:pic>
        <p:nvPicPr>
          <p:cNvPr id="2053" name="Picture 5" descr="M:\Data\GRAPHICS\+Not cataloged\karl_Marx.jpg"/>
          <p:cNvPicPr>
            <a:picLocks noChangeAspect="1" noChangeArrowheads="1"/>
          </p:cNvPicPr>
          <p:nvPr/>
        </p:nvPicPr>
        <p:blipFill>
          <a:blip r:embed="rId2" cstate="print"/>
          <a:srcRect/>
          <a:stretch>
            <a:fillRect/>
          </a:stretch>
        </p:blipFill>
        <p:spPr bwMode="auto">
          <a:xfrm>
            <a:off x="76200" y="1524000"/>
            <a:ext cx="2220913" cy="2605088"/>
          </a:xfrm>
          <a:prstGeom prst="rect">
            <a:avLst/>
          </a:prstGeom>
          <a:noFill/>
        </p:spPr>
      </p:pic>
      <p:pic>
        <p:nvPicPr>
          <p:cNvPr id="2055" name="Picture 7" descr="M:\Data\GRAPHICS\+Not cataloged\lenin.jpg"/>
          <p:cNvPicPr>
            <a:picLocks noChangeAspect="1" noChangeArrowheads="1"/>
          </p:cNvPicPr>
          <p:nvPr/>
        </p:nvPicPr>
        <p:blipFill>
          <a:blip r:embed="rId3" cstate="print"/>
          <a:srcRect/>
          <a:stretch>
            <a:fillRect/>
          </a:stretch>
        </p:blipFill>
        <p:spPr bwMode="auto">
          <a:xfrm>
            <a:off x="101600" y="4267200"/>
            <a:ext cx="2032000" cy="2289175"/>
          </a:xfrm>
          <a:prstGeom prst="rect">
            <a:avLst/>
          </a:prstGeom>
          <a:noFill/>
        </p:spPr>
      </p:pic>
    </p:spTree>
  </p:cSld>
  <p:clrMapOvr>
    <a:masterClrMapping/>
  </p:clrMapOvr>
  <p:transition spd="slow">
    <p:zoom dir="in"/>
  </p:transition>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r>
              <a:rPr lang="en-US" sz="4000" dirty="0"/>
              <a:t>Marxism and Materialism- 1</a:t>
            </a:r>
          </a:p>
        </p:txBody>
      </p:sp>
      <p:sp>
        <p:nvSpPr>
          <p:cNvPr id="5123" name="Rectangle 3"/>
          <p:cNvSpPr>
            <a:spLocks noGrp="1" noChangeArrowheads="1"/>
          </p:cNvSpPr>
          <p:nvPr>
            <p:ph type="body" idx="1"/>
          </p:nvPr>
        </p:nvSpPr>
        <p:spPr>
          <a:xfrm>
            <a:off x="533400" y="1219200"/>
            <a:ext cx="8229600" cy="4598182"/>
          </a:xfrm>
        </p:spPr>
        <p:txBody>
          <a:bodyPr wrap="square">
            <a:spAutoFit/>
          </a:bodyPr>
          <a:lstStyle/>
          <a:p>
            <a:r>
              <a:rPr lang="en-US" sz="2400" i="1" dirty="0"/>
              <a:t>Fundamentals of Marxism-Leninism</a:t>
            </a:r>
            <a:r>
              <a:rPr lang="en-US" sz="2400" u="sng" dirty="0"/>
              <a:t> </a:t>
            </a:r>
            <a:r>
              <a:rPr lang="en-US" sz="2400" dirty="0"/>
              <a:t>: “</a:t>
            </a:r>
            <a:r>
              <a:rPr lang="en-US" sz="2400" dirty="0">
                <a:solidFill>
                  <a:srgbClr val="66FFFF"/>
                </a:solidFill>
              </a:rPr>
              <a:t>The indestructible foundation of the whole edifice of Marxism-Leninism is </a:t>
            </a:r>
            <a:r>
              <a:rPr lang="en-US" sz="2400" dirty="0"/>
              <a:t>its philosophy — dialectical and historical </a:t>
            </a:r>
            <a:r>
              <a:rPr lang="en-US" sz="2400" dirty="0">
                <a:solidFill>
                  <a:srgbClr val="66FFFF"/>
                </a:solidFill>
              </a:rPr>
              <a:t>materialism</a:t>
            </a:r>
            <a:r>
              <a:rPr lang="en-US" sz="2400" dirty="0"/>
              <a:t>”</a:t>
            </a:r>
          </a:p>
          <a:p>
            <a:r>
              <a:rPr lang="en-US" sz="2400" dirty="0"/>
              <a:t>“Marxism-Leninism regards the world such as it actually is, </a:t>
            </a:r>
            <a:r>
              <a:rPr lang="en-US" sz="2400" dirty="0">
                <a:solidFill>
                  <a:schemeClr val="tx1"/>
                </a:solidFill>
              </a:rPr>
              <a:t>without adding an invented hell or paradise. </a:t>
            </a:r>
            <a:r>
              <a:rPr lang="en-US" sz="2400" dirty="0"/>
              <a:t>It proceeds from the fact that all nature, including man himself, consists of matter with its different properties … </a:t>
            </a:r>
            <a:r>
              <a:rPr lang="en-US" sz="2400" dirty="0">
                <a:solidFill>
                  <a:schemeClr val="tx2"/>
                </a:solidFill>
              </a:rPr>
              <a:t>There are no supernatural phenomena or forces, nor can be </a:t>
            </a:r>
            <a:r>
              <a:rPr lang="en-US" sz="2400" dirty="0"/>
              <a:t>… The great historic service rendered by materialist philosophy is that it helped man … </a:t>
            </a:r>
            <a:r>
              <a:rPr lang="en-US" sz="2400" dirty="0">
                <a:solidFill>
                  <a:schemeClr val="tx1"/>
                </a:solidFill>
              </a:rPr>
              <a:t>not to fear gods and other supernatural forces. It teaches us not to hope for happiness beyond the grave…”</a:t>
            </a:r>
          </a:p>
        </p:txBody>
      </p:sp>
    </p:spTree>
  </p:cSld>
  <p:clrMapOvr>
    <a:masterClrMapping/>
  </p:clrMapOvr>
  <p:transition spd="slow">
    <p:zoom dir="in"/>
  </p:transition>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r>
              <a:rPr lang="en-US" sz="4000" dirty="0"/>
              <a:t>Marxism and Materialism - 2</a:t>
            </a:r>
          </a:p>
        </p:txBody>
      </p:sp>
      <p:sp>
        <p:nvSpPr>
          <p:cNvPr id="5123" name="Rectangle 3"/>
          <p:cNvSpPr>
            <a:spLocks noGrp="1" noChangeArrowheads="1"/>
          </p:cNvSpPr>
          <p:nvPr>
            <p:ph type="body" idx="1"/>
          </p:nvPr>
        </p:nvSpPr>
        <p:spPr>
          <a:xfrm>
            <a:off x="533400" y="1219200"/>
            <a:ext cx="8229600" cy="5484578"/>
          </a:xfrm>
        </p:spPr>
        <p:txBody>
          <a:bodyPr wrap="square">
            <a:spAutoFit/>
          </a:bodyPr>
          <a:lstStyle/>
          <a:p>
            <a:r>
              <a:rPr lang="en-US" sz="2400" b="1" dirty="0">
                <a:solidFill>
                  <a:schemeClr val="accent1"/>
                </a:solidFill>
              </a:rPr>
              <a:t>Lenin</a:t>
            </a:r>
            <a:r>
              <a:rPr lang="en-US" sz="2400" dirty="0"/>
              <a:t>: “</a:t>
            </a:r>
            <a:r>
              <a:rPr lang="en-US" sz="2400" dirty="0">
                <a:solidFill>
                  <a:srgbClr val="66FFFF"/>
                </a:solidFill>
              </a:rPr>
              <a:t>Our program is based entirely </a:t>
            </a:r>
            <a:r>
              <a:rPr lang="en-US" sz="2400" dirty="0"/>
              <a:t>on scientific — to be more precise — upon </a:t>
            </a:r>
            <a:r>
              <a:rPr lang="en-US" sz="2400" dirty="0">
                <a:solidFill>
                  <a:srgbClr val="66FFFF"/>
                </a:solidFill>
              </a:rPr>
              <a:t>a materialistic world conception</a:t>
            </a:r>
            <a:r>
              <a:rPr lang="en-US" sz="2400" dirty="0"/>
              <a:t>” “We must combat religion — </a:t>
            </a:r>
            <a:r>
              <a:rPr lang="en-US" sz="2400" dirty="0">
                <a:solidFill>
                  <a:srgbClr val="66FFFF"/>
                </a:solidFill>
              </a:rPr>
              <a:t>this is the ABC of all materialism, and consequently Marxism</a:t>
            </a:r>
            <a:r>
              <a:rPr lang="en-US" sz="2400" dirty="0"/>
              <a:t>”</a:t>
            </a:r>
          </a:p>
          <a:p>
            <a:r>
              <a:rPr lang="en-US" sz="2400" b="1" dirty="0">
                <a:solidFill>
                  <a:schemeClr val="accent1"/>
                </a:solidFill>
              </a:rPr>
              <a:t>Mao</a:t>
            </a:r>
            <a:r>
              <a:rPr lang="en-US" sz="2400" dirty="0"/>
              <a:t> </a:t>
            </a:r>
            <a:r>
              <a:rPr lang="en-US" sz="2400" dirty="0" err="1"/>
              <a:t>Zedong:“there</a:t>
            </a:r>
            <a:r>
              <a:rPr lang="en-US" sz="2400" dirty="0"/>
              <a:t> is nothing in the world apart from matter in motion”</a:t>
            </a:r>
          </a:p>
          <a:p>
            <a:r>
              <a:rPr lang="en-US" sz="2400" b="1" dirty="0">
                <a:solidFill>
                  <a:schemeClr val="accent1"/>
                </a:solidFill>
              </a:rPr>
              <a:t>Stalin</a:t>
            </a:r>
            <a:r>
              <a:rPr lang="en-US" sz="2400" dirty="0"/>
              <a:t>: “Marx’s philosophical materialism holds … that the world develops in accordance with the laws of movement of matter and </a:t>
            </a:r>
            <a:r>
              <a:rPr lang="en-US" sz="2400" dirty="0">
                <a:solidFill>
                  <a:schemeClr val="tx1"/>
                </a:solidFill>
              </a:rPr>
              <a:t>stands in no need of a ‘universal spirit’”</a:t>
            </a:r>
          </a:p>
          <a:p>
            <a:r>
              <a:rPr lang="en-US" sz="2400" b="1" dirty="0">
                <a:solidFill>
                  <a:schemeClr val="accent1"/>
                </a:solidFill>
              </a:rPr>
              <a:t>Khrushchev</a:t>
            </a:r>
            <a:r>
              <a:rPr lang="en-US" sz="2400" dirty="0"/>
              <a:t>: “Scientific and atheistic propaganda is an integral part of the Communist education …, and has as its aim the dissemination of scientific, </a:t>
            </a:r>
            <a:r>
              <a:rPr lang="en-US" sz="2400" dirty="0">
                <a:solidFill>
                  <a:schemeClr val="tx1"/>
                </a:solidFill>
              </a:rPr>
              <a:t>materialistic knowledge among the masses and the liberation of believers from the influence of religious prejudices</a:t>
            </a:r>
            <a:r>
              <a:rPr lang="en-US" sz="2400" dirty="0"/>
              <a:t>”</a:t>
            </a:r>
          </a:p>
        </p:txBody>
      </p:sp>
    </p:spTree>
  </p:cSld>
  <p:clrMapOvr>
    <a:masterClrMapping/>
  </p:clrMapOvr>
  <p:transition spd="slow">
    <p:zoom dir="in"/>
  </p:transition>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r>
              <a:rPr lang="en-US" sz="4000" dirty="0"/>
              <a:t>The Bible vs. Materialism</a:t>
            </a:r>
          </a:p>
        </p:txBody>
      </p:sp>
      <p:sp>
        <p:nvSpPr>
          <p:cNvPr id="11267" name="Rectangle 3"/>
          <p:cNvSpPr>
            <a:spLocks noGrp="1" noChangeArrowheads="1"/>
          </p:cNvSpPr>
          <p:nvPr>
            <p:ph type="body" idx="1"/>
          </p:nvPr>
        </p:nvSpPr>
        <p:spPr>
          <a:xfrm>
            <a:off x="685800" y="1106865"/>
            <a:ext cx="7772400" cy="5410712"/>
          </a:xfrm>
        </p:spPr>
        <p:txBody>
          <a:bodyPr>
            <a:spAutoFit/>
          </a:bodyPr>
          <a:lstStyle/>
          <a:p>
            <a:r>
              <a:rPr lang="en-US" sz="2400" b="1" i="1" dirty="0">
                <a:solidFill>
                  <a:srgbClr val="66FFFF"/>
                </a:solidFill>
              </a:rPr>
              <a:t>God and spirit beings do exist.</a:t>
            </a:r>
            <a:br>
              <a:rPr lang="en-US" sz="2400" b="1" i="1" dirty="0">
                <a:solidFill>
                  <a:srgbClr val="66FFFF"/>
                </a:solidFill>
              </a:rPr>
            </a:br>
            <a:r>
              <a:rPr lang="en-US" sz="2400" dirty="0"/>
              <a:t>John 4:24 — God is Spirit</a:t>
            </a:r>
            <a:br>
              <a:rPr lang="en-US" sz="2400" dirty="0"/>
            </a:br>
            <a:r>
              <a:rPr lang="en-US" sz="2400" dirty="0"/>
              <a:t>2 Cor. 4:16-18 — Man consists of outer &amp; inner man</a:t>
            </a:r>
          </a:p>
          <a:p>
            <a:r>
              <a:rPr lang="en-US" sz="2400" b="1" i="1" dirty="0">
                <a:solidFill>
                  <a:srgbClr val="66FFFF"/>
                </a:solidFill>
              </a:rPr>
              <a:t>Man exists after death and will be raised</a:t>
            </a:r>
            <a:br>
              <a:rPr lang="en-US" sz="2400" b="1" i="1" dirty="0">
                <a:solidFill>
                  <a:srgbClr val="66FFFF"/>
                </a:solidFill>
              </a:rPr>
            </a:br>
            <a:r>
              <a:rPr lang="en-US" sz="2400" dirty="0">
                <a:solidFill>
                  <a:srgbClr val="FFFFFF"/>
                </a:solidFill>
              </a:rPr>
              <a:t>Matthew 22:23-32 — Men lived </a:t>
            </a:r>
            <a:r>
              <a:rPr lang="en-US" sz="2400" dirty="0"/>
              <a:t>after physical death </a:t>
            </a:r>
            <a:br>
              <a:rPr lang="en-US" sz="2400" dirty="0"/>
            </a:br>
            <a:r>
              <a:rPr lang="en-US" sz="2400" dirty="0"/>
              <a:t>Luke 16:19-31 — Jesus told of men who were dead, yet could reason, remember, and communicate. </a:t>
            </a:r>
            <a:br>
              <a:rPr lang="en-US" sz="2400" dirty="0"/>
            </a:br>
            <a:r>
              <a:rPr lang="en-US" sz="2400" dirty="0"/>
              <a:t>John 6:40,44,45; 5:28,29; Acts 24:15 — Jesus and His apostles often affirmed that all people will be raised</a:t>
            </a:r>
          </a:p>
          <a:p>
            <a:r>
              <a:rPr lang="en-US" sz="2400" b="1" i="1" dirty="0">
                <a:solidFill>
                  <a:srgbClr val="66FFFF"/>
                </a:solidFill>
              </a:rPr>
              <a:t>The resurrection of Jesus proves our resurrection</a:t>
            </a:r>
            <a:br>
              <a:rPr lang="en-US" sz="2400" b="1" i="1" dirty="0">
                <a:solidFill>
                  <a:srgbClr val="66FFFF"/>
                </a:solidFill>
              </a:rPr>
            </a:br>
            <a:r>
              <a:rPr lang="en-US" sz="2400" dirty="0"/>
              <a:t>1 Corinthians 15:1-26 – Jesus’ resurrection is the proof we will be raised (verses 1-8)</a:t>
            </a:r>
            <a:br>
              <a:rPr lang="en-US" sz="2400" dirty="0"/>
            </a:br>
            <a:r>
              <a:rPr lang="en-US" sz="2400" dirty="0"/>
              <a:t>John 20:24-31; 21:24 – Many eyewitnesses testified for the resurrection</a:t>
            </a:r>
            <a:endParaRPr lang="en-US" sz="2400" dirty="0">
              <a:solidFill>
                <a:srgbClr val="FFFFFF"/>
              </a:solidFill>
              <a:latin typeface="Comic Sans MS" pitchFamily="66" charset="0"/>
            </a:endParaRPr>
          </a:p>
        </p:txBody>
      </p:sp>
    </p:spTree>
  </p:cSld>
  <p:clrMapOvr>
    <a:masterClrMapping/>
  </p:clrMapOvr>
  <p:transition spd="slow">
    <p:zoom dir="in"/>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11267">
                                            <p:txEl>
                                              <p:pRg st="0" end="0"/>
                                            </p:txEl>
                                          </p:spTgt>
                                        </p:tgtEl>
                                        <p:attrNameLst>
                                          <p:attrName>style.visibility</p:attrName>
                                        </p:attrNameLst>
                                      </p:cBhvr>
                                      <p:to>
                                        <p:strVal val="visible"/>
                                      </p:to>
                                    </p:set>
                                    <p:animEffect transition="in" filter="slide(fromBottom)">
                                      <p:cBhvr>
                                        <p:cTn id="7" dur="500"/>
                                        <p:tgtEl>
                                          <p:spTgt spid="1126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11267">
                                            <p:txEl>
                                              <p:pRg st="1" end="1"/>
                                            </p:txEl>
                                          </p:spTgt>
                                        </p:tgtEl>
                                        <p:attrNameLst>
                                          <p:attrName>style.visibility</p:attrName>
                                        </p:attrNameLst>
                                      </p:cBhvr>
                                      <p:to>
                                        <p:strVal val="visible"/>
                                      </p:to>
                                    </p:set>
                                    <p:animEffect transition="in" filter="slide(fromBottom)">
                                      <p:cBhvr>
                                        <p:cTn id="12" dur="500"/>
                                        <p:tgtEl>
                                          <p:spTgt spid="1126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grpId="0" nodeType="clickEffect">
                                  <p:stCondLst>
                                    <p:cond delay="0"/>
                                  </p:stCondLst>
                                  <p:childTnLst>
                                    <p:set>
                                      <p:cBhvr>
                                        <p:cTn id="16" dur="1" fill="hold">
                                          <p:stCondLst>
                                            <p:cond delay="0"/>
                                          </p:stCondLst>
                                        </p:cTn>
                                        <p:tgtEl>
                                          <p:spTgt spid="11267">
                                            <p:txEl>
                                              <p:pRg st="2" end="2"/>
                                            </p:txEl>
                                          </p:spTgt>
                                        </p:tgtEl>
                                        <p:attrNameLst>
                                          <p:attrName>style.visibility</p:attrName>
                                        </p:attrNameLst>
                                      </p:cBhvr>
                                      <p:to>
                                        <p:strVal val="visible"/>
                                      </p:to>
                                    </p:set>
                                    <p:animEffect transition="in" filter="slide(fromBottom)">
                                      <p:cBhvr>
                                        <p:cTn id="17" dur="500"/>
                                        <p:tgtEl>
                                          <p:spTgt spid="1126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7" grpId="0" build="p" autoUpdateAnimBg="0"/>
    </p:bldLst>
  </p:timing>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685800" y="685800"/>
            <a:ext cx="7772400" cy="762000"/>
          </a:xfrm>
        </p:spPr>
        <p:txBody>
          <a:bodyPr/>
          <a:lstStyle/>
          <a:p>
            <a:r>
              <a:rPr lang="en-US" sz="3600" dirty="0">
                <a:latin typeface="+mj-lt"/>
              </a:rPr>
              <a:t>Doctrines of Marxism-Leninism</a:t>
            </a:r>
          </a:p>
        </p:txBody>
      </p:sp>
      <p:sp>
        <p:nvSpPr>
          <p:cNvPr id="2051" name="Rectangle 3"/>
          <p:cNvSpPr>
            <a:spLocks noGrp="1" noChangeArrowheads="1"/>
          </p:cNvSpPr>
          <p:nvPr>
            <p:ph type="subTitle" idx="1"/>
          </p:nvPr>
        </p:nvSpPr>
        <p:spPr>
          <a:xfrm>
            <a:off x="1981200" y="1600200"/>
            <a:ext cx="7086600" cy="2062103"/>
          </a:xfrm>
        </p:spPr>
        <p:txBody>
          <a:bodyPr wrap="square">
            <a:spAutoFit/>
          </a:bodyPr>
          <a:lstStyle/>
          <a:p>
            <a:pPr>
              <a:spcBef>
                <a:spcPts val="0"/>
              </a:spcBef>
            </a:pPr>
            <a:r>
              <a:rPr lang="en-US" sz="3200" b="1" dirty="0">
                <a:solidFill>
                  <a:srgbClr val="66FF99"/>
                </a:solidFill>
              </a:rPr>
              <a:t>Existence of God</a:t>
            </a:r>
          </a:p>
          <a:p>
            <a:pPr>
              <a:spcBef>
                <a:spcPts val="0"/>
              </a:spcBef>
            </a:pPr>
            <a:r>
              <a:rPr lang="en-US" sz="3200" b="1" dirty="0">
                <a:solidFill>
                  <a:srgbClr val="66FF99"/>
                </a:solidFill>
              </a:rPr>
              <a:t>Origin of Man</a:t>
            </a:r>
          </a:p>
          <a:p>
            <a:pPr>
              <a:spcBef>
                <a:spcPts val="0"/>
              </a:spcBef>
            </a:pPr>
            <a:r>
              <a:rPr lang="en-US" sz="3200" b="1" dirty="0">
                <a:solidFill>
                  <a:srgbClr val="66FF99"/>
                </a:solidFill>
              </a:rPr>
              <a:t>Materialism</a:t>
            </a:r>
          </a:p>
          <a:p>
            <a:pPr>
              <a:spcBef>
                <a:spcPts val="0"/>
              </a:spcBef>
            </a:pPr>
            <a:r>
              <a:rPr lang="en-US" sz="3200" b="1" dirty="0">
                <a:solidFill>
                  <a:srgbClr val="66FF99"/>
                </a:solidFill>
              </a:rPr>
              <a:t>Religion</a:t>
            </a:r>
          </a:p>
        </p:txBody>
      </p:sp>
      <p:pic>
        <p:nvPicPr>
          <p:cNvPr id="2053" name="Picture 5" descr="M:\Data\GRAPHICS\+Not cataloged\karl_Marx.jpg"/>
          <p:cNvPicPr>
            <a:picLocks noChangeAspect="1" noChangeArrowheads="1"/>
          </p:cNvPicPr>
          <p:nvPr/>
        </p:nvPicPr>
        <p:blipFill>
          <a:blip r:embed="rId2" cstate="print"/>
          <a:srcRect/>
          <a:stretch>
            <a:fillRect/>
          </a:stretch>
        </p:blipFill>
        <p:spPr bwMode="auto">
          <a:xfrm>
            <a:off x="76200" y="1524000"/>
            <a:ext cx="2220913" cy="2605088"/>
          </a:xfrm>
          <a:prstGeom prst="rect">
            <a:avLst/>
          </a:prstGeom>
          <a:noFill/>
        </p:spPr>
      </p:pic>
      <p:pic>
        <p:nvPicPr>
          <p:cNvPr id="2055" name="Picture 7" descr="M:\Data\GRAPHICS\+Not cataloged\lenin.jpg"/>
          <p:cNvPicPr>
            <a:picLocks noChangeAspect="1" noChangeArrowheads="1"/>
          </p:cNvPicPr>
          <p:nvPr/>
        </p:nvPicPr>
        <p:blipFill>
          <a:blip r:embed="rId3" cstate="print"/>
          <a:srcRect/>
          <a:stretch>
            <a:fillRect/>
          </a:stretch>
        </p:blipFill>
        <p:spPr bwMode="auto">
          <a:xfrm>
            <a:off x="101600" y="4267200"/>
            <a:ext cx="2032000" cy="2289175"/>
          </a:xfrm>
          <a:prstGeom prst="rect">
            <a:avLst/>
          </a:prstGeom>
          <a:noFill/>
        </p:spPr>
      </p:pic>
    </p:spTree>
  </p:cSld>
  <p:clrMapOvr>
    <a:masterClrMapping/>
  </p:clrMapOvr>
  <p:transition spd="slow">
    <p:zoom dir="in"/>
  </p:transition>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r>
              <a:rPr lang="en-US" sz="4000" dirty="0"/>
              <a:t>Marxism and Religion - 1</a:t>
            </a:r>
          </a:p>
        </p:txBody>
      </p:sp>
      <p:sp>
        <p:nvSpPr>
          <p:cNvPr id="5123" name="Rectangle 3"/>
          <p:cNvSpPr>
            <a:spLocks noGrp="1" noChangeArrowheads="1"/>
          </p:cNvSpPr>
          <p:nvPr>
            <p:ph type="body" idx="1"/>
          </p:nvPr>
        </p:nvSpPr>
        <p:spPr>
          <a:xfrm>
            <a:off x="533400" y="1219200"/>
            <a:ext cx="8229600" cy="5041380"/>
          </a:xfrm>
        </p:spPr>
        <p:txBody>
          <a:bodyPr wrap="square">
            <a:spAutoFit/>
          </a:bodyPr>
          <a:lstStyle/>
          <a:p>
            <a:r>
              <a:rPr lang="en-US" sz="2400" b="1" dirty="0">
                <a:solidFill>
                  <a:schemeClr val="accent1"/>
                </a:solidFill>
              </a:rPr>
              <a:t>Marx</a:t>
            </a:r>
            <a:r>
              <a:rPr lang="en-US" sz="2400" dirty="0"/>
              <a:t> said his objective in life was: “To dethrone God and destroy capitalism” </a:t>
            </a:r>
          </a:p>
          <a:p>
            <a:r>
              <a:rPr lang="en-US" sz="2400" b="1" dirty="0">
                <a:solidFill>
                  <a:schemeClr val="accent1"/>
                </a:solidFill>
              </a:rPr>
              <a:t>Lenin</a:t>
            </a:r>
            <a:r>
              <a:rPr lang="en-US" sz="2400" dirty="0"/>
              <a:t>: “Marx said ‘</a:t>
            </a:r>
            <a:r>
              <a:rPr lang="en-US" sz="2400" dirty="0">
                <a:solidFill>
                  <a:srgbClr val="66FFFF"/>
                </a:solidFill>
              </a:rPr>
              <a:t>Religion is the opium of the people’ — and this postulate is the cornerstone of the whole philosophy of Marxism with regard to religion</a:t>
            </a:r>
            <a:r>
              <a:rPr lang="en-US" sz="2400" dirty="0"/>
              <a:t>. Marxism always regarded all modern religions and churches, and every kind of religious </a:t>
            </a:r>
            <a:r>
              <a:rPr lang="en-US" sz="2400" dirty="0" err="1"/>
              <a:t>organisation</a:t>
            </a:r>
            <a:r>
              <a:rPr lang="en-US" sz="2400" dirty="0"/>
              <a:t> [sic] as instruments of that bourgeois reaction whose aim is to defend exploitation by stupefying the working-class” </a:t>
            </a:r>
          </a:p>
          <a:p>
            <a:r>
              <a:rPr lang="en-US" sz="2400" dirty="0"/>
              <a:t>Lenin: “</a:t>
            </a:r>
            <a:r>
              <a:rPr lang="en-US" sz="2400" dirty="0">
                <a:solidFill>
                  <a:srgbClr val="66FFFF"/>
                </a:solidFill>
              </a:rPr>
              <a:t>Marxism is materialism. As such it is … relentlessly opposed to religion … This is beyond doubt … We must combat religion — this is the A.B.C. of all materialism, and consequently of Marxism</a:t>
            </a:r>
            <a:r>
              <a:rPr lang="en-US" sz="2400" dirty="0"/>
              <a:t>” </a:t>
            </a:r>
          </a:p>
        </p:txBody>
      </p:sp>
    </p:spTree>
  </p:cSld>
  <p:clrMapOvr>
    <a:masterClrMapping/>
  </p:clrMapOvr>
  <p:transition spd="slow">
    <p:zoom dir="in"/>
  </p:transition>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r>
              <a:rPr lang="en-US" sz="4000" dirty="0"/>
              <a:t>Marxism and Religion - 2</a:t>
            </a:r>
          </a:p>
        </p:txBody>
      </p:sp>
      <p:sp>
        <p:nvSpPr>
          <p:cNvPr id="5123" name="Rectangle 3"/>
          <p:cNvSpPr>
            <a:spLocks noGrp="1" noChangeArrowheads="1"/>
          </p:cNvSpPr>
          <p:nvPr>
            <p:ph type="body" idx="1"/>
          </p:nvPr>
        </p:nvSpPr>
        <p:spPr>
          <a:xfrm>
            <a:off x="533400" y="1219200"/>
            <a:ext cx="8229600" cy="3564053"/>
          </a:xfrm>
        </p:spPr>
        <p:txBody>
          <a:bodyPr wrap="square">
            <a:spAutoFit/>
          </a:bodyPr>
          <a:lstStyle/>
          <a:p>
            <a:r>
              <a:rPr lang="en-US" sz="2400" b="1" dirty="0">
                <a:solidFill>
                  <a:schemeClr val="accent1"/>
                </a:solidFill>
              </a:rPr>
              <a:t>Stalin</a:t>
            </a:r>
            <a:r>
              <a:rPr lang="en-US" sz="2400" dirty="0"/>
              <a:t>: “</a:t>
            </a:r>
            <a:r>
              <a:rPr lang="en-US" sz="2400" dirty="0">
                <a:solidFill>
                  <a:srgbClr val="66FFFF"/>
                </a:solidFill>
              </a:rPr>
              <a:t>The Party cannot be neutral towards religion, and it does conduct anti-religious propaganda against all and every religious prejudice</a:t>
            </a:r>
            <a:r>
              <a:rPr lang="en-US" sz="2400" dirty="0"/>
              <a:t> because it stands for science, while … all religion is something opposite to </a:t>
            </a:r>
            <a:r>
              <a:rPr lang="en-US" sz="2400"/>
              <a:t>science”</a:t>
            </a:r>
          </a:p>
          <a:p>
            <a:endParaRPr lang="en-US" sz="2400" dirty="0"/>
          </a:p>
          <a:p>
            <a:r>
              <a:rPr lang="en-US" sz="2400" dirty="0"/>
              <a:t>The Communist International stated: “One of the most important tasks of the cultural revolution affecting the wide masses is the task of </a:t>
            </a:r>
            <a:r>
              <a:rPr lang="en-US" sz="2400" dirty="0">
                <a:solidFill>
                  <a:srgbClr val="66FFFF"/>
                </a:solidFill>
              </a:rPr>
              <a:t>systematically and unswervingly combating religion — the opium of the people</a:t>
            </a:r>
            <a:r>
              <a:rPr lang="en-US" sz="2400" dirty="0"/>
              <a:t>” </a:t>
            </a:r>
          </a:p>
        </p:txBody>
      </p:sp>
    </p:spTree>
  </p:cSld>
  <p:clrMapOvr>
    <a:masterClrMapping/>
  </p:clrMapOvr>
  <p:transition spd="slow">
    <p:zoom dir="in"/>
  </p:transition>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r>
              <a:rPr lang="en-US" sz="4000" dirty="0"/>
              <a:t>Marxism and Religion - 3</a:t>
            </a:r>
          </a:p>
        </p:txBody>
      </p:sp>
      <p:sp>
        <p:nvSpPr>
          <p:cNvPr id="5123" name="Rectangle 3"/>
          <p:cNvSpPr>
            <a:spLocks noGrp="1" noChangeArrowheads="1"/>
          </p:cNvSpPr>
          <p:nvPr>
            <p:ph type="body" idx="1"/>
          </p:nvPr>
        </p:nvSpPr>
        <p:spPr>
          <a:xfrm>
            <a:off x="2895600" y="1219200"/>
            <a:ext cx="5867400" cy="4598182"/>
          </a:xfrm>
        </p:spPr>
        <p:txBody>
          <a:bodyPr wrap="square">
            <a:spAutoFit/>
          </a:bodyPr>
          <a:lstStyle/>
          <a:p>
            <a:r>
              <a:rPr lang="en-US" sz="2400" dirty="0">
                <a:solidFill>
                  <a:srgbClr val="66FFFF"/>
                </a:solidFill>
              </a:rPr>
              <a:t>The most widely used history textbook in U.S. public schools</a:t>
            </a:r>
            <a:r>
              <a:rPr lang="en-US" sz="2400" dirty="0"/>
              <a:t> is </a:t>
            </a:r>
            <a:r>
              <a:rPr lang="en-US" sz="2400" i="1" dirty="0"/>
              <a:t>A People's History of the United States </a:t>
            </a:r>
            <a:r>
              <a:rPr lang="en-US" sz="2400" dirty="0"/>
              <a:t>by the late Howard </a:t>
            </a:r>
            <a:r>
              <a:rPr lang="en-US" sz="2400" dirty="0" err="1"/>
              <a:t>Zinn</a:t>
            </a:r>
            <a:r>
              <a:rPr lang="en-US" sz="2400" dirty="0"/>
              <a:t> … a very leftwing version of U.S. history, </a:t>
            </a:r>
            <a:r>
              <a:rPr lang="en-US" sz="2400" dirty="0">
                <a:solidFill>
                  <a:srgbClr val="66FFFF"/>
                </a:solidFill>
              </a:rPr>
              <a:t>full of multicultural, feminist, and class-war propaganda</a:t>
            </a:r>
            <a:r>
              <a:rPr lang="en-US" sz="2400" dirty="0"/>
              <a:t>. …</a:t>
            </a:r>
          </a:p>
          <a:p>
            <a:r>
              <a:rPr lang="en-US" sz="2400" dirty="0"/>
              <a:t>In 2010, the FBI released 400 pages of files on Howard </a:t>
            </a:r>
            <a:r>
              <a:rPr lang="en-US" sz="2400" dirty="0" err="1"/>
              <a:t>Zinn</a:t>
            </a:r>
            <a:r>
              <a:rPr lang="en-US" sz="2400" dirty="0"/>
              <a:t>, and it turns out that </a:t>
            </a:r>
            <a:r>
              <a:rPr lang="en-US" sz="2400" dirty="0">
                <a:solidFill>
                  <a:srgbClr val="66FFFF"/>
                </a:solidFill>
              </a:rPr>
              <a:t>he was an active member of the Communist Party</a:t>
            </a:r>
            <a:r>
              <a:rPr lang="en-US" sz="2400" dirty="0"/>
              <a:t>. He … attended Communist Party meetings in Brooklyn five nights a week. </a:t>
            </a:r>
          </a:p>
        </p:txBody>
      </p:sp>
      <p:pic>
        <p:nvPicPr>
          <p:cNvPr id="3" name="Picture 2">
            <a:extLst>
              <a:ext uri="{FF2B5EF4-FFF2-40B4-BE49-F238E27FC236}">
                <a16:creationId xmlns:a16="http://schemas.microsoft.com/office/drawing/2014/main" id="{057C4699-9FDA-454E-8F28-8CB4DE7B2D0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7221" y="1756528"/>
            <a:ext cx="2351525" cy="3577472"/>
          </a:xfrm>
          <a:prstGeom prst="rect">
            <a:avLst/>
          </a:prstGeom>
        </p:spPr>
      </p:pic>
    </p:spTree>
  </p:cSld>
  <p:clrMapOvr>
    <a:masterClrMapping/>
  </p:clrMapOvr>
  <p:transition spd="slow">
    <p:zoom dir="in"/>
  </p:transition>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r>
              <a:rPr lang="en-US" sz="4000" dirty="0"/>
              <a:t>Marxism and Religion - 4</a:t>
            </a:r>
          </a:p>
        </p:txBody>
      </p:sp>
      <p:sp>
        <p:nvSpPr>
          <p:cNvPr id="5123" name="Rectangle 3"/>
          <p:cNvSpPr>
            <a:spLocks noGrp="1" noChangeArrowheads="1"/>
          </p:cNvSpPr>
          <p:nvPr>
            <p:ph type="body" idx="1"/>
          </p:nvPr>
        </p:nvSpPr>
        <p:spPr>
          <a:xfrm>
            <a:off x="2895600" y="1219200"/>
            <a:ext cx="5867400" cy="3490186"/>
          </a:xfrm>
        </p:spPr>
        <p:txBody>
          <a:bodyPr wrap="square">
            <a:spAutoFit/>
          </a:bodyPr>
          <a:lstStyle/>
          <a:p>
            <a:r>
              <a:rPr lang="en-US" sz="2400" dirty="0"/>
              <a:t>Publicly, Howard Zinn lied and denied his Communist Party membership, which was the common practice of Communist Party members in those years. </a:t>
            </a:r>
          </a:p>
          <a:p>
            <a:r>
              <a:rPr lang="en-US" sz="2400" dirty="0">
                <a:solidFill>
                  <a:srgbClr val="66FFFF"/>
                </a:solidFill>
              </a:rPr>
              <a:t>…His textbook was specifically written to present a Marxist version of U.S. history based on the Communist strategy of the "class war.“ </a:t>
            </a:r>
            <a:r>
              <a:rPr lang="en-US" sz="2400" dirty="0"/>
              <a:t>- </a:t>
            </a:r>
            <a:r>
              <a:rPr lang="en-US" sz="2400" i="1" dirty="0"/>
              <a:t>Phyllis </a:t>
            </a:r>
            <a:r>
              <a:rPr lang="en-US" sz="2400" i="1" dirty="0" err="1"/>
              <a:t>Schlafly</a:t>
            </a:r>
            <a:r>
              <a:rPr lang="en-US" sz="2400" i="1" dirty="0"/>
              <a:t> Report</a:t>
            </a:r>
            <a:r>
              <a:rPr lang="en-US" sz="2400" dirty="0"/>
              <a:t>, 11/2010</a:t>
            </a:r>
          </a:p>
        </p:txBody>
      </p:sp>
      <p:pic>
        <p:nvPicPr>
          <p:cNvPr id="3" name="Picture 2">
            <a:extLst>
              <a:ext uri="{FF2B5EF4-FFF2-40B4-BE49-F238E27FC236}">
                <a16:creationId xmlns:a16="http://schemas.microsoft.com/office/drawing/2014/main" id="{057C4699-9FDA-454E-8F28-8CB4DE7B2D0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7221" y="1756528"/>
            <a:ext cx="2351525" cy="3577472"/>
          </a:xfrm>
          <a:prstGeom prst="rect">
            <a:avLst/>
          </a:prstGeom>
        </p:spPr>
      </p:pic>
    </p:spTree>
    <p:extLst>
      <p:ext uri="{BB962C8B-B14F-4D97-AF65-F5344CB8AC3E}">
        <p14:creationId xmlns:p14="http://schemas.microsoft.com/office/powerpoint/2010/main" val="1235347623"/>
      </p:ext>
    </p:extLst>
  </p:cSld>
  <p:clrMapOvr>
    <a:masterClrMapping/>
  </p:clrMapOvr>
  <p:transition spd="slow">
    <p:zoom dir="in"/>
  </p:transition>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r>
              <a:rPr lang="en-US" sz="4000" dirty="0"/>
              <a:t>The Bible and Religion</a:t>
            </a:r>
          </a:p>
        </p:txBody>
      </p:sp>
      <p:sp>
        <p:nvSpPr>
          <p:cNvPr id="11267" name="Rectangle 3"/>
          <p:cNvSpPr>
            <a:spLocks noGrp="1" noChangeArrowheads="1"/>
          </p:cNvSpPr>
          <p:nvPr>
            <p:ph type="body" idx="1"/>
          </p:nvPr>
        </p:nvSpPr>
        <p:spPr>
          <a:xfrm>
            <a:off x="685800" y="1326749"/>
            <a:ext cx="7772400" cy="4007251"/>
          </a:xfrm>
        </p:spPr>
        <p:txBody>
          <a:bodyPr>
            <a:spAutoFit/>
          </a:bodyPr>
          <a:lstStyle/>
          <a:p>
            <a:r>
              <a:rPr lang="en-US" sz="2400" b="1" dirty="0">
                <a:solidFill>
                  <a:srgbClr val="66FFFF"/>
                </a:solidFill>
              </a:rPr>
              <a:t>The Bible affirms that it is inspired by God</a:t>
            </a:r>
            <a:br>
              <a:rPr lang="en-US" sz="2400" b="1" dirty="0">
                <a:solidFill>
                  <a:srgbClr val="66FFFF"/>
                </a:solidFill>
              </a:rPr>
            </a:br>
            <a:r>
              <a:rPr lang="en-US" sz="2400" dirty="0"/>
              <a:t>2 Timothy 3:16,17; 1 Corinthians 14:37</a:t>
            </a:r>
          </a:p>
          <a:p>
            <a:r>
              <a:rPr lang="en-US" sz="2400" b="1" i="1" dirty="0">
                <a:solidFill>
                  <a:srgbClr val="66FFFF"/>
                </a:solidFill>
              </a:rPr>
              <a:t>The Bible gives evidence that it is a Divine revelation</a:t>
            </a:r>
            <a:br>
              <a:rPr lang="en-US" sz="2400" b="1" i="1" dirty="0">
                <a:solidFill>
                  <a:srgbClr val="66FFFF"/>
                </a:solidFill>
              </a:rPr>
            </a:br>
            <a:r>
              <a:rPr lang="en-US" sz="2400" b="1" dirty="0">
                <a:solidFill>
                  <a:srgbClr val="66FF99"/>
                </a:solidFill>
                <a:latin typeface="Tahoma" pitchFamily="34" charset="0"/>
              </a:rPr>
              <a:t>Prophecy</a:t>
            </a:r>
            <a:r>
              <a:rPr lang="en-US" sz="2400" dirty="0">
                <a:solidFill>
                  <a:srgbClr val="FFFFFF"/>
                </a:solidFill>
                <a:latin typeface="Trebuchet MS" pitchFamily="34" charset="0"/>
              </a:rPr>
              <a:t> - </a:t>
            </a:r>
            <a:r>
              <a:rPr lang="en-US" sz="2400" dirty="0">
                <a:solidFill>
                  <a:srgbClr val="FFFFFF"/>
                </a:solidFill>
              </a:rPr>
              <a:t>Luke 24:25-27,44; Acts 2:22-36; Deuteronomy 18:20-22; </a:t>
            </a:r>
            <a:br>
              <a:rPr lang="en-US" sz="2400" dirty="0">
                <a:solidFill>
                  <a:srgbClr val="FFFFFF"/>
                </a:solidFill>
              </a:rPr>
            </a:br>
            <a:r>
              <a:rPr lang="en-US" sz="2400" b="1" dirty="0">
                <a:solidFill>
                  <a:srgbClr val="66FF99"/>
                </a:solidFill>
                <a:latin typeface="Tahoma" pitchFamily="34" charset="0"/>
              </a:rPr>
              <a:t>Miracles/Resurrection</a:t>
            </a:r>
            <a:r>
              <a:rPr lang="en-US" sz="2400" dirty="0">
                <a:solidFill>
                  <a:srgbClr val="FFFFFF"/>
                </a:solidFill>
                <a:latin typeface="Trebuchet MS" pitchFamily="34" charset="0"/>
              </a:rPr>
              <a:t> - </a:t>
            </a:r>
            <a:r>
              <a:rPr lang="en-US" sz="2400" dirty="0">
                <a:solidFill>
                  <a:srgbClr val="FFFFFF"/>
                </a:solidFill>
              </a:rPr>
              <a:t>John 5:36; 20:26-31; </a:t>
            </a:r>
            <a:br>
              <a:rPr lang="en-US" sz="2400" dirty="0">
                <a:solidFill>
                  <a:srgbClr val="FFFFFF"/>
                </a:solidFill>
              </a:rPr>
            </a:br>
            <a:r>
              <a:rPr lang="en-US" sz="2400" dirty="0">
                <a:solidFill>
                  <a:srgbClr val="FFFFFF"/>
                </a:solidFill>
              </a:rPr>
              <a:t>Acts 14:3; 1 Corinthians 15:1-8</a:t>
            </a:r>
          </a:p>
          <a:p>
            <a:r>
              <a:rPr lang="en-US" sz="2400" b="1" i="1" dirty="0">
                <a:solidFill>
                  <a:srgbClr val="66FFFF"/>
                </a:solidFill>
              </a:rPr>
              <a:t>So, Marxism and the gospel are incompatible</a:t>
            </a:r>
            <a:br>
              <a:rPr lang="en-US" sz="2400" b="1" i="1" dirty="0">
                <a:solidFill>
                  <a:srgbClr val="66FFFF"/>
                </a:solidFill>
              </a:rPr>
            </a:br>
            <a:r>
              <a:rPr lang="en-US" sz="2400" dirty="0"/>
              <a:t>1 Corinthians 1:18-25; Ephesians 5:11</a:t>
            </a:r>
          </a:p>
        </p:txBody>
      </p:sp>
    </p:spTree>
  </p:cSld>
  <p:clrMapOvr>
    <a:masterClrMapping/>
  </p:clrMapOvr>
  <p:transition spd="slow">
    <p:zoom dir="in"/>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11267">
                                            <p:txEl>
                                              <p:pRg st="0" end="0"/>
                                            </p:txEl>
                                          </p:spTgt>
                                        </p:tgtEl>
                                        <p:attrNameLst>
                                          <p:attrName>style.visibility</p:attrName>
                                        </p:attrNameLst>
                                      </p:cBhvr>
                                      <p:to>
                                        <p:strVal val="visible"/>
                                      </p:to>
                                    </p:set>
                                    <p:animEffect transition="in" filter="slide(fromBottom)">
                                      <p:cBhvr>
                                        <p:cTn id="7" dur="500"/>
                                        <p:tgtEl>
                                          <p:spTgt spid="1126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11267">
                                            <p:txEl>
                                              <p:pRg st="1" end="1"/>
                                            </p:txEl>
                                          </p:spTgt>
                                        </p:tgtEl>
                                        <p:attrNameLst>
                                          <p:attrName>style.visibility</p:attrName>
                                        </p:attrNameLst>
                                      </p:cBhvr>
                                      <p:to>
                                        <p:strVal val="visible"/>
                                      </p:to>
                                    </p:set>
                                    <p:animEffect transition="in" filter="slide(fromBottom)">
                                      <p:cBhvr>
                                        <p:cTn id="12" dur="500"/>
                                        <p:tgtEl>
                                          <p:spTgt spid="1126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grpId="0" nodeType="clickEffect">
                                  <p:stCondLst>
                                    <p:cond delay="0"/>
                                  </p:stCondLst>
                                  <p:childTnLst>
                                    <p:set>
                                      <p:cBhvr>
                                        <p:cTn id="16" dur="1" fill="hold">
                                          <p:stCondLst>
                                            <p:cond delay="0"/>
                                          </p:stCondLst>
                                        </p:cTn>
                                        <p:tgtEl>
                                          <p:spTgt spid="11267">
                                            <p:txEl>
                                              <p:pRg st="2" end="2"/>
                                            </p:txEl>
                                          </p:spTgt>
                                        </p:tgtEl>
                                        <p:attrNameLst>
                                          <p:attrName>style.visibility</p:attrName>
                                        </p:attrNameLst>
                                      </p:cBhvr>
                                      <p:to>
                                        <p:strVal val="visible"/>
                                      </p:to>
                                    </p:set>
                                    <p:animEffect transition="in" filter="slide(fromBottom)">
                                      <p:cBhvr>
                                        <p:cTn id="17" dur="500"/>
                                        <p:tgtEl>
                                          <p:spTgt spid="1126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7" grpId="0" uiExpand="1" build="p" autoUpdateAnimBg="0"/>
    </p:bldLst>
  </p:timing>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685800" y="685800"/>
            <a:ext cx="7772400" cy="762000"/>
          </a:xfrm>
        </p:spPr>
        <p:txBody>
          <a:bodyPr/>
          <a:lstStyle/>
          <a:p>
            <a:r>
              <a:rPr lang="en-US" sz="3600" dirty="0">
                <a:latin typeface="+mj-lt"/>
              </a:rPr>
              <a:t>Doctrines of Marxism-Leninism</a:t>
            </a:r>
          </a:p>
        </p:txBody>
      </p:sp>
      <p:sp>
        <p:nvSpPr>
          <p:cNvPr id="2051" name="Rectangle 3"/>
          <p:cNvSpPr>
            <a:spLocks noGrp="1" noChangeArrowheads="1"/>
          </p:cNvSpPr>
          <p:nvPr>
            <p:ph type="subTitle" idx="1"/>
          </p:nvPr>
        </p:nvSpPr>
        <p:spPr>
          <a:xfrm>
            <a:off x="1981200" y="1600200"/>
            <a:ext cx="7086600" cy="2554545"/>
          </a:xfrm>
        </p:spPr>
        <p:txBody>
          <a:bodyPr wrap="square">
            <a:spAutoFit/>
          </a:bodyPr>
          <a:lstStyle/>
          <a:p>
            <a:pPr>
              <a:spcBef>
                <a:spcPts val="0"/>
              </a:spcBef>
            </a:pPr>
            <a:r>
              <a:rPr lang="en-US" sz="3200" b="1" dirty="0">
                <a:solidFill>
                  <a:srgbClr val="66FF99"/>
                </a:solidFill>
              </a:rPr>
              <a:t>Existence of God</a:t>
            </a:r>
          </a:p>
          <a:p>
            <a:pPr>
              <a:spcBef>
                <a:spcPts val="0"/>
              </a:spcBef>
            </a:pPr>
            <a:r>
              <a:rPr lang="en-US" sz="3200" b="1" dirty="0">
                <a:solidFill>
                  <a:srgbClr val="66FF99"/>
                </a:solidFill>
              </a:rPr>
              <a:t>Origin of Man</a:t>
            </a:r>
          </a:p>
          <a:p>
            <a:pPr>
              <a:spcBef>
                <a:spcPts val="0"/>
              </a:spcBef>
            </a:pPr>
            <a:r>
              <a:rPr lang="en-US" sz="3200" b="1" dirty="0">
                <a:solidFill>
                  <a:srgbClr val="66FF99"/>
                </a:solidFill>
              </a:rPr>
              <a:t>Materialism</a:t>
            </a:r>
          </a:p>
          <a:p>
            <a:pPr>
              <a:spcBef>
                <a:spcPts val="0"/>
              </a:spcBef>
            </a:pPr>
            <a:r>
              <a:rPr lang="en-US" sz="3200" b="1" dirty="0">
                <a:solidFill>
                  <a:srgbClr val="66FF99"/>
                </a:solidFill>
              </a:rPr>
              <a:t>Religion</a:t>
            </a:r>
          </a:p>
          <a:p>
            <a:pPr>
              <a:spcBef>
                <a:spcPts val="0"/>
              </a:spcBef>
            </a:pPr>
            <a:r>
              <a:rPr lang="en-US" sz="3200" b="1" dirty="0">
                <a:solidFill>
                  <a:srgbClr val="66FF99"/>
                </a:solidFill>
              </a:rPr>
              <a:t>Morality</a:t>
            </a:r>
          </a:p>
        </p:txBody>
      </p:sp>
      <p:pic>
        <p:nvPicPr>
          <p:cNvPr id="2053" name="Picture 5" descr="M:\Data\GRAPHICS\+Not cataloged\karl_Marx.jpg"/>
          <p:cNvPicPr>
            <a:picLocks noChangeAspect="1" noChangeArrowheads="1"/>
          </p:cNvPicPr>
          <p:nvPr/>
        </p:nvPicPr>
        <p:blipFill>
          <a:blip r:embed="rId2" cstate="print"/>
          <a:srcRect/>
          <a:stretch>
            <a:fillRect/>
          </a:stretch>
        </p:blipFill>
        <p:spPr bwMode="auto">
          <a:xfrm>
            <a:off x="76200" y="1524000"/>
            <a:ext cx="2220913" cy="2605088"/>
          </a:xfrm>
          <a:prstGeom prst="rect">
            <a:avLst/>
          </a:prstGeom>
          <a:noFill/>
        </p:spPr>
      </p:pic>
      <p:pic>
        <p:nvPicPr>
          <p:cNvPr id="2055" name="Picture 7" descr="M:\Data\GRAPHICS\+Not cataloged\lenin.jpg"/>
          <p:cNvPicPr>
            <a:picLocks noChangeAspect="1" noChangeArrowheads="1"/>
          </p:cNvPicPr>
          <p:nvPr/>
        </p:nvPicPr>
        <p:blipFill>
          <a:blip r:embed="rId3" cstate="print"/>
          <a:srcRect/>
          <a:stretch>
            <a:fillRect/>
          </a:stretch>
        </p:blipFill>
        <p:spPr bwMode="auto">
          <a:xfrm>
            <a:off x="101600" y="4267200"/>
            <a:ext cx="2032000" cy="2289175"/>
          </a:xfrm>
          <a:prstGeom prst="rect">
            <a:avLst/>
          </a:prstGeom>
          <a:noFill/>
        </p:spPr>
      </p:pic>
    </p:spTree>
  </p:cSld>
  <p:clrMapOvr>
    <a:masterClrMapping/>
  </p:clrMapOvr>
  <p:transition spd="slow">
    <p:zoom dir="in"/>
  </p:transition>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r>
              <a:rPr lang="en-US" sz="4000" dirty="0"/>
              <a:t>Marxist Doctrine of Morality - 1</a:t>
            </a:r>
          </a:p>
        </p:txBody>
      </p:sp>
      <p:sp>
        <p:nvSpPr>
          <p:cNvPr id="5123" name="Rectangle 3"/>
          <p:cNvSpPr>
            <a:spLocks noGrp="1" noChangeArrowheads="1"/>
          </p:cNvSpPr>
          <p:nvPr>
            <p:ph type="body" idx="1"/>
          </p:nvPr>
        </p:nvSpPr>
        <p:spPr>
          <a:xfrm>
            <a:off x="533400" y="1219200"/>
            <a:ext cx="8001000" cy="4154984"/>
          </a:xfrm>
        </p:spPr>
        <p:txBody>
          <a:bodyPr>
            <a:spAutoFit/>
          </a:bodyPr>
          <a:lstStyle/>
          <a:p>
            <a:r>
              <a:rPr lang="en-US" sz="2400" b="1" dirty="0">
                <a:solidFill>
                  <a:schemeClr val="accent1"/>
                </a:solidFill>
                <a:latin typeface="Trebuchet MS" pitchFamily="34" charset="0"/>
              </a:rPr>
              <a:t>Lenin</a:t>
            </a:r>
            <a:r>
              <a:rPr lang="en-US" sz="2400" dirty="0">
                <a:solidFill>
                  <a:srgbClr val="FFFFFF"/>
                </a:solidFill>
                <a:latin typeface="Trebuchet MS" pitchFamily="34" charset="0"/>
              </a:rPr>
              <a:t>: </a:t>
            </a:r>
            <a:r>
              <a:rPr lang="en-US" sz="2400" dirty="0"/>
              <a:t>“Is there such a thing as Communist morality? Of course there is … </a:t>
            </a:r>
            <a:r>
              <a:rPr lang="en-US" sz="2400" dirty="0">
                <a:solidFill>
                  <a:schemeClr val="accent1"/>
                </a:solidFill>
              </a:rPr>
              <a:t>In what sense do we repudiate ethics and morality? In the sense that they were preached by the bourgeoisie, who declared that ethics were God’s commandments. We, of course, say that we do not believe in God </a:t>
            </a:r>
            <a:r>
              <a:rPr lang="en-US" sz="2400" dirty="0"/>
              <a:t>… And we subordinate our Communist morality to this [the class struggle]. We say: Morality is that which serves to destroy the old exploiting society and to unite all the toilers around the proletariat, which is creating a new Communist society. </a:t>
            </a:r>
            <a:r>
              <a:rPr lang="en-US" sz="2400" dirty="0">
                <a:solidFill>
                  <a:schemeClr val="accent1"/>
                </a:solidFill>
              </a:rPr>
              <a:t>Communist morality is the morality which serves this struggle.</a:t>
            </a:r>
            <a:r>
              <a:rPr lang="en-US" sz="2400" dirty="0"/>
              <a:t>” (SW9-474-479). </a:t>
            </a:r>
          </a:p>
        </p:txBody>
      </p:sp>
    </p:spTree>
  </p:cSld>
  <p:clrMapOvr>
    <a:masterClrMapping/>
  </p:clrMapOvr>
  <p:transition spd="slow">
    <p:zoom dir="in"/>
  </p:transition>
</p:sld>
</file>

<file path=ppt/slides/slide2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r>
              <a:rPr lang="en-US" sz="4000" dirty="0"/>
              <a:t>Marxist Doctrine of Morality - 2</a:t>
            </a:r>
          </a:p>
        </p:txBody>
      </p:sp>
      <p:sp>
        <p:nvSpPr>
          <p:cNvPr id="7171" name="Rectangle 3"/>
          <p:cNvSpPr>
            <a:spLocks noGrp="1" noChangeArrowheads="1"/>
          </p:cNvSpPr>
          <p:nvPr>
            <p:ph type="body" idx="1"/>
          </p:nvPr>
        </p:nvSpPr>
        <p:spPr>
          <a:xfrm>
            <a:off x="685800" y="1447800"/>
            <a:ext cx="7772400" cy="4672048"/>
          </a:xfrm>
        </p:spPr>
        <p:txBody>
          <a:bodyPr>
            <a:spAutoFit/>
          </a:bodyPr>
          <a:lstStyle/>
          <a:p>
            <a:r>
              <a:rPr lang="en-US" sz="2400" b="1" dirty="0">
                <a:solidFill>
                  <a:schemeClr val="accent1"/>
                </a:solidFill>
                <a:latin typeface="Trebuchet MS" pitchFamily="34" charset="0"/>
              </a:rPr>
              <a:t>Lenin</a:t>
            </a:r>
            <a:r>
              <a:rPr lang="en-US" sz="2400" dirty="0">
                <a:solidFill>
                  <a:srgbClr val="FFFFFF"/>
                </a:solidFill>
                <a:latin typeface="Trebuchet MS" pitchFamily="34" charset="0"/>
              </a:rPr>
              <a:t>: “</a:t>
            </a:r>
            <a:r>
              <a:rPr lang="en-US" sz="2400" dirty="0">
                <a:solidFill>
                  <a:srgbClr val="66FF99"/>
                </a:solidFill>
                <a:latin typeface="Trebuchet MS" pitchFamily="34" charset="0"/>
              </a:rPr>
              <a:t>We do not believe in eternal morality</a:t>
            </a:r>
            <a:r>
              <a:rPr lang="en-US" sz="2400" dirty="0">
                <a:solidFill>
                  <a:srgbClr val="FFFFFF"/>
                </a:solidFill>
                <a:latin typeface="Trebuchet MS" pitchFamily="34" charset="0"/>
              </a:rPr>
              <a:t> … At the basis of Communist morality lies the struggle for the consolidation and consummation of Communism” (SW9-478,479). </a:t>
            </a:r>
          </a:p>
          <a:p>
            <a:r>
              <a:rPr lang="en-US" sz="2400" dirty="0">
                <a:solidFill>
                  <a:srgbClr val="FFFFFF"/>
                </a:solidFill>
                <a:latin typeface="Trebuchet MS" pitchFamily="34" charset="0"/>
              </a:rPr>
              <a:t>William Z. Foster: “With him [the communist] </a:t>
            </a:r>
            <a:r>
              <a:rPr lang="en-US" sz="2400" dirty="0">
                <a:solidFill>
                  <a:srgbClr val="66FF99"/>
                </a:solidFill>
                <a:latin typeface="Trebuchet MS" pitchFamily="34" charset="0"/>
              </a:rPr>
              <a:t>the end justifies the means</a:t>
            </a:r>
            <a:r>
              <a:rPr lang="en-US" sz="2400" dirty="0">
                <a:solidFill>
                  <a:srgbClr val="FFFFFF"/>
                </a:solidFill>
                <a:latin typeface="Trebuchet MS" pitchFamily="34" charset="0"/>
              </a:rPr>
              <a:t>. Whether his tactics be ‘</a:t>
            </a:r>
            <a:r>
              <a:rPr lang="en-US" sz="2400" dirty="0">
                <a:solidFill>
                  <a:srgbClr val="66FF99"/>
                </a:solidFill>
                <a:latin typeface="Trebuchet MS" pitchFamily="34" charset="0"/>
              </a:rPr>
              <a:t>legal’ or ‘moral’ or not, does not concern him</a:t>
            </a:r>
            <a:r>
              <a:rPr lang="en-US" sz="2400" dirty="0">
                <a:solidFill>
                  <a:srgbClr val="FFFFFF"/>
                </a:solidFill>
                <a:latin typeface="Trebuchet MS" pitchFamily="34" charset="0"/>
              </a:rPr>
              <a:t>, so long as they are effective” (NC-52). </a:t>
            </a:r>
          </a:p>
          <a:p>
            <a:r>
              <a:rPr lang="en-US" sz="2400" dirty="0">
                <a:solidFill>
                  <a:srgbClr val="FFFFFF"/>
                </a:solidFill>
                <a:latin typeface="Trebuchet MS" pitchFamily="34" charset="0"/>
              </a:rPr>
              <a:t>Radio Moscow: “Therefore, from the point of view of Communist morality, </a:t>
            </a:r>
            <a:r>
              <a:rPr lang="en-US" sz="2400" dirty="0">
                <a:solidFill>
                  <a:srgbClr val="66FF99"/>
                </a:solidFill>
                <a:latin typeface="Trebuchet MS" pitchFamily="34" charset="0"/>
              </a:rPr>
              <a:t>only those acts are moral which contribute to the building up of a new Communist society</a:t>
            </a:r>
            <a:r>
              <a:rPr lang="en-US" sz="2400" dirty="0">
                <a:solidFill>
                  <a:srgbClr val="FFFFFF"/>
                </a:solidFill>
                <a:latin typeface="Trebuchet MS" pitchFamily="34" charset="0"/>
              </a:rPr>
              <a:t>” (NC-304f). </a:t>
            </a:r>
          </a:p>
        </p:txBody>
      </p:sp>
    </p:spTree>
  </p:cSld>
  <p:clrMapOvr>
    <a:masterClrMapping/>
  </p:clrMapOvr>
  <p:transition spd="slow">
    <p:zoom dir="in"/>
  </p:transition>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714866" y="609600"/>
            <a:ext cx="7772400" cy="609600"/>
          </a:xfrm>
        </p:spPr>
        <p:txBody>
          <a:bodyPr/>
          <a:lstStyle/>
          <a:p>
            <a:r>
              <a:rPr lang="en-US" sz="4000" dirty="0"/>
              <a:t>Marxist Doctrine of Morality - 3</a:t>
            </a:r>
          </a:p>
        </p:txBody>
      </p:sp>
      <p:sp>
        <p:nvSpPr>
          <p:cNvPr id="8195" name="Rectangle 3"/>
          <p:cNvSpPr>
            <a:spLocks noGrp="1" noChangeArrowheads="1"/>
          </p:cNvSpPr>
          <p:nvPr>
            <p:ph type="body" idx="1"/>
          </p:nvPr>
        </p:nvSpPr>
        <p:spPr>
          <a:xfrm>
            <a:off x="685800" y="1447800"/>
            <a:ext cx="7772400" cy="4881336"/>
          </a:xfrm>
        </p:spPr>
        <p:txBody>
          <a:bodyPr>
            <a:spAutoFit/>
          </a:bodyPr>
          <a:lstStyle/>
          <a:p>
            <a:r>
              <a:rPr lang="en-US" sz="2400" b="1" dirty="0">
                <a:solidFill>
                  <a:schemeClr val="accent1"/>
                </a:solidFill>
                <a:latin typeface="Trebuchet MS" pitchFamily="34" charset="0"/>
              </a:rPr>
              <a:t>Lenin</a:t>
            </a:r>
            <a:r>
              <a:rPr lang="en-US" sz="2400" dirty="0">
                <a:solidFill>
                  <a:srgbClr val="FFFFFF"/>
                </a:solidFill>
                <a:latin typeface="Trebuchet MS" pitchFamily="34" charset="0"/>
              </a:rPr>
              <a:t>. “To </a:t>
            </a:r>
            <a:r>
              <a:rPr lang="en-US" sz="2400" dirty="0">
                <a:solidFill>
                  <a:srgbClr val="66FF99"/>
                </a:solidFill>
                <a:latin typeface="Trebuchet MS" pitchFamily="34" charset="0"/>
              </a:rPr>
              <a:t>lie</a:t>
            </a:r>
            <a:r>
              <a:rPr lang="en-US" sz="2400" dirty="0">
                <a:solidFill>
                  <a:srgbClr val="FFFFFF"/>
                </a:solidFill>
                <a:latin typeface="Trebuchet MS" pitchFamily="34" charset="0"/>
              </a:rPr>
              <a:t>, is that wrong? Not for a good cause. To </a:t>
            </a:r>
            <a:r>
              <a:rPr lang="en-US" sz="2400" dirty="0">
                <a:solidFill>
                  <a:srgbClr val="66FF99"/>
                </a:solidFill>
                <a:latin typeface="Trebuchet MS" pitchFamily="34" charset="0"/>
              </a:rPr>
              <a:t>steal</a:t>
            </a:r>
            <a:r>
              <a:rPr lang="en-US" sz="2400" dirty="0">
                <a:solidFill>
                  <a:srgbClr val="FFFFFF"/>
                </a:solidFill>
                <a:latin typeface="Trebuchet MS" pitchFamily="34" charset="0"/>
              </a:rPr>
              <a:t>, is that wrong? Not for a good cause. To </a:t>
            </a:r>
            <a:r>
              <a:rPr lang="en-US" sz="2400" dirty="0">
                <a:solidFill>
                  <a:srgbClr val="66FF99"/>
                </a:solidFill>
                <a:latin typeface="Trebuchet MS" pitchFamily="34" charset="0"/>
              </a:rPr>
              <a:t>kill</a:t>
            </a:r>
            <a:r>
              <a:rPr lang="en-US" sz="2400" dirty="0">
                <a:solidFill>
                  <a:srgbClr val="FFFFFF"/>
                </a:solidFill>
                <a:latin typeface="Trebuchet MS" pitchFamily="34" charset="0"/>
              </a:rPr>
              <a:t>, is that wrong? Not for a good cause” (NC-355). </a:t>
            </a:r>
            <a:r>
              <a:rPr lang="en-US" sz="2400" dirty="0">
                <a:solidFill>
                  <a:srgbClr val="66FF99"/>
                </a:solidFill>
                <a:latin typeface="Trebuchet MS" pitchFamily="34" charset="0"/>
              </a:rPr>
              <a:t>“Promises are like piecrusts — made to be broken”</a:t>
            </a:r>
            <a:r>
              <a:rPr lang="en-US" sz="2400" dirty="0">
                <a:solidFill>
                  <a:srgbClr val="FFFFFF"/>
                </a:solidFill>
                <a:latin typeface="Trebuchet MS" pitchFamily="34" charset="0"/>
              </a:rPr>
              <a:t> (BC- 57). “Yes, of course, we are violating the treaty; we have violated it thirty or forty times” (SW7-301). </a:t>
            </a:r>
          </a:p>
          <a:p>
            <a:r>
              <a:rPr lang="en-US" sz="2400" b="1" dirty="0">
                <a:solidFill>
                  <a:schemeClr val="accent1"/>
                </a:solidFill>
                <a:latin typeface="Trebuchet MS" pitchFamily="34" charset="0"/>
              </a:rPr>
              <a:t>Stalin</a:t>
            </a:r>
            <a:r>
              <a:rPr lang="en-US" sz="2400" dirty="0">
                <a:solidFill>
                  <a:srgbClr val="FFFFFF"/>
                </a:solidFill>
                <a:latin typeface="Trebuchet MS" pitchFamily="34" charset="0"/>
              </a:rPr>
              <a:t>: “Sincere diplomacy is no more possible than dry water or iron wood” (NC-304). </a:t>
            </a:r>
          </a:p>
          <a:p>
            <a:r>
              <a:rPr lang="en-US" sz="2400" b="1" dirty="0">
                <a:solidFill>
                  <a:schemeClr val="accent1"/>
                </a:solidFill>
                <a:latin typeface="Trebuchet MS" pitchFamily="34" charset="0"/>
              </a:rPr>
              <a:t>Engels</a:t>
            </a:r>
            <a:r>
              <a:rPr lang="en-US" sz="2400" dirty="0">
                <a:solidFill>
                  <a:srgbClr val="FFFFFF"/>
                </a:solidFill>
                <a:latin typeface="Trebuchet MS" pitchFamily="34" charset="0"/>
              </a:rPr>
              <a:t>: “Thou shalt not </a:t>
            </a:r>
            <a:r>
              <a:rPr lang="en-US" sz="2400" dirty="0">
                <a:solidFill>
                  <a:schemeClr val="accent1"/>
                </a:solidFill>
                <a:latin typeface="Trebuchet MS" pitchFamily="34" charset="0"/>
              </a:rPr>
              <a:t>steal</a:t>
            </a:r>
            <a:r>
              <a:rPr lang="en-US" sz="2400" dirty="0">
                <a:solidFill>
                  <a:srgbClr val="FFFFFF"/>
                </a:solidFill>
                <a:latin typeface="Trebuchet MS" pitchFamily="34" charset="0"/>
              </a:rPr>
              <a:t>. Does this law thereby become </a:t>
            </a:r>
            <a:r>
              <a:rPr lang="en-US" sz="2400" dirty="0">
                <a:solidFill>
                  <a:srgbClr val="66FF99"/>
                </a:solidFill>
                <a:latin typeface="Trebuchet MS" pitchFamily="34" charset="0"/>
              </a:rPr>
              <a:t>an eternal moral law? By no means</a:t>
            </a:r>
            <a:r>
              <a:rPr lang="en-US" sz="2400" dirty="0">
                <a:solidFill>
                  <a:srgbClr val="FFFFFF"/>
                </a:solidFill>
                <a:latin typeface="Trebuchet MS" pitchFamily="34" charset="0"/>
              </a:rPr>
              <a:t>” (NC-52). </a:t>
            </a:r>
          </a:p>
          <a:p>
            <a:r>
              <a:rPr lang="en-US" sz="2400" dirty="0"/>
              <a:t>Saul Alinsky said, “All effective actions require the passport of morality.” </a:t>
            </a:r>
            <a:endParaRPr lang="en-US" sz="2400" dirty="0">
              <a:solidFill>
                <a:srgbClr val="FFFFFF"/>
              </a:solidFill>
              <a:latin typeface="Trebuchet MS" pitchFamily="34" charset="0"/>
            </a:endParaRPr>
          </a:p>
        </p:txBody>
      </p:sp>
    </p:spTree>
  </p:cSld>
  <p:clrMapOvr>
    <a:masterClrMapping/>
  </p:clrMapOvr>
  <p:transition spd="slow">
    <p:zoom dir="in"/>
  </p:transition>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r>
              <a:rPr lang="en-US" sz="4000" dirty="0"/>
              <a:t>The Bible &amp; Morality</a:t>
            </a:r>
          </a:p>
        </p:txBody>
      </p:sp>
      <p:sp>
        <p:nvSpPr>
          <p:cNvPr id="11267" name="Rectangle 3"/>
          <p:cNvSpPr>
            <a:spLocks noGrp="1" noChangeArrowheads="1"/>
          </p:cNvSpPr>
          <p:nvPr>
            <p:ph type="body" idx="1"/>
          </p:nvPr>
        </p:nvSpPr>
        <p:spPr>
          <a:xfrm>
            <a:off x="685800" y="1295400"/>
            <a:ext cx="7772400" cy="3404009"/>
          </a:xfrm>
        </p:spPr>
        <p:txBody>
          <a:bodyPr>
            <a:spAutoFit/>
          </a:bodyPr>
          <a:lstStyle/>
          <a:p>
            <a:r>
              <a:rPr lang="en-US" b="1" i="1" dirty="0">
                <a:solidFill>
                  <a:srgbClr val="66FFFF"/>
                </a:solidFill>
                <a:latin typeface="Tahoma" pitchFamily="34" charset="0"/>
              </a:rPr>
              <a:t>Man as a free moral agent</a:t>
            </a:r>
            <a:br>
              <a:rPr lang="en-US" b="1" i="1" dirty="0">
                <a:solidFill>
                  <a:srgbClr val="66FFFF"/>
                </a:solidFill>
                <a:latin typeface="Tahoma" pitchFamily="34" charset="0"/>
              </a:rPr>
            </a:br>
            <a:r>
              <a:rPr lang="en-US" sz="2400" dirty="0">
                <a:solidFill>
                  <a:srgbClr val="FFFFFF"/>
                </a:solidFill>
                <a:latin typeface="Trebuchet MS" pitchFamily="34" charset="0"/>
              </a:rPr>
              <a:t>Joshua 24:15; Revelation 22:17; Romans 2:6-11 </a:t>
            </a:r>
          </a:p>
          <a:p>
            <a:r>
              <a:rPr lang="en-US" b="1" i="1" dirty="0">
                <a:solidFill>
                  <a:srgbClr val="66FFFF"/>
                </a:solidFill>
                <a:latin typeface="Tahoma" pitchFamily="34" charset="0"/>
              </a:rPr>
              <a:t>The Bible as a standard of morality</a:t>
            </a:r>
            <a:br>
              <a:rPr lang="en-US" b="1" i="1" dirty="0">
                <a:solidFill>
                  <a:srgbClr val="66FFFF"/>
                </a:solidFill>
                <a:latin typeface="Tahoma" pitchFamily="34" charset="0"/>
              </a:rPr>
            </a:br>
            <a:r>
              <a:rPr lang="en-US" sz="2400" dirty="0">
                <a:solidFill>
                  <a:srgbClr val="FFFFFF"/>
                </a:solidFill>
                <a:latin typeface="Trebuchet MS" pitchFamily="34" charset="0"/>
              </a:rPr>
              <a:t>Psalm 119:105; Acts 17:11; </a:t>
            </a:r>
            <a:br>
              <a:rPr lang="en-US" sz="2400" dirty="0">
                <a:solidFill>
                  <a:srgbClr val="FFFFFF"/>
                </a:solidFill>
                <a:latin typeface="Trebuchet MS" pitchFamily="34" charset="0"/>
              </a:rPr>
            </a:br>
            <a:r>
              <a:rPr lang="en-US" sz="2400" dirty="0">
                <a:solidFill>
                  <a:srgbClr val="FFFFFF"/>
                </a:solidFill>
                <a:latin typeface="Trebuchet MS" pitchFamily="34" charset="0"/>
              </a:rPr>
              <a:t>Matthew 28:18-20; 7:21-27</a:t>
            </a:r>
          </a:p>
          <a:p>
            <a:r>
              <a:rPr lang="en-US" sz="2400" b="1" dirty="0">
                <a:solidFill>
                  <a:schemeClr val="accent1"/>
                </a:solidFill>
                <a:latin typeface="Trebuchet MS" pitchFamily="34" charset="0"/>
              </a:rPr>
              <a:t>Bible prohibitions regarding morality remain today.</a:t>
            </a:r>
          </a:p>
          <a:p>
            <a:r>
              <a:rPr lang="en-US" sz="2400" dirty="0">
                <a:solidFill>
                  <a:srgbClr val="FFFFFF"/>
                </a:solidFill>
                <a:latin typeface="Trebuchet MS" pitchFamily="34" charset="0"/>
              </a:rPr>
              <a:t>Galatians 5:19-21; 1 Corinthians 6:9-11; </a:t>
            </a:r>
            <a:br>
              <a:rPr lang="en-US" sz="2400" dirty="0">
                <a:solidFill>
                  <a:srgbClr val="FFFFFF"/>
                </a:solidFill>
                <a:latin typeface="Trebuchet MS" pitchFamily="34" charset="0"/>
              </a:rPr>
            </a:br>
            <a:r>
              <a:rPr lang="en-US" sz="2400" dirty="0">
                <a:solidFill>
                  <a:srgbClr val="FFFFFF"/>
                </a:solidFill>
                <a:latin typeface="Trebuchet MS" pitchFamily="34" charset="0"/>
              </a:rPr>
              <a:t>Revelation 21:8; Romans 3:8-10; Romans chapter 1</a:t>
            </a:r>
          </a:p>
        </p:txBody>
      </p:sp>
    </p:spTree>
  </p:cSld>
  <p:clrMapOvr>
    <a:masterClrMapping/>
  </p:clrMapOvr>
  <p:transition spd="slow">
    <p:zoom dir="in"/>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11267">
                                            <p:txEl>
                                              <p:pRg st="0" end="0"/>
                                            </p:txEl>
                                          </p:spTgt>
                                        </p:tgtEl>
                                        <p:attrNameLst>
                                          <p:attrName>style.visibility</p:attrName>
                                        </p:attrNameLst>
                                      </p:cBhvr>
                                      <p:to>
                                        <p:strVal val="visible"/>
                                      </p:to>
                                    </p:set>
                                    <p:animEffect transition="in" filter="slide(fromBottom)">
                                      <p:cBhvr>
                                        <p:cTn id="7" dur="500"/>
                                        <p:tgtEl>
                                          <p:spTgt spid="1126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11267">
                                            <p:txEl>
                                              <p:pRg st="1" end="1"/>
                                            </p:txEl>
                                          </p:spTgt>
                                        </p:tgtEl>
                                        <p:attrNameLst>
                                          <p:attrName>style.visibility</p:attrName>
                                        </p:attrNameLst>
                                      </p:cBhvr>
                                      <p:to>
                                        <p:strVal val="visible"/>
                                      </p:to>
                                    </p:set>
                                    <p:animEffect transition="in" filter="slide(fromBottom)">
                                      <p:cBhvr>
                                        <p:cTn id="12" dur="500"/>
                                        <p:tgtEl>
                                          <p:spTgt spid="1126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grpId="0" nodeType="clickEffect">
                                  <p:stCondLst>
                                    <p:cond delay="0"/>
                                  </p:stCondLst>
                                  <p:childTnLst>
                                    <p:set>
                                      <p:cBhvr>
                                        <p:cTn id="16" dur="1" fill="hold">
                                          <p:stCondLst>
                                            <p:cond delay="0"/>
                                          </p:stCondLst>
                                        </p:cTn>
                                        <p:tgtEl>
                                          <p:spTgt spid="11267">
                                            <p:txEl>
                                              <p:pRg st="2" end="2"/>
                                            </p:txEl>
                                          </p:spTgt>
                                        </p:tgtEl>
                                        <p:attrNameLst>
                                          <p:attrName>style.visibility</p:attrName>
                                        </p:attrNameLst>
                                      </p:cBhvr>
                                      <p:to>
                                        <p:strVal val="visible"/>
                                      </p:to>
                                    </p:set>
                                    <p:animEffect transition="in" filter="slide(fromBottom)">
                                      <p:cBhvr>
                                        <p:cTn id="17" dur="500"/>
                                        <p:tgtEl>
                                          <p:spTgt spid="11267">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2" presetClass="entr" presetSubtype="4" fill="hold" grpId="0" nodeType="clickEffect">
                                  <p:stCondLst>
                                    <p:cond delay="0"/>
                                  </p:stCondLst>
                                  <p:childTnLst>
                                    <p:set>
                                      <p:cBhvr>
                                        <p:cTn id="21" dur="1" fill="hold">
                                          <p:stCondLst>
                                            <p:cond delay="0"/>
                                          </p:stCondLst>
                                        </p:cTn>
                                        <p:tgtEl>
                                          <p:spTgt spid="11267">
                                            <p:txEl>
                                              <p:pRg st="3" end="3"/>
                                            </p:txEl>
                                          </p:spTgt>
                                        </p:tgtEl>
                                        <p:attrNameLst>
                                          <p:attrName>style.visibility</p:attrName>
                                        </p:attrNameLst>
                                      </p:cBhvr>
                                      <p:to>
                                        <p:strVal val="visible"/>
                                      </p:to>
                                    </p:set>
                                    <p:animEffect transition="in" filter="slide(fromBottom)">
                                      <p:cBhvr>
                                        <p:cTn id="22" dur="500"/>
                                        <p:tgtEl>
                                          <p:spTgt spid="11267">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7" grpId="0" build="p" autoUpdateAnimBg="0"/>
    </p:bldLst>
  </p:timing>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685800" y="685800"/>
            <a:ext cx="7772400" cy="762000"/>
          </a:xfrm>
        </p:spPr>
        <p:txBody>
          <a:bodyPr/>
          <a:lstStyle/>
          <a:p>
            <a:r>
              <a:rPr lang="en-US" sz="3600" dirty="0">
                <a:latin typeface="+mj-lt"/>
              </a:rPr>
              <a:t>Doctrines of Marxism-Leninism</a:t>
            </a:r>
          </a:p>
        </p:txBody>
      </p:sp>
      <p:sp>
        <p:nvSpPr>
          <p:cNvPr id="2051" name="Rectangle 3"/>
          <p:cNvSpPr>
            <a:spLocks noGrp="1" noChangeArrowheads="1"/>
          </p:cNvSpPr>
          <p:nvPr>
            <p:ph type="subTitle" idx="1"/>
          </p:nvPr>
        </p:nvSpPr>
        <p:spPr>
          <a:xfrm>
            <a:off x="1981200" y="1600200"/>
            <a:ext cx="7086600" cy="3046988"/>
          </a:xfrm>
        </p:spPr>
        <p:txBody>
          <a:bodyPr wrap="square">
            <a:spAutoFit/>
          </a:bodyPr>
          <a:lstStyle/>
          <a:p>
            <a:pPr>
              <a:spcBef>
                <a:spcPts val="0"/>
              </a:spcBef>
            </a:pPr>
            <a:r>
              <a:rPr lang="en-US" sz="3200" b="1" dirty="0">
                <a:solidFill>
                  <a:srgbClr val="66FF99"/>
                </a:solidFill>
              </a:rPr>
              <a:t>Existence of God</a:t>
            </a:r>
          </a:p>
          <a:p>
            <a:pPr>
              <a:spcBef>
                <a:spcPts val="0"/>
              </a:spcBef>
            </a:pPr>
            <a:r>
              <a:rPr lang="en-US" sz="3200" b="1" dirty="0">
                <a:solidFill>
                  <a:srgbClr val="66FF99"/>
                </a:solidFill>
              </a:rPr>
              <a:t>Origin of Man</a:t>
            </a:r>
          </a:p>
          <a:p>
            <a:pPr>
              <a:spcBef>
                <a:spcPts val="0"/>
              </a:spcBef>
            </a:pPr>
            <a:r>
              <a:rPr lang="en-US" sz="3200" b="1" dirty="0">
                <a:solidFill>
                  <a:srgbClr val="66FF99"/>
                </a:solidFill>
              </a:rPr>
              <a:t>Materialism</a:t>
            </a:r>
          </a:p>
          <a:p>
            <a:pPr>
              <a:spcBef>
                <a:spcPts val="0"/>
              </a:spcBef>
            </a:pPr>
            <a:r>
              <a:rPr lang="en-US" sz="3200" b="1" dirty="0">
                <a:solidFill>
                  <a:srgbClr val="66FF99"/>
                </a:solidFill>
              </a:rPr>
              <a:t>Religion</a:t>
            </a:r>
          </a:p>
          <a:p>
            <a:pPr>
              <a:spcBef>
                <a:spcPts val="0"/>
              </a:spcBef>
            </a:pPr>
            <a:r>
              <a:rPr lang="en-US" sz="3200" b="1" dirty="0">
                <a:solidFill>
                  <a:srgbClr val="66FF99"/>
                </a:solidFill>
              </a:rPr>
              <a:t>Morality</a:t>
            </a:r>
          </a:p>
          <a:p>
            <a:pPr>
              <a:spcBef>
                <a:spcPts val="0"/>
              </a:spcBef>
            </a:pPr>
            <a:r>
              <a:rPr lang="en-US" sz="3200" b="1" dirty="0">
                <a:solidFill>
                  <a:srgbClr val="66FF99"/>
                </a:solidFill>
              </a:rPr>
              <a:t>The family</a:t>
            </a:r>
          </a:p>
        </p:txBody>
      </p:sp>
      <p:pic>
        <p:nvPicPr>
          <p:cNvPr id="2053" name="Picture 5" descr="M:\Data\GRAPHICS\+Not cataloged\karl_Marx.jpg"/>
          <p:cNvPicPr>
            <a:picLocks noChangeAspect="1" noChangeArrowheads="1"/>
          </p:cNvPicPr>
          <p:nvPr/>
        </p:nvPicPr>
        <p:blipFill>
          <a:blip r:embed="rId2" cstate="print"/>
          <a:srcRect/>
          <a:stretch>
            <a:fillRect/>
          </a:stretch>
        </p:blipFill>
        <p:spPr bwMode="auto">
          <a:xfrm>
            <a:off x="76200" y="1524000"/>
            <a:ext cx="2220913" cy="2605088"/>
          </a:xfrm>
          <a:prstGeom prst="rect">
            <a:avLst/>
          </a:prstGeom>
          <a:noFill/>
        </p:spPr>
      </p:pic>
      <p:pic>
        <p:nvPicPr>
          <p:cNvPr id="2055" name="Picture 7" descr="M:\Data\GRAPHICS\+Not cataloged\lenin.jpg"/>
          <p:cNvPicPr>
            <a:picLocks noChangeAspect="1" noChangeArrowheads="1"/>
          </p:cNvPicPr>
          <p:nvPr/>
        </p:nvPicPr>
        <p:blipFill>
          <a:blip r:embed="rId3" cstate="print"/>
          <a:srcRect/>
          <a:stretch>
            <a:fillRect/>
          </a:stretch>
        </p:blipFill>
        <p:spPr bwMode="auto">
          <a:xfrm>
            <a:off x="101600" y="4267200"/>
            <a:ext cx="2032000" cy="2289175"/>
          </a:xfrm>
          <a:prstGeom prst="rect">
            <a:avLst/>
          </a:prstGeom>
          <a:noFill/>
        </p:spPr>
      </p:pic>
    </p:spTree>
  </p:cSld>
  <p:clrMapOvr>
    <a:masterClrMapping/>
  </p:clrMapOvr>
  <p:transition spd="slow">
    <p:zoom dir="in"/>
  </p:transition>
</p:sld>
</file>

<file path=ppt/slides/slide3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lstStyle/>
          <a:p>
            <a:r>
              <a:rPr lang="en-US" sz="4000" dirty="0"/>
              <a:t>Communist Manifesto &amp; Family</a:t>
            </a:r>
          </a:p>
        </p:txBody>
      </p:sp>
      <p:sp>
        <p:nvSpPr>
          <p:cNvPr id="12291" name="Rectangle 3"/>
          <p:cNvSpPr>
            <a:spLocks noGrp="1" noChangeArrowheads="1"/>
          </p:cNvSpPr>
          <p:nvPr>
            <p:ph type="body" idx="1"/>
          </p:nvPr>
        </p:nvSpPr>
        <p:spPr>
          <a:xfrm>
            <a:off x="3429000" y="1219200"/>
            <a:ext cx="5257800" cy="5472267"/>
          </a:xfrm>
        </p:spPr>
        <p:txBody>
          <a:bodyPr>
            <a:spAutoFit/>
          </a:bodyPr>
          <a:lstStyle/>
          <a:p>
            <a:r>
              <a:rPr lang="en-US" sz="2400" dirty="0">
                <a:solidFill>
                  <a:srgbClr val="FFFFFF"/>
                </a:solidFill>
              </a:rPr>
              <a:t>Communists “openly declare that their ends can be attained only by the </a:t>
            </a:r>
            <a:r>
              <a:rPr lang="en-US" sz="2400" dirty="0">
                <a:solidFill>
                  <a:srgbClr val="66FF99"/>
                </a:solidFill>
              </a:rPr>
              <a:t>forcible overthrow of all existing social conditions</a:t>
            </a:r>
            <a:r>
              <a:rPr lang="en-US" sz="2400" dirty="0">
                <a:solidFill>
                  <a:srgbClr val="FFFFFF"/>
                </a:solidFill>
              </a:rPr>
              <a:t>” (page 36). </a:t>
            </a:r>
          </a:p>
          <a:p>
            <a:r>
              <a:rPr lang="en-US" sz="2400" dirty="0">
                <a:solidFill>
                  <a:srgbClr val="FFFFFF"/>
                </a:solidFill>
              </a:rPr>
              <a:t>“</a:t>
            </a:r>
            <a:r>
              <a:rPr lang="en-US" sz="2400" dirty="0">
                <a:solidFill>
                  <a:srgbClr val="66FF99"/>
                </a:solidFill>
              </a:rPr>
              <a:t>Abolition of the family</a:t>
            </a:r>
            <a:r>
              <a:rPr lang="en-US" sz="2400" dirty="0">
                <a:solidFill>
                  <a:srgbClr val="FFFFFF"/>
                </a:solidFill>
              </a:rPr>
              <a:t>? Even the most radical flare up at this infamous proposal of the Communists … The bourgeois family will vanish as a matter of course...” (pp. 22,23)</a:t>
            </a:r>
          </a:p>
          <a:p>
            <a:r>
              <a:rPr lang="en-US" sz="2400" dirty="0">
                <a:solidFill>
                  <a:schemeClr val="accent1"/>
                </a:solidFill>
              </a:rPr>
              <a:t>Marx</a:t>
            </a:r>
            <a:r>
              <a:rPr lang="en-US" sz="2400" dirty="0"/>
              <a:t> said: “There is no greater stupidity than for people ... to marry and so surrender themselves to the small miseries of domestic and private life.”</a:t>
            </a:r>
            <a:r>
              <a:rPr lang="en-US" sz="2400" dirty="0">
                <a:solidFill>
                  <a:schemeClr val="bg1"/>
                </a:solidFill>
              </a:rPr>
              <a:t> </a:t>
            </a:r>
            <a:r>
              <a:rPr lang="en-US" sz="2400" u="sng" dirty="0">
                <a:solidFill>
                  <a:schemeClr val="bg1"/>
                </a:solidFill>
                <a:hlinkClick r:id="rId2">
                  <a:extLst>
                    <a:ext uri="{A12FA001-AC4F-418D-AE19-62706E023703}">
                      <ahyp:hlinkClr xmlns:ahyp="http://schemas.microsoft.com/office/drawing/2018/hyperlinkcolor" val="tx"/>
                    </a:ext>
                  </a:extLst>
                </a:hlinkClick>
              </a:rPr>
              <a:t>(www.azquotes.com</a:t>
            </a:r>
            <a:r>
              <a:rPr lang="en-US" sz="2400" dirty="0">
                <a:solidFill>
                  <a:schemeClr val="bg1"/>
                </a:solidFill>
              </a:rPr>
              <a:t>)</a:t>
            </a:r>
          </a:p>
        </p:txBody>
      </p:sp>
      <p:pic>
        <p:nvPicPr>
          <p:cNvPr id="12292" name="Picture 4" descr="M:\Data\GRAPHICS\+Not cataloged\communist_Manifesto.gif"/>
          <p:cNvPicPr>
            <a:picLocks noChangeAspect="1" noChangeArrowheads="1"/>
          </p:cNvPicPr>
          <p:nvPr/>
        </p:nvPicPr>
        <p:blipFill>
          <a:blip r:embed="rId3" cstate="print"/>
          <a:srcRect/>
          <a:stretch>
            <a:fillRect/>
          </a:stretch>
        </p:blipFill>
        <p:spPr bwMode="auto">
          <a:xfrm>
            <a:off x="457200" y="1625600"/>
            <a:ext cx="2857500" cy="4241800"/>
          </a:xfrm>
          <a:prstGeom prst="rect">
            <a:avLst/>
          </a:prstGeom>
          <a:noFill/>
        </p:spPr>
      </p:pic>
    </p:spTree>
  </p:cSld>
  <p:clrMapOvr>
    <a:masterClrMapping/>
  </p:clrMapOvr>
  <p:transition spd="slow">
    <p:zoom dir="in"/>
  </p:transition>
</p:sld>
</file>

<file path=ppt/slides/slide3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lstStyle/>
          <a:p>
            <a:r>
              <a:rPr lang="en-US" dirty="0"/>
              <a:t>Marxist Doctrine of the Family</a:t>
            </a:r>
          </a:p>
        </p:txBody>
      </p:sp>
      <p:sp>
        <p:nvSpPr>
          <p:cNvPr id="13315" name="Rectangle 3"/>
          <p:cNvSpPr>
            <a:spLocks noGrp="1" noChangeArrowheads="1"/>
          </p:cNvSpPr>
          <p:nvPr>
            <p:ph type="body" idx="1"/>
          </p:nvPr>
        </p:nvSpPr>
        <p:spPr>
          <a:xfrm>
            <a:off x="533400" y="1219200"/>
            <a:ext cx="8001000" cy="5336846"/>
          </a:xfrm>
        </p:spPr>
        <p:txBody>
          <a:bodyPr>
            <a:spAutoFit/>
          </a:bodyPr>
          <a:lstStyle/>
          <a:p>
            <a:r>
              <a:rPr lang="en-US" sz="2400" dirty="0">
                <a:solidFill>
                  <a:schemeClr val="accent1"/>
                </a:solidFill>
                <a:latin typeface="Trebuchet MS" pitchFamily="34" charset="0"/>
              </a:rPr>
              <a:t>Lenin</a:t>
            </a:r>
            <a:r>
              <a:rPr lang="en-US" sz="2400" dirty="0">
                <a:solidFill>
                  <a:srgbClr val="FFFFFF"/>
                </a:solidFill>
                <a:latin typeface="Trebuchet MS" pitchFamily="34" charset="0"/>
              </a:rPr>
              <a:t>: “…woman continues to be a </a:t>
            </a:r>
            <a:r>
              <a:rPr lang="en-US" sz="2400" dirty="0">
                <a:solidFill>
                  <a:srgbClr val="66FF99"/>
                </a:solidFill>
                <a:latin typeface="Trebuchet MS" pitchFamily="34" charset="0"/>
              </a:rPr>
              <a:t>domestic slave</a:t>
            </a:r>
            <a:r>
              <a:rPr lang="en-US" sz="2400" dirty="0">
                <a:solidFill>
                  <a:srgbClr val="FFFFFF"/>
                </a:solidFill>
                <a:latin typeface="Trebuchet MS" pitchFamily="34" charset="0"/>
              </a:rPr>
              <a:t>, because petty housework crushes, strangles, stultifies and degrades her, chains her to the kitchen and to the nursery, and wastes her labor on barbarously unproductive, petty, nerve-racking, stultifying and crushing drudgery. The </a:t>
            </a:r>
            <a:r>
              <a:rPr lang="en-US" sz="2400" dirty="0">
                <a:solidFill>
                  <a:srgbClr val="66FF99"/>
                </a:solidFill>
                <a:latin typeface="Trebuchet MS" pitchFamily="34" charset="0"/>
              </a:rPr>
              <a:t>real emancipation of women, real communism</a:t>
            </a:r>
            <a:r>
              <a:rPr lang="en-US" sz="2400" dirty="0">
                <a:solidFill>
                  <a:srgbClr val="FFFFFF"/>
                </a:solidFill>
                <a:latin typeface="Trebuchet MS" pitchFamily="34" charset="0"/>
              </a:rPr>
              <a:t>, will begin only when … this petty domestic economy … is transformed on a mass scale into a large-scale </a:t>
            </a:r>
            <a:r>
              <a:rPr lang="en-US" sz="2400" dirty="0">
                <a:solidFill>
                  <a:srgbClr val="66FF99"/>
                </a:solidFill>
                <a:latin typeface="Trebuchet MS" pitchFamily="34" charset="0"/>
              </a:rPr>
              <a:t>socialistic economy</a:t>
            </a:r>
            <a:r>
              <a:rPr lang="en-US" sz="2400" dirty="0">
                <a:solidFill>
                  <a:srgbClr val="FFFFFF"/>
                </a:solidFill>
                <a:latin typeface="Trebuchet MS" pitchFamily="34" charset="0"/>
              </a:rPr>
              <a:t>” (LR-71). </a:t>
            </a:r>
          </a:p>
          <a:p>
            <a:r>
              <a:rPr lang="en-US" sz="2400" dirty="0">
                <a:solidFill>
                  <a:srgbClr val="FFFFFF"/>
                </a:solidFill>
                <a:latin typeface="Trebuchet MS" pitchFamily="34" charset="0"/>
              </a:rPr>
              <a:t>Marxist book: “Socialism leads woman on to the path of important public activities and production work … As </a:t>
            </a:r>
            <a:r>
              <a:rPr lang="en-US" sz="2400" dirty="0">
                <a:solidFill>
                  <a:srgbClr val="66FF99"/>
                </a:solidFill>
                <a:latin typeface="Trebuchet MS" pitchFamily="34" charset="0"/>
              </a:rPr>
              <a:t>society takes over a big share of the cares for education and maintenance of children</a:t>
            </a:r>
            <a:r>
              <a:rPr lang="en-US" sz="2400" dirty="0">
                <a:solidFill>
                  <a:srgbClr val="FFFFFF"/>
                </a:solidFill>
                <a:latin typeface="Trebuchet MS" pitchFamily="34" charset="0"/>
              </a:rPr>
              <a:t>, the position of the woman in the family will be radically lightened” (FML-603,668). </a:t>
            </a:r>
          </a:p>
        </p:txBody>
      </p:sp>
    </p:spTree>
  </p:cSld>
  <p:clrMapOvr>
    <a:masterClrMapping/>
  </p:clrMapOvr>
  <p:transition spd="slow">
    <p:zoom dir="in"/>
  </p:transition>
</p:sld>
</file>

<file path=ppt/slides/slide3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r>
              <a:rPr lang="en-US" dirty="0"/>
              <a:t>Feminism &amp; the Family</a:t>
            </a:r>
          </a:p>
        </p:txBody>
      </p:sp>
      <p:sp>
        <p:nvSpPr>
          <p:cNvPr id="14339" name="Rectangle 3"/>
          <p:cNvSpPr>
            <a:spLocks noGrp="1" noChangeArrowheads="1"/>
          </p:cNvSpPr>
          <p:nvPr>
            <p:ph type="body" idx="1"/>
          </p:nvPr>
        </p:nvSpPr>
        <p:spPr>
          <a:xfrm>
            <a:off x="533400" y="1066800"/>
            <a:ext cx="8001000" cy="5915466"/>
          </a:xfrm>
        </p:spPr>
        <p:txBody>
          <a:bodyPr>
            <a:spAutoFit/>
          </a:bodyPr>
          <a:lstStyle/>
          <a:p>
            <a:r>
              <a:rPr lang="en-US" sz="2400" i="1" dirty="0">
                <a:solidFill>
                  <a:srgbClr val="FFFFFF"/>
                </a:solidFill>
                <a:latin typeface="Trebuchet MS" pitchFamily="34" charset="0"/>
              </a:rPr>
              <a:t>Declaration of Feminism</a:t>
            </a:r>
            <a:r>
              <a:rPr lang="en-US" sz="2400" dirty="0">
                <a:solidFill>
                  <a:srgbClr val="FFFFFF"/>
                </a:solidFill>
                <a:latin typeface="Trebuchet MS" pitchFamily="34" charset="0"/>
              </a:rPr>
              <a:t>: “Women … will be the first to understand the need for a </a:t>
            </a:r>
            <a:r>
              <a:rPr lang="en-US" sz="2400" dirty="0">
                <a:solidFill>
                  <a:srgbClr val="66FF99"/>
                </a:solidFill>
                <a:latin typeface="Trebuchet MS" pitchFamily="34" charset="0"/>
              </a:rPr>
              <a:t>socialist revolution</a:t>
            </a:r>
            <a:r>
              <a:rPr lang="en-US" sz="2400" dirty="0">
                <a:solidFill>
                  <a:srgbClr val="FFFFFF"/>
                </a:solidFill>
                <a:latin typeface="Trebuchet MS" pitchFamily="34" charset="0"/>
              </a:rPr>
              <a:t>” (p. 1). “In order to break the tyranny of class oppression it is necessary to </a:t>
            </a:r>
            <a:r>
              <a:rPr lang="en-US" sz="2400" dirty="0">
                <a:solidFill>
                  <a:srgbClr val="66FF99"/>
                </a:solidFill>
                <a:latin typeface="Trebuchet MS" pitchFamily="34" charset="0"/>
              </a:rPr>
              <a:t>establish a socialist order</a:t>
            </a:r>
            <a:r>
              <a:rPr lang="en-US" sz="2400" dirty="0">
                <a:solidFill>
                  <a:srgbClr val="FFFFFF"/>
                </a:solidFill>
                <a:latin typeface="Trebuchet MS" pitchFamily="34" charset="0"/>
              </a:rPr>
              <a:t> … </a:t>
            </a:r>
            <a:r>
              <a:rPr lang="en-US" sz="2400" dirty="0">
                <a:solidFill>
                  <a:srgbClr val="66FF99"/>
                </a:solidFill>
                <a:latin typeface="Trebuchet MS" pitchFamily="34" charset="0"/>
              </a:rPr>
              <a:t>The end of the institution of marriage is a necessary condition for the liberation of women</a:t>
            </a:r>
            <a:r>
              <a:rPr lang="en-US" sz="2400" dirty="0">
                <a:solidFill>
                  <a:srgbClr val="FFFFFF"/>
                </a:solidFill>
                <a:latin typeface="Trebuchet MS" pitchFamily="34" charset="0"/>
              </a:rPr>
              <a:t>. Therefore it is important for us to encourage women to </a:t>
            </a:r>
            <a:r>
              <a:rPr lang="en-US" sz="2400" dirty="0">
                <a:solidFill>
                  <a:srgbClr val="66FF99"/>
                </a:solidFill>
                <a:latin typeface="Trebuchet MS" pitchFamily="34" charset="0"/>
              </a:rPr>
              <a:t>leave their husbands and not to live individually with men</a:t>
            </a:r>
            <a:r>
              <a:rPr lang="en-US" sz="2400" dirty="0">
                <a:solidFill>
                  <a:srgbClr val="FFFFFF"/>
                </a:solidFill>
                <a:latin typeface="Trebuchet MS" pitchFamily="34" charset="0"/>
              </a:rPr>
              <a:t> … </a:t>
            </a:r>
            <a:r>
              <a:rPr lang="en-US" sz="2400" dirty="0">
                <a:solidFill>
                  <a:srgbClr val="66FF99"/>
                </a:solidFill>
                <a:latin typeface="Trebuchet MS" pitchFamily="34" charset="0"/>
              </a:rPr>
              <a:t>The nuclear family must be replaced</a:t>
            </a:r>
            <a:r>
              <a:rPr lang="en-US" sz="2400" dirty="0">
                <a:solidFill>
                  <a:srgbClr val="FFFFFF"/>
                </a:solidFill>
                <a:latin typeface="Trebuchet MS" pitchFamily="34" charset="0"/>
              </a:rPr>
              <a:t> with a new form of family…” (pp 4,5,10-13). </a:t>
            </a:r>
          </a:p>
          <a:p>
            <a:r>
              <a:rPr lang="en-US" sz="2400" dirty="0">
                <a:solidFill>
                  <a:srgbClr val="FFFFFF"/>
                </a:solidFill>
                <a:latin typeface="Trebuchet MS" pitchFamily="34" charset="0"/>
              </a:rPr>
              <a:t>Alice S. Rossi: “The first condition for the liberation of the wife is to bring </a:t>
            </a:r>
            <a:r>
              <a:rPr lang="en-US" sz="2400" dirty="0">
                <a:solidFill>
                  <a:srgbClr val="66FF99"/>
                </a:solidFill>
                <a:latin typeface="Trebuchet MS" pitchFamily="34" charset="0"/>
              </a:rPr>
              <a:t>the whole female sex back into public industry</a:t>
            </a:r>
            <a:r>
              <a:rPr lang="en-US" sz="2400" dirty="0">
                <a:solidFill>
                  <a:srgbClr val="FFFFFF"/>
                </a:solidFill>
                <a:latin typeface="Trebuchet MS" pitchFamily="34" charset="0"/>
              </a:rPr>
              <a:t>, and this in turn demands </a:t>
            </a:r>
            <a:r>
              <a:rPr lang="en-US" sz="2400" dirty="0">
                <a:solidFill>
                  <a:srgbClr val="66FF99"/>
                </a:solidFill>
                <a:latin typeface="Trebuchet MS" pitchFamily="34" charset="0"/>
              </a:rPr>
              <a:t>the abolition of the monogamous family</a:t>
            </a:r>
            <a:r>
              <a:rPr lang="en-US" sz="2400" dirty="0">
                <a:solidFill>
                  <a:srgbClr val="FFFFFF"/>
                </a:solidFill>
                <a:latin typeface="Trebuchet MS" pitchFamily="34" charset="0"/>
              </a:rPr>
              <a:t> ...”</a:t>
            </a:r>
          </a:p>
          <a:p>
            <a:r>
              <a:rPr lang="en-US" sz="2400" dirty="0">
                <a:latin typeface="Trebuchet MS" panose="020B0603020202020204" pitchFamily="34" charset="0"/>
              </a:rPr>
              <a:t>“We disrupt the Western-prescribed nuclear family structure …” </a:t>
            </a:r>
            <a:r>
              <a:rPr lang="en-US" sz="2400" dirty="0">
                <a:solidFill>
                  <a:schemeClr val="accent1"/>
                </a:solidFill>
                <a:latin typeface="Trebuchet MS" panose="020B0603020202020204" pitchFamily="34" charset="0"/>
              </a:rPr>
              <a:t>– BLM website</a:t>
            </a:r>
          </a:p>
        </p:txBody>
      </p:sp>
    </p:spTree>
  </p:cSld>
  <p:clrMapOvr>
    <a:masterClrMapping/>
  </p:clrMapOvr>
  <p:transition spd="slow">
    <p:zoom dir="in"/>
  </p:transition>
</p:sld>
</file>

<file path=ppt/slides/slide3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lstStyle/>
          <a:p>
            <a:r>
              <a:rPr lang="en-US" dirty="0"/>
              <a:t>Marxism and Children - 1</a:t>
            </a:r>
          </a:p>
        </p:txBody>
      </p:sp>
      <p:sp>
        <p:nvSpPr>
          <p:cNvPr id="15363" name="Rectangle 3"/>
          <p:cNvSpPr>
            <a:spLocks noGrp="1" noChangeArrowheads="1"/>
          </p:cNvSpPr>
          <p:nvPr>
            <p:ph type="body" idx="1"/>
          </p:nvPr>
        </p:nvSpPr>
        <p:spPr>
          <a:xfrm>
            <a:off x="533400" y="1143000"/>
            <a:ext cx="8001000" cy="5595378"/>
          </a:xfrm>
        </p:spPr>
        <p:txBody>
          <a:bodyPr>
            <a:spAutoFit/>
          </a:bodyPr>
          <a:lstStyle/>
          <a:p>
            <a:pPr>
              <a:spcBef>
                <a:spcPct val="30000"/>
              </a:spcBef>
            </a:pPr>
            <a:r>
              <a:rPr lang="en-US" sz="2400" b="1" dirty="0">
                <a:solidFill>
                  <a:schemeClr val="accent1"/>
                </a:solidFill>
                <a:latin typeface="Trebuchet MS" panose="020B0603020202020204" pitchFamily="34" charset="0"/>
              </a:rPr>
              <a:t>Marx</a:t>
            </a:r>
            <a:r>
              <a:rPr lang="en-US" sz="2400" dirty="0">
                <a:latin typeface="Trebuchet MS" panose="020B0603020202020204" pitchFamily="34" charset="0"/>
              </a:rPr>
              <a:t>: “The education of all children, from the moment that they can get along without a mother’s care, shall be </a:t>
            </a:r>
            <a:r>
              <a:rPr lang="en-US" sz="2400" dirty="0">
                <a:solidFill>
                  <a:schemeClr val="accent1"/>
                </a:solidFill>
                <a:latin typeface="Trebuchet MS" panose="020B0603020202020204" pitchFamily="34" charset="0"/>
              </a:rPr>
              <a:t>in state institutions</a:t>
            </a:r>
            <a:r>
              <a:rPr lang="en-US" sz="2400" dirty="0">
                <a:latin typeface="Trebuchet MS" panose="020B0603020202020204" pitchFamily="34" charset="0"/>
              </a:rPr>
              <a:t>.” </a:t>
            </a:r>
            <a:r>
              <a:rPr lang="en-US" sz="2400" u="sng" dirty="0">
                <a:solidFill>
                  <a:schemeClr val="accent2"/>
                </a:solidFill>
                <a:latin typeface="Trebuchet MS" panose="020B0603020202020204" pitchFamily="34" charset="0"/>
                <a:hlinkClick r:id="rId2">
                  <a:extLst>
                    <a:ext uri="{A12FA001-AC4F-418D-AE19-62706E023703}">
                      <ahyp:hlinkClr xmlns:ahyp="http://schemas.microsoft.com/office/drawing/2018/hyperlinkcolor" val="tx"/>
                    </a:ext>
                  </a:extLst>
                </a:hlinkClick>
              </a:rPr>
              <a:t>(www.azquotes.com</a:t>
            </a:r>
            <a:r>
              <a:rPr lang="en-US" sz="2400" dirty="0">
                <a:solidFill>
                  <a:schemeClr val="accent2"/>
                </a:solidFill>
                <a:latin typeface="Trebuchet MS" panose="020B0603020202020204" pitchFamily="34" charset="0"/>
              </a:rPr>
              <a:t>) </a:t>
            </a:r>
          </a:p>
          <a:p>
            <a:pPr>
              <a:spcBef>
                <a:spcPct val="30000"/>
              </a:spcBef>
            </a:pPr>
            <a:r>
              <a:rPr lang="en-US" sz="2400" dirty="0">
                <a:solidFill>
                  <a:schemeClr val="accent1"/>
                </a:solidFill>
                <a:latin typeface="Trebuchet MS" pitchFamily="34" charset="0"/>
              </a:rPr>
              <a:t>Lenin</a:t>
            </a:r>
            <a:r>
              <a:rPr lang="en-US" sz="2400" dirty="0">
                <a:solidFill>
                  <a:srgbClr val="FFFFFF"/>
                </a:solidFill>
                <a:latin typeface="Trebuchet MS" pitchFamily="34" charset="0"/>
              </a:rPr>
              <a:t>: “We must hate — </a:t>
            </a:r>
            <a:r>
              <a:rPr lang="en-US" sz="2400" dirty="0">
                <a:solidFill>
                  <a:srgbClr val="66FF99"/>
                </a:solidFill>
                <a:latin typeface="Trebuchet MS" pitchFamily="34" charset="0"/>
              </a:rPr>
              <a:t>hatred is the basis of Communism</a:t>
            </a:r>
            <a:r>
              <a:rPr lang="en-US" sz="2400" dirty="0">
                <a:solidFill>
                  <a:srgbClr val="FFFFFF"/>
                </a:solidFill>
                <a:latin typeface="Trebuchet MS" pitchFamily="34" charset="0"/>
              </a:rPr>
              <a:t>. Children must be taught to </a:t>
            </a:r>
            <a:r>
              <a:rPr lang="en-US" sz="2400" dirty="0">
                <a:solidFill>
                  <a:srgbClr val="66FF99"/>
                </a:solidFill>
                <a:latin typeface="Trebuchet MS" pitchFamily="34" charset="0"/>
              </a:rPr>
              <a:t>hate their parents</a:t>
            </a:r>
            <a:r>
              <a:rPr lang="en-US" sz="2400" dirty="0">
                <a:solidFill>
                  <a:srgbClr val="FFFFFF"/>
                </a:solidFill>
                <a:latin typeface="Trebuchet MS" pitchFamily="34" charset="0"/>
              </a:rPr>
              <a:t> if they are not Communists” (NC-350). </a:t>
            </a:r>
          </a:p>
          <a:p>
            <a:pPr>
              <a:spcBef>
                <a:spcPct val="30000"/>
              </a:spcBef>
            </a:pPr>
            <a:r>
              <a:rPr lang="en-US" sz="2400" i="1" dirty="0">
                <a:solidFill>
                  <a:schemeClr val="accent1"/>
                </a:solidFill>
                <a:latin typeface="Trebuchet MS" pitchFamily="34" charset="0"/>
              </a:rPr>
              <a:t>Communist Manifesto</a:t>
            </a:r>
            <a:r>
              <a:rPr lang="en-US" sz="2400" dirty="0">
                <a:solidFill>
                  <a:schemeClr val="accent1"/>
                </a:solidFill>
                <a:latin typeface="Trebuchet MS" pitchFamily="34" charset="0"/>
              </a:rPr>
              <a:t> </a:t>
            </a:r>
            <a:r>
              <a:rPr lang="en-US" sz="2400" dirty="0">
                <a:solidFill>
                  <a:srgbClr val="FFFFFF"/>
                </a:solidFill>
                <a:latin typeface="Trebuchet MS" pitchFamily="34" charset="0"/>
              </a:rPr>
              <a:t>list of measures to produce the downfall of non-communist societies includes: “Free education for all children in public schools” (page 25). </a:t>
            </a:r>
          </a:p>
          <a:p>
            <a:pPr>
              <a:spcBef>
                <a:spcPct val="30000"/>
              </a:spcBef>
            </a:pPr>
            <a:r>
              <a:rPr lang="en-US" sz="2400" dirty="0">
                <a:solidFill>
                  <a:srgbClr val="FFFFFF"/>
                </a:solidFill>
                <a:latin typeface="Trebuchet MS" pitchFamily="34" charset="0"/>
              </a:rPr>
              <a:t>Communist publication: “</a:t>
            </a:r>
            <a:r>
              <a:rPr lang="en-US" sz="2400" dirty="0">
                <a:solidFill>
                  <a:srgbClr val="66FF99"/>
                </a:solidFill>
                <a:latin typeface="Trebuchet MS" pitchFamily="34" charset="0"/>
              </a:rPr>
              <a:t>It is in the schools … that the foundations for a Communist outlook are laid</a:t>
            </a:r>
            <a:r>
              <a:rPr lang="en-US" sz="2400" dirty="0">
                <a:solidFill>
                  <a:srgbClr val="FFFFFF"/>
                </a:solidFill>
                <a:latin typeface="Trebuchet MS" pitchFamily="34" charset="0"/>
              </a:rPr>
              <a:t> ... and no one should be allowed to indulge in the slightest deviation from the principles of the Communist materialist upbringing of the new generation” (NC-314). </a:t>
            </a:r>
          </a:p>
        </p:txBody>
      </p:sp>
    </p:spTree>
  </p:cSld>
  <p:clrMapOvr>
    <a:masterClrMapping/>
  </p:clrMapOvr>
  <p:transition spd="slow">
    <p:zoom dir="in"/>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r>
              <a:rPr lang="en-US" sz="4000" dirty="0"/>
              <a:t>Marxism and Children - 2</a:t>
            </a:r>
          </a:p>
        </p:txBody>
      </p:sp>
      <p:sp>
        <p:nvSpPr>
          <p:cNvPr id="16387" name="Rectangle 3"/>
          <p:cNvSpPr>
            <a:spLocks noGrp="1" noChangeArrowheads="1"/>
          </p:cNvSpPr>
          <p:nvPr>
            <p:ph type="body" idx="1"/>
          </p:nvPr>
        </p:nvSpPr>
        <p:spPr>
          <a:xfrm>
            <a:off x="533400" y="1219200"/>
            <a:ext cx="8001000" cy="5203825"/>
          </a:xfrm>
        </p:spPr>
        <p:txBody>
          <a:bodyPr>
            <a:spAutoFit/>
          </a:bodyPr>
          <a:lstStyle/>
          <a:p>
            <a:r>
              <a:rPr lang="en-US" sz="2400" i="1" dirty="0">
                <a:solidFill>
                  <a:srgbClr val="FFFFFF"/>
                </a:solidFill>
                <a:latin typeface="Trebuchet MS" pitchFamily="34" charset="0"/>
              </a:rPr>
              <a:t>Soviet Affairs</a:t>
            </a:r>
            <a:r>
              <a:rPr lang="en-US" sz="2400" dirty="0">
                <a:solidFill>
                  <a:srgbClr val="FFFFFF"/>
                </a:solidFill>
                <a:latin typeface="Trebuchet MS" pitchFamily="34" charset="0"/>
              </a:rPr>
              <a:t>: “The basic work in Communist education and the </a:t>
            </a:r>
            <a:r>
              <a:rPr lang="en-US" sz="2400" dirty="0">
                <a:solidFill>
                  <a:srgbClr val="66FF99"/>
                </a:solidFill>
                <a:latin typeface="Trebuchet MS" pitchFamily="34" charset="0"/>
              </a:rPr>
              <a:t>overcoming of the survivals of religiousness must be carried out by the school teachers</a:t>
            </a:r>
            <a:r>
              <a:rPr lang="en-US" sz="2400" dirty="0">
                <a:solidFill>
                  <a:srgbClr val="FFFFFF"/>
                </a:solidFill>
                <a:latin typeface="Trebuchet MS" pitchFamily="34" charset="0"/>
              </a:rPr>
              <a:t> … to prove to the pupils the complete contrast and complete </a:t>
            </a:r>
            <a:r>
              <a:rPr lang="en-US" sz="2400" dirty="0">
                <a:solidFill>
                  <a:srgbClr val="66FF99"/>
                </a:solidFill>
                <a:latin typeface="Trebuchet MS" pitchFamily="34" charset="0"/>
              </a:rPr>
              <a:t>irreconcilability between science … and religion</a:t>
            </a:r>
            <a:r>
              <a:rPr lang="en-US" sz="2400" dirty="0">
                <a:solidFill>
                  <a:srgbClr val="FFFFFF"/>
                </a:solidFill>
                <a:latin typeface="Trebuchet MS" pitchFamily="34" charset="0"/>
              </a:rPr>
              <a:t> as a fantastic, distorted and, consequently, harmful reflection of the world … the school must pose the question before parents who are believers as to the extreme harmfulness … and </a:t>
            </a:r>
            <a:r>
              <a:rPr lang="en-US" sz="2400" dirty="0" err="1">
                <a:solidFill>
                  <a:srgbClr val="66FF99"/>
                </a:solidFill>
                <a:latin typeface="Trebuchet MS" pitchFamily="34" charset="0"/>
              </a:rPr>
              <a:t>inadmissability</a:t>
            </a:r>
            <a:r>
              <a:rPr lang="en-US" sz="2400" dirty="0">
                <a:solidFill>
                  <a:srgbClr val="66FF99"/>
                </a:solidFill>
                <a:latin typeface="Trebuchet MS" pitchFamily="34" charset="0"/>
              </a:rPr>
              <a:t> of imposing religious influence on children … to maim their children morally ... by bringing them up at home on religious prejudices</a:t>
            </a:r>
            <a:r>
              <a:rPr lang="en-US" sz="2400" dirty="0">
                <a:solidFill>
                  <a:srgbClr val="FFFFFF"/>
                </a:solidFill>
                <a:latin typeface="Trebuchet MS" pitchFamily="34" charset="0"/>
              </a:rPr>
              <a:t> which are in radical contradiction with the true scientific instruction and education of the school” (NC-173). </a:t>
            </a:r>
          </a:p>
        </p:txBody>
      </p:sp>
    </p:spTree>
  </p:cSld>
  <p:clrMapOvr>
    <a:masterClrMapping/>
  </p:clrMapOvr>
  <p:transition spd="slow">
    <p:zoom dir="in"/>
  </p:transition>
</p:sld>
</file>

<file path=ppt/slides/slide3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lstStyle/>
          <a:p>
            <a:r>
              <a:rPr lang="en-US" sz="4000" dirty="0"/>
              <a:t>Marxism and Children - 3</a:t>
            </a:r>
          </a:p>
        </p:txBody>
      </p:sp>
      <p:sp>
        <p:nvSpPr>
          <p:cNvPr id="17411" name="Rectangle 3"/>
          <p:cNvSpPr>
            <a:spLocks noGrp="1" noChangeArrowheads="1"/>
          </p:cNvSpPr>
          <p:nvPr>
            <p:ph type="body" idx="1"/>
          </p:nvPr>
        </p:nvSpPr>
        <p:spPr>
          <a:xfrm>
            <a:off x="533400" y="1219200"/>
            <a:ext cx="8001000" cy="4967514"/>
          </a:xfrm>
        </p:spPr>
        <p:txBody>
          <a:bodyPr>
            <a:spAutoFit/>
          </a:bodyPr>
          <a:lstStyle/>
          <a:p>
            <a:r>
              <a:rPr lang="en-US" sz="2400" dirty="0">
                <a:solidFill>
                  <a:srgbClr val="FFFFFF"/>
                </a:solidFill>
                <a:latin typeface="Trebuchet MS" pitchFamily="34" charset="0"/>
              </a:rPr>
              <a:t>American Communist William Z. Foster predicted, “</a:t>
            </a:r>
            <a:r>
              <a:rPr lang="en-US" sz="2400" dirty="0">
                <a:solidFill>
                  <a:srgbClr val="66FF99"/>
                </a:solidFill>
                <a:latin typeface="Trebuchet MS" pitchFamily="34" charset="0"/>
              </a:rPr>
              <a:t>God will be banished from</a:t>
            </a:r>
            <a:r>
              <a:rPr lang="en-US" sz="2400" dirty="0">
                <a:solidFill>
                  <a:srgbClr val="FFFFFF"/>
                </a:solidFill>
                <a:latin typeface="Trebuchet MS" pitchFamily="34" charset="0"/>
              </a:rPr>
              <a:t> the laboratories as well as from </a:t>
            </a:r>
            <a:r>
              <a:rPr lang="en-US" sz="2400" dirty="0">
                <a:solidFill>
                  <a:srgbClr val="66FF99"/>
                </a:solidFill>
                <a:latin typeface="Trebuchet MS" pitchFamily="34" charset="0"/>
              </a:rPr>
              <a:t>the schools</a:t>
            </a:r>
            <a:r>
              <a:rPr lang="en-US" sz="2400" dirty="0">
                <a:solidFill>
                  <a:srgbClr val="FFFFFF"/>
                </a:solidFill>
                <a:latin typeface="Trebuchet MS" pitchFamily="34" charset="0"/>
              </a:rPr>
              <a:t>” (NC-349). </a:t>
            </a:r>
          </a:p>
          <a:p>
            <a:r>
              <a:rPr lang="en-US" sz="2400" i="1" dirty="0">
                <a:solidFill>
                  <a:schemeClr val="accent1"/>
                </a:solidFill>
                <a:latin typeface="Trebuchet MS" pitchFamily="34" charset="0"/>
              </a:rPr>
              <a:t>The Document: Declaration of Feminism</a:t>
            </a:r>
            <a:r>
              <a:rPr lang="en-US" sz="2400" dirty="0">
                <a:solidFill>
                  <a:schemeClr val="accent1"/>
                </a:solidFill>
                <a:latin typeface="Trebuchet MS" pitchFamily="34" charset="0"/>
              </a:rPr>
              <a:t> </a:t>
            </a:r>
            <a:r>
              <a:rPr lang="en-US" sz="2400" dirty="0">
                <a:solidFill>
                  <a:srgbClr val="FFFFFF"/>
                </a:solidFill>
                <a:latin typeface="Trebuchet MS" pitchFamily="34" charset="0"/>
              </a:rPr>
              <a:t>states: “Within the structure of the nuclear family children are oppressed because they are defined as property … We support parent controlled </a:t>
            </a:r>
            <a:r>
              <a:rPr lang="en-US" sz="2400" dirty="0">
                <a:solidFill>
                  <a:srgbClr val="66FF99"/>
                </a:solidFill>
                <a:latin typeface="Trebuchet MS" pitchFamily="34" charset="0"/>
              </a:rPr>
              <a:t>child care centers as a necessary step toward the </a:t>
            </a:r>
            <a:r>
              <a:rPr lang="en-US" sz="2400" dirty="0" err="1">
                <a:solidFill>
                  <a:srgbClr val="66FF99"/>
                </a:solidFill>
                <a:latin typeface="Trebuchet MS" pitchFamily="34" charset="0"/>
              </a:rPr>
              <a:t>feninist</a:t>
            </a:r>
            <a:r>
              <a:rPr lang="en-US" sz="2400" dirty="0">
                <a:solidFill>
                  <a:srgbClr val="66FF99"/>
                </a:solidFill>
                <a:latin typeface="Trebuchet MS" pitchFamily="34" charset="0"/>
              </a:rPr>
              <a:t>-socialist [sic] revolution</a:t>
            </a:r>
            <a:r>
              <a:rPr lang="en-US" sz="2400" dirty="0">
                <a:solidFill>
                  <a:srgbClr val="FFFFFF"/>
                </a:solidFill>
                <a:latin typeface="Trebuchet MS" pitchFamily="34" charset="0"/>
              </a:rPr>
              <a:t>, but our vision of the upbringing of children extends beyond them. With </a:t>
            </a:r>
            <a:r>
              <a:rPr lang="en-US" sz="2400" dirty="0">
                <a:solidFill>
                  <a:srgbClr val="66FF99"/>
                </a:solidFill>
                <a:latin typeface="Trebuchet MS" pitchFamily="34" charset="0"/>
              </a:rPr>
              <a:t>the destruction of the nuclear family</a:t>
            </a:r>
            <a:r>
              <a:rPr lang="en-US" sz="2400" dirty="0">
                <a:solidFill>
                  <a:srgbClr val="FFFFFF"/>
                </a:solidFill>
                <a:latin typeface="Trebuchet MS" pitchFamily="34" charset="0"/>
              </a:rPr>
              <a:t> must come a new way of looking at children. They must be seen as </a:t>
            </a:r>
            <a:r>
              <a:rPr lang="en-US" sz="2400" dirty="0">
                <a:solidFill>
                  <a:srgbClr val="66FF99"/>
                </a:solidFill>
                <a:latin typeface="Trebuchet MS" pitchFamily="34" charset="0"/>
              </a:rPr>
              <a:t>the responsibility of an entire society rather than individual parents</a:t>
            </a:r>
            <a:r>
              <a:rPr lang="en-US" sz="2400" dirty="0">
                <a:solidFill>
                  <a:srgbClr val="FFFFFF"/>
                </a:solidFill>
                <a:latin typeface="Trebuchet MS" pitchFamily="34" charset="0"/>
              </a:rPr>
              <a:t>” (pp 13,14)</a:t>
            </a:r>
          </a:p>
        </p:txBody>
      </p:sp>
    </p:spTree>
  </p:cSld>
  <p:clrMapOvr>
    <a:masterClrMapping/>
  </p:clrMapOvr>
  <p:transition spd="slow">
    <p:zoom dir="in"/>
  </p:transition>
</p:sld>
</file>

<file path=ppt/slides/slide3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lstStyle/>
          <a:p>
            <a:r>
              <a:rPr lang="en-US" sz="4000" dirty="0"/>
              <a:t>The Marxist Goal</a:t>
            </a:r>
          </a:p>
        </p:txBody>
      </p:sp>
      <p:sp>
        <p:nvSpPr>
          <p:cNvPr id="17411" name="Rectangle 3"/>
          <p:cNvSpPr>
            <a:spLocks noGrp="1" noChangeArrowheads="1"/>
          </p:cNvSpPr>
          <p:nvPr>
            <p:ph type="body" idx="1"/>
          </p:nvPr>
        </p:nvSpPr>
        <p:spPr>
          <a:xfrm>
            <a:off x="533400" y="1219200"/>
            <a:ext cx="8001000" cy="5262979"/>
          </a:xfrm>
        </p:spPr>
        <p:txBody>
          <a:bodyPr>
            <a:spAutoFit/>
          </a:bodyPr>
          <a:lstStyle/>
          <a:p>
            <a:r>
              <a:rPr lang="en-US" sz="2400" dirty="0">
                <a:latin typeface="Trebuchet MS" panose="020B0603020202020204" pitchFamily="34" charset="0"/>
              </a:rPr>
              <a:t>“…</a:t>
            </a:r>
            <a:r>
              <a:rPr lang="en-US" sz="2400" dirty="0">
                <a:solidFill>
                  <a:schemeClr val="accent1"/>
                </a:solidFill>
                <a:latin typeface="Trebuchet MS" panose="020B0603020202020204" pitchFamily="34" charset="0"/>
              </a:rPr>
              <a:t>all women become the property of the nation </a:t>
            </a:r>
            <a:r>
              <a:rPr lang="en-US" sz="2400" dirty="0">
                <a:latin typeface="Trebuchet MS" panose="020B0603020202020204" pitchFamily="34" charset="0"/>
              </a:rPr>
              <a:t>… Any man who wishes to make use of a nationalized woman must hold a certificate issued by the administrative Council … Any woman who by virtue of the present decree will be declared national property will receive from the public fund a salary equivalent to 575 French francs a month … </a:t>
            </a:r>
            <a:r>
              <a:rPr lang="en-US" sz="2400" dirty="0">
                <a:solidFill>
                  <a:schemeClr val="accent1"/>
                </a:solidFill>
                <a:latin typeface="Trebuchet MS" panose="020B0603020202020204" pitchFamily="34" charset="0"/>
              </a:rPr>
              <a:t>One month after birth, children will be placed in an institution entrusted with their care and education. They will remain there to complete their instruction and education … until they reach the age of seventeen </a:t>
            </a:r>
            <a:r>
              <a:rPr lang="en-US" sz="2400" dirty="0">
                <a:latin typeface="Trebuchet MS" panose="020B0603020202020204" pitchFamily="34" charset="0"/>
              </a:rPr>
              <a:t>… All those who refuse to recognize the present decree and to cooperate with the authorities shall be declared </a:t>
            </a:r>
            <a:r>
              <a:rPr lang="en-US" sz="2400" dirty="0">
                <a:solidFill>
                  <a:schemeClr val="accent1"/>
                </a:solidFill>
                <a:latin typeface="Trebuchet MS" panose="020B0603020202020204" pitchFamily="34" charset="0"/>
              </a:rPr>
              <a:t>enemies of the people … and shall suffer the consequences</a:t>
            </a:r>
            <a:r>
              <a:rPr lang="en-US" sz="2400" dirty="0">
                <a:latin typeface="Trebuchet MS" panose="020B0603020202020204" pitchFamily="34" charset="0"/>
              </a:rPr>
              <a:t>” (NC-72f). </a:t>
            </a:r>
          </a:p>
        </p:txBody>
      </p:sp>
    </p:spTree>
    <p:extLst>
      <p:ext uri="{BB962C8B-B14F-4D97-AF65-F5344CB8AC3E}">
        <p14:creationId xmlns:p14="http://schemas.microsoft.com/office/powerpoint/2010/main" val="336707476"/>
      </p:ext>
    </p:extLst>
  </p:cSld>
  <p:clrMapOvr>
    <a:masterClrMapping/>
  </p:clrMapOvr>
  <p:transition spd="slow">
    <p:zoom dir="in"/>
  </p:transition>
</p:sld>
</file>

<file path=ppt/slides/slide3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lstStyle/>
          <a:p>
            <a:r>
              <a:rPr lang="en-US" dirty="0"/>
              <a:t>The Bible &amp; the Family</a:t>
            </a:r>
          </a:p>
        </p:txBody>
      </p:sp>
      <p:sp>
        <p:nvSpPr>
          <p:cNvPr id="18435" name="Rectangle 3"/>
          <p:cNvSpPr>
            <a:spLocks noGrp="1" noChangeArrowheads="1"/>
          </p:cNvSpPr>
          <p:nvPr>
            <p:ph type="body" idx="1"/>
          </p:nvPr>
        </p:nvSpPr>
        <p:spPr>
          <a:xfrm>
            <a:off x="685800" y="1143000"/>
            <a:ext cx="7772400" cy="5262979"/>
          </a:xfrm>
        </p:spPr>
        <p:txBody>
          <a:bodyPr>
            <a:spAutoFit/>
          </a:bodyPr>
          <a:lstStyle/>
          <a:p>
            <a:pPr>
              <a:spcBef>
                <a:spcPts val="0"/>
              </a:spcBef>
            </a:pPr>
            <a:r>
              <a:rPr lang="en-US" sz="2400" b="1" i="1" dirty="0">
                <a:solidFill>
                  <a:srgbClr val="66FFFF"/>
                </a:solidFill>
                <a:latin typeface="Tahoma" pitchFamily="34" charset="0"/>
              </a:rPr>
              <a:t>Marriage as a Divine institution</a:t>
            </a:r>
            <a:br>
              <a:rPr lang="en-US" sz="2400" b="1" i="1" dirty="0">
                <a:solidFill>
                  <a:srgbClr val="66FFFF"/>
                </a:solidFill>
                <a:latin typeface="Tahoma" pitchFamily="34" charset="0"/>
              </a:rPr>
            </a:br>
            <a:r>
              <a:rPr lang="en-US" sz="2400" dirty="0">
                <a:solidFill>
                  <a:schemeClr val="accent1"/>
                </a:solidFill>
                <a:latin typeface="Trebuchet MS" panose="020B0603020202020204" pitchFamily="34" charset="0"/>
              </a:rPr>
              <a:t>Genesis 2:18-24 </a:t>
            </a:r>
            <a:r>
              <a:rPr lang="en-US" sz="2400" dirty="0">
                <a:latin typeface="Trebuchet MS" panose="020B0603020202020204" pitchFamily="34" charset="0"/>
              </a:rPr>
              <a:t>– Marriage was ordained by God for the good of women, men, and children. </a:t>
            </a:r>
          </a:p>
          <a:p>
            <a:pPr>
              <a:spcBef>
                <a:spcPts val="0"/>
              </a:spcBef>
            </a:pPr>
            <a:r>
              <a:rPr lang="en-US" sz="2400" dirty="0">
                <a:solidFill>
                  <a:schemeClr val="accent1"/>
                </a:solidFill>
                <a:latin typeface="Trebuchet MS" panose="020B0603020202020204" pitchFamily="34" charset="0"/>
              </a:rPr>
              <a:t>Hebrews 13:4 </a:t>
            </a:r>
            <a:r>
              <a:rPr lang="en-US" sz="2400" dirty="0">
                <a:latin typeface="Trebuchet MS" panose="020B0603020202020204" pitchFamily="34" charset="0"/>
              </a:rPr>
              <a:t>– Marriage is honorable, and the sexual union is pure only within marriage. </a:t>
            </a:r>
          </a:p>
          <a:p>
            <a:pPr>
              <a:spcBef>
                <a:spcPts val="0"/>
              </a:spcBef>
            </a:pPr>
            <a:r>
              <a:rPr lang="en-US" sz="2400" dirty="0">
                <a:solidFill>
                  <a:schemeClr val="accent1"/>
                </a:solidFill>
                <a:latin typeface="Trebuchet MS" panose="020B0603020202020204" pitchFamily="34" charset="0"/>
              </a:rPr>
              <a:t>Ephesians 5:25-29</a:t>
            </a:r>
            <a:r>
              <a:rPr lang="en-US" sz="2400" dirty="0">
                <a:latin typeface="Trebuchet MS" panose="020B0603020202020204" pitchFamily="34" charset="0"/>
              </a:rPr>
              <a:t> (Proverbs 31:28-31; 18:22; 19:14; Titus 2:4; 1 Peter 3:7) – Men should love, cherish, and honor their wives</a:t>
            </a:r>
          </a:p>
          <a:p>
            <a:pPr>
              <a:spcBef>
                <a:spcPts val="0"/>
              </a:spcBef>
            </a:pPr>
            <a:r>
              <a:rPr lang="en-US" sz="2400" b="1" i="1" dirty="0">
                <a:solidFill>
                  <a:srgbClr val="66FFFF"/>
                </a:solidFill>
                <a:latin typeface="Tahoma" pitchFamily="34" charset="0"/>
              </a:rPr>
              <a:t>Care of children entrusted to parents</a:t>
            </a:r>
            <a:br>
              <a:rPr lang="en-US" sz="2400" b="1" i="1" dirty="0">
                <a:solidFill>
                  <a:srgbClr val="66FFFF"/>
                </a:solidFill>
                <a:latin typeface="Tahoma" pitchFamily="34" charset="0"/>
              </a:rPr>
            </a:br>
            <a:r>
              <a:rPr lang="en-US" sz="2400" dirty="0">
                <a:solidFill>
                  <a:schemeClr val="accent1"/>
                </a:solidFill>
                <a:latin typeface="Trebuchet MS" panose="020B0603020202020204" pitchFamily="34" charset="0"/>
              </a:rPr>
              <a:t>Genesis 1:28 </a:t>
            </a:r>
            <a:r>
              <a:rPr lang="en-US" sz="2400" dirty="0">
                <a:latin typeface="Trebuchet MS" panose="020B0603020202020204" pitchFamily="34" charset="0"/>
              </a:rPr>
              <a:t>– God commanded the first man and woman to reproduce in the family relationship. </a:t>
            </a:r>
          </a:p>
          <a:p>
            <a:pPr>
              <a:spcBef>
                <a:spcPts val="0"/>
              </a:spcBef>
            </a:pPr>
            <a:r>
              <a:rPr lang="en-US" sz="2400" dirty="0">
                <a:solidFill>
                  <a:schemeClr val="accent1"/>
                </a:solidFill>
                <a:latin typeface="Trebuchet MS" panose="020B0603020202020204" pitchFamily="34" charset="0"/>
              </a:rPr>
              <a:t>Ephesians 6:1-4; Deuteronomy 6:6-9 </a:t>
            </a:r>
            <a:r>
              <a:rPr lang="en-US" sz="2400" dirty="0">
                <a:latin typeface="Trebuchet MS" panose="020B0603020202020204" pitchFamily="34" charset="0"/>
              </a:rPr>
              <a:t>– Parents should train children to serve God. Children should obey and honor parents.</a:t>
            </a:r>
            <a:endParaRPr lang="en-US" sz="2400" dirty="0">
              <a:solidFill>
                <a:srgbClr val="FFFFFF"/>
              </a:solidFill>
              <a:latin typeface="Trebuchet MS" panose="020B0603020202020204" pitchFamily="34" charset="0"/>
            </a:endParaRPr>
          </a:p>
        </p:txBody>
      </p:sp>
    </p:spTree>
  </p:cSld>
  <p:clrMapOvr>
    <a:masterClrMapping/>
  </p:clrMapOvr>
  <p:transition spd="slow">
    <p:zoom dir="in"/>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8435">
                                            <p:txEl>
                                              <p:pRg st="0" end="0"/>
                                            </p:txEl>
                                          </p:spTgt>
                                        </p:tgtEl>
                                        <p:attrNameLst>
                                          <p:attrName>style.visibility</p:attrName>
                                        </p:attrNameLst>
                                      </p:cBhvr>
                                      <p:to>
                                        <p:strVal val="visible"/>
                                      </p:to>
                                    </p:set>
                                    <p:animEffect transition="in" filter="barn(inVertical)">
                                      <p:cBhvr>
                                        <p:cTn id="7" dur="500"/>
                                        <p:tgtEl>
                                          <p:spTgt spid="18435">
                                            <p:txEl>
                                              <p:pRg st="0" end="0"/>
                                            </p:txEl>
                                          </p:spTgt>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18435">
                                            <p:txEl>
                                              <p:pRg st="1" end="1"/>
                                            </p:txEl>
                                          </p:spTgt>
                                        </p:tgtEl>
                                        <p:attrNameLst>
                                          <p:attrName>style.visibility</p:attrName>
                                        </p:attrNameLst>
                                      </p:cBhvr>
                                      <p:to>
                                        <p:strVal val="visible"/>
                                      </p:to>
                                    </p:set>
                                    <p:animEffect transition="in" filter="barn(inVertical)">
                                      <p:cBhvr>
                                        <p:cTn id="10" dur="500"/>
                                        <p:tgtEl>
                                          <p:spTgt spid="18435">
                                            <p:txEl>
                                              <p:pRg st="1" end="1"/>
                                            </p:txEl>
                                          </p:spTgt>
                                        </p:tgtEl>
                                      </p:cBhvr>
                                    </p:animEffect>
                                  </p:childTnLst>
                                </p:cTn>
                              </p:par>
                              <p:par>
                                <p:cTn id="11" presetID="16" presetClass="entr" presetSubtype="21" fill="hold" grpId="0" nodeType="withEffect">
                                  <p:stCondLst>
                                    <p:cond delay="0"/>
                                  </p:stCondLst>
                                  <p:childTnLst>
                                    <p:set>
                                      <p:cBhvr>
                                        <p:cTn id="12" dur="1" fill="hold">
                                          <p:stCondLst>
                                            <p:cond delay="0"/>
                                          </p:stCondLst>
                                        </p:cTn>
                                        <p:tgtEl>
                                          <p:spTgt spid="18435">
                                            <p:txEl>
                                              <p:pRg st="2" end="2"/>
                                            </p:txEl>
                                          </p:spTgt>
                                        </p:tgtEl>
                                        <p:attrNameLst>
                                          <p:attrName>style.visibility</p:attrName>
                                        </p:attrNameLst>
                                      </p:cBhvr>
                                      <p:to>
                                        <p:strVal val="visible"/>
                                      </p:to>
                                    </p:set>
                                    <p:animEffect transition="in" filter="barn(inVertical)">
                                      <p:cBhvr>
                                        <p:cTn id="13" dur="500"/>
                                        <p:tgtEl>
                                          <p:spTgt spid="18435">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grpId="0" nodeType="clickEffect">
                                  <p:stCondLst>
                                    <p:cond delay="0"/>
                                  </p:stCondLst>
                                  <p:childTnLst>
                                    <p:set>
                                      <p:cBhvr>
                                        <p:cTn id="17" dur="1" fill="hold">
                                          <p:stCondLst>
                                            <p:cond delay="0"/>
                                          </p:stCondLst>
                                        </p:cTn>
                                        <p:tgtEl>
                                          <p:spTgt spid="18435">
                                            <p:txEl>
                                              <p:pRg st="3" end="3"/>
                                            </p:txEl>
                                          </p:spTgt>
                                        </p:tgtEl>
                                        <p:attrNameLst>
                                          <p:attrName>style.visibility</p:attrName>
                                        </p:attrNameLst>
                                      </p:cBhvr>
                                      <p:to>
                                        <p:strVal val="visible"/>
                                      </p:to>
                                    </p:set>
                                    <p:animEffect transition="in" filter="barn(inVertical)">
                                      <p:cBhvr>
                                        <p:cTn id="18" dur="500"/>
                                        <p:tgtEl>
                                          <p:spTgt spid="18435">
                                            <p:txEl>
                                              <p:pRg st="3" end="3"/>
                                            </p:txEl>
                                          </p:spTgt>
                                        </p:tgtEl>
                                      </p:cBhvr>
                                    </p:animEffect>
                                  </p:childTnLst>
                                </p:cTn>
                              </p:par>
                              <p:par>
                                <p:cTn id="19" presetID="16" presetClass="entr" presetSubtype="21" fill="hold" grpId="0" nodeType="withEffect">
                                  <p:stCondLst>
                                    <p:cond delay="0"/>
                                  </p:stCondLst>
                                  <p:childTnLst>
                                    <p:set>
                                      <p:cBhvr>
                                        <p:cTn id="20" dur="1" fill="hold">
                                          <p:stCondLst>
                                            <p:cond delay="0"/>
                                          </p:stCondLst>
                                        </p:cTn>
                                        <p:tgtEl>
                                          <p:spTgt spid="18435">
                                            <p:txEl>
                                              <p:pRg st="4" end="4"/>
                                            </p:txEl>
                                          </p:spTgt>
                                        </p:tgtEl>
                                        <p:attrNameLst>
                                          <p:attrName>style.visibility</p:attrName>
                                        </p:attrNameLst>
                                      </p:cBhvr>
                                      <p:to>
                                        <p:strVal val="visible"/>
                                      </p:to>
                                    </p:set>
                                    <p:animEffect transition="in" filter="barn(inVertical)">
                                      <p:cBhvr>
                                        <p:cTn id="21" dur="500"/>
                                        <p:tgtEl>
                                          <p:spTgt spid="1843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5" grpId="0" uiExpand="1" build="p" autoUpdateAnimBg="0"/>
    </p:bldLst>
  </p:timing>
</p:sld>
</file>

<file path=ppt/slides/slide3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685800" y="685800"/>
            <a:ext cx="7772400" cy="762000"/>
          </a:xfrm>
        </p:spPr>
        <p:txBody>
          <a:bodyPr/>
          <a:lstStyle/>
          <a:p>
            <a:r>
              <a:rPr lang="en-US" sz="3600" dirty="0">
                <a:latin typeface="+mj-lt"/>
              </a:rPr>
              <a:t>Doctrines of Marxism-Leninism</a:t>
            </a:r>
          </a:p>
        </p:txBody>
      </p:sp>
      <p:sp>
        <p:nvSpPr>
          <p:cNvPr id="2051" name="Rectangle 3"/>
          <p:cNvSpPr>
            <a:spLocks noGrp="1" noChangeArrowheads="1"/>
          </p:cNvSpPr>
          <p:nvPr>
            <p:ph type="subTitle" idx="1"/>
          </p:nvPr>
        </p:nvSpPr>
        <p:spPr>
          <a:xfrm>
            <a:off x="1981200" y="1600200"/>
            <a:ext cx="7086600" cy="3539430"/>
          </a:xfrm>
        </p:spPr>
        <p:txBody>
          <a:bodyPr wrap="square">
            <a:spAutoFit/>
          </a:bodyPr>
          <a:lstStyle/>
          <a:p>
            <a:pPr>
              <a:spcBef>
                <a:spcPts val="0"/>
              </a:spcBef>
            </a:pPr>
            <a:r>
              <a:rPr lang="en-US" sz="3200" b="1" dirty="0">
                <a:solidFill>
                  <a:srgbClr val="66FF99"/>
                </a:solidFill>
              </a:rPr>
              <a:t>Existence of God</a:t>
            </a:r>
          </a:p>
          <a:p>
            <a:pPr>
              <a:spcBef>
                <a:spcPts val="0"/>
              </a:spcBef>
            </a:pPr>
            <a:r>
              <a:rPr lang="en-US" sz="3200" b="1" dirty="0">
                <a:solidFill>
                  <a:srgbClr val="66FF99"/>
                </a:solidFill>
              </a:rPr>
              <a:t>Origin of Man</a:t>
            </a:r>
          </a:p>
          <a:p>
            <a:pPr>
              <a:spcBef>
                <a:spcPts val="0"/>
              </a:spcBef>
            </a:pPr>
            <a:r>
              <a:rPr lang="en-US" sz="3200" b="1" dirty="0">
                <a:solidFill>
                  <a:srgbClr val="66FF99"/>
                </a:solidFill>
              </a:rPr>
              <a:t>Materialism</a:t>
            </a:r>
          </a:p>
          <a:p>
            <a:pPr>
              <a:spcBef>
                <a:spcPts val="0"/>
              </a:spcBef>
            </a:pPr>
            <a:r>
              <a:rPr lang="en-US" sz="3200" b="1" dirty="0">
                <a:solidFill>
                  <a:srgbClr val="66FF99"/>
                </a:solidFill>
              </a:rPr>
              <a:t>Religion</a:t>
            </a:r>
          </a:p>
          <a:p>
            <a:pPr>
              <a:spcBef>
                <a:spcPts val="0"/>
              </a:spcBef>
            </a:pPr>
            <a:r>
              <a:rPr lang="en-US" sz="3200" b="1" dirty="0">
                <a:solidFill>
                  <a:srgbClr val="66FF99"/>
                </a:solidFill>
              </a:rPr>
              <a:t>Morality</a:t>
            </a:r>
          </a:p>
          <a:p>
            <a:pPr>
              <a:spcBef>
                <a:spcPts val="0"/>
              </a:spcBef>
            </a:pPr>
            <a:r>
              <a:rPr lang="en-US" sz="3200" b="1" dirty="0">
                <a:solidFill>
                  <a:srgbClr val="66FF99"/>
                </a:solidFill>
              </a:rPr>
              <a:t>The Family</a:t>
            </a:r>
          </a:p>
          <a:p>
            <a:pPr>
              <a:spcBef>
                <a:spcPts val="0"/>
              </a:spcBef>
            </a:pPr>
            <a:r>
              <a:rPr lang="en-US" sz="3200" b="1" dirty="0">
                <a:solidFill>
                  <a:srgbClr val="66FF99"/>
                </a:solidFill>
              </a:rPr>
              <a:t>Private Property</a:t>
            </a:r>
          </a:p>
        </p:txBody>
      </p:sp>
      <p:pic>
        <p:nvPicPr>
          <p:cNvPr id="2053" name="Picture 5" descr="M:\Data\GRAPHICS\+Not cataloged\karl_Marx.jpg"/>
          <p:cNvPicPr>
            <a:picLocks noChangeAspect="1" noChangeArrowheads="1"/>
          </p:cNvPicPr>
          <p:nvPr/>
        </p:nvPicPr>
        <p:blipFill>
          <a:blip r:embed="rId2" cstate="print"/>
          <a:srcRect/>
          <a:stretch>
            <a:fillRect/>
          </a:stretch>
        </p:blipFill>
        <p:spPr bwMode="auto">
          <a:xfrm>
            <a:off x="76200" y="1524000"/>
            <a:ext cx="2220913" cy="2605088"/>
          </a:xfrm>
          <a:prstGeom prst="rect">
            <a:avLst/>
          </a:prstGeom>
          <a:noFill/>
        </p:spPr>
      </p:pic>
      <p:pic>
        <p:nvPicPr>
          <p:cNvPr id="2055" name="Picture 7" descr="M:\Data\GRAPHICS\+Not cataloged\lenin.jpg"/>
          <p:cNvPicPr>
            <a:picLocks noChangeAspect="1" noChangeArrowheads="1"/>
          </p:cNvPicPr>
          <p:nvPr/>
        </p:nvPicPr>
        <p:blipFill>
          <a:blip r:embed="rId3" cstate="print"/>
          <a:srcRect/>
          <a:stretch>
            <a:fillRect/>
          </a:stretch>
        </p:blipFill>
        <p:spPr bwMode="auto">
          <a:xfrm>
            <a:off x="101600" y="4267200"/>
            <a:ext cx="2032000" cy="2289175"/>
          </a:xfrm>
          <a:prstGeom prst="rect">
            <a:avLst/>
          </a:prstGeom>
          <a:noFill/>
        </p:spPr>
      </p:pic>
    </p:spTree>
  </p:cSld>
  <p:clrMapOvr>
    <a:masterClrMapping/>
  </p:clrMapOvr>
  <p:transition spd="slow">
    <p:zoom dir="in"/>
  </p:transition>
</p:sld>
</file>

<file path=ppt/slides/slide3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lstStyle/>
          <a:p>
            <a:r>
              <a:rPr lang="en-US" dirty="0"/>
              <a:t>Marxism and Private Property - 1</a:t>
            </a:r>
          </a:p>
        </p:txBody>
      </p:sp>
      <p:sp>
        <p:nvSpPr>
          <p:cNvPr id="17411" name="Rectangle 3"/>
          <p:cNvSpPr>
            <a:spLocks noGrp="1" noChangeArrowheads="1"/>
          </p:cNvSpPr>
          <p:nvPr>
            <p:ph type="body" idx="1"/>
          </p:nvPr>
        </p:nvSpPr>
        <p:spPr>
          <a:xfrm>
            <a:off x="533400" y="1219200"/>
            <a:ext cx="8001000" cy="5115246"/>
          </a:xfrm>
        </p:spPr>
        <p:txBody>
          <a:bodyPr>
            <a:spAutoFit/>
          </a:bodyPr>
          <a:lstStyle/>
          <a:p>
            <a:r>
              <a:rPr lang="en-US" sz="2400" i="1" dirty="0">
                <a:solidFill>
                  <a:schemeClr val="accent1"/>
                </a:solidFill>
              </a:rPr>
              <a:t>Communist Manifesto</a:t>
            </a:r>
            <a:r>
              <a:rPr lang="en-US" sz="2400" dirty="0">
                <a:solidFill>
                  <a:schemeClr val="accent1"/>
                </a:solidFill>
              </a:rPr>
              <a:t> </a:t>
            </a:r>
            <a:r>
              <a:rPr lang="en-US" sz="2400" dirty="0"/>
              <a:t>: “… the theory of the Communists may be summed up in the single sentence: </a:t>
            </a:r>
            <a:r>
              <a:rPr lang="en-US" sz="2400" dirty="0">
                <a:solidFill>
                  <a:srgbClr val="66FFFF"/>
                </a:solidFill>
              </a:rPr>
              <a:t>abolition of private property</a:t>
            </a:r>
            <a:r>
              <a:rPr lang="en-US" sz="2400" dirty="0"/>
              <a:t>” (p19). “…you reproach us with intending </a:t>
            </a:r>
            <a:r>
              <a:rPr lang="en-US" sz="2400" dirty="0">
                <a:solidFill>
                  <a:srgbClr val="66FFFF"/>
                </a:solidFill>
              </a:rPr>
              <a:t>to do away with your property. Precisely so; that is just what we intend</a:t>
            </a:r>
            <a:r>
              <a:rPr lang="en-US" sz="2400" dirty="0"/>
              <a:t>.” (p20) </a:t>
            </a:r>
          </a:p>
          <a:p>
            <a:r>
              <a:rPr lang="en-US" sz="2400" dirty="0"/>
              <a:t>“The proletariat will use its political supremacy </a:t>
            </a:r>
            <a:r>
              <a:rPr lang="en-US" sz="2400" dirty="0">
                <a:solidFill>
                  <a:srgbClr val="66FFFF"/>
                </a:solidFill>
              </a:rPr>
              <a:t>to wrest, by degrees, all capital from the bourgeoisie; to centralize all instruments of production in the hands of the State </a:t>
            </a:r>
            <a:r>
              <a:rPr lang="en-US" sz="2400" dirty="0"/>
              <a:t>…” (p24)</a:t>
            </a:r>
          </a:p>
          <a:p>
            <a:r>
              <a:rPr lang="en-US" sz="2400" dirty="0">
                <a:solidFill>
                  <a:schemeClr val="accent1"/>
                </a:solidFill>
              </a:rPr>
              <a:t>Lenin</a:t>
            </a:r>
            <a:r>
              <a:rPr lang="en-US" sz="2400" dirty="0"/>
              <a:t>: “… insurrection must [include] … </a:t>
            </a:r>
            <a:r>
              <a:rPr lang="en-US" sz="2400" dirty="0">
                <a:solidFill>
                  <a:srgbClr val="66FFFF"/>
                </a:solidFill>
              </a:rPr>
              <a:t>the expulsion of the landlords and the seizure of their lands</a:t>
            </a:r>
            <a:r>
              <a:rPr lang="en-US" sz="2400" dirty="0"/>
              <a:t>” </a:t>
            </a:r>
          </a:p>
          <a:p>
            <a:r>
              <a:rPr lang="en-US" sz="2400" dirty="0">
                <a:effectLst/>
                <a:latin typeface="Trebuchet MS" panose="020B0603020202020204" pitchFamily="34" charset="0"/>
                <a:ea typeface="Times New Roman" panose="02020603050405020304" pitchFamily="18" charset="0"/>
                <a:cs typeface="Times New Roman" panose="02020603050405020304" pitchFamily="18" charset="0"/>
              </a:rPr>
              <a:t>And “The goal of socialism is communism.” </a:t>
            </a:r>
            <a:r>
              <a:rPr lang="en-US" sz="2400" u="sng" dirty="0">
                <a:solidFill>
                  <a:schemeClr val="accent2"/>
                </a:solidFill>
                <a:effectLst/>
                <a:latin typeface="Trebuchet MS" panose="020B0603020202020204" pitchFamily="34" charset="0"/>
                <a:ea typeface="Times New Roman" panose="02020603050405020304" pitchFamily="18" charset="0"/>
                <a:cs typeface="Times New Roman" panose="02020603050405020304" pitchFamily="18" charset="0"/>
                <a:hlinkClick r:id="rId2">
                  <a:extLst>
                    <a:ext uri="{A12FA001-AC4F-418D-AE19-62706E023703}">
                      <ahyp:hlinkClr xmlns:ahyp="http://schemas.microsoft.com/office/drawing/2018/hyperlinkcolor" val="tx"/>
                    </a:ext>
                  </a:extLst>
                </a:hlinkClick>
              </a:rPr>
              <a:t>www.azquotes.com</a:t>
            </a:r>
            <a:endParaRPr lang="en-US" sz="2400" dirty="0">
              <a:solidFill>
                <a:schemeClr val="accent2"/>
              </a:solidFill>
              <a:effectLst/>
              <a:latin typeface="Trebuchet MS" panose="020B0603020202020204" pitchFamily="34" charset="0"/>
              <a:ea typeface="Times New Roman" panose="02020603050405020304" pitchFamily="18" charset="0"/>
              <a:cs typeface="Times New Roman" panose="02020603050405020304" pitchFamily="18" charset="0"/>
            </a:endParaRPr>
          </a:p>
        </p:txBody>
      </p:sp>
    </p:spTree>
  </p:cSld>
  <p:clrMapOvr>
    <a:masterClrMapping/>
  </p:clrMapOvr>
  <p:transition spd="slow">
    <p:zoom dir="in"/>
  </p:transition>
</p:sld>
</file>

<file path=ppt/slides/slide4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lstStyle/>
          <a:p>
            <a:r>
              <a:rPr lang="en-US" dirty="0"/>
              <a:t>Marxism and Private Property - 2</a:t>
            </a:r>
          </a:p>
        </p:txBody>
      </p:sp>
      <p:sp>
        <p:nvSpPr>
          <p:cNvPr id="17411" name="Rectangle 3"/>
          <p:cNvSpPr>
            <a:spLocks noGrp="1" noChangeArrowheads="1"/>
          </p:cNvSpPr>
          <p:nvPr>
            <p:ph type="body" idx="1"/>
          </p:nvPr>
        </p:nvSpPr>
        <p:spPr>
          <a:xfrm>
            <a:off x="533400" y="1219200"/>
            <a:ext cx="8001000" cy="4228850"/>
          </a:xfrm>
        </p:spPr>
        <p:txBody>
          <a:bodyPr>
            <a:spAutoFit/>
          </a:bodyPr>
          <a:lstStyle/>
          <a:p>
            <a:r>
              <a:rPr lang="en-US" sz="2400" dirty="0">
                <a:solidFill>
                  <a:schemeClr val="accent1"/>
                </a:solidFill>
              </a:rPr>
              <a:t>Khrushchev</a:t>
            </a:r>
            <a:r>
              <a:rPr lang="en-US" sz="2400" dirty="0"/>
              <a:t>: “</a:t>
            </a:r>
            <a:r>
              <a:rPr lang="en-US" sz="2400" dirty="0">
                <a:solidFill>
                  <a:srgbClr val="66FFFF"/>
                </a:solidFill>
              </a:rPr>
              <a:t>… industry …  land. All economic levers of economic management remain in the hands of the state. Finally, and this is decisive, the Communist Party directs the entire socialist building</a:t>
            </a:r>
            <a:r>
              <a:rPr lang="en-US" sz="2400" dirty="0"/>
              <a:t>”</a:t>
            </a:r>
          </a:p>
          <a:p>
            <a:r>
              <a:rPr lang="en-US" sz="2400" i="1" dirty="0">
                <a:solidFill>
                  <a:schemeClr val="accent1"/>
                </a:solidFill>
                <a:effectLst/>
                <a:latin typeface="Trebuchet MS" panose="020B0603020202020204" pitchFamily="34" charset="0"/>
                <a:ea typeface="Times New Roman" panose="02020603050405020304" pitchFamily="18" charset="0"/>
                <a:cs typeface="Times New Roman" panose="02020603050405020304" pitchFamily="18" charset="0"/>
              </a:rPr>
              <a:t>Teen Vogue</a:t>
            </a:r>
            <a:r>
              <a:rPr lang="en-US" sz="2400" dirty="0">
                <a:solidFill>
                  <a:schemeClr val="accent1"/>
                </a:solidFill>
                <a:effectLst/>
                <a:latin typeface="Trebuchet MS" panose="020B0603020202020204" pitchFamily="34" charset="0"/>
                <a:ea typeface="Times New Roman" panose="02020603050405020304" pitchFamily="18" charset="0"/>
                <a:cs typeface="Times New Roman" panose="02020603050405020304" pitchFamily="18" charset="0"/>
              </a:rPr>
              <a:t> </a:t>
            </a:r>
            <a:r>
              <a:rPr lang="en-US" sz="2400" dirty="0">
                <a:effectLst/>
                <a:latin typeface="Trebuchet MS" panose="020B0603020202020204" pitchFamily="34" charset="0"/>
                <a:ea typeface="Times New Roman" panose="02020603050405020304" pitchFamily="18" charset="0"/>
                <a:cs typeface="Times New Roman" panose="02020603050405020304" pitchFamily="18" charset="0"/>
              </a:rPr>
              <a:t>(7/15/2020), a magazine for teenagers, published an article urging people to reject the concept “that any one person should own this earth’s land.” “While we’re working to abolish the police, we must also work to </a:t>
            </a:r>
            <a:r>
              <a:rPr lang="en-US" sz="2400" dirty="0">
                <a:solidFill>
                  <a:schemeClr val="bg1"/>
                </a:solidFill>
                <a:effectLst/>
                <a:latin typeface="Trebuchet MS" panose="020B0603020202020204" pitchFamily="34" charset="0"/>
                <a:ea typeface="Times New Roman" panose="02020603050405020304" pitchFamily="18" charset="0"/>
                <a:cs typeface="Times New Roman" panose="02020603050405020304" pitchFamily="18" charset="0"/>
              </a:rPr>
              <a:t>dismantle what the police were put here to protect: property.” “...basically we just need to abolish landlords.”</a:t>
            </a:r>
          </a:p>
        </p:txBody>
      </p:sp>
    </p:spTree>
    <p:extLst>
      <p:ext uri="{BB962C8B-B14F-4D97-AF65-F5344CB8AC3E}">
        <p14:creationId xmlns:p14="http://schemas.microsoft.com/office/powerpoint/2010/main" val="637777431"/>
      </p:ext>
    </p:extLst>
  </p:cSld>
  <p:clrMapOvr>
    <a:masterClrMapping/>
  </p:clrMapOvr>
  <p:transition spd="slow">
    <p:zoom dir="in"/>
  </p:transition>
</p:sld>
</file>

<file path=ppt/slides/slide4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lstStyle/>
          <a:p>
            <a:r>
              <a:rPr lang="en-US" dirty="0"/>
              <a:t>The Bible &amp; Private Property - 1</a:t>
            </a:r>
          </a:p>
        </p:txBody>
      </p:sp>
      <p:sp>
        <p:nvSpPr>
          <p:cNvPr id="18435" name="Rectangle 3"/>
          <p:cNvSpPr>
            <a:spLocks noGrp="1" noChangeArrowheads="1"/>
          </p:cNvSpPr>
          <p:nvPr>
            <p:ph type="body" idx="1"/>
          </p:nvPr>
        </p:nvSpPr>
        <p:spPr>
          <a:xfrm>
            <a:off x="685800" y="1295400"/>
            <a:ext cx="7772400" cy="5115246"/>
          </a:xfrm>
        </p:spPr>
        <p:txBody>
          <a:bodyPr>
            <a:spAutoFit/>
          </a:bodyPr>
          <a:lstStyle/>
          <a:p>
            <a:r>
              <a:rPr lang="en-US" sz="2400" b="1" i="1" dirty="0">
                <a:solidFill>
                  <a:srgbClr val="66FFFF"/>
                </a:solidFill>
              </a:rPr>
              <a:t>Bible permits people to own property &amp; business</a:t>
            </a:r>
            <a:br>
              <a:rPr lang="en-US" sz="2400" b="1" i="1" dirty="0"/>
            </a:br>
            <a:r>
              <a:rPr lang="en-US" sz="2400" dirty="0">
                <a:solidFill>
                  <a:srgbClr val="66FF99"/>
                </a:solidFill>
              </a:rPr>
              <a:t>Owning houses and property </a:t>
            </a:r>
            <a:r>
              <a:rPr lang="en-US" sz="2400" dirty="0"/>
              <a:t>— Acts 12:5,12; 16:15; 21:8; Matthew 8:14; Luke 10:38; 19:5.</a:t>
            </a:r>
            <a:br>
              <a:rPr lang="en-US" sz="2400" dirty="0"/>
            </a:br>
            <a:r>
              <a:rPr lang="en-US" sz="2400" dirty="0">
                <a:solidFill>
                  <a:srgbClr val="66FF99"/>
                </a:solidFill>
              </a:rPr>
              <a:t>Hiring workers</a:t>
            </a:r>
            <a:r>
              <a:rPr lang="en-US" sz="2400" dirty="0"/>
              <a:t> - Matthew 20:1-15 </a:t>
            </a:r>
            <a:br>
              <a:rPr lang="en-US" sz="2400" dirty="0"/>
            </a:br>
            <a:r>
              <a:rPr lang="en-US" sz="2400" dirty="0">
                <a:solidFill>
                  <a:srgbClr val="66FF99"/>
                </a:solidFill>
              </a:rPr>
              <a:t>Using or investing money </a:t>
            </a:r>
            <a:r>
              <a:rPr lang="en-US" sz="2400" dirty="0"/>
              <a:t>- Matthew 25:14-30</a:t>
            </a:r>
          </a:p>
          <a:p>
            <a:r>
              <a:rPr lang="en-US" sz="2400" dirty="0">
                <a:solidFill>
                  <a:srgbClr val="66FF99"/>
                </a:solidFill>
              </a:rPr>
              <a:t>Workers should serve diligently </a:t>
            </a:r>
            <a:r>
              <a:rPr lang="en-US" sz="2400" dirty="0"/>
              <a:t>- 1 Pet. 2:18; Luke 12:42-46; Eph. 6:5-9; Tit. 2:9,10; 1 Tim. 6:1,2; Col. 3:22-24</a:t>
            </a:r>
          </a:p>
          <a:p>
            <a:r>
              <a:rPr lang="en-US" sz="2400" dirty="0">
                <a:solidFill>
                  <a:srgbClr val="66FF99"/>
                </a:solidFill>
              </a:rPr>
              <a:t>Supervisors should treat workers right </a:t>
            </a:r>
            <a:r>
              <a:rPr lang="en-US" sz="2400" dirty="0"/>
              <a:t>- Matt. 7:12; Col. 4:1; James 5:1,4; Matt. 20:1-16; Eph. 6:9</a:t>
            </a:r>
          </a:p>
          <a:p>
            <a:r>
              <a:rPr lang="en-US" sz="2400" dirty="0">
                <a:solidFill>
                  <a:srgbClr val="66FF99"/>
                </a:solidFill>
              </a:rPr>
              <a:t>Greed is forbidden in favor of sharing with the needy </a:t>
            </a:r>
            <a:r>
              <a:rPr lang="en-US" sz="2400" dirty="0"/>
              <a:t>— Eph. 4:28; 1 Tim. 6:6-10,17-19; Luke 12:15-21; Acts 20:35</a:t>
            </a:r>
          </a:p>
        </p:txBody>
      </p:sp>
    </p:spTree>
  </p:cSld>
  <p:clrMapOvr>
    <a:masterClrMapping/>
  </p:clrMapOvr>
  <p:transition spd="slow">
    <p:zoom dir="in"/>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18435">
                                            <p:txEl>
                                              <p:pRg st="0" end="0"/>
                                            </p:txEl>
                                          </p:spTgt>
                                        </p:tgtEl>
                                        <p:attrNameLst>
                                          <p:attrName>style.visibility</p:attrName>
                                        </p:attrNameLst>
                                      </p:cBhvr>
                                      <p:to>
                                        <p:strVal val="visible"/>
                                      </p:to>
                                    </p:set>
                                    <p:animEffect transition="in" filter="slide(fromBottom)">
                                      <p:cBhvr>
                                        <p:cTn id="7" dur="500"/>
                                        <p:tgtEl>
                                          <p:spTgt spid="1843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18435">
                                            <p:txEl>
                                              <p:pRg st="1" end="1"/>
                                            </p:txEl>
                                          </p:spTgt>
                                        </p:tgtEl>
                                        <p:attrNameLst>
                                          <p:attrName>style.visibility</p:attrName>
                                        </p:attrNameLst>
                                      </p:cBhvr>
                                      <p:to>
                                        <p:strVal val="visible"/>
                                      </p:to>
                                    </p:set>
                                    <p:animEffect transition="in" filter="slide(fromBottom)">
                                      <p:cBhvr>
                                        <p:cTn id="12" dur="500"/>
                                        <p:tgtEl>
                                          <p:spTgt spid="1843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grpId="0" nodeType="clickEffect">
                                  <p:stCondLst>
                                    <p:cond delay="0"/>
                                  </p:stCondLst>
                                  <p:childTnLst>
                                    <p:set>
                                      <p:cBhvr>
                                        <p:cTn id="16" dur="1" fill="hold">
                                          <p:stCondLst>
                                            <p:cond delay="0"/>
                                          </p:stCondLst>
                                        </p:cTn>
                                        <p:tgtEl>
                                          <p:spTgt spid="18435">
                                            <p:txEl>
                                              <p:pRg st="2" end="2"/>
                                            </p:txEl>
                                          </p:spTgt>
                                        </p:tgtEl>
                                        <p:attrNameLst>
                                          <p:attrName>style.visibility</p:attrName>
                                        </p:attrNameLst>
                                      </p:cBhvr>
                                      <p:to>
                                        <p:strVal val="visible"/>
                                      </p:to>
                                    </p:set>
                                    <p:animEffect transition="in" filter="slide(fromBottom)">
                                      <p:cBhvr>
                                        <p:cTn id="17" dur="500"/>
                                        <p:tgtEl>
                                          <p:spTgt spid="1843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2" presetClass="entr" presetSubtype="4" fill="hold" grpId="0" nodeType="clickEffect">
                                  <p:stCondLst>
                                    <p:cond delay="0"/>
                                  </p:stCondLst>
                                  <p:childTnLst>
                                    <p:set>
                                      <p:cBhvr>
                                        <p:cTn id="21" dur="1" fill="hold">
                                          <p:stCondLst>
                                            <p:cond delay="0"/>
                                          </p:stCondLst>
                                        </p:cTn>
                                        <p:tgtEl>
                                          <p:spTgt spid="18435">
                                            <p:txEl>
                                              <p:pRg st="3" end="3"/>
                                            </p:txEl>
                                          </p:spTgt>
                                        </p:tgtEl>
                                        <p:attrNameLst>
                                          <p:attrName>style.visibility</p:attrName>
                                        </p:attrNameLst>
                                      </p:cBhvr>
                                      <p:to>
                                        <p:strVal val="visible"/>
                                      </p:to>
                                    </p:set>
                                    <p:animEffect transition="in" filter="slide(fromBottom)">
                                      <p:cBhvr>
                                        <p:cTn id="22" dur="500"/>
                                        <p:tgtEl>
                                          <p:spTgt spid="1843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5" grpId="0" build="p" autoUpdateAnimBg="0"/>
    </p:bldLst>
  </p:timing>
</p:sld>
</file>

<file path=ppt/slides/slide4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lstStyle/>
          <a:p>
            <a:r>
              <a:rPr lang="en-US" dirty="0"/>
              <a:t>The Bible &amp; Private Property - 2</a:t>
            </a:r>
          </a:p>
        </p:txBody>
      </p:sp>
      <p:sp>
        <p:nvSpPr>
          <p:cNvPr id="18435" name="Rectangle 3"/>
          <p:cNvSpPr>
            <a:spLocks noGrp="1" noChangeArrowheads="1"/>
          </p:cNvSpPr>
          <p:nvPr>
            <p:ph type="body" idx="1"/>
          </p:nvPr>
        </p:nvSpPr>
        <p:spPr>
          <a:xfrm>
            <a:off x="685800" y="1295400"/>
            <a:ext cx="7772400" cy="4302716"/>
          </a:xfrm>
        </p:spPr>
        <p:txBody>
          <a:bodyPr>
            <a:spAutoFit/>
          </a:bodyPr>
          <a:lstStyle/>
          <a:p>
            <a:r>
              <a:rPr lang="en-US" sz="2400" b="1" i="1" dirty="0">
                <a:solidFill>
                  <a:srgbClr val="66FFFF"/>
                </a:solidFill>
              </a:rPr>
              <a:t>The Bible forbids stealing</a:t>
            </a:r>
            <a:br>
              <a:rPr lang="en-US" sz="2400" b="1" i="1" dirty="0">
                <a:solidFill>
                  <a:srgbClr val="66FFFF"/>
                </a:solidFill>
              </a:rPr>
            </a:br>
            <a:r>
              <a:rPr lang="en-US" sz="2400" dirty="0"/>
              <a:t>Romans 13:8-10 — </a:t>
            </a:r>
            <a:r>
              <a:rPr lang="en-US" sz="2400" dirty="0">
                <a:solidFill>
                  <a:srgbClr val="66FF99"/>
                </a:solidFill>
              </a:rPr>
              <a:t>Laws against stealing necessarily imply the right of property ownership! </a:t>
            </a:r>
            <a:r>
              <a:rPr lang="en-US" sz="2400" dirty="0"/>
              <a:t>(Ex. 20:15,17; 1 Cor. 6:9-11; Eph. 4:28; 1 Pet. 4:15,16; Luke 12:39)</a:t>
            </a:r>
          </a:p>
          <a:p>
            <a:r>
              <a:rPr lang="en-US" sz="2400" dirty="0"/>
              <a:t>But furthermore </a:t>
            </a:r>
            <a:r>
              <a:rPr lang="en-US" sz="2400" dirty="0">
                <a:solidFill>
                  <a:srgbClr val="66FF99"/>
                </a:solidFill>
              </a:rPr>
              <a:t>anyone who confiscates another person’s property against his will becomes a thief. </a:t>
            </a:r>
          </a:p>
          <a:p>
            <a:r>
              <a:rPr lang="en-US" sz="2400" dirty="0"/>
              <a:t>Romans 13:1-7 - Government has the right to collect taxes, but only for the purpose of doing rightful duties of government. </a:t>
            </a:r>
            <a:r>
              <a:rPr lang="en-US" sz="2400" dirty="0">
                <a:solidFill>
                  <a:srgbClr val="66FF99"/>
                </a:solidFill>
              </a:rPr>
              <a:t>When government confiscates private property or business, simply because rulers want to control property or business, that is thievery.</a:t>
            </a:r>
          </a:p>
        </p:txBody>
      </p:sp>
    </p:spTree>
  </p:cSld>
  <p:clrMapOvr>
    <a:masterClrMapping/>
  </p:clrMapOvr>
  <p:transition spd="slow">
    <p:zoom dir="in"/>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18435">
                                            <p:txEl>
                                              <p:pRg st="0" end="0"/>
                                            </p:txEl>
                                          </p:spTgt>
                                        </p:tgtEl>
                                        <p:attrNameLst>
                                          <p:attrName>style.visibility</p:attrName>
                                        </p:attrNameLst>
                                      </p:cBhvr>
                                      <p:to>
                                        <p:strVal val="visible"/>
                                      </p:to>
                                    </p:set>
                                    <p:animEffect transition="in" filter="slide(fromBottom)">
                                      <p:cBhvr>
                                        <p:cTn id="7" dur="500"/>
                                        <p:tgtEl>
                                          <p:spTgt spid="18435">
                                            <p:txEl>
                                              <p:pRg st="0" end="0"/>
                                            </p:txEl>
                                          </p:spTgt>
                                        </p:tgtEl>
                                      </p:cBhvr>
                                    </p:animEffect>
                                  </p:childTnLst>
                                </p:cTn>
                              </p:par>
                              <p:par>
                                <p:cTn id="8" presetID="12" presetClass="entr" presetSubtype="4" fill="hold" grpId="0" nodeType="withEffect">
                                  <p:stCondLst>
                                    <p:cond delay="0"/>
                                  </p:stCondLst>
                                  <p:childTnLst>
                                    <p:set>
                                      <p:cBhvr>
                                        <p:cTn id="9" dur="1" fill="hold">
                                          <p:stCondLst>
                                            <p:cond delay="0"/>
                                          </p:stCondLst>
                                        </p:cTn>
                                        <p:tgtEl>
                                          <p:spTgt spid="18435">
                                            <p:txEl>
                                              <p:pRg st="1" end="1"/>
                                            </p:txEl>
                                          </p:spTgt>
                                        </p:tgtEl>
                                        <p:attrNameLst>
                                          <p:attrName>style.visibility</p:attrName>
                                        </p:attrNameLst>
                                      </p:cBhvr>
                                      <p:to>
                                        <p:strVal val="visible"/>
                                      </p:to>
                                    </p:set>
                                    <p:animEffect transition="in" filter="slide(fromBottom)">
                                      <p:cBhvr>
                                        <p:cTn id="10" dur="500"/>
                                        <p:tgtEl>
                                          <p:spTgt spid="18435">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2" presetClass="entr" presetSubtype="4" fill="hold" grpId="0" nodeType="clickEffect">
                                  <p:stCondLst>
                                    <p:cond delay="0"/>
                                  </p:stCondLst>
                                  <p:childTnLst>
                                    <p:set>
                                      <p:cBhvr>
                                        <p:cTn id="14" dur="1" fill="hold">
                                          <p:stCondLst>
                                            <p:cond delay="0"/>
                                          </p:stCondLst>
                                        </p:cTn>
                                        <p:tgtEl>
                                          <p:spTgt spid="18435">
                                            <p:txEl>
                                              <p:pRg st="2" end="2"/>
                                            </p:txEl>
                                          </p:spTgt>
                                        </p:tgtEl>
                                        <p:attrNameLst>
                                          <p:attrName>style.visibility</p:attrName>
                                        </p:attrNameLst>
                                      </p:cBhvr>
                                      <p:to>
                                        <p:strVal val="visible"/>
                                      </p:to>
                                    </p:set>
                                    <p:animEffect transition="in" filter="slide(fromBottom)">
                                      <p:cBhvr>
                                        <p:cTn id="15" dur="500"/>
                                        <p:tgtEl>
                                          <p:spTgt spid="1843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5" grpId="0" uiExpand="1" build="p" autoUpdateAnimBg="0"/>
    </p:bldLst>
  </p:timing>
</p:sld>
</file>

<file path=ppt/slides/slide4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lstStyle/>
          <a:p>
            <a:r>
              <a:rPr lang="en-US" dirty="0"/>
              <a:t>Communism in </a:t>
            </a:r>
            <a:r>
              <a:rPr lang="en-US" dirty="0">
                <a:latin typeface="Trebuchet MS" panose="020B0603020202020204" pitchFamily="34" charset="0"/>
              </a:rPr>
              <a:t>Acts 2,4 ?</a:t>
            </a:r>
            <a:endParaRPr lang="en-US" dirty="0"/>
          </a:p>
        </p:txBody>
      </p:sp>
      <p:sp>
        <p:nvSpPr>
          <p:cNvPr id="18435" name="Rectangle 3"/>
          <p:cNvSpPr>
            <a:spLocks noGrp="1" noChangeArrowheads="1"/>
          </p:cNvSpPr>
          <p:nvPr>
            <p:ph type="body" idx="1"/>
          </p:nvPr>
        </p:nvSpPr>
        <p:spPr>
          <a:xfrm>
            <a:off x="685800" y="1295400"/>
            <a:ext cx="7772400" cy="5041380"/>
          </a:xfrm>
        </p:spPr>
        <p:txBody>
          <a:bodyPr>
            <a:spAutoFit/>
          </a:bodyPr>
          <a:lstStyle/>
          <a:p>
            <a:r>
              <a:rPr lang="en-US" sz="2400" dirty="0">
                <a:latin typeface="Trebuchet MS" panose="020B0603020202020204" pitchFamily="34" charset="0"/>
              </a:rPr>
              <a:t>In Bible examples:</a:t>
            </a:r>
            <a:br>
              <a:rPr lang="en-US" sz="2400" dirty="0">
                <a:latin typeface="Trebuchet MS" panose="020B0603020202020204" pitchFamily="34" charset="0"/>
              </a:rPr>
            </a:br>
            <a:r>
              <a:rPr lang="en-US" sz="2400" dirty="0">
                <a:latin typeface="Trebuchet MS" panose="020B0603020202020204" pitchFamily="34" charset="0"/>
              </a:rPr>
              <a:t>(1) People shared because of </a:t>
            </a:r>
            <a:r>
              <a:rPr lang="en-US" sz="2400" dirty="0">
                <a:solidFill>
                  <a:schemeClr val="accent1"/>
                </a:solidFill>
                <a:latin typeface="Trebuchet MS" panose="020B0603020202020204" pitchFamily="34" charset="0"/>
              </a:rPr>
              <a:t>religious motives </a:t>
            </a:r>
            <a:r>
              <a:rPr lang="en-US" sz="2400" dirty="0">
                <a:latin typeface="Trebuchet MS" panose="020B0603020202020204" pitchFamily="34" charset="0"/>
              </a:rPr>
              <a:t>of love for others and devotion for God.</a:t>
            </a:r>
          </a:p>
          <a:p>
            <a:r>
              <a:rPr lang="en-US" sz="2400" dirty="0">
                <a:latin typeface="Trebuchet MS" panose="020B0603020202020204" pitchFamily="34" charset="0"/>
              </a:rPr>
              <a:t> (2) Sharing was </a:t>
            </a:r>
            <a:r>
              <a:rPr lang="en-US" sz="2400" dirty="0">
                <a:solidFill>
                  <a:schemeClr val="accent1"/>
                </a:solidFill>
                <a:latin typeface="Trebuchet MS" panose="020B0603020202020204" pitchFamily="34" charset="0"/>
              </a:rPr>
              <a:t>voluntary</a:t>
            </a:r>
            <a:r>
              <a:rPr lang="en-US" sz="2400" dirty="0">
                <a:latin typeface="Trebuchet MS" panose="020B0603020202020204" pitchFamily="34" charset="0"/>
              </a:rPr>
              <a:t>: a personal choice. Acts 5:4; 2 Corinthians 9:5,7; 8:12. </a:t>
            </a:r>
          </a:p>
          <a:p>
            <a:r>
              <a:rPr lang="en-US" sz="2400" dirty="0">
                <a:latin typeface="Trebuchet MS" panose="020B0603020202020204" pitchFamily="34" charset="0"/>
              </a:rPr>
              <a:t>(3) Christians shared to meet </a:t>
            </a:r>
            <a:r>
              <a:rPr lang="en-US" sz="2400" dirty="0">
                <a:solidFill>
                  <a:schemeClr val="accent1"/>
                </a:solidFill>
                <a:latin typeface="Trebuchet MS" panose="020B0603020202020204" pitchFamily="34" charset="0"/>
              </a:rPr>
              <a:t>emergency needs </a:t>
            </a:r>
            <a:r>
              <a:rPr lang="en-US" sz="2400" dirty="0">
                <a:latin typeface="Trebuchet MS" panose="020B0603020202020204" pitchFamily="34" charset="0"/>
              </a:rPr>
              <a:t>at limited times and circumstances. </a:t>
            </a:r>
          </a:p>
          <a:p>
            <a:r>
              <a:rPr lang="en-US" sz="2400" dirty="0">
                <a:latin typeface="Trebuchet MS" panose="020B0603020202020204" pitchFamily="34" charset="0"/>
              </a:rPr>
              <a:t>(4) Christians met the needs of other </a:t>
            </a:r>
            <a:r>
              <a:rPr lang="en-US" sz="2400" dirty="0">
                <a:solidFill>
                  <a:schemeClr val="accent1"/>
                </a:solidFill>
                <a:latin typeface="Trebuchet MS" panose="020B0603020202020204" pitchFamily="34" charset="0"/>
              </a:rPr>
              <a:t>Christians</a:t>
            </a:r>
            <a:r>
              <a:rPr lang="en-US" sz="2400" dirty="0">
                <a:latin typeface="Trebuchet MS" panose="020B0603020202020204" pitchFamily="34" charset="0"/>
              </a:rPr>
              <a:t>. </a:t>
            </a:r>
          </a:p>
          <a:p>
            <a:r>
              <a:rPr lang="en-US" sz="2400" dirty="0">
                <a:latin typeface="Trebuchet MS" panose="020B0603020202020204" pitchFamily="34" charset="0"/>
              </a:rPr>
              <a:t>(5) Money was placed under the control of the </a:t>
            </a:r>
            <a:r>
              <a:rPr lang="en-US" sz="2400" dirty="0">
                <a:solidFill>
                  <a:schemeClr val="accent1"/>
                </a:solidFill>
                <a:latin typeface="Trebuchet MS" panose="020B0603020202020204" pitchFamily="34" charset="0"/>
              </a:rPr>
              <a:t>church</a:t>
            </a:r>
            <a:r>
              <a:rPr lang="en-US" sz="2400" dirty="0">
                <a:latin typeface="Trebuchet MS" panose="020B0603020202020204" pitchFamily="34" charset="0"/>
              </a:rPr>
              <a:t>. </a:t>
            </a:r>
          </a:p>
          <a:p>
            <a:r>
              <a:rPr lang="en-US" sz="2400" dirty="0">
                <a:latin typeface="Trebuchet MS" panose="020B0603020202020204" pitchFamily="34" charset="0"/>
              </a:rPr>
              <a:t>(6) People donated </a:t>
            </a:r>
            <a:r>
              <a:rPr lang="en-US" sz="2400" dirty="0">
                <a:solidFill>
                  <a:schemeClr val="accent1"/>
                </a:solidFill>
                <a:latin typeface="Trebuchet MS" panose="020B0603020202020204" pitchFamily="34" charset="0"/>
              </a:rPr>
              <a:t>money</a:t>
            </a:r>
            <a:r>
              <a:rPr lang="en-US" sz="2400" dirty="0">
                <a:latin typeface="Trebuchet MS" panose="020B0603020202020204" pitchFamily="34" charset="0"/>
              </a:rPr>
              <a:t>, not businesses or property. </a:t>
            </a:r>
          </a:p>
          <a:p>
            <a:r>
              <a:rPr lang="en-US" sz="2400" dirty="0">
                <a:latin typeface="Trebuchet MS" panose="020B0603020202020204" pitchFamily="34" charset="0"/>
              </a:rPr>
              <a:t>(7) Christians were permitted to own property and businesses even </a:t>
            </a:r>
            <a:r>
              <a:rPr lang="en-US" sz="2400" dirty="0">
                <a:solidFill>
                  <a:schemeClr val="accent1"/>
                </a:solidFill>
                <a:latin typeface="Trebuchet MS" panose="020B0603020202020204" pitchFamily="34" charset="0"/>
              </a:rPr>
              <a:t>after Acts 2 &amp; 4</a:t>
            </a:r>
            <a:r>
              <a:rPr lang="en-US" sz="2400" dirty="0">
                <a:latin typeface="Trebuchet MS" panose="020B0603020202020204" pitchFamily="34" charset="0"/>
              </a:rPr>
              <a:t>. </a:t>
            </a:r>
          </a:p>
        </p:txBody>
      </p:sp>
    </p:spTree>
    <p:extLst>
      <p:ext uri="{BB962C8B-B14F-4D97-AF65-F5344CB8AC3E}">
        <p14:creationId xmlns:p14="http://schemas.microsoft.com/office/powerpoint/2010/main" val="3559307289"/>
      </p:ext>
    </p:extLst>
  </p:cSld>
  <p:clrMapOvr>
    <a:masterClrMapping/>
  </p:clrMapOvr>
  <p:transition spd="slow">
    <p:zoom dir="in"/>
  </p:transition>
</p:sld>
</file>

<file path=ppt/slides/slide4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685800" y="685800"/>
            <a:ext cx="7772400" cy="762000"/>
          </a:xfrm>
        </p:spPr>
        <p:txBody>
          <a:bodyPr/>
          <a:lstStyle/>
          <a:p>
            <a:r>
              <a:rPr lang="en-US" sz="3600" dirty="0">
                <a:latin typeface="+mj-lt"/>
              </a:rPr>
              <a:t>Doctrines of Marxism-Leninism</a:t>
            </a:r>
          </a:p>
        </p:txBody>
      </p:sp>
      <p:sp>
        <p:nvSpPr>
          <p:cNvPr id="2051" name="Rectangle 3"/>
          <p:cNvSpPr>
            <a:spLocks noGrp="1" noChangeArrowheads="1"/>
          </p:cNvSpPr>
          <p:nvPr>
            <p:ph type="subTitle" idx="1"/>
          </p:nvPr>
        </p:nvSpPr>
        <p:spPr>
          <a:xfrm>
            <a:off x="1981200" y="1600200"/>
            <a:ext cx="7086600" cy="4031873"/>
          </a:xfrm>
        </p:spPr>
        <p:txBody>
          <a:bodyPr wrap="square">
            <a:spAutoFit/>
          </a:bodyPr>
          <a:lstStyle/>
          <a:p>
            <a:pPr>
              <a:spcBef>
                <a:spcPts val="0"/>
              </a:spcBef>
            </a:pPr>
            <a:r>
              <a:rPr lang="en-US" sz="3200" b="1" dirty="0">
                <a:solidFill>
                  <a:srgbClr val="66FF99"/>
                </a:solidFill>
              </a:rPr>
              <a:t>Existence of God</a:t>
            </a:r>
          </a:p>
          <a:p>
            <a:pPr>
              <a:spcBef>
                <a:spcPts val="0"/>
              </a:spcBef>
            </a:pPr>
            <a:r>
              <a:rPr lang="en-US" sz="3200" b="1" dirty="0">
                <a:solidFill>
                  <a:srgbClr val="66FF99"/>
                </a:solidFill>
              </a:rPr>
              <a:t>Origin of Man</a:t>
            </a:r>
          </a:p>
          <a:p>
            <a:pPr>
              <a:spcBef>
                <a:spcPts val="0"/>
              </a:spcBef>
            </a:pPr>
            <a:r>
              <a:rPr lang="en-US" sz="3200" b="1" dirty="0">
                <a:solidFill>
                  <a:srgbClr val="66FF99"/>
                </a:solidFill>
              </a:rPr>
              <a:t>Materialism</a:t>
            </a:r>
          </a:p>
          <a:p>
            <a:pPr>
              <a:spcBef>
                <a:spcPts val="0"/>
              </a:spcBef>
            </a:pPr>
            <a:r>
              <a:rPr lang="en-US" sz="3200" b="1" dirty="0">
                <a:solidFill>
                  <a:srgbClr val="66FF99"/>
                </a:solidFill>
              </a:rPr>
              <a:t>Religion</a:t>
            </a:r>
          </a:p>
          <a:p>
            <a:pPr>
              <a:spcBef>
                <a:spcPts val="0"/>
              </a:spcBef>
            </a:pPr>
            <a:r>
              <a:rPr lang="en-US" sz="3200" b="1" dirty="0">
                <a:solidFill>
                  <a:srgbClr val="66FF99"/>
                </a:solidFill>
              </a:rPr>
              <a:t>Morality</a:t>
            </a:r>
          </a:p>
          <a:p>
            <a:pPr>
              <a:spcBef>
                <a:spcPts val="0"/>
              </a:spcBef>
            </a:pPr>
            <a:r>
              <a:rPr lang="en-US" sz="3200" b="1" dirty="0">
                <a:solidFill>
                  <a:srgbClr val="66FF99"/>
                </a:solidFill>
              </a:rPr>
              <a:t>The Family</a:t>
            </a:r>
          </a:p>
          <a:p>
            <a:pPr>
              <a:spcBef>
                <a:spcPts val="0"/>
              </a:spcBef>
            </a:pPr>
            <a:r>
              <a:rPr lang="en-US" sz="3200" b="1" dirty="0">
                <a:solidFill>
                  <a:srgbClr val="66FF99"/>
                </a:solidFill>
              </a:rPr>
              <a:t>Private Property</a:t>
            </a:r>
          </a:p>
          <a:p>
            <a:pPr>
              <a:spcBef>
                <a:spcPts val="0"/>
              </a:spcBef>
            </a:pPr>
            <a:r>
              <a:rPr lang="en-US" sz="3200" b="1" dirty="0">
                <a:solidFill>
                  <a:srgbClr val="66FF99"/>
                </a:solidFill>
              </a:rPr>
              <a:t>Corruption / Revolution</a:t>
            </a:r>
          </a:p>
        </p:txBody>
      </p:sp>
      <p:pic>
        <p:nvPicPr>
          <p:cNvPr id="2053" name="Picture 5" descr="M:\Data\GRAPHICS\+Not cataloged\karl_Marx.jpg"/>
          <p:cNvPicPr>
            <a:picLocks noChangeAspect="1" noChangeArrowheads="1"/>
          </p:cNvPicPr>
          <p:nvPr/>
        </p:nvPicPr>
        <p:blipFill>
          <a:blip r:embed="rId2" cstate="print"/>
          <a:srcRect/>
          <a:stretch>
            <a:fillRect/>
          </a:stretch>
        </p:blipFill>
        <p:spPr bwMode="auto">
          <a:xfrm>
            <a:off x="76200" y="1524000"/>
            <a:ext cx="2220913" cy="2605088"/>
          </a:xfrm>
          <a:prstGeom prst="rect">
            <a:avLst/>
          </a:prstGeom>
          <a:noFill/>
        </p:spPr>
      </p:pic>
      <p:pic>
        <p:nvPicPr>
          <p:cNvPr id="2055" name="Picture 7" descr="M:\Data\GRAPHICS\+Not cataloged\lenin.jpg"/>
          <p:cNvPicPr>
            <a:picLocks noChangeAspect="1" noChangeArrowheads="1"/>
          </p:cNvPicPr>
          <p:nvPr/>
        </p:nvPicPr>
        <p:blipFill>
          <a:blip r:embed="rId3" cstate="print"/>
          <a:srcRect/>
          <a:stretch>
            <a:fillRect/>
          </a:stretch>
        </p:blipFill>
        <p:spPr bwMode="auto">
          <a:xfrm>
            <a:off x="101600" y="4267200"/>
            <a:ext cx="2032000" cy="2289175"/>
          </a:xfrm>
          <a:prstGeom prst="rect">
            <a:avLst/>
          </a:prstGeom>
          <a:noFill/>
        </p:spPr>
      </p:pic>
    </p:spTree>
  </p:cSld>
  <p:clrMapOvr>
    <a:masterClrMapping/>
  </p:clrMapOvr>
  <p:transition spd="slow">
    <p:zoom dir="in"/>
  </p:transition>
</p:sld>
</file>

<file path=ppt/slides/slide4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lstStyle/>
          <a:p>
            <a:r>
              <a:rPr lang="en-US" dirty="0"/>
              <a:t>Marxism, Corruption, Revolution-1</a:t>
            </a:r>
          </a:p>
        </p:txBody>
      </p:sp>
      <p:sp>
        <p:nvSpPr>
          <p:cNvPr id="17411" name="Rectangle 3"/>
          <p:cNvSpPr>
            <a:spLocks noGrp="1" noChangeArrowheads="1"/>
          </p:cNvSpPr>
          <p:nvPr>
            <p:ph type="body" idx="1"/>
          </p:nvPr>
        </p:nvSpPr>
        <p:spPr>
          <a:xfrm>
            <a:off x="533400" y="1219200"/>
            <a:ext cx="8001000" cy="4770537"/>
          </a:xfrm>
        </p:spPr>
        <p:txBody>
          <a:bodyPr>
            <a:spAutoFit/>
          </a:bodyPr>
          <a:lstStyle/>
          <a:p>
            <a:r>
              <a:rPr lang="en-US" sz="2400" i="1" dirty="0">
                <a:solidFill>
                  <a:schemeClr val="accent1"/>
                </a:solidFill>
              </a:rPr>
              <a:t>Communist Manifesto</a:t>
            </a:r>
            <a:r>
              <a:rPr lang="en-US" sz="2400" dirty="0"/>
              <a:t>: “…Communists … support every revolutionary movement against the existing social and political order of things … They openly declare that </a:t>
            </a:r>
            <a:r>
              <a:rPr lang="en-US" sz="2400" dirty="0">
                <a:solidFill>
                  <a:srgbClr val="66FFFF"/>
                </a:solidFill>
              </a:rPr>
              <a:t>their ends can be attained only by the forcible overthrow of all existing social conditions. Let the ruling classes tremble at a Communist revolution. </a:t>
            </a:r>
            <a:r>
              <a:rPr lang="en-US" sz="2400" dirty="0"/>
              <a:t>(p. 36). </a:t>
            </a:r>
          </a:p>
          <a:p>
            <a:pPr marL="0" marR="0" indent="274320" algn="just">
              <a:spcBef>
                <a:spcPts val="0"/>
              </a:spcBef>
              <a:spcAft>
                <a:spcPts val="0"/>
              </a:spcAft>
              <a:tabLst>
                <a:tab pos="457200" algn="l"/>
                <a:tab pos="914400" algn="l"/>
                <a:tab pos="1371600" algn="l"/>
                <a:tab pos="3246120" algn="ctr"/>
              </a:tabLst>
            </a:pPr>
            <a:r>
              <a:rPr lang="en-US" sz="2400" dirty="0">
                <a:solidFill>
                  <a:schemeClr val="accent1"/>
                </a:solidFill>
                <a:effectLst/>
                <a:ea typeface="Times New Roman" panose="02020603050405020304" pitchFamily="18" charset="0"/>
                <a:cs typeface="Times New Roman" panose="02020603050405020304" pitchFamily="18" charset="0"/>
              </a:rPr>
              <a:t>Marx</a:t>
            </a:r>
            <a:r>
              <a:rPr lang="en-US" sz="2400" dirty="0">
                <a:effectLst/>
                <a:ea typeface="Times New Roman" panose="02020603050405020304" pitchFamily="18" charset="0"/>
                <a:cs typeface="Times New Roman" panose="02020603050405020304" pitchFamily="18" charset="0"/>
              </a:rPr>
              <a:t>: “Revolutions are the locomotives of history” </a:t>
            </a:r>
            <a:r>
              <a:rPr lang="en-US" sz="1600" dirty="0">
                <a:effectLst/>
                <a:ea typeface="Times New Roman" panose="02020603050405020304" pitchFamily="18" charset="0"/>
                <a:cs typeface="Times New Roman" panose="02020603050405020304" pitchFamily="18" charset="0"/>
              </a:rPr>
              <a:t>(SW3-122)</a:t>
            </a:r>
          </a:p>
          <a:p>
            <a:pPr marL="0" marR="0" indent="274320" algn="just">
              <a:spcBef>
                <a:spcPts val="0"/>
              </a:spcBef>
              <a:spcAft>
                <a:spcPts val="0"/>
              </a:spcAft>
              <a:tabLst>
                <a:tab pos="457200" algn="l"/>
                <a:tab pos="914400" algn="l"/>
                <a:tab pos="1371600" algn="l"/>
                <a:tab pos="3246120" algn="ctr"/>
              </a:tabLst>
            </a:pPr>
            <a:r>
              <a:rPr lang="en-US" sz="2400" dirty="0">
                <a:solidFill>
                  <a:schemeClr val="accent1"/>
                </a:solidFill>
                <a:effectLst/>
                <a:ea typeface="Times New Roman" panose="02020603050405020304" pitchFamily="18" charset="0"/>
                <a:cs typeface="Times New Roman" panose="02020603050405020304" pitchFamily="18" charset="0"/>
              </a:rPr>
              <a:t>Lenin</a:t>
            </a:r>
            <a:r>
              <a:rPr lang="en-US" sz="2400" dirty="0">
                <a:effectLst/>
                <a:ea typeface="Times New Roman" panose="02020603050405020304" pitchFamily="18" charset="0"/>
                <a:cs typeface="Times New Roman" panose="02020603050405020304" pitchFamily="18" charset="0"/>
              </a:rPr>
              <a:t> said Marxists sow “among the masses </a:t>
            </a:r>
            <a:r>
              <a:rPr lang="en-US" sz="2400" dirty="0">
                <a:solidFill>
                  <a:schemeClr val="tx2"/>
                </a:solidFill>
                <a:effectLst/>
                <a:ea typeface="Times New Roman" panose="02020603050405020304" pitchFamily="18" charset="0"/>
                <a:cs typeface="Times New Roman" panose="02020603050405020304" pitchFamily="18" charset="0"/>
              </a:rPr>
              <a:t>hate, revulsion, and scorn</a:t>
            </a:r>
            <a:r>
              <a:rPr lang="en-US" sz="2400" dirty="0">
                <a:effectLst/>
                <a:ea typeface="Times New Roman" panose="02020603050405020304" pitchFamily="18" charset="0"/>
                <a:cs typeface="Times New Roman" panose="02020603050405020304" pitchFamily="18" charset="0"/>
              </a:rPr>
              <a:t> toward those who disagree with us.” “The press [media] should be not only a collective propagandist and a collective agitator, but also a collective organizer of the masses.” </a:t>
            </a:r>
            <a:r>
              <a:rPr lang="en-US" sz="2400" u="sng" dirty="0">
                <a:solidFill>
                  <a:schemeClr val="bg1"/>
                </a:solidFill>
                <a:effectLst/>
                <a:ea typeface="Times New Roman" panose="02020603050405020304" pitchFamily="18" charset="0"/>
                <a:cs typeface="Times New Roman" panose="02020603050405020304" pitchFamily="18" charset="0"/>
                <a:hlinkClick r:id="rId2">
                  <a:extLst>
                    <a:ext uri="{A12FA001-AC4F-418D-AE19-62706E023703}">
                      <ahyp:hlinkClr xmlns:ahyp="http://schemas.microsoft.com/office/drawing/2018/hyperlinkcolor" val="tx"/>
                    </a:ext>
                  </a:extLst>
                </a:hlinkClick>
              </a:rPr>
              <a:t>(www.azquotes.com</a:t>
            </a:r>
            <a:r>
              <a:rPr lang="en-US" sz="2400" dirty="0">
                <a:solidFill>
                  <a:schemeClr val="bg1"/>
                </a:solidFill>
                <a:effectLst/>
                <a:ea typeface="Times New Roman" panose="02020603050405020304" pitchFamily="18" charset="0"/>
                <a:cs typeface="Times New Roman" panose="02020603050405020304" pitchFamily="18" charset="0"/>
              </a:rPr>
              <a:t>) </a:t>
            </a:r>
          </a:p>
        </p:txBody>
      </p:sp>
    </p:spTree>
  </p:cSld>
  <p:clrMapOvr>
    <a:masterClrMapping/>
  </p:clrMapOvr>
  <p:transition spd="slow">
    <p:zoom dir="in"/>
  </p:transition>
</p:sld>
</file>

<file path=ppt/slides/slide4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lstStyle/>
          <a:p>
            <a:r>
              <a:rPr lang="en-US" dirty="0"/>
              <a:t>Marxism, Corruption, Revolution-2</a:t>
            </a:r>
          </a:p>
        </p:txBody>
      </p:sp>
      <p:sp>
        <p:nvSpPr>
          <p:cNvPr id="17411" name="Rectangle 3"/>
          <p:cNvSpPr>
            <a:spLocks noGrp="1" noChangeArrowheads="1"/>
          </p:cNvSpPr>
          <p:nvPr>
            <p:ph type="body" idx="1"/>
          </p:nvPr>
        </p:nvSpPr>
        <p:spPr>
          <a:xfrm>
            <a:off x="533400" y="1219200"/>
            <a:ext cx="8001000" cy="4967514"/>
          </a:xfrm>
        </p:spPr>
        <p:txBody>
          <a:bodyPr>
            <a:spAutoFit/>
          </a:bodyPr>
          <a:lstStyle/>
          <a:p>
            <a:r>
              <a:rPr lang="en-US" sz="2400" dirty="0">
                <a:solidFill>
                  <a:schemeClr val="accent1"/>
                </a:solidFill>
              </a:rPr>
              <a:t>Lenin</a:t>
            </a:r>
            <a:r>
              <a:rPr lang="en-US" sz="2400" dirty="0"/>
              <a:t>: </a:t>
            </a:r>
            <a:r>
              <a:rPr lang="en-US" sz="2400" dirty="0">
                <a:effectLst/>
                <a:ea typeface="Times New Roman" panose="02020603050405020304" pitchFamily="18" charset="0"/>
                <a:cs typeface="Times New Roman" panose="02020603050405020304" pitchFamily="18" charset="0"/>
              </a:rPr>
              <a:t>“Only </a:t>
            </a:r>
            <a:r>
              <a:rPr lang="en-US" sz="2400" dirty="0">
                <a:solidFill>
                  <a:schemeClr val="tx2"/>
                </a:solidFill>
                <a:effectLst/>
                <a:ea typeface="Times New Roman" panose="02020603050405020304" pitchFamily="18" charset="0"/>
                <a:cs typeface="Times New Roman" panose="02020603050405020304" pitchFamily="18" charset="0"/>
              </a:rPr>
              <a:t>insurrection</a:t>
            </a:r>
            <a:r>
              <a:rPr lang="en-US" sz="2400" dirty="0">
                <a:effectLst/>
                <a:ea typeface="Times New Roman" panose="02020603050405020304" pitchFamily="18" charset="0"/>
                <a:cs typeface="Times New Roman" panose="02020603050405020304" pitchFamily="18" charset="0"/>
              </a:rPr>
              <a:t> can guarantee the victory of the revolution” (SW3- 327). </a:t>
            </a:r>
            <a:endParaRPr lang="en-US" sz="2400" dirty="0"/>
          </a:p>
          <a:p>
            <a:r>
              <a:rPr lang="en-US" sz="2400" dirty="0">
                <a:effectLst/>
                <a:ea typeface="Times New Roman" panose="02020603050405020304" pitchFamily="18" charset="0"/>
                <a:cs typeface="Times New Roman" panose="02020603050405020304" pitchFamily="18" charset="0"/>
              </a:rPr>
              <a:t>Again: “The substitution of the proletarian state for the bourgeois state is impossible without a </a:t>
            </a:r>
            <a:r>
              <a:rPr lang="en-US" sz="2400" dirty="0">
                <a:solidFill>
                  <a:schemeClr val="tx2"/>
                </a:solidFill>
                <a:effectLst/>
                <a:ea typeface="Times New Roman" panose="02020603050405020304" pitchFamily="18" charset="0"/>
                <a:cs typeface="Times New Roman" panose="02020603050405020304" pitchFamily="18" charset="0"/>
              </a:rPr>
              <a:t>violent revolution</a:t>
            </a:r>
            <a:r>
              <a:rPr lang="en-US" sz="2400" dirty="0">
                <a:effectLst/>
                <a:ea typeface="Times New Roman" panose="02020603050405020304" pitchFamily="18" charset="0"/>
                <a:cs typeface="Times New Roman" panose="02020603050405020304" pitchFamily="18" charset="0"/>
              </a:rPr>
              <a:t>” (SW7-21). </a:t>
            </a:r>
            <a:endParaRPr lang="en-US" sz="2400" dirty="0"/>
          </a:p>
          <a:p>
            <a:pPr marL="0" marR="0" indent="274320" algn="just">
              <a:spcBef>
                <a:spcPts val="0"/>
              </a:spcBef>
              <a:spcAft>
                <a:spcPts val="0"/>
              </a:spcAft>
              <a:tabLst>
                <a:tab pos="457200" algn="l"/>
                <a:tab pos="914400" algn="l"/>
                <a:tab pos="1371600" algn="l"/>
                <a:tab pos="3246120" algn="ctr"/>
              </a:tabLst>
            </a:pPr>
            <a:r>
              <a:rPr lang="en-US" sz="2400" dirty="0">
                <a:effectLst/>
                <a:ea typeface="Times New Roman" panose="02020603050405020304" pitchFamily="18" charset="0"/>
                <a:cs typeface="Times New Roman" panose="02020603050405020304" pitchFamily="18" charset="0"/>
              </a:rPr>
              <a:t>Again: “</a:t>
            </a:r>
            <a:r>
              <a:rPr lang="en-US" sz="2400" dirty="0">
                <a:solidFill>
                  <a:schemeClr val="tx2"/>
                </a:solidFill>
                <a:effectLst/>
                <a:ea typeface="Times New Roman" panose="02020603050405020304" pitchFamily="18" charset="0"/>
                <a:cs typeface="Times New Roman" panose="02020603050405020304" pitchFamily="18" charset="0"/>
              </a:rPr>
              <a:t>Riots – demonstrations – street battles </a:t>
            </a:r>
            <a:r>
              <a:rPr lang="en-US" sz="2400" dirty="0">
                <a:effectLst/>
                <a:ea typeface="Times New Roman" panose="02020603050405020304" pitchFamily="18" charset="0"/>
                <a:cs typeface="Times New Roman" panose="02020603050405020304" pitchFamily="18" charset="0"/>
              </a:rPr>
              <a:t>… – such are the stages in the development of a popular uprising … The revolutionary army is needed because </a:t>
            </a:r>
            <a:r>
              <a:rPr lang="en-US" sz="2400" dirty="0">
                <a:solidFill>
                  <a:schemeClr val="tx2"/>
                </a:solidFill>
                <a:effectLst/>
                <a:ea typeface="Times New Roman" panose="02020603050405020304" pitchFamily="18" charset="0"/>
                <a:cs typeface="Times New Roman" panose="02020603050405020304" pitchFamily="18" charset="0"/>
              </a:rPr>
              <a:t>great historical questions can be solved only by violence</a:t>
            </a:r>
            <a:r>
              <a:rPr lang="en-US" sz="2400" dirty="0">
                <a:effectLst/>
                <a:ea typeface="Times New Roman" panose="02020603050405020304" pitchFamily="18" charset="0"/>
                <a:cs typeface="Times New Roman" panose="02020603050405020304" pitchFamily="18" charset="0"/>
              </a:rPr>
              <a:t>.” (SW3-312f). </a:t>
            </a:r>
          </a:p>
          <a:p>
            <a:pPr marL="0" marR="0" indent="274320" algn="just">
              <a:spcBef>
                <a:spcPts val="0"/>
              </a:spcBef>
              <a:spcAft>
                <a:spcPts val="0"/>
              </a:spcAft>
              <a:tabLst>
                <a:tab pos="457200" algn="l"/>
                <a:tab pos="914400" algn="l"/>
                <a:tab pos="1371600" algn="l"/>
                <a:tab pos="3246120" algn="ctr"/>
              </a:tabLst>
            </a:pPr>
            <a:r>
              <a:rPr lang="en-US" sz="2400" dirty="0">
                <a:solidFill>
                  <a:schemeClr val="accent1"/>
                </a:solidFill>
                <a:effectLst/>
                <a:ea typeface="Times New Roman" panose="02020603050405020304" pitchFamily="18" charset="0"/>
                <a:cs typeface="Times New Roman" panose="02020603050405020304" pitchFamily="18" charset="0"/>
              </a:rPr>
              <a:t>Engels</a:t>
            </a:r>
            <a:r>
              <a:rPr lang="en-US" sz="2400" dirty="0">
                <a:effectLst/>
                <a:ea typeface="Times New Roman" panose="02020603050405020304" pitchFamily="18" charset="0"/>
                <a:cs typeface="Times New Roman" panose="02020603050405020304" pitchFamily="18" charset="0"/>
              </a:rPr>
              <a:t> wrote that Communists must “recognize no means of carrying out these objects other than a democratic </a:t>
            </a:r>
            <a:r>
              <a:rPr lang="en-US" sz="2400" dirty="0">
                <a:solidFill>
                  <a:schemeClr val="tx1"/>
                </a:solidFill>
                <a:effectLst/>
                <a:ea typeface="Times New Roman" panose="02020603050405020304" pitchFamily="18" charset="0"/>
                <a:cs typeface="Times New Roman" panose="02020603050405020304" pitchFamily="18" charset="0"/>
              </a:rPr>
              <a:t>revolution by force</a:t>
            </a:r>
            <a:r>
              <a:rPr lang="en-US" sz="2400" dirty="0">
                <a:effectLst/>
                <a:ea typeface="Times New Roman" panose="02020603050405020304" pitchFamily="18" charset="0"/>
                <a:cs typeface="Times New Roman" panose="02020603050405020304" pitchFamily="18" charset="0"/>
              </a:rPr>
              <a:t>” (CFF-134). </a:t>
            </a:r>
          </a:p>
        </p:txBody>
      </p:sp>
    </p:spTree>
  </p:cSld>
  <p:clrMapOvr>
    <a:masterClrMapping/>
  </p:clrMapOvr>
  <p:transition spd="slow">
    <p:zoom dir="in"/>
  </p:transition>
</p:sld>
</file>

<file path=ppt/slides/slide4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lstStyle/>
          <a:p>
            <a:r>
              <a:rPr lang="en-US" dirty="0"/>
              <a:t>Marxism, Corruption, Revolution-3</a:t>
            </a:r>
          </a:p>
        </p:txBody>
      </p:sp>
      <p:sp>
        <p:nvSpPr>
          <p:cNvPr id="17411" name="Rectangle 3"/>
          <p:cNvSpPr>
            <a:spLocks noGrp="1" noChangeArrowheads="1"/>
          </p:cNvSpPr>
          <p:nvPr>
            <p:ph type="body" idx="1"/>
          </p:nvPr>
        </p:nvSpPr>
        <p:spPr>
          <a:xfrm>
            <a:off x="533400" y="1219200"/>
            <a:ext cx="8001000" cy="4967514"/>
          </a:xfrm>
        </p:spPr>
        <p:txBody>
          <a:bodyPr>
            <a:spAutoFit/>
          </a:bodyPr>
          <a:lstStyle/>
          <a:p>
            <a:pPr marL="0" marR="0" indent="274320" algn="just">
              <a:spcBef>
                <a:spcPts val="0"/>
              </a:spcBef>
              <a:spcAft>
                <a:spcPts val="0"/>
              </a:spcAft>
              <a:tabLst>
                <a:tab pos="457200" algn="l"/>
                <a:tab pos="914400" algn="l"/>
                <a:tab pos="1371600" algn="l"/>
                <a:tab pos="3246120" algn="ctr"/>
              </a:tabLst>
            </a:pPr>
            <a:r>
              <a:rPr lang="en-US" sz="2400" dirty="0">
                <a:solidFill>
                  <a:schemeClr val="accent1"/>
                </a:solidFill>
                <a:effectLst/>
                <a:ea typeface="Times New Roman" panose="02020603050405020304" pitchFamily="18" charset="0"/>
                <a:cs typeface="Times New Roman" panose="02020603050405020304" pitchFamily="18" charset="0"/>
              </a:rPr>
              <a:t>Mao</a:t>
            </a:r>
            <a:r>
              <a:rPr lang="en-US" sz="2400" dirty="0">
                <a:effectLst/>
                <a:ea typeface="Times New Roman" panose="02020603050405020304" pitchFamily="18" charset="0"/>
                <a:cs typeface="Times New Roman" panose="02020603050405020304" pitchFamily="18" charset="0"/>
              </a:rPr>
              <a:t> said: “</a:t>
            </a:r>
            <a:r>
              <a:rPr lang="en-US" sz="2400" dirty="0">
                <a:solidFill>
                  <a:schemeClr val="tx1"/>
                </a:solidFill>
                <a:effectLst/>
                <a:ea typeface="Times New Roman" panose="02020603050405020304" pitchFamily="18" charset="0"/>
                <a:cs typeface="Times New Roman" panose="02020603050405020304" pitchFamily="18" charset="0"/>
              </a:rPr>
              <a:t>All political power comes from the barrel of a gun</a:t>
            </a:r>
            <a:r>
              <a:rPr lang="en-US" sz="2400" dirty="0">
                <a:effectLst/>
                <a:ea typeface="Times New Roman" panose="02020603050405020304" pitchFamily="18" charset="0"/>
                <a:cs typeface="Times New Roman" panose="02020603050405020304" pitchFamily="18" charset="0"/>
              </a:rPr>
              <a:t>.” And “</a:t>
            </a:r>
            <a:r>
              <a:rPr lang="en-US" sz="2400" dirty="0">
                <a:solidFill>
                  <a:schemeClr val="tx1"/>
                </a:solidFill>
                <a:effectLst/>
                <a:ea typeface="Times New Roman" panose="02020603050405020304" pitchFamily="18" charset="0"/>
                <a:cs typeface="Times New Roman" panose="02020603050405020304" pitchFamily="18" charset="0"/>
              </a:rPr>
              <a:t>Communism is not love. Communism is a hammer which we use to crush the enemy</a:t>
            </a:r>
            <a:r>
              <a:rPr lang="en-US" sz="2400" dirty="0">
                <a:effectLst/>
                <a:ea typeface="Times New Roman" panose="02020603050405020304" pitchFamily="18" charset="0"/>
                <a:cs typeface="Times New Roman" panose="02020603050405020304" pitchFamily="18" charset="0"/>
              </a:rPr>
              <a:t>.” “</a:t>
            </a:r>
            <a:r>
              <a:rPr lang="en-US" sz="2400" dirty="0">
                <a:solidFill>
                  <a:schemeClr val="tx1"/>
                </a:solidFill>
                <a:effectLst/>
                <a:ea typeface="Times New Roman" panose="02020603050405020304" pitchFamily="18" charset="0"/>
                <a:cs typeface="Times New Roman" panose="02020603050405020304" pitchFamily="18" charset="0"/>
              </a:rPr>
              <a:t>Don’t make a fuss about a world war. At most, people die.</a:t>
            </a:r>
            <a:r>
              <a:rPr lang="en-US" sz="2400" dirty="0">
                <a:effectLst/>
                <a:ea typeface="Times New Roman" panose="02020603050405020304" pitchFamily="18" charset="0"/>
                <a:cs typeface="Times New Roman" panose="02020603050405020304" pitchFamily="18" charset="0"/>
              </a:rPr>
              <a:t>.. It’s best if half the population is left, next best one-third.” </a:t>
            </a:r>
            <a:r>
              <a:rPr lang="en-US" sz="2400" u="sng" dirty="0">
                <a:solidFill>
                  <a:schemeClr val="tx2"/>
                </a:solidFill>
                <a:effectLst/>
                <a:ea typeface="Times New Roman" panose="02020603050405020304" pitchFamily="18" charset="0"/>
                <a:cs typeface="Times New Roman" panose="02020603050405020304" pitchFamily="18" charset="0"/>
                <a:hlinkClick r:id="rId2">
                  <a:extLst>
                    <a:ext uri="{A12FA001-AC4F-418D-AE19-62706E023703}">
                      <ahyp:hlinkClr xmlns:ahyp="http://schemas.microsoft.com/office/drawing/2018/hyperlinkcolor" val="tx"/>
                    </a:ext>
                  </a:extLst>
                </a:hlinkClick>
              </a:rPr>
              <a:t>(www.azquotes.com</a:t>
            </a:r>
            <a:r>
              <a:rPr lang="en-US" sz="2400" dirty="0">
                <a:solidFill>
                  <a:schemeClr val="tx2"/>
                </a:solidFill>
                <a:effectLst/>
                <a:ea typeface="Times New Roman" panose="02020603050405020304" pitchFamily="18" charset="0"/>
                <a:cs typeface="Times New Roman" panose="02020603050405020304" pitchFamily="18" charset="0"/>
              </a:rPr>
              <a:t>)</a:t>
            </a:r>
          </a:p>
          <a:p>
            <a:r>
              <a:rPr lang="en-US" sz="2400" dirty="0"/>
              <a:t>Anatole </a:t>
            </a:r>
            <a:r>
              <a:rPr lang="en-US" sz="2400" dirty="0" err="1"/>
              <a:t>Lunarcharsky</a:t>
            </a:r>
            <a:r>
              <a:rPr lang="en-US" sz="2400" dirty="0"/>
              <a:t>: “</a:t>
            </a:r>
            <a:r>
              <a:rPr lang="en-US" sz="2400" dirty="0">
                <a:solidFill>
                  <a:srgbClr val="66FFFF"/>
                </a:solidFill>
              </a:rPr>
              <a:t>We hate Christians and Christianity. Even the best of them must be considered our worst enemies. They preach love of one’s neighbor and mercy, which is contrary to our principles. Christian love is an obstacle to the development of the Revolution. Down with love of our neighbor! What we want is hate … Only then can we conquer the universe</a:t>
            </a:r>
            <a:r>
              <a:rPr lang="en-US" sz="2400" dirty="0"/>
              <a:t>”</a:t>
            </a:r>
          </a:p>
        </p:txBody>
      </p:sp>
    </p:spTree>
  </p:cSld>
  <p:clrMapOvr>
    <a:masterClrMapping/>
  </p:clrMapOvr>
  <p:transition spd="slow">
    <p:zoom dir="in"/>
  </p:transition>
</p:sld>
</file>

<file path=ppt/slides/slide4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lstStyle/>
          <a:p>
            <a:r>
              <a:rPr lang="en-US" dirty="0"/>
              <a:t>Marxism, Corruption, Revolution-4</a:t>
            </a:r>
          </a:p>
        </p:txBody>
      </p:sp>
      <p:sp>
        <p:nvSpPr>
          <p:cNvPr id="17411" name="Rectangle 3"/>
          <p:cNvSpPr>
            <a:spLocks noGrp="1" noChangeArrowheads="1"/>
          </p:cNvSpPr>
          <p:nvPr>
            <p:ph type="body" idx="1"/>
          </p:nvPr>
        </p:nvSpPr>
        <p:spPr>
          <a:xfrm>
            <a:off x="533400" y="1219200"/>
            <a:ext cx="8001000" cy="3564053"/>
          </a:xfrm>
        </p:spPr>
        <p:txBody>
          <a:bodyPr>
            <a:spAutoFit/>
          </a:bodyPr>
          <a:lstStyle/>
          <a:p>
            <a:r>
              <a:rPr lang="en-US" sz="2400" dirty="0"/>
              <a:t>“</a:t>
            </a:r>
            <a:r>
              <a:rPr lang="en-US" sz="2400" dirty="0">
                <a:solidFill>
                  <a:srgbClr val="66FFFF"/>
                </a:solidFill>
              </a:rPr>
              <a:t>Harry Hay, founder of the modern "gay rights" movement, was a member of the Communist Party USA </a:t>
            </a:r>
            <a:r>
              <a:rPr lang="en-US" sz="2400" dirty="0"/>
              <a:t>and … the FBI maintained a file on him. Hay was also a vocal supporter of the North American Man/Boy Love Association.”</a:t>
            </a:r>
          </a:p>
          <a:p>
            <a:r>
              <a:rPr lang="en-US" sz="2400" dirty="0">
                <a:solidFill>
                  <a:srgbClr val="66FFFF"/>
                </a:solidFill>
              </a:rPr>
              <a:t>Roger Baldwin, one of the founders of the ACLU, was a Communist. </a:t>
            </a:r>
          </a:p>
          <a:p>
            <a:r>
              <a:rPr lang="en-US" sz="2400" dirty="0"/>
              <a:t>“</a:t>
            </a:r>
            <a:r>
              <a:rPr lang="en-US" sz="2400" dirty="0">
                <a:solidFill>
                  <a:schemeClr val="tx1"/>
                </a:solidFill>
              </a:rPr>
              <a:t>The revolution is being financed by Americans who use cocaine.</a:t>
            </a:r>
            <a:r>
              <a:rPr lang="en-US" sz="2400" dirty="0"/>
              <a:t>” </a:t>
            </a:r>
          </a:p>
        </p:txBody>
      </p:sp>
    </p:spTree>
  </p:cSld>
  <p:clrMapOvr>
    <a:masterClrMapping/>
  </p:clrMapOvr>
  <p:transition spd="slow">
    <p:zoom dir="in"/>
  </p:transition>
</p:sld>
</file>

<file path=ppt/slides/slide4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lstStyle/>
          <a:p>
            <a:pPr marL="0" marR="0" indent="274320">
              <a:spcBef>
                <a:spcPts val="300"/>
              </a:spcBef>
              <a:spcAft>
                <a:spcPts val="300"/>
              </a:spcAft>
              <a:tabLst>
                <a:tab pos="457200" algn="l"/>
                <a:tab pos="914400" algn="l"/>
                <a:tab pos="1371600" algn="l"/>
                <a:tab pos="3246120" algn="ctr"/>
              </a:tabLst>
            </a:pPr>
            <a:r>
              <a:rPr lang="en-US" sz="2400" b="1" dirty="0">
                <a:effectLst/>
              </a:rPr>
              <a:t>Neo-Marxism: Social Justice, Critical Race Theory, Wokeness, Cultural Marxism - 1</a:t>
            </a:r>
          </a:p>
        </p:txBody>
      </p:sp>
      <p:sp>
        <p:nvSpPr>
          <p:cNvPr id="17411" name="Rectangle 3"/>
          <p:cNvSpPr>
            <a:spLocks noGrp="1" noChangeArrowheads="1"/>
          </p:cNvSpPr>
          <p:nvPr>
            <p:ph type="body" idx="1"/>
          </p:nvPr>
        </p:nvSpPr>
        <p:spPr>
          <a:xfrm>
            <a:off x="533400" y="1219200"/>
            <a:ext cx="8001000" cy="3785652"/>
          </a:xfrm>
        </p:spPr>
        <p:txBody>
          <a:bodyPr>
            <a:spAutoFit/>
          </a:bodyPr>
          <a:lstStyle/>
          <a:p>
            <a:pPr marL="0" marR="0" indent="274320" algn="just">
              <a:spcBef>
                <a:spcPts val="0"/>
              </a:spcBef>
              <a:spcAft>
                <a:spcPts val="0"/>
              </a:spcAft>
              <a:tabLst>
                <a:tab pos="457200" algn="l"/>
                <a:tab pos="914400" algn="l"/>
                <a:tab pos="1371600" algn="l"/>
                <a:tab pos="3246120" algn="ctr"/>
              </a:tabLst>
            </a:pPr>
            <a:r>
              <a:rPr lang="en-US" sz="2400" dirty="0">
                <a:solidFill>
                  <a:schemeClr val="accent1"/>
                </a:solidFill>
                <a:effectLst/>
                <a:ea typeface="Times New Roman" panose="02020603050405020304" pitchFamily="18" charset="0"/>
                <a:cs typeface="Times New Roman" panose="02020603050405020304" pitchFamily="18" charset="0"/>
              </a:rPr>
              <a:t>Saul Alinsky: </a:t>
            </a:r>
            <a:r>
              <a:rPr lang="en-US" sz="2400" dirty="0">
                <a:effectLst/>
                <a:ea typeface="Times New Roman" panose="02020603050405020304" pitchFamily="18" charset="0"/>
                <a:cs typeface="Times New Roman" panose="02020603050405020304" pitchFamily="18" charset="0"/>
              </a:rPr>
              <a:t>“The organizer’s first job is to </a:t>
            </a:r>
            <a:r>
              <a:rPr lang="en-US" sz="2400" dirty="0">
                <a:solidFill>
                  <a:schemeClr val="tx1"/>
                </a:solidFill>
                <a:effectLst/>
                <a:ea typeface="Times New Roman" panose="02020603050405020304" pitchFamily="18" charset="0"/>
                <a:cs typeface="Times New Roman" panose="02020603050405020304" pitchFamily="18" charset="0"/>
              </a:rPr>
              <a:t>create the issues or problems, and … rub raw the resentments of the people of the community; fan the latent hostilities </a:t>
            </a:r>
            <a:r>
              <a:rPr lang="en-US" sz="2400" dirty="0">
                <a:effectLst/>
                <a:ea typeface="Times New Roman" panose="02020603050405020304" pitchFamily="18" charset="0"/>
                <a:cs typeface="Times New Roman" panose="02020603050405020304" pitchFamily="18" charset="0"/>
              </a:rPr>
              <a:t>of many of the people to the point of overt expression. He must search out controversy and issues … </a:t>
            </a:r>
            <a:r>
              <a:rPr lang="en-US" sz="2400" dirty="0">
                <a:solidFill>
                  <a:schemeClr val="tx1"/>
                </a:solidFill>
                <a:effectLst/>
                <a:ea typeface="Times New Roman" panose="02020603050405020304" pitchFamily="18" charset="0"/>
                <a:cs typeface="Times New Roman" panose="02020603050405020304" pitchFamily="18" charset="0"/>
              </a:rPr>
              <a:t>An organizer must stir up dissatisfaction and discontent.</a:t>
            </a:r>
            <a:r>
              <a:rPr lang="en-US" sz="2400" dirty="0">
                <a:effectLst/>
                <a:ea typeface="Times New Roman" panose="02020603050405020304" pitchFamily="18" charset="0"/>
                <a:cs typeface="Times New Roman" panose="02020603050405020304" pitchFamily="18" charset="0"/>
              </a:rPr>
              <a:t>" </a:t>
            </a:r>
          </a:p>
          <a:p>
            <a:pPr marL="0" marR="0" indent="274320" algn="just">
              <a:spcBef>
                <a:spcPts val="0"/>
              </a:spcBef>
              <a:spcAft>
                <a:spcPts val="0"/>
              </a:spcAft>
              <a:tabLst>
                <a:tab pos="457200" algn="l"/>
                <a:tab pos="914400" algn="l"/>
                <a:tab pos="1371600" algn="l"/>
                <a:tab pos="3246120" algn="ctr"/>
              </a:tabLst>
            </a:pPr>
            <a:r>
              <a:rPr lang="en-US" sz="2400" dirty="0">
                <a:effectLst/>
                <a:ea typeface="Times New Roman" panose="02020603050405020304" pitchFamily="18" charset="0"/>
                <a:cs typeface="Times New Roman" panose="02020603050405020304" pitchFamily="18" charset="0"/>
              </a:rPr>
              <a:t>And, “They have the guns and therefore we are for peace and for reformation through the ballot. </a:t>
            </a:r>
            <a:r>
              <a:rPr lang="en-US" sz="2400" dirty="0">
                <a:solidFill>
                  <a:schemeClr val="tx1"/>
                </a:solidFill>
                <a:effectLst/>
                <a:ea typeface="Times New Roman" panose="02020603050405020304" pitchFamily="18" charset="0"/>
                <a:cs typeface="Times New Roman" panose="02020603050405020304" pitchFamily="18" charset="0"/>
              </a:rPr>
              <a:t>When we have the guns then it will be through the bullet.” (</a:t>
            </a:r>
            <a:r>
              <a:rPr lang="en-US" sz="2400" u="sng" dirty="0">
                <a:solidFill>
                  <a:schemeClr val="tx1"/>
                </a:solidFill>
                <a:effectLst/>
                <a:ea typeface="Times New Roman" panose="02020603050405020304" pitchFamily="18" charset="0"/>
                <a:cs typeface="Times New Roman" panose="02020603050405020304" pitchFamily="18" charset="0"/>
                <a:hlinkClick r:id="rId2">
                  <a:extLst>
                    <a:ext uri="{A12FA001-AC4F-418D-AE19-62706E023703}">
                      <ahyp:hlinkClr xmlns:ahyp="http://schemas.microsoft.com/office/drawing/2018/hyperlinkcolor" val="tx"/>
                    </a:ext>
                  </a:extLst>
                </a:hlinkClick>
              </a:rPr>
              <a:t>www.azquotes.com</a:t>
            </a:r>
            <a:r>
              <a:rPr lang="en-US" sz="2400" dirty="0">
                <a:solidFill>
                  <a:schemeClr val="tx1"/>
                </a:solidFill>
                <a:effectLst/>
                <a:ea typeface="Times New Roman" panose="02020603050405020304" pitchFamily="18" charset="0"/>
                <a:cs typeface="Times New Roman" panose="02020603050405020304" pitchFamily="18" charset="0"/>
              </a:rPr>
              <a:t>) </a:t>
            </a:r>
          </a:p>
        </p:txBody>
      </p:sp>
    </p:spTree>
    <p:extLst>
      <p:ext uri="{BB962C8B-B14F-4D97-AF65-F5344CB8AC3E}">
        <p14:creationId xmlns:p14="http://schemas.microsoft.com/office/powerpoint/2010/main" val="3388047507"/>
      </p:ext>
    </p:extLst>
  </p:cSld>
  <p:clrMapOvr>
    <a:masterClrMapping/>
  </p:clrMapOvr>
  <p:transition spd="slow">
    <p:zoom dir="in"/>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7411">
                                            <p:txEl>
                                              <p:pRg st="0" end="0"/>
                                            </p:txEl>
                                          </p:spTgt>
                                        </p:tgtEl>
                                        <p:attrNameLst>
                                          <p:attrName>style.visibility</p:attrName>
                                        </p:attrNameLst>
                                      </p:cBhvr>
                                      <p:to>
                                        <p:strVal val="visible"/>
                                      </p:to>
                                    </p:set>
                                    <p:animEffect transition="in" filter="fade">
                                      <p:cBhvr>
                                        <p:cTn id="7" dur="500"/>
                                        <p:tgtEl>
                                          <p:spTgt spid="17411">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7411">
                                            <p:txEl>
                                              <p:pRg st="1" end="1"/>
                                            </p:txEl>
                                          </p:spTgt>
                                        </p:tgtEl>
                                        <p:attrNameLst>
                                          <p:attrName>style.visibility</p:attrName>
                                        </p:attrNameLst>
                                      </p:cBhvr>
                                      <p:to>
                                        <p:strVal val="visible"/>
                                      </p:to>
                                    </p:set>
                                    <p:animEffect transition="in" filter="fade">
                                      <p:cBhvr>
                                        <p:cTn id="10" dur="500"/>
                                        <p:tgtEl>
                                          <p:spTgt spid="17411">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1" grpId="0" uiExpand="1" build="p"/>
    </p:bldLst>
  </p:timing>
</p:sld>
</file>

<file path=ppt/slides/slide5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lstStyle/>
          <a:p>
            <a:pPr marL="0" marR="0" indent="274320">
              <a:spcBef>
                <a:spcPts val="300"/>
              </a:spcBef>
              <a:spcAft>
                <a:spcPts val="300"/>
              </a:spcAft>
              <a:tabLst>
                <a:tab pos="457200" algn="l"/>
                <a:tab pos="914400" algn="l"/>
                <a:tab pos="1371600" algn="l"/>
                <a:tab pos="3246120" algn="ctr"/>
              </a:tabLst>
            </a:pPr>
            <a:r>
              <a:rPr lang="en-US" sz="2400" b="1" dirty="0">
                <a:effectLst/>
              </a:rPr>
              <a:t>Neo-Marxism: Social Justice, Critical Race Theory, Wokeness, Cultural Marxism - 2</a:t>
            </a:r>
          </a:p>
        </p:txBody>
      </p:sp>
      <p:sp>
        <p:nvSpPr>
          <p:cNvPr id="17411" name="Rectangle 3"/>
          <p:cNvSpPr>
            <a:spLocks noGrp="1" noChangeArrowheads="1"/>
          </p:cNvSpPr>
          <p:nvPr>
            <p:ph type="body" idx="1"/>
          </p:nvPr>
        </p:nvSpPr>
        <p:spPr>
          <a:xfrm>
            <a:off x="533400" y="1219200"/>
            <a:ext cx="8001000" cy="5693866"/>
          </a:xfrm>
        </p:spPr>
        <p:txBody>
          <a:bodyPr>
            <a:spAutoFit/>
          </a:bodyPr>
          <a:lstStyle/>
          <a:p>
            <a:pPr marL="0" marR="0" indent="274320" algn="just">
              <a:spcBef>
                <a:spcPts val="0"/>
              </a:spcBef>
              <a:spcAft>
                <a:spcPts val="0"/>
              </a:spcAft>
              <a:tabLst>
                <a:tab pos="457200" algn="l"/>
                <a:tab pos="914400" algn="l"/>
                <a:tab pos="1371600" algn="l"/>
                <a:tab pos="3246120" algn="ctr"/>
              </a:tabLst>
            </a:pPr>
            <a:r>
              <a:rPr lang="en-US" sz="2400" dirty="0">
                <a:solidFill>
                  <a:schemeClr val="tx1"/>
                </a:solidFill>
                <a:effectLst/>
                <a:ea typeface="Times New Roman" panose="02020603050405020304" pitchFamily="18" charset="0"/>
                <a:cs typeface="Times New Roman" panose="02020603050405020304" pitchFamily="18" charset="0"/>
              </a:rPr>
              <a:t>Saul Alinsky</a:t>
            </a:r>
            <a:r>
              <a:rPr lang="en-US" sz="2400" dirty="0">
                <a:solidFill>
                  <a:schemeClr val="tx1"/>
                </a:solidFill>
                <a:ea typeface="Times New Roman" panose="02020603050405020304" pitchFamily="18" charset="0"/>
                <a:cs typeface="Times New Roman" panose="02020603050405020304" pitchFamily="18" charset="0"/>
              </a:rPr>
              <a:t>’s </a:t>
            </a:r>
            <a:r>
              <a:rPr lang="en-US" sz="2400" dirty="0">
                <a:effectLst/>
                <a:ea typeface="Times New Roman" panose="02020603050405020304" pitchFamily="18" charset="0"/>
                <a:cs typeface="Times New Roman" panose="02020603050405020304" pitchFamily="18" charset="0"/>
              </a:rPr>
              <a:t>rules for creating chaos in society:</a:t>
            </a:r>
          </a:p>
          <a:p>
            <a:pPr marR="274320" indent="274320" algn="just">
              <a:spcBef>
                <a:spcPts val="300"/>
              </a:spcBef>
              <a:spcAft>
                <a:spcPts val="0"/>
              </a:spcAft>
              <a:tabLst>
                <a:tab pos="457200" algn="l"/>
                <a:tab pos="914400" algn="l"/>
                <a:tab pos="1371600" algn="l"/>
                <a:tab pos="3246120" algn="ctr"/>
              </a:tabLst>
            </a:pPr>
            <a:r>
              <a:rPr lang="en-US" sz="2400" dirty="0">
                <a:effectLst/>
                <a:ea typeface="Times New Roman" panose="02020603050405020304" pitchFamily="18" charset="0"/>
                <a:cs typeface="Times New Roman" panose="02020603050405020304" pitchFamily="18" charset="0"/>
              </a:rPr>
              <a:t>1) </a:t>
            </a:r>
            <a:r>
              <a:rPr lang="en-US" sz="2400" i="1" dirty="0">
                <a:effectLst/>
                <a:ea typeface="Times New Roman" panose="02020603050405020304" pitchFamily="18" charset="0"/>
                <a:cs typeface="Times New Roman" panose="02020603050405020304" pitchFamily="18" charset="0"/>
              </a:rPr>
              <a:t>Live by </a:t>
            </a:r>
            <a:r>
              <a:rPr lang="en-US" sz="2400" i="1" dirty="0">
                <a:solidFill>
                  <a:schemeClr val="tx1"/>
                </a:solidFill>
                <a:effectLst/>
                <a:ea typeface="Times New Roman" panose="02020603050405020304" pitchFamily="18" charset="0"/>
                <a:cs typeface="Times New Roman" panose="02020603050405020304" pitchFamily="18" charset="0"/>
              </a:rPr>
              <a:t>the Rule of Personal Destruction</a:t>
            </a:r>
            <a:r>
              <a:rPr lang="en-US" sz="2400" dirty="0">
                <a:solidFill>
                  <a:schemeClr val="tx1"/>
                </a:solidFill>
                <a:effectLst/>
                <a:ea typeface="Times New Roman" panose="02020603050405020304" pitchFamily="18" charset="0"/>
                <a:cs typeface="Times New Roman" panose="02020603050405020304" pitchFamily="18" charset="0"/>
              </a:rPr>
              <a:t>. Treat your adversary as non-human, deserving of zero respect or compassion</a:t>
            </a:r>
            <a:r>
              <a:rPr lang="en-US" sz="2400" dirty="0">
                <a:effectLst/>
                <a:ea typeface="Times New Roman" panose="02020603050405020304" pitchFamily="18" charset="0"/>
                <a:cs typeface="Times New Roman" panose="02020603050405020304" pitchFamily="18" charset="0"/>
              </a:rPr>
              <a:t>. … make your attack personal, and polarize public opinion about them. … demonize them until they are deemed Evil. …</a:t>
            </a:r>
          </a:p>
          <a:p>
            <a:pPr marR="274320" indent="274320" algn="just">
              <a:spcBef>
                <a:spcPts val="300"/>
              </a:spcBef>
              <a:spcAft>
                <a:spcPts val="0"/>
              </a:spcAft>
              <a:tabLst>
                <a:tab pos="457200" algn="l"/>
                <a:tab pos="914400" algn="l"/>
                <a:tab pos="1371600" algn="l"/>
                <a:tab pos="3246120" algn="ctr"/>
              </a:tabLst>
            </a:pPr>
            <a:r>
              <a:rPr lang="en-US" sz="2400" dirty="0">
                <a:effectLst/>
                <a:ea typeface="Times New Roman" panose="02020603050405020304" pitchFamily="18" charset="0"/>
                <a:cs typeface="Times New Roman" panose="02020603050405020304" pitchFamily="18" charset="0"/>
              </a:rPr>
              <a:t>3) </a:t>
            </a:r>
            <a:r>
              <a:rPr lang="en-US" sz="2400" i="1" dirty="0">
                <a:effectLst/>
                <a:ea typeface="Times New Roman" panose="02020603050405020304" pitchFamily="18" charset="0"/>
                <a:cs typeface="Times New Roman" panose="02020603050405020304" pitchFamily="18" charset="0"/>
              </a:rPr>
              <a:t>Never let up with your pressure on your foe</a:t>
            </a:r>
            <a:r>
              <a:rPr lang="en-US" sz="2400" dirty="0">
                <a:effectLst/>
                <a:ea typeface="Times New Roman" panose="02020603050405020304" pitchFamily="18" charset="0"/>
                <a:cs typeface="Times New Roman" panose="02020603050405020304" pitchFamily="18" charset="0"/>
              </a:rPr>
              <a:t>. </a:t>
            </a:r>
          </a:p>
          <a:p>
            <a:pPr marR="274320" indent="274320" algn="just">
              <a:spcBef>
                <a:spcPts val="300"/>
              </a:spcBef>
              <a:spcAft>
                <a:spcPts val="0"/>
              </a:spcAft>
              <a:tabLst>
                <a:tab pos="457200" algn="l"/>
                <a:tab pos="914400" algn="l"/>
                <a:tab pos="1371600" algn="l"/>
                <a:tab pos="3246120" algn="ctr"/>
              </a:tabLst>
            </a:pPr>
            <a:r>
              <a:rPr lang="en-US" sz="2400" dirty="0">
                <a:effectLst/>
                <a:ea typeface="Times New Roman" panose="02020603050405020304" pitchFamily="18" charset="0"/>
                <a:cs typeface="Times New Roman" panose="02020603050405020304" pitchFamily="18" charset="0"/>
              </a:rPr>
              <a:t>4) </a:t>
            </a:r>
            <a:r>
              <a:rPr lang="en-US" sz="2400" i="1" dirty="0">
                <a:effectLst/>
                <a:ea typeface="Times New Roman" panose="02020603050405020304" pitchFamily="18" charset="0"/>
                <a:cs typeface="Times New Roman" panose="02020603050405020304" pitchFamily="18" charset="0"/>
              </a:rPr>
              <a:t>Force them to live every second of their lives by every rule they preach</a:t>
            </a:r>
            <a:r>
              <a:rPr lang="en-US" sz="2400" dirty="0">
                <a:effectLst/>
                <a:ea typeface="Times New Roman" panose="02020603050405020304" pitchFamily="18" charset="0"/>
                <a:cs typeface="Times New Roman" panose="02020603050405020304" pitchFamily="18" charset="0"/>
              </a:rPr>
              <a:t> </a:t>
            </a:r>
          </a:p>
          <a:p>
            <a:pPr marR="274320" indent="274320" algn="just">
              <a:spcBef>
                <a:spcPts val="300"/>
              </a:spcBef>
              <a:spcAft>
                <a:spcPts val="0"/>
              </a:spcAft>
              <a:tabLst>
                <a:tab pos="457200" algn="l"/>
                <a:tab pos="914400" algn="l"/>
                <a:tab pos="1371600" algn="l"/>
                <a:tab pos="3246120" algn="ctr"/>
              </a:tabLst>
            </a:pPr>
            <a:r>
              <a:rPr lang="en-US" sz="2400" dirty="0">
                <a:effectLst/>
                <a:ea typeface="Times New Roman" panose="02020603050405020304" pitchFamily="18" charset="0"/>
                <a:cs typeface="Times New Roman" panose="02020603050405020304" pitchFamily="18" charset="0"/>
              </a:rPr>
              <a:t>7) </a:t>
            </a:r>
            <a:r>
              <a:rPr lang="en-US" sz="2400" i="1" dirty="0">
                <a:effectLst/>
                <a:ea typeface="Times New Roman" panose="02020603050405020304" pitchFamily="18" charset="0"/>
                <a:cs typeface="Times New Roman" panose="02020603050405020304" pitchFamily="18" charset="0"/>
              </a:rPr>
              <a:t>Your actions are only important insofar as they engender </a:t>
            </a:r>
            <a:r>
              <a:rPr lang="en-US" sz="2400" i="1" dirty="0">
                <a:solidFill>
                  <a:schemeClr val="tx1"/>
                </a:solidFill>
                <a:effectLst/>
                <a:ea typeface="Times New Roman" panose="02020603050405020304" pitchFamily="18" charset="0"/>
                <a:cs typeface="Times New Roman" panose="02020603050405020304" pitchFamily="18" charset="0"/>
              </a:rPr>
              <a:t>an overreaction or a misstep by your enemy</a:t>
            </a:r>
            <a:r>
              <a:rPr lang="en-US" sz="2400" dirty="0">
                <a:solidFill>
                  <a:schemeClr val="tx1"/>
                </a:solidFill>
                <a:effectLst/>
                <a:ea typeface="Times New Roman" panose="02020603050405020304" pitchFamily="18" charset="0"/>
                <a:cs typeface="Times New Roman" panose="02020603050405020304" pitchFamily="18" charset="0"/>
              </a:rPr>
              <a:t>. Disinformation and deception are your friends</a:t>
            </a:r>
            <a:r>
              <a:rPr lang="en-US" sz="2400" dirty="0">
                <a:effectLst/>
                <a:ea typeface="Times New Roman" panose="02020603050405020304" pitchFamily="18" charset="0"/>
                <a:cs typeface="Times New Roman" panose="02020603050405020304" pitchFamily="18" charset="0"/>
              </a:rPr>
              <a:t>.” – </a:t>
            </a:r>
            <a:r>
              <a:rPr lang="en-US" sz="1800" i="1" dirty="0">
                <a:effectLst/>
                <a:ea typeface="Times New Roman" panose="02020603050405020304" pitchFamily="18" charset="0"/>
                <a:cs typeface="Times New Roman" panose="02020603050405020304" pitchFamily="18" charset="0"/>
              </a:rPr>
              <a:t>Rules for Radicals</a:t>
            </a:r>
            <a:r>
              <a:rPr lang="en-US" sz="1800" dirty="0">
                <a:effectLst/>
                <a:ea typeface="Times New Roman" panose="02020603050405020304" pitchFamily="18" charset="0"/>
                <a:cs typeface="Times New Roman" panose="02020603050405020304" pitchFamily="18" charset="0"/>
              </a:rPr>
              <a:t> summarized by Sebastian </a:t>
            </a:r>
            <a:r>
              <a:rPr lang="en-US" sz="1800" dirty="0" err="1">
                <a:effectLst/>
                <a:ea typeface="Times New Roman" panose="02020603050405020304" pitchFamily="18" charset="0"/>
                <a:cs typeface="Times New Roman" panose="02020603050405020304" pitchFamily="18" charset="0"/>
              </a:rPr>
              <a:t>Gorka</a:t>
            </a:r>
            <a:r>
              <a:rPr lang="en-US" sz="1800" dirty="0">
                <a:effectLst/>
                <a:ea typeface="Times New Roman" panose="02020603050405020304" pitchFamily="18" charset="0"/>
                <a:cs typeface="Times New Roman" panose="02020603050405020304" pitchFamily="18" charset="0"/>
              </a:rPr>
              <a:t>, </a:t>
            </a:r>
            <a:r>
              <a:rPr lang="en-US" sz="1800" u="sng" dirty="0">
                <a:solidFill>
                  <a:schemeClr val="tx1"/>
                </a:solidFill>
                <a:effectLst/>
                <a:ea typeface="Times New Roman" panose="02020603050405020304" pitchFamily="18" charset="0"/>
                <a:cs typeface="Times New Roman" panose="02020603050405020304" pitchFamily="18" charset="0"/>
                <a:hlinkClick r:id="rId2">
                  <a:extLst>
                    <a:ext uri="{A12FA001-AC4F-418D-AE19-62706E023703}">
                      <ahyp:hlinkClr xmlns:ahyp="http://schemas.microsoft.com/office/drawing/2018/hyperlinkcolor" val="tx"/>
                    </a:ext>
                  </a:extLst>
                </a:hlinkClick>
              </a:rPr>
              <a:t>https://amgreatness.com/2020/07/29/from-alinsky-to-aoc-will-communism-finally-win-in-america/</a:t>
            </a:r>
            <a:r>
              <a:rPr lang="en-US" sz="1800" dirty="0">
                <a:solidFill>
                  <a:schemeClr val="tx1"/>
                </a:solidFill>
                <a:effectLst/>
                <a:ea typeface="Times New Roman" panose="02020603050405020304" pitchFamily="18" charset="0"/>
                <a:cs typeface="Times New Roman" panose="02020603050405020304" pitchFamily="18" charset="0"/>
              </a:rPr>
              <a:t> </a:t>
            </a:r>
          </a:p>
        </p:txBody>
      </p:sp>
    </p:spTree>
    <p:extLst>
      <p:ext uri="{BB962C8B-B14F-4D97-AF65-F5344CB8AC3E}">
        <p14:creationId xmlns:p14="http://schemas.microsoft.com/office/powerpoint/2010/main" val="3227674878"/>
      </p:ext>
    </p:extLst>
  </p:cSld>
  <p:clrMapOvr>
    <a:masterClrMapping/>
  </p:clrMapOvr>
  <p:transition spd="slow">
    <p:zoom dir="in"/>
  </p:transition>
</p:sld>
</file>

<file path=ppt/slides/slide5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lstStyle/>
          <a:p>
            <a:pPr marL="0" marR="0" indent="274320">
              <a:spcBef>
                <a:spcPts val="300"/>
              </a:spcBef>
              <a:spcAft>
                <a:spcPts val="300"/>
              </a:spcAft>
              <a:tabLst>
                <a:tab pos="457200" algn="l"/>
                <a:tab pos="914400" algn="l"/>
                <a:tab pos="1371600" algn="l"/>
                <a:tab pos="3246120" algn="ctr"/>
              </a:tabLst>
            </a:pPr>
            <a:r>
              <a:rPr lang="en-US" sz="2400" b="1" dirty="0">
                <a:effectLst/>
              </a:rPr>
              <a:t>Neo-Marxism: Social Justice, Critical Race Theory, Wokeness, Cultural Marxism - 3</a:t>
            </a:r>
          </a:p>
        </p:txBody>
      </p:sp>
      <p:sp>
        <p:nvSpPr>
          <p:cNvPr id="17411" name="Rectangle 3"/>
          <p:cNvSpPr>
            <a:spLocks noGrp="1" noChangeArrowheads="1"/>
          </p:cNvSpPr>
          <p:nvPr>
            <p:ph type="body" idx="1"/>
          </p:nvPr>
        </p:nvSpPr>
        <p:spPr>
          <a:xfrm>
            <a:off x="533400" y="1219200"/>
            <a:ext cx="8001000" cy="5016758"/>
          </a:xfrm>
        </p:spPr>
        <p:txBody>
          <a:bodyPr>
            <a:spAutoFit/>
          </a:bodyPr>
          <a:lstStyle/>
          <a:p>
            <a:pPr marL="0" marR="0" indent="274320" algn="just">
              <a:spcBef>
                <a:spcPts val="0"/>
              </a:spcBef>
              <a:spcAft>
                <a:spcPts val="0"/>
              </a:spcAft>
              <a:tabLst>
                <a:tab pos="457200" algn="l"/>
                <a:tab pos="914400" algn="l"/>
                <a:tab pos="1371600" algn="l"/>
                <a:tab pos="3246120" algn="ctr"/>
              </a:tabLst>
            </a:pPr>
            <a:r>
              <a:rPr lang="en-US" sz="2400" dirty="0">
                <a:solidFill>
                  <a:schemeClr val="accent1"/>
                </a:solidFill>
                <a:effectLst/>
                <a:ea typeface="Times New Roman" panose="02020603050405020304" pitchFamily="18" charset="0"/>
                <a:cs typeface="Times New Roman" panose="02020603050405020304" pitchFamily="18" charset="0"/>
              </a:rPr>
              <a:t>Black Lives Matter </a:t>
            </a:r>
            <a:r>
              <a:rPr lang="en-US" sz="2400" dirty="0">
                <a:effectLst/>
                <a:ea typeface="Times New Roman" panose="02020603050405020304" pitchFamily="18" charset="0"/>
                <a:cs typeface="Times New Roman" panose="02020603050405020304" pitchFamily="18" charset="0"/>
              </a:rPr>
              <a:t>was founded by </a:t>
            </a:r>
            <a:r>
              <a:rPr lang="en-US" sz="2400" dirty="0">
                <a:solidFill>
                  <a:schemeClr val="accent2"/>
                </a:solidFill>
                <a:effectLst/>
                <a:ea typeface="Times New Roman" panose="02020603050405020304" pitchFamily="18" charset="0"/>
                <a:cs typeface="Times New Roman" panose="02020603050405020304" pitchFamily="18" charset="0"/>
              </a:rPr>
              <a:t>Patrisse </a:t>
            </a:r>
            <a:r>
              <a:rPr lang="en-US" sz="2400" dirty="0" err="1">
                <a:solidFill>
                  <a:schemeClr val="accent2"/>
                </a:solidFill>
                <a:effectLst/>
                <a:ea typeface="Times New Roman" panose="02020603050405020304" pitchFamily="18" charset="0"/>
                <a:cs typeface="Times New Roman" panose="02020603050405020304" pitchFamily="18" charset="0"/>
              </a:rPr>
              <a:t>Cullors</a:t>
            </a:r>
            <a:r>
              <a:rPr lang="en-US" sz="2400" dirty="0">
                <a:solidFill>
                  <a:schemeClr val="accent2"/>
                </a:solidFill>
                <a:effectLst/>
                <a:ea typeface="Times New Roman" panose="02020603050405020304" pitchFamily="18" charset="0"/>
                <a:cs typeface="Times New Roman" panose="02020603050405020304" pitchFamily="18" charset="0"/>
              </a:rPr>
              <a:t>, Alicia Garza, and Opal Tometi. </a:t>
            </a:r>
          </a:p>
          <a:p>
            <a:pPr marL="0" marR="0" indent="274320" algn="just">
              <a:spcBef>
                <a:spcPts val="0"/>
              </a:spcBef>
              <a:spcAft>
                <a:spcPts val="0"/>
              </a:spcAft>
              <a:tabLst>
                <a:tab pos="457200" algn="l"/>
                <a:tab pos="914400" algn="l"/>
                <a:tab pos="1371600" algn="l"/>
                <a:tab pos="3246120" algn="ctr"/>
              </a:tabLst>
            </a:pPr>
            <a:r>
              <a:rPr lang="en-US" sz="2400" dirty="0" err="1">
                <a:solidFill>
                  <a:schemeClr val="accent1"/>
                </a:solidFill>
                <a:effectLst/>
                <a:ea typeface="Times New Roman" panose="02020603050405020304" pitchFamily="18" charset="0"/>
                <a:cs typeface="Times New Roman" panose="02020603050405020304" pitchFamily="18" charset="0"/>
              </a:rPr>
              <a:t>Cullors</a:t>
            </a:r>
            <a:r>
              <a:rPr lang="en-US" sz="2400" dirty="0">
                <a:solidFill>
                  <a:schemeClr val="accent1"/>
                </a:solidFill>
                <a:effectLst/>
                <a:ea typeface="Times New Roman" panose="02020603050405020304" pitchFamily="18" charset="0"/>
                <a:cs typeface="Times New Roman" panose="02020603050405020304" pitchFamily="18" charset="0"/>
              </a:rPr>
              <a:t>:</a:t>
            </a:r>
            <a:r>
              <a:rPr lang="en-US" sz="2400" dirty="0">
                <a:effectLst/>
                <a:ea typeface="Times New Roman" panose="02020603050405020304" pitchFamily="18" charset="0"/>
                <a:cs typeface="Times New Roman" panose="02020603050405020304" pitchFamily="18" charset="0"/>
              </a:rPr>
              <a:t> BLM “do[es] have an ideological frame. Myself and Alicia in particular are trained organizers. </a:t>
            </a:r>
            <a:r>
              <a:rPr lang="en-US" sz="2400" dirty="0">
                <a:solidFill>
                  <a:schemeClr val="tx1"/>
                </a:solidFill>
                <a:effectLst/>
                <a:ea typeface="Times New Roman" panose="02020603050405020304" pitchFamily="18" charset="0"/>
                <a:cs typeface="Times New Roman" panose="02020603050405020304" pitchFamily="18" charset="0"/>
              </a:rPr>
              <a:t>We are trained Marxists.</a:t>
            </a:r>
            <a:r>
              <a:rPr lang="en-US" sz="2400" dirty="0">
                <a:effectLst/>
                <a:ea typeface="Times New Roman" panose="02020603050405020304" pitchFamily="18" charset="0"/>
                <a:cs typeface="Times New Roman" panose="02020603050405020304" pitchFamily="18" charset="0"/>
              </a:rPr>
              <a:t>”– </a:t>
            </a:r>
            <a:r>
              <a:rPr lang="en-US" sz="1600" u="sng" dirty="0">
                <a:solidFill>
                  <a:schemeClr val="tx1"/>
                </a:solidFill>
                <a:effectLst/>
                <a:ea typeface="Times New Roman" panose="02020603050405020304" pitchFamily="18" charset="0"/>
                <a:cs typeface="Times New Roman" panose="02020603050405020304" pitchFamily="18" charset="0"/>
                <a:hlinkClick r:id="rId2">
                  <a:extLst>
                    <a:ext uri="{A12FA001-AC4F-418D-AE19-62706E023703}">
                      <ahyp:hlinkClr xmlns:ahyp="http://schemas.microsoft.com/office/drawing/2018/hyperlinkcolor" val="tx"/>
                    </a:ext>
                  </a:extLst>
                </a:hlinkClick>
              </a:rPr>
              <a:t>justthenews.com/politics-policy/video-resurfaces-which-black-lives-matter-founder-says-groups-creators-are-trained</a:t>
            </a:r>
            <a:r>
              <a:rPr lang="en-US" sz="1600" dirty="0">
                <a:solidFill>
                  <a:schemeClr val="tx1"/>
                </a:solidFill>
                <a:effectLst/>
                <a:ea typeface="Times New Roman" panose="02020603050405020304" pitchFamily="18" charset="0"/>
                <a:cs typeface="Times New Roman" panose="02020603050405020304" pitchFamily="18" charset="0"/>
              </a:rPr>
              <a:t> (accessed 6/25/2020)</a:t>
            </a:r>
          </a:p>
          <a:p>
            <a:pPr marL="0" marR="0" indent="274320" algn="just">
              <a:spcBef>
                <a:spcPts val="0"/>
              </a:spcBef>
              <a:spcAft>
                <a:spcPts val="0"/>
              </a:spcAft>
              <a:tabLst>
                <a:tab pos="457200" algn="l"/>
                <a:tab pos="914400" algn="l"/>
                <a:tab pos="1371600" algn="l"/>
                <a:tab pos="3246120" algn="ctr"/>
              </a:tabLst>
            </a:pPr>
            <a:r>
              <a:rPr lang="en-US" sz="2400" dirty="0">
                <a:effectLst/>
                <a:ea typeface="Times New Roman" panose="02020603050405020304" pitchFamily="18" charset="0"/>
                <a:cs typeface="Times New Roman" panose="02020603050405020304" pitchFamily="18" charset="0"/>
              </a:rPr>
              <a:t>Her mentor was Eric Mann, a “former member of the Weather Underground charged with </a:t>
            </a:r>
            <a:r>
              <a:rPr lang="en-US" sz="2400" dirty="0">
                <a:solidFill>
                  <a:schemeClr val="tx1"/>
                </a:solidFill>
                <a:effectLst/>
                <a:ea typeface="Times New Roman" panose="02020603050405020304" pitchFamily="18" charset="0"/>
                <a:cs typeface="Times New Roman" panose="02020603050405020304" pitchFamily="18" charset="0"/>
              </a:rPr>
              <a:t>attempted murder of police officers in Boston </a:t>
            </a:r>
            <a:r>
              <a:rPr lang="en-US" sz="2400" dirty="0">
                <a:effectLst/>
                <a:ea typeface="Times New Roman" panose="02020603050405020304" pitchFamily="18" charset="0"/>
                <a:cs typeface="Times New Roman" panose="02020603050405020304" pitchFamily="18" charset="0"/>
              </a:rPr>
              <a:t>back in 1969. The domestic terror group Weather Underground is responsible for </a:t>
            </a:r>
            <a:r>
              <a:rPr lang="en-US" sz="2400" dirty="0">
                <a:solidFill>
                  <a:schemeClr val="tx1"/>
                </a:solidFill>
                <a:effectLst/>
                <a:ea typeface="Times New Roman" panose="02020603050405020304" pitchFamily="18" charset="0"/>
                <a:cs typeface="Times New Roman" panose="02020603050405020304" pitchFamily="18" charset="0"/>
              </a:rPr>
              <a:t>multiple terrorist bombings </a:t>
            </a:r>
            <a:r>
              <a:rPr lang="en-US" sz="2400" dirty="0">
                <a:effectLst/>
                <a:ea typeface="Times New Roman" panose="02020603050405020304" pitchFamily="18" charset="0"/>
                <a:cs typeface="Times New Roman" panose="02020603050405020304" pitchFamily="18" charset="0"/>
              </a:rPr>
              <a:t>at the U.S. Capitol, the State Department, and the Pentagon during the 1960s and ‘70s.” - </a:t>
            </a:r>
            <a:r>
              <a:rPr lang="en-US" sz="1600" u="sng" dirty="0">
                <a:solidFill>
                  <a:schemeClr val="tx1"/>
                </a:solidFill>
                <a:effectLst/>
                <a:ea typeface="Times New Roman" panose="02020603050405020304" pitchFamily="18" charset="0"/>
                <a:cs typeface="Times New Roman" panose="02020603050405020304" pitchFamily="18" charset="0"/>
                <a:hlinkClick r:id="rId3">
                  <a:extLst>
                    <a:ext uri="{A12FA001-AC4F-418D-AE19-62706E023703}">
                      <ahyp:hlinkClr xmlns:ahyp="http://schemas.microsoft.com/office/drawing/2018/hyperlinkcolor" val="tx"/>
                    </a:ext>
                  </a:extLst>
                </a:hlinkClick>
              </a:rPr>
              <a:t>thefederalist.com/2020/07/08/black-lives-matter-in-public-schools-is-turning-kids-into-little-marxists/</a:t>
            </a:r>
            <a:r>
              <a:rPr lang="en-US" sz="1600" dirty="0">
                <a:solidFill>
                  <a:schemeClr val="tx1"/>
                </a:solidFill>
                <a:effectLst/>
                <a:ea typeface="Times New Roman" panose="02020603050405020304" pitchFamily="18" charset="0"/>
                <a:cs typeface="Times New Roman" panose="02020603050405020304" pitchFamily="18" charset="0"/>
              </a:rPr>
              <a:t> </a:t>
            </a:r>
          </a:p>
        </p:txBody>
      </p:sp>
    </p:spTree>
    <p:extLst>
      <p:ext uri="{BB962C8B-B14F-4D97-AF65-F5344CB8AC3E}">
        <p14:creationId xmlns:p14="http://schemas.microsoft.com/office/powerpoint/2010/main" val="52108101"/>
      </p:ext>
    </p:extLst>
  </p:cSld>
  <p:clrMapOvr>
    <a:masterClrMapping/>
  </p:clrMapOvr>
  <p:transition spd="slow">
    <p:zoom dir="in"/>
  </p:transition>
</p:sld>
</file>

<file path=ppt/slides/slide5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lstStyle/>
          <a:p>
            <a:pPr marL="0" marR="0" indent="274320">
              <a:spcBef>
                <a:spcPts val="300"/>
              </a:spcBef>
              <a:spcAft>
                <a:spcPts val="300"/>
              </a:spcAft>
              <a:tabLst>
                <a:tab pos="457200" algn="l"/>
                <a:tab pos="914400" algn="l"/>
                <a:tab pos="1371600" algn="l"/>
                <a:tab pos="3246120" algn="ctr"/>
              </a:tabLst>
            </a:pPr>
            <a:r>
              <a:rPr lang="en-US" sz="2400" b="1" dirty="0">
                <a:effectLst/>
              </a:rPr>
              <a:t>Neo-Marxism: Social Justice, Critical Race Theory, Wokeness, Cultural Marxism - 4</a:t>
            </a:r>
          </a:p>
        </p:txBody>
      </p:sp>
      <p:sp>
        <p:nvSpPr>
          <p:cNvPr id="17411" name="Rectangle 3"/>
          <p:cNvSpPr>
            <a:spLocks noGrp="1" noChangeArrowheads="1"/>
          </p:cNvSpPr>
          <p:nvPr>
            <p:ph type="body" idx="1"/>
          </p:nvPr>
        </p:nvSpPr>
        <p:spPr>
          <a:xfrm>
            <a:off x="533400" y="1219200"/>
            <a:ext cx="8001000" cy="5424562"/>
          </a:xfrm>
        </p:spPr>
        <p:txBody>
          <a:bodyPr>
            <a:spAutoFit/>
          </a:bodyPr>
          <a:lstStyle/>
          <a:p>
            <a:pPr marL="0" marR="0" indent="274320" algn="just">
              <a:spcBef>
                <a:spcPts val="0"/>
              </a:spcBef>
              <a:spcAft>
                <a:spcPts val="0"/>
              </a:spcAft>
              <a:tabLst>
                <a:tab pos="457200" algn="l"/>
                <a:tab pos="914400" algn="l"/>
                <a:tab pos="1371600" algn="l"/>
                <a:tab pos="3246120" algn="ctr"/>
              </a:tabLst>
            </a:pPr>
            <a:r>
              <a:rPr lang="en-US" sz="2400" dirty="0">
                <a:solidFill>
                  <a:schemeClr val="accent1"/>
                </a:solidFill>
                <a:effectLst/>
                <a:ea typeface="Times New Roman" panose="02020603050405020304" pitchFamily="18" charset="0"/>
                <a:cs typeface="Times New Roman" panose="02020603050405020304" pitchFamily="18" charset="0"/>
              </a:rPr>
              <a:t>Black Lives Matter founder </a:t>
            </a:r>
            <a:r>
              <a:rPr lang="en-US" sz="2400" dirty="0" err="1">
                <a:solidFill>
                  <a:schemeClr val="accent1"/>
                </a:solidFill>
                <a:effectLst/>
                <a:ea typeface="Times New Roman" panose="02020603050405020304" pitchFamily="18" charset="0"/>
                <a:cs typeface="Times New Roman" panose="02020603050405020304" pitchFamily="18" charset="0"/>
              </a:rPr>
              <a:t>Cullors</a:t>
            </a:r>
            <a:r>
              <a:rPr lang="en-US" sz="2400" dirty="0">
                <a:solidFill>
                  <a:schemeClr val="accent1"/>
                </a:solidFill>
                <a:ea typeface="Times New Roman" panose="02020603050405020304" pitchFamily="18" charset="0"/>
                <a:cs typeface="Times New Roman" panose="02020603050405020304" pitchFamily="18" charset="0"/>
              </a:rPr>
              <a:t>:</a:t>
            </a:r>
            <a:r>
              <a:rPr lang="en-US" sz="2400" dirty="0">
                <a:effectLst/>
                <a:ea typeface="Times New Roman" panose="02020603050405020304" pitchFamily="18" charset="0"/>
                <a:cs typeface="Times New Roman" panose="02020603050405020304" pitchFamily="18" charset="0"/>
              </a:rPr>
              <a:t>“…is inspired by </a:t>
            </a:r>
            <a:r>
              <a:rPr lang="en-US" sz="2400" dirty="0">
                <a:solidFill>
                  <a:schemeClr val="tx1"/>
                </a:solidFill>
                <a:effectLst/>
                <a:ea typeface="Times New Roman" panose="02020603050405020304" pitchFamily="18" charset="0"/>
                <a:cs typeface="Times New Roman" panose="02020603050405020304" pitchFamily="18" charset="0"/>
              </a:rPr>
              <a:t>Assata Shakur </a:t>
            </a:r>
            <a:r>
              <a:rPr lang="en-US" sz="2400" dirty="0">
                <a:effectLst/>
                <a:ea typeface="Times New Roman" panose="02020603050405020304" pitchFamily="18" charset="0"/>
                <a:cs typeface="Times New Roman" panose="02020603050405020304" pitchFamily="18" charset="0"/>
              </a:rPr>
              <a:t>who was </a:t>
            </a:r>
            <a:r>
              <a:rPr lang="en-US" sz="2400" dirty="0">
                <a:solidFill>
                  <a:schemeClr val="tx1"/>
                </a:solidFill>
                <a:effectLst/>
                <a:ea typeface="Times New Roman" panose="02020603050405020304" pitchFamily="18" charset="0"/>
                <a:cs typeface="Times New Roman" panose="02020603050405020304" pitchFamily="18" charset="0"/>
              </a:rPr>
              <a:t>convicted of first-degree murder for the killing of a New Jersey state trooper </a:t>
            </a:r>
            <a:r>
              <a:rPr lang="en-US" sz="2400" dirty="0">
                <a:effectLst/>
                <a:ea typeface="Times New Roman" panose="02020603050405020304" pitchFamily="18" charset="0"/>
                <a:cs typeface="Times New Roman" panose="02020603050405020304" pitchFamily="18" charset="0"/>
              </a:rPr>
              <a:t>…. Shakur was also a member of the former Black Panthers and Black Liberation Army.” – </a:t>
            </a:r>
            <a:r>
              <a:rPr lang="en-US" sz="2400" u="sng" dirty="0">
                <a:solidFill>
                  <a:srgbClr val="0042C7"/>
                </a:solidFill>
                <a:effectLst/>
                <a:ea typeface="Times New Roman" panose="02020603050405020304" pitchFamily="18" charset="0"/>
                <a:cs typeface="Times New Roman" panose="02020603050405020304" pitchFamily="18" charset="0"/>
                <a:hlinkClick r:id="rId2">
                  <a:extLst>
                    <a:ext uri="{A12FA001-AC4F-418D-AE19-62706E023703}">
                      <ahyp:hlinkClr xmlns:ahyp="http://schemas.microsoft.com/office/drawing/2018/hyperlinkcolor" val="tx"/>
                    </a:ext>
                  </a:extLst>
                </a:hlinkClick>
              </a:rPr>
              <a:t>i</a:t>
            </a:r>
            <a:r>
              <a:rPr lang="en-US" sz="1600" u="sng" dirty="0">
                <a:solidFill>
                  <a:schemeClr val="tx1"/>
                </a:solidFill>
                <a:effectLst/>
                <a:ea typeface="Times New Roman" panose="02020603050405020304" pitchFamily="18" charset="0"/>
                <a:cs typeface="Times New Roman" panose="02020603050405020304" pitchFamily="18" charset="0"/>
                <a:hlinkClick r:id="rId2">
                  <a:extLst>
                    <a:ext uri="{A12FA001-AC4F-418D-AE19-62706E023703}">
                      <ahyp:hlinkClr xmlns:ahyp="http://schemas.microsoft.com/office/drawing/2018/hyperlinkcolor" val="tx"/>
                    </a:ext>
                  </a:extLst>
                </a:hlinkClick>
              </a:rPr>
              <a:t>llinoisfamily.org/faith/exposing-black-lives-matter/</a:t>
            </a:r>
            <a:r>
              <a:rPr lang="en-US" sz="1600" dirty="0">
                <a:solidFill>
                  <a:schemeClr val="tx1"/>
                </a:solidFill>
                <a:effectLst/>
                <a:ea typeface="Times New Roman" panose="02020603050405020304" pitchFamily="18" charset="0"/>
                <a:cs typeface="Times New Roman" panose="02020603050405020304" pitchFamily="18" charset="0"/>
              </a:rPr>
              <a:t> </a:t>
            </a:r>
          </a:p>
          <a:p>
            <a:pPr marL="0" marR="0" indent="274320" algn="just">
              <a:spcBef>
                <a:spcPts val="0"/>
              </a:spcBef>
              <a:spcAft>
                <a:spcPts val="0"/>
              </a:spcAft>
              <a:tabLst>
                <a:tab pos="457200" algn="l"/>
                <a:tab pos="914400" algn="l"/>
                <a:tab pos="1371600" algn="l"/>
                <a:tab pos="3246120" algn="ctr"/>
              </a:tabLst>
            </a:pPr>
            <a:r>
              <a:rPr lang="en-US" sz="2400" dirty="0">
                <a:effectLst/>
                <a:ea typeface="Times New Roman" panose="02020603050405020304" pitchFamily="18" charset="0"/>
                <a:cs typeface="Times New Roman" panose="02020603050405020304" pitchFamily="18" charset="0"/>
              </a:rPr>
              <a:t>Black Lives Matter’s financial sponsor umbrella group is called Thousand Currents.</a:t>
            </a:r>
          </a:p>
          <a:p>
            <a:pPr marR="274320" indent="274320" algn="just">
              <a:spcBef>
                <a:spcPts val="300"/>
              </a:spcBef>
              <a:spcAft>
                <a:spcPts val="300"/>
              </a:spcAft>
              <a:tabLst>
                <a:tab pos="457200" algn="l"/>
                <a:tab pos="914400" algn="l"/>
                <a:tab pos="1371600" algn="l"/>
                <a:tab pos="3246120" algn="ctr"/>
              </a:tabLst>
            </a:pPr>
            <a:r>
              <a:rPr lang="en-US" sz="2400" dirty="0">
                <a:effectLst/>
                <a:ea typeface="Times New Roman" panose="02020603050405020304" pitchFamily="18" charset="0"/>
                <a:cs typeface="Times New Roman" panose="02020603050405020304" pitchFamily="18" charset="0"/>
              </a:rPr>
              <a:t>“…the vice chairwoman of the board of directors for Thousand Currents is </a:t>
            </a:r>
            <a:r>
              <a:rPr lang="en-US" sz="2400" dirty="0">
                <a:solidFill>
                  <a:schemeClr val="tx1"/>
                </a:solidFill>
                <a:effectLst/>
                <a:ea typeface="Times New Roman" panose="02020603050405020304" pitchFamily="18" charset="0"/>
                <a:cs typeface="Times New Roman" panose="02020603050405020304" pitchFamily="18" charset="0"/>
              </a:rPr>
              <a:t>Susan Rosenberg, a convicted felon who participated in bombing buildings in the Northeast and Washington, D.C. </a:t>
            </a:r>
            <a:r>
              <a:rPr lang="en-US" sz="2400" dirty="0">
                <a:effectLst/>
                <a:ea typeface="Times New Roman" panose="02020603050405020304" pitchFamily="18" charset="0"/>
                <a:cs typeface="Times New Roman" panose="02020603050405020304" pitchFamily="18" charset="0"/>
              </a:rPr>
              <a:t>... Rosenberg was part of M19, short for May 19th Communist Organization.’” – </a:t>
            </a:r>
            <a:r>
              <a:rPr lang="en-US" sz="1600" u="sng" dirty="0">
                <a:solidFill>
                  <a:schemeClr val="tx1"/>
                </a:solidFill>
                <a:effectLst/>
                <a:ea typeface="Times New Roman" panose="02020603050405020304" pitchFamily="18" charset="0"/>
                <a:cs typeface="Times New Roman" panose="02020603050405020304" pitchFamily="18" charset="0"/>
                <a:hlinkClick r:id="rId3">
                  <a:extLst>
                    <a:ext uri="{A12FA001-AC4F-418D-AE19-62706E023703}">
                      <ahyp:hlinkClr xmlns:ahyp="http://schemas.microsoft.com/office/drawing/2018/hyperlinkcolor" val="tx"/>
                    </a:ext>
                  </a:extLst>
                </a:hlinkClick>
              </a:rPr>
              <a:t>www.dailysignal.com/2020/06/25/4-things-the-liberal-media-wont-tell-you-about-black-lives-matter/?</a:t>
            </a:r>
            <a:r>
              <a:rPr lang="en-US" sz="1600" dirty="0">
                <a:solidFill>
                  <a:schemeClr val="tx1"/>
                </a:solidFill>
                <a:effectLst/>
                <a:ea typeface="Times New Roman" panose="02020603050405020304" pitchFamily="18" charset="0"/>
                <a:cs typeface="Times New Roman" panose="02020603050405020304" pitchFamily="18" charset="0"/>
              </a:rPr>
              <a:t> (6/26/2020)</a:t>
            </a:r>
          </a:p>
        </p:txBody>
      </p:sp>
    </p:spTree>
    <p:extLst>
      <p:ext uri="{BB962C8B-B14F-4D97-AF65-F5344CB8AC3E}">
        <p14:creationId xmlns:p14="http://schemas.microsoft.com/office/powerpoint/2010/main" val="3215011204"/>
      </p:ext>
    </p:extLst>
  </p:cSld>
  <p:clrMapOvr>
    <a:masterClrMapping/>
  </p:clrMapOvr>
  <p:transition spd="slow">
    <p:zoom dir="in"/>
  </p:transition>
</p:sld>
</file>

<file path=ppt/slides/slide5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lstStyle/>
          <a:p>
            <a:pPr marL="0" marR="0" indent="274320">
              <a:spcBef>
                <a:spcPts val="300"/>
              </a:spcBef>
              <a:spcAft>
                <a:spcPts val="300"/>
              </a:spcAft>
              <a:tabLst>
                <a:tab pos="457200" algn="l"/>
                <a:tab pos="914400" algn="l"/>
                <a:tab pos="1371600" algn="l"/>
                <a:tab pos="3246120" algn="ctr"/>
              </a:tabLst>
            </a:pPr>
            <a:r>
              <a:rPr lang="en-US" sz="2400" b="1" dirty="0">
                <a:effectLst/>
              </a:rPr>
              <a:t>Neo-Marxism: Social Justice, Critical Race Theory, Wokeness, Cultural Marxism - 5</a:t>
            </a:r>
          </a:p>
        </p:txBody>
      </p:sp>
      <p:sp>
        <p:nvSpPr>
          <p:cNvPr id="17411" name="Rectangle 3"/>
          <p:cNvSpPr>
            <a:spLocks noGrp="1" noChangeArrowheads="1"/>
          </p:cNvSpPr>
          <p:nvPr>
            <p:ph type="body" idx="1"/>
          </p:nvPr>
        </p:nvSpPr>
        <p:spPr>
          <a:xfrm>
            <a:off x="533400" y="1219200"/>
            <a:ext cx="8001000" cy="4647426"/>
          </a:xfrm>
        </p:spPr>
        <p:txBody>
          <a:bodyPr>
            <a:spAutoFit/>
          </a:bodyPr>
          <a:lstStyle/>
          <a:p>
            <a:pPr marL="0" marR="0" indent="274320" algn="just">
              <a:spcBef>
                <a:spcPts val="0"/>
              </a:spcBef>
              <a:spcAft>
                <a:spcPts val="0"/>
              </a:spcAft>
              <a:tabLst>
                <a:tab pos="457200" algn="l"/>
                <a:tab pos="914400" algn="l"/>
                <a:tab pos="1371600" algn="l"/>
                <a:tab pos="3246120" algn="ctr"/>
              </a:tabLst>
            </a:pPr>
            <a:r>
              <a:rPr lang="en-US" sz="2400" dirty="0">
                <a:effectLst/>
                <a:ea typeface="Times New Roman" panose="02020603050405020304" pitchFamily="18" charset="0"/>
                <a:cs typeface="Times New Roman" panose="02020603050405020304" pitchFamily="18" charset="0"/>
              </a:rPr>
              <a:t>“</a:t>
            </a:r>
            <a:r>
              <a:rPr lang="en-US" sz="2400" dirty="0" err="1">
                <a:effectLst/>
                <a:ea typeface="Times New Roman" panose="02020603050405020304" pitchFamily="18" charset="0"/>
                <a:cs typeface="Times New Roman" panose="02020603050405020304" pitchFamily="18" charset="0"/>
              </a:rPr>
              <a:t>Cullors</a:t>
            </a:r>
            <a:r>
              <a:rPr lang="en-US" sz="2400" dirty="0">
                <a:effectLst/>
                <a:ea typeface="Times New Roman" panose="02020603050405020304" pitchFamily="18" charset="0"/>
                <a:cs typeface="Times New Roman" panose="02020603050405020304" pitchFamily="18" charset="0"/>
              </a:rPr>
              <a:t> also admits that the very first thing BLM leaders do when they hear of a ‘murder’ is to pray to the spirits and ‘pour libation’ [sacrifices]. … ‘At its core, it’s a spiritual movement’ … ‘you kind of invoke that spirit, and then those spirits actually become present with you’”</a:t>
            </a:r>
          </a:p>
          <a:p>
            <a:pPr marL="0" marR="0" indent="274320" algn="just">
              <a:spcBef>
                <a:spcPts val="0"/>
              </a:spcBef>
              <a:spcAft>
                <a:spcPts val="0"/>
              </a:spcAft>
              <a:tabLst>
                <a:tab pos="457200" algn="l"/>
                <a:tab pos="914400" algn="l"/>
                <a:tab pos="1371600" algn="l"/>
                <a:tab pos="3246120" algn="ctr"/>
              </a:tabLst>
            </a:pPr>
            <a:r>
              <a:rPr lang="en-US" sz="1600" u="sng" dirty="0">
                <a:solidFill>
                  <a:schemeClr val="tx2"/>
                </a:solidFill>
                <a:effectLst/>
                <a:ea typeface="Times New Roman" panose="02020603050405020304" pitchFamily="18" charset="0"/>
                <a:cs typeface="Arial" panose="020B0604020202020204" pitchFamily="34" charset="0"/>
                <a:hlinkClick r:id="rId2">
                  <a:extLst>
                    <a:ext uri="{A12FA001-AC4F-418D-AE19-62706E023703}">
                      <ahyp:hlinkClr xmlns:ahyp="http://schemas.microsoft.com/office/drawing/2018/hyperlinkcolor" val="tx"/>
                    </a:ext>
                  </a:extLst>
                </a:hlinkClick>
              </a:rPr>
              <a:t>- illinoisfamily.org/marriage/hail-</a:t>
            </a:r>
            <a:r>
              <a:rPr lang="en-US" sz="1600" u="sng" dirty="0" err="1">
                <a:solidFill>
                  <a:schemeClr val="tx2"/>
                </a:solidFill>
                <a:effectLst/>
                <a:ea typeface="Times New Roman" panose="02020603050405020304" pitchFamily="18" charset="0"/>
                <a:cs typeface="Arial" panose="020B0604020202020204" pitchFamily="34" charset="0"/>
                <a:hlinkClick r:id="rId2">
                  <a:extLst>
                    <a:ext uri="{A12FA001-AC4F-418D-AE19-62706E023703}">
                      <ahyp:hlinkClr xmlns:ahyp="http://schemas.microsoft.com/office/drawing/2018/hyperlinkcolor" val="tx"/>
                    </a:ext>
                  </a:extLst>
                </a:hlinkClick>
              </a:rPr>
              <a:t>satan</a:t>
            </a:r>
            <a:r>
              <a:rPr lang="en-US" sz="1600" u="sng" dirty="0">
                <a:solidFill>
                  <a:schemeClr val="tx2"/>
                </a:solidFill>
                <a:effectLst/>
                <a:ea typeface="Times New Roman" panose="02020603050405020304" pitchFamily="18" charset="0"/>
                <a:cs typeface="Arial" panose="020B0604020202020204" pitchFamily="34" charset="0"/>
                <a:hlinkClick r:id="rId2">
                  <a:extLst>
                    <a:ext uri="{A12FA001-AC4F-418D-AE19-62706E023703}">
                      <ahyp:hlinkClr xmlns:ahyp="http://schemas.microsoft.com/office/drawing/2018/hyperlinkcolor" val="tx"/>
                    </a:ext>
                  </a:extLst>
                </a:hlinkClick>
              </a:rPr>
              <a:t>-after-terrorizing-churches-</a:t>
            </a:r>
            <a:r>
              <a:rPr lang="en-US" sz="1600" u="sng" dirty="0" err="1">
                <a:solidFill>
                  <a:schemeClr val="tx2"/>
                </a:solidFill>
                <a:effectLst/>
                <a:ea typeface="Times New Roman" panose="02020603050405020304" pitchFamily="18" charset="0"/>
                <a:cs typeface="Arial" panose="020B0604020202020204" pitchFamily="34" charset="0"/>
                <a:hlinkClick r:id="rId2">
                  <a:extLst>
                    <a:ext uri="{A12FA001-AC4F-418D-AE19-62706E023703}">
                      <ahyp:hlinkClr xmlns:ahyp="http://schemas.microsoft.com/office/drawing/2018/hyperlinkcolor" val="tx"/>
                    </a:ext>
                  </a:extLst>
                </a:hlinkClick>
              </a:rPr>
              <a:t>blm</a:t>
            </a:r>
            <a:r>
              <a:rPr lang="en-US" sz="1600" u="sng" dirty="0">
                <a:solidFill>
                  <a:schemeClr val="tx2"/>
                </a:solidFill>
                <a:effectLst/>
                <a:ea typeface="Times New Roman" panose="02020603050405020304" pitchFamily="18" charset="0"/>
                <a:cs typeface="Arial" panose="020B0604020202020204" pitchFamily="34" charset="0"/>
                <a:hlinkClick r:id="rId2">
                  <a:extLst>
                    <a:ext uri="{A12FA001-AC4F-418D-AE19-62706E023703}">
                      <ahyp:hlinkClr xmlns:ahyp="http://schemas.microsoft.com/office/drawing/2018/hyperlinkcolor" val="tx"/>
                    </a:ext>
                  </a:extLst>
                </a:hlinkClick>
              </a:rPr>
              <a:t>-witchcraft-exposed</a:t>
            </a:r>
            <a:endParaRPr lang="en-US" sz="1600" dirty="0">
              <a:solidFill>
                <a:schemeClr val="tx2"/>
              </a:solidFill>
              <a:effectLst/>
              <a:ea typeface="Times New Roman" panose="02020603050405020304" pitchFamily="18" charset="0"/>
              <a:cs typeface="Times New Roman" panose="02020603050405020304" pitchFamily="18" charset="0"/>
            </a:endParaRPr>
          </a:p>
          <a:p>
            <a:pPr indent="274320" algn="just">
              <a:spcBef>
                <a:spcPts val="0"/>
              </a:spcBef>
              <a:spcAft>
                <a:spcPts val="0"/>
              </a:spcAft>
              <a:tabLst>
                <a:tab pos="457200" algn="l"/>
                <a:tab pos="914400" algn="l"/>
                <a:tab pos="1371600" algn="l"/>
                <a:tab pos="3246120" algn="ctr"/>
              </a:tabLst>
            </a:pPr>
            <a:r>
              <a:rPr lang="en-US" sz="2400" dirty="0">
                <a:solidFill>
                  <a:schemeClr val="accent1"/>
                </a:solidFill>
                <a:effectLst/>
                <a:ea typeface="Times New Roman" panose="02020603050405020304" pitchFamily="18" charset="0"/>
                <a:cs typeface="Times New Roman" panose="02020603050405020304" pitchFamily="18" charset="0"/>
              </a:rPr>
              <a:t>Ariel Atkins, a Black Lives Matter organizer:</a:t>
            </a:r>
            <a:r>
              <a:rPr lang="en-US" sz="2400" dirty="0">
                <a:effectLst/>
                <a:ea typeface="Times New Roman" panose="02020603050405020304" pitchFamily="18" charset="0"/>
                <a:cs typeface="Times New Roman" panose="02020603050405020304" pitchFamily="18" charset="0"/>
              </a:rPr>
              <a:t> “</a:t>
            </a:r>
            <a:r>
              <a:rPr lang="en-US" sz="2400" dirty="0">
                <a:solidFill>
                  <a:schemeClr val="tx2"/>
                </a:solidFill>
                <a:effectLst/>
                <a:ea typeface="Times New Roman" panose="02020603050405020304" pitchFamily="18" charset="0"/>
                <a:cs typeface="Times New Roman" panose="02020603050405020304" pitchFamily="18" charset="0"/>
              </a:rPr>
              <a:t>I don’t care if someone decides to loot a Gucci or a Macy’s or a Nike store, </a:t>
            </a:r>
            <a:r>
              <a:rPr lang="en-US" sz="2400" dirty="0">
                <a:effectLst/>
                <a:ea typeface="Times New Roman" panose="02020603050405020304" pitchFamily="18" charset="0"/>
                <a:cs typeface="Times New Roman" panose="02020603050405020304" pitchFamily="18" charset="0"/>
              </a:rPr>
              <a:t>because that makes sure that person eats. That makes sure that person has clothes. That is reparations. </a:t>
            </a:r>
            <a:r>
              <a:rPr lang="en-US" sz="2400" dirty="0">
                <a:solidFill>
                  <a:schemeClr val="tx2"/>
                </a:solidFill>
                <a:effectLst/>
                <a:ea typeface="Times New Roman" panose="02020603050405020304" pitchFamily="18" charset="0"/>
                <a:cs typeface="Times New Roman" panose="02020603050405020304" pitchFamily="18" charset="0"/>
              </a:rPr>
              <a:t>Anything they wanted to take, they can take it</a:t>
            </a:r>
            <a:r>
              <a:rPr lang="en-US" sz="2400" dirty="0">
                <a:effectLst/>
                <a:ea typeface="Times New Roman" panose="02020603050405020304" pitchFamily="18" charset="0"/>
                <a:cs typeface="Times New Roman" panose="02020603050405020304" pitchFamily="18" charset="0"/>
              </a:rPr>
              <a:t> because these businesses have insurance.”</a:t>
            </a:r>
            <a:endParaRPr lang="en-US" sz="2400" dirty="0">
              <a:solidFill>
                <a:schemeClr val="tx1"/>
              </a:solidFill>
              <a:effectLst/>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996379580"/>
      </p:ext>
    </p:extLst>
  </p:cSld>
  <p:clrMapOvr>
    <a:masterClrMapping/>
  </p:clrMapOvr>
  <p:transition spd="slow">
    <p:zoom dir="in"/>
  </p:transition>
</p:sld>
</file>

<file path=ppt/slides/slide5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lstStyle/>
          <a:p>
            <a:pPr marL="0" marR="0" indent="274320">
              <a:spcBef>
                <a:spcPts val="300"/>
              </a:spcBef>
              <a:spcAft>
                <a:spcPts val="300"/>
              </a:spcAft>
              <a:tabLst>
                <a:tab pos="457200" algn="l"/>
                <a:tab pos="914400" algn="l"/>
                <a:tab pos="1371600" algn="l"/>
                <a:tab pos="3246120" algn="ctr"/>
              </a:tabLst>
            </a:pPr>
            <a:r>
              <a:rPr lang="en-US" sz="2400" b="1" dirty="0">
                <a:effectLst/>
              </a:rPr>
              <a:t>Neo-Marxism: Social Justice, Critical Race Theory, Wokeness, Cultural Marxism - 6</a:t>
            </a:r>
          </a:p>
        </p:txBody>
      </p:sp>
      <p:pic>
        <p:nvPicPr>
          <p:cNvPr id="3" name="Picture 2">
            <a:extLst>
              <a:ext uri="{FF2B5EF4-FFF2-40B4-BE49-F238E27FC236}">
                <a16:creationId xmlns:a16="http://schemas.microsoft.com/office/drawing/2014/main" id="{2AB14D54-3122-40CC-B3FE-15782801D42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23199" y="1376578"/>
            <a:ext cx="6777801" cy="4109822"/>
          </a:xfrm>
          <a:prstGeom prst="rect">
            <a:avLst/>
          </a:prstGeom>
        </p:spPr>
      </p:pic>
      <p:sp>
        <p:nvSpPr>
          <p:cNvPr id="6" name="Rectangle 3">
            <a:extLst>
              <a:ext uri="{FF2B5EF4-FFF2-40B4-BE49-F238E27FC236}">
                <a16:creationId xmlns:a16="http://schemas.microsoft.com/office/drawing/2014/main" id="{2DD3AD71-A3D0-45E4-A965-0E9C703B7DA3}"/>
              </a:ext>
            </a:extLst>
          </p:cNvPr>
          <p:cNvSpPr txBox="1">
            <a:spLocks noChangeArrowheads="1"/>
          </p:cNvSpPr>
          <p:nvPr/>
        </p:nvSpPr>
        <p:spPr bwMode="auto">
          <a:xfrm>
            <a:off x="406138" y="5646003"/>
            <a:ext cx="8433062" cy="830997"/>
          </a:xfrm>
          <a:prstGeom prst="rect">
            <a:avLst/>
          </a:prstGeom>
          <a:noFill/>
          <a:ln w="9525">
            <a:noFill/>
            <a:miter lim="800000"/>
            <a:headEnd/>
            <a:tailEnd/>
          </a:ln>
        </p:spPr>
        <p:txBody>
          <a:bodyPr vert="horz" wrap="square" lIns="91440" tIns="45720" rIns="91440" bIns="45720" numCol="1" anchor="t" anchorCtr="0" compatLnSpc="1">
            <a:prstTxWarp prst="textNoShape">
              <a:avLst/>
            </a:prstTxWarp>
            <a:spAutoFit/>
          </a:bodyPr>
          <a:lstStyle>
            <a:lvl1pPr algn="ctr" rtl="0" fontAlgn="base">
              <a:spcBef>
                <a:spcPct val="20000"/>
              </a:spcBef>
              <a:spcAft>
                <a:spcPct val="0"/>
              </a:spcAft>
              <a:defRPr sz="2800">
                <a:solidFill>
                  <a:srgbClr val="F8F8F8"/>
                </a:solidFill>
                <a:latin typeface="+mn-lt"/>
                <a:ea typeface="+mn-ea"/>
                <a:cs typeface="+mn-cs"/>
              </a:defRPr>
            </a:lvl1pPr>
            <a:lvl2pPr marL="114300" algn="ctr" rtl="0" fontAlgn="base">
              <a:spcBef>
                <a:spcPct val="20000"/>
              </a:spcBef>
              <a:spcAft>
                <a:spcPct val="0"/>
              </a:spcAft>
              <a:defRPr sz="2400">
                <a:solidFill>
                  <a:srgbClr val="F8F8F8"/>
                </a:solidFill>
                <a:latin typeface="+mn-lt"/>
              </a:defRPr>
            </a:lvl2pPr>
            <a:lvl3pPr marL="457200" indent="-228600" algn="l" rtl="0" fontAlgn="base">
              <a:spcBef>
                <a:spcPct val="20000"/>
              </a:spcBef>
              <a:spcAft>
                <a:spcPct val="0"/>
              </a:spcAft>
              <a:buChar char="•"/>
              <a:defRPr sz="2400">
                <a:solidFill>
                  <a:srgbClr val="F8F8F8"/>
                </a:solidFill>
                <a:latin typeface="+mn-lt"/>
              </a:defRPr>
            </a:lvl3pPr>
            <a:lvl4pPr marL="800100" indent="-228600" algn="l" rtl="0" fontAlgn="base">
              <a:spcBef>
                <a:spcPct val="20000"/>
              </a:spcBef>
              <a:spcAft>
                <a:spcPct val="0"/>
              </a:spcAft>
              <a:buChar char="–"/>
              <a:defRPr sz="2000">
                <a:solidFill>
                  <a:srgbClr val="F8F8F8"/>
                </a:solidFill>
                <a:latin typeface="+mn-lt"/>
              </a:defRPr>
            </a:lvl4pPr>
            <a:lvl5pPr marL="1143000" indent="-228600" algn="l" rtl="0" fontAlgn="base">
              <a:spcBef>
                <a:spcPct val="20000"/>
              </a:spcBef>
              <a:spcAft>
                <a:spcPct val="0"/>
              </a:spcAft>
              <a:buChar char="»"/>
              <a:defRPr sz="2000">
                <a:solidFill>
                  <a:srgbClr val="F8F8F8"/>
                </a:solidFill>
                <a:latin typeface="+mn-lt"/>
              </a:defRPr>
            </a:lvl5pPr>
            <a:lvl6pPr marL="1600200" indent="-228600" algn="l" rtl="0" fontAlgn="base">
              <a:spcBef>
                <a:spcPct val="20000"/>
              </a:spcBef>
              <a:spcAft>
                <a:spcPct val="0"/>
              </a:spcAft>
              <a:buChar char="»"/>
              <a:defRPr sz="2000">
                <a:solidFill>
                  <a:srgbClr val="F8F8F8"/>
                </a:solidFill>
                <a:latin typeface="+mn-lt"/>
              </a:defRPr>
            </a:lvl6pPr>
            <a:lvl7pPr marL="2057400" indent="-228600" algn="l" rtl="0" fontAlgn="base">
              <a:spcBef>
                <a:spcPct val="20000"/>
              </a:spcBef>
              <a:spcAft>
                <a:spcPct val="0"/>
              </a:spcAft>
              <a:buChar char="»"/>
              <a:defRPr sz="2000">
                <a:solidFill>
                  <a:srgbClr val="F8F8F8"/>
                </a:solidFill>
                <a:latin typeface="+mn-lt"/>
              </a:defRPr>
            </a:lvl7pPr>
            <a:lvl8pPr marL="2514600" indent="-228600" algn="l" rtl="0" fontAlgn="base">
              <a:spcBef>
                <a:spcPct val="20000"/>
              </a:spcBef>
              <a:spcAft>
                <a:spcPct val="0"/>
              </a:spcAft>
              <a:buChar char="»"/>
              <a:defRPr sz="2000">
                <a:solidFill>
                  <a:srgbClr val="F8F8F8"/>
                </a:solidFill>
                <a:latin typeface="+mn-lt"/>
              </a:defRPr>
            </a:lvl8pPr>
            <a:lvl9pPr marL="2971800" indent="-228600" algn="l" rtl="0" fontAlgn="base">
              <a:spcBef>
                <a:spcPct val="20000"/>
              </a:spcBef>
              <a:spcAft>
                <a:spcPct val="0"/>
              </a:spcAft>
              <a:buChar char="»"/>
              <a:defRPr sz="2000">
                <a:solidFill>
                  <a:srgbClr val="F8F8F8"/>
                </a:solidFill>
                <a:latin typeface="+mn-lt"/>
              </a:defRPr>
            </a:lvl9pPr>
          </a:lstStyle>
          <a:p>
            <a:pPr indent="274320" algn="just">
              <a:spcBef>
                <a:spcPts val="0"/>
              </a:spcBef>
              <a:spcAft>
                <a:spcPts val="0"/>
              </a:spcAft>
              <a:tabLst>
                <a:tab pos="457200" algn="l"/>
                <a:tab pos="914400" algn="l"/>
                <a:tab pos="1371600" algn="l"/>
                <a:tab pos="3246120" algn="ctr"/>
              </a:tabLst>
            </a:pPr>
            <a:r>
              <a:rPr lang="en-US" sz="1600" u="sng" dirty="0">
                <a:solidFill>
                  <a:schemeClr val="tx1"/>
                </a:solidFill>
                <a:effectLst/>
                <a:ea typeface="Times New Roman" panose="02020603050405020304" pitchFamily="18" charset="0"/>
                <a:cs typeface="Times New Roman" panose="02020603050405020304" pitchFamily="18" charset="0"/>
                <a:hlinkClick r:id="rId3">
                  <a:extLst>
                    <a:ext uri="{A12FA001-AC4F-418D-AE19-62706E023703}">
                      <ahyp:hlinkClr xmlns:ahyp="http://schemas.microsoft.com/office/drawing/2018/hyperlinkcolor" val="tx"/>
                    </a:ext>
                  </a:extLst>
                </a:hlinkClick>
              </a:rPr>
              <a:t>https://www.breitbart.com/politics/2020/08/11/chicago-blm-organizer-defends-looting-reparations/?utm_source=newsletter&amp;utm_medium=email&amp;utm_term=daily&amp;utm_campaign=20200811</a:t>
            </a:r>
            <a:r>
              <a:rPr lang="en-US" sz="1600" u="sng" dirty="0">
                <a:solidFill>
                  <a:schemeClr val="tx1"/>
                </a:solidFill>
                <a:effectLst/>
                <a:ea typeface="Times New Roman" panose="02020603050405020304" pitchFamily="18" charset="0"/>
                <a:cs typeface="Times New Roman" panose="02020603050405020304" pitchFamily="18" charset="0"/>
              </a:rPr>
              <a:t> </a:t>
            </a:r>
            <a:r>
              <a:rPr lang="en-US" sz="1600" kern="0" dirty="0">
                <a:solidFill>
                  <a:schemeClr val="tx2"/>
                </a:solidFill>
                <a:ea typeface="Times New Roman" panose="02020603050405020304" pitchFamily="18" charset="0"/>
                <a:cs typeface="Times New Roman" panose="02020603050405020304" pitchFamily="18" charset="0"/>
              </a:rPr>
              <a:t>(“Black Lives Matter to Lightfoot,” </a:t>
            </a:r>
            <a:r>
              <a:rPr lang="en-US" sz="1600" i="1" kern="0" dirty="0">
                <a:solidFill>
                  <a:schemeClr val="tx2"/>
                </a:solidFill>
                <a:ea typeface="Times New Roman" panose="02020603050405020304" pitchFamily="18" charset="0"/>
                <a:cs typeface="Times New Roman" panose="02020603050405020304" pitchFamily="18" charset="0"/>
              </a:rPr>
              <a:t>Chicago Sun-Times</a:t>
            </a:r>
            <a:r>
              <a:rPr lang="en-US" sz="1600" kern="0" dirty="0">
                <a:solidFill>
                  <a:schemeClr val="tx2"/>
                </a:solidFill>
                <a:ea typeface="Times New Roman" panose="02020603050405020304" pitchFamily="18" charset="0"/>
                <a:cs typeface="Times New Roman" panose="02020603050405020304" pitchFamily="18" charset="0"/>
              </a:rPr>
              <a:t>, Aug. 10, 2020).</a:t>
            </a:r>
          </a:p>
        </p:txBody>
      </p:sp>
    </p:spTree>
    <p:extLst>
      <p:ext uri="{BB962C8B-B14F-4D97-AF65-F5344CB8AC3E}">
        <p14:creationId xmlns:p14="http://schemas.microsoft.com/office/powerpoint/2010/main" val="2132678984"/>
      </p:ext>
    </p:extLst>
  </p:cSld>
  <p:clrMapOvr>
    <a:masterClrMapping/>
  </p:clrMapOvr>
  <p:transition spd="slow">
    <p:zoom dir="in"/>
  </p:transition>
</p:sld>
</file>

<file path=ppt/slides/slide5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lstStyle/>
          <a:p>
            <a:r>
              <a:rPr lang="en-US" sz="4000" dirty="0"/>
              <a:t>Bible &amp; Corruption/Revolution</a:t>
            </a:r>
          </a:p>
        </p:txBody>
      </p:sp>
      <p:sp>
        <p:nvSpPr>
          <p:cNvPr id="18435" name="Rectangle 3"/>
          <p:cNvSpPr>
            <a:spLocks noGrp="1" noChangeArrowheads="1"/>
          </p:cNvSpPr>
          <p:nvPr>
            <p:ph type="body" idx="1"/>
          </p:nvPr>
        </p:nvSpPr>
        <p:spPr>
          <a:xfrm>
            <a:off x="685800" y="1295400"/>
            <a:ext cx="7772400" cy="3958007"/>
          </a:xfrm>
        </p:spPr>
        <p:txBody>
          <a:bodyPr>
            <a:spAutoFit/>
          </a:bodyPr>
          <a:lstStyle/>
          <a:p>
            <a:r>
              <a:rPr lang="en-US" b="1" i="1" dirty="0">
                <a:solidFill>
                  <a:srgbClr val="66FFFF"/>
                </a:solidFill>
              </a:rPr>
              <a:t>Christians should be subject to government</a:t>
            </a:r>
            <a:br>
              <a:rPr lang="en-US" b="1" i="1" dirty="0">
                <a:solidFill>
                  <a:srgbClr val="66FFFF"/>
                </a:solidFill>
              </a:rPr>
            </a:br>
            <a:r>
              <a:rPr lang="en-US" sz="2400" dirty="0">
                <a:solidFill>
                  <a:srgbClr val="FFFFFF"/>
                </a:solidFill>
                <a:latin typeface="Comic Sans MS" pitchFamily="66" charset="0"/>
              </a:rPr>
              <a:t>Romans 13:1-5; John 18:36 </a:t>
            </a:r>
          </a:p>
          <a:p>
            <a:r>
              <a:rPr lang="en-US" b="1" i="1" dirty="0">
                <a:solidFill>
                  <a:srgbClr val="66FFFF"/>
                </a:solidFill>
              </a:rPr>
              <a:t>Christians should work for peace, not strife</a:t>
            </a:r>
            <a:br>
              <a:rPr lang="en-US" sz="2400" b="1" i="1" dirty="0">
                <a:solidFill>
                  <a:srgbClr val="FFFFFF"/>
                </a:solidFill>
                <a:latin typeface="Comic Sans MS" pitchFamily="66" charset="0"/>
              </a:rPr>
            </a:br>
            <a:r>
              <a:rPr lang="en-US" sz="2400" dirty="0">
                <a:solidFill>
                  <a:srgbClr val="FFFFFF"/>
                </a:solidFill>
                <a:latin typeface="Comic Sans MS" pitchFamily="66" charset="0"/>
              </a:rPr>
              <a:t>Romans 12:18; Luke 6:27,28 </a:t>
            </a:r>
          </a:p>
          <a:p>
            <a:r>
              <a:rPr lang="en-US" b="1" i="1" dirty="0">
                <a:solidFill>
                  <a:srgbClr val="66FFFF"/>
                </a:solidFill>
              </a:rPr>
              <a:t>Christians should never tempt or encourage others to sin</a:t>
            </a:r>
            <a:br>
              <a:rPr lang="en-US" b="1" i="1" dirty="0">
                <a:solidFill>
                  <a:srgbClr val="66FFFF"/>
                </a:solidFill>
              </a:rPr>
            </a:br>
            <a:r>
              <a:rPr lang="en-US" sz="2400" dirty="0">
                <a:solidFill>
                  <a:srgbClr val="FFFFFF"/>
                </a:solidFill>
                <a:latin typeface="Comic Sans MS" pitchFamily="66" charset="0"/>
              </a:rPr>
              <a:t>Matthew 18:6,7; Hebrews 10:24</a:t>
            </a:r>
          </a:p>
        </p:txBody>
      </p:sp>
    </p:spTree>
  </p:cSld>
  <p:clrMapOvr>
    <a:masterClrMapping/>
  </p:clrMapOvr>
  <p:transition spd="slow">
    <p:zoom dir="in"/>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18435">
                                            <p:txEl>
                                              <p:pRg st="0" end="0"/>
                                            </p:txEl>
                                          </p:spTgt>
                                        </p:tgtEl>
                                        <p:attrNameLst>
                                          <p:attrName>style.visibility</p:attrName>
                                        </p:attrNameLst>
                                      </p:cBhvr>
                                      <p:to>
                                        <p:strVal val="visible"/>
                                      </p:to>
                                    </p:set>
                                    <p:animEffect transition="in" filter="slide(fromBottom)">
                                      <p:cBhvr>
                                        <p:cTn id="7" dur="500"/>
                                        <p:tgtEl>
                                          <p:spTgt spid="1843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18435">
                                            <p:txEl>
                                              <p:pRg st="1" end="1"/>
                                            </p:txEl>
                                          </p:spTgt>
                                        </p:tgtEl>
                                        <p:attrNameLst>
                                          <p:attrName>style.visibility</p:attrName>
                                        </p:attrNameLst>
                                      </p:cBhvr>
                                      <p:to>
                                        <p:strVal val="visible"/>
                                      </p:to>
                                    </p:set>
                                    <p:animEffect transition="in" filter="slide(fromBottom)">
                                      <p:cBhvr>
                                        <p:cTn id="12" dur="500"/>
                                        <p:tgtEl>
                                          <p:spTgt spid="1843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grpId="0" nodeType="clickEffect">
                                  <p:stCondLst>
                                    <p:cond delay="0"/>
                                  </p:stCondLst>
                                  <p:childTnLst>
                                    <p:set>
                                      <p:cBhvr>
                                        <p:cTn id="16" dur="1" fill="hold">
                                          <p:stCondLst>
                                            <p:cond delay="0"/>
                                          </p:stCondLst>
                                        </p:cTn>
                                        <p:tgtEl>
                                          <p:spTgt spid="18435">
                                            <p:txEl>
                                              <p:pRg st="2" end="2"/>
                                            </p:txEl>
                                          </p:spTgt>
                                        </p:tgtEl>
                                        <p:attrNameLst>
                                          <p:attrName>style.visibility</p:attrName>
                                        </p:attrNameLst>
                                      </p:cBhvr>
                                      <p:to>
                                        <p:strVal val="visible"/>
                                      </p:to>
                                    </p:set>
                                    <p:animEffect transition="in" filter="slide(fromBottom)">
                                      <p:cBhvr>
                                        <p:cTn id="17" dur="500"/>
                                        <p:tgtEl>
                                          <p:spTgt spid="1843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5" grpId="0" build="p" autoUpdateAnimBg="0"/>
    </p:bldLst>
  </p:timing>
</p:sld>
</file>

<file path=ppt/slides/slide5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685800" y="685800"/>
            <a:ext cx="7772400" cy="762000"/>
          </a:xfrm>
        </p:spPr>
        <p:txBody>
          <a:bodyPr/>
          <a:lstStyle/>
          <a:p>
            <a:r>
              <a:rPr lang="en-US" sz="3200" dirty="0">
                <a:latin typeface="+mj-lt"/>
              </a:rPr>
              <a:t>Doctrines of Marxism-Leninism</a:t>
            </a:r>
          </a:p>
        </p:txBody>
      </p:sp>
      <p:sp>
        <p:nvSpPr>
          <p:cNvPr id="2051" name="Rectangle 3"/>
          <p:cNvSpPr>
            <a:spLocks noGrp="1" noChangeArrowheads="1"/>
          </p:cNvSpPr>
          <p:nvPr>
            <p:ph type="subTitle" idx="1"/>
          </p:nvPr>
        </p:nvSpPr>
        <p:spPr>
          <a:xfrm>
            <a:off x="1981200" y="1600200"/>
            <a:ext cx="7086600" cy="4524315"/>
          </a:xfrm>
        </p:spPr>
        <p:txBody>
          <a:bodyPr wrap="square">
            <a:spAutoFit/>
          </a:bodyPr>
          <a:lstStyle/>
          <a:p>
            <a:pPr>
              <a:spcBef>
                <a:spcPts val="0"/>
              </a:spcBef>
            </a:pPr>
            <a:r>
              <a:rPr lang="en-US" sz="3200" b="1" dirty="0">
                <a:solidFill>
                  <a:srgbClr val="66FF99"/>
                </a:solidFill>
              </a:rPr>
              <a:t>Existence of God</a:t>
            </a:r>
          </a:p>
          <a:p>
            <a:pPr>
              <a:spcBef>
                <a:spcPts val="0"/>
              </a:spcBef>
            </a:pPr>
            <a:r>
              <a:rPr lang="en-US" sz="3200" b="1" dirty="0">
                <a:solidFill>
                  <a:srgbClr val="66FF99"/>
                </a:solidFill>
              </a:rPr>
              <a:t>Origin of Man</a:t>
            </a:r>
          </a:p>
          <a:p>
            <a:pPr>
              <a:spcBef>
                <a:spcPts val="0"/>
              </a:spcBef>
            </a:pPr>
            <a:r>
              <a:rPr lang="en-US" sz="3200" b="1" dirty="0">
                <a:solidFill>
                  <a:srgbClr val="66FF99"/>
                </a:solidFill>
              </a:rPr>
              <a:t>Materialism</a:t>
            </a:r>
          </a:p>
          <a:p>
            <a:pPr>
              <a:spcBef>
                <a:spcPts val="0"/>
              </a:spcBef>
            </a:pPr>
            <a:r>
              <a:rPr lang="en-US" sz="3200" b="1" dirty="0">
                <a:solidFill>
                  <a:srgbClr val="66FF99"/>
                </a:solidFill>
              </a:rPr>
              <a:t>Religion</a:t>
            </a:r>
          </a:p>
          <a:p>
            <a:pPr>
              <a:spcBef>
                <a:spcPts val="0"/>
              </a:spcBef>
            </a:pPr>
            <a:r>
              <a:rPr lang="en-US" sz="3200" b="1" dirty="0">
                <a:solidFill>
                  <a:srgbClr val="66FF99"/>
                </a:solidFill>
              </a:rPr>
              <a:t>Morality</a:t>
            </a:r>
          </a:p>
          <a:p>
            <a:pPr>
              <a:spcBef>
                <a:spcPts val="0"/>
              </a:spcBef>
            </a:pPr>
            <a:r>
              <a:rPr lang="en-US" sz="3200" b="1" dirty="0">
                <a:solidFill>
                  <a:srgbClr val="66FF99"/>
                </a:solidFill>
              </a:rPr>
              <a:t>The Family</a:t>
            </a:r>
          </a:p>
          <a:p>
            <a:pPr>
              <a:spcBef>
                <a:spcPts val="0"/>
              </a:spcBef>
            </a:pPr>
            <a:r>
              <a:rPr lang="en-US" sz="3200" b="1" dirty="0">
                <a:solidFill>
                  <a:srgbClr val="66FF99"/>
                </a:solidFill>
              </a:rPr>
              <a:t>Private Property</a:t>
            </a:r>
          </a:p>
          <a:p>
            <a:pPr>
              <a:spcBef>
                <a:spcPts val="0"/>
              </a:spcBef>
            </a:pPr>
            <a:r>
              <a:rPr lang="en-US" sz="3200" b="1" dirty="0">
                <a:solidFill>
                  <a:srgbClr val="66FF99"/>
                </a:solidFill>
              </a:rPr>
              <a:t>Corruption / Revolution</a:t>
            </a:r>
          </a:p>
          <a:p>
            <a:pPr>
              <a:spcBef>
                <a:spcPts val="0"/>
              </a:spcBef>
            </a:pPr>
            <a:r>
              <a:rPr lang="en-US" sz="3200" b="1" dirty="0">
                <a:solidFill>
                  <a:srgbClr val="66FF99"/>
                </a:solidFill>
              </a:rPr>
              <a:t>Persecution / Annihilation</a:t>
            </a:r>
          </a:p>
        </p:txBody>
      </p:sp>
      <p:pic>
        <p:nvPicPr>
          <p:cNvPr id="2053" name="Picture 5" descr="M:\Data\GRAPHICS\+Not cataloged\karl_Marx.jpg"/>
          <p:cNvPicPr>
            <a:picLocks noChangeAspect="1" noChangeArrowheads="1"/>
          </p:cNvPicPr>
          <p:nvPr/>
        </p:nvPicPr>
        <p:blipFill>
          <a:blip r:embed="rId2" cstate="print"/>
          <a:srcRect/>
          <a:stretch>
            <a:fillRect/>
          </a:stretch>
        </p:blipFill>
        <p:spPr bwMode="auto">
          <a:xfrm>
            <a:off x="76200" y="1524000"/>
            <a:ext cx="2220913" cy="2605088"/>
          </a:xfrm>
          <a:prstGeom prst="rect">
            <a:avLst/>
          </a:prstGeom>
          <a:noFill/>
        </p:spPr>
      </p:pic>
      <p:pic>
        <p:nvPicPr>
          <p:cNvPr id="2055" name="Picture 7" descr="M:\Data\GRAPHICS\+Not cataloged\lenin.jpg"/>
          <p:cNvPicPr>
            <a:picLocks noChangeAspect="1" noChangeArrowheads="1"/>
          </p:cNvPicPr>
          <p:nvPr/>
        </p:nvPicPr>
        <p:blipFill>
          <a:blip r:embed="rId3" cstate="print"/>
          <a:srcRect/>
          <a:stretch>
            <a:fillRect/>
          </a:stretch>
        </p:blipFill>
        <p:spPr bwMode="auto">
          <a:xfrm>
            <a:off x="101600" y="4267200"/>
            <a:ext cx="2032000" cy="2289175"/>
          </a:xfrm>
          <a:prstGeom prst="rect">
            <a:avLst/>
          </a:prstGeom>
          <a:noFill/>
        </p:spPr>
      </p:pic>
    </p:spTree>
  </p:cSld>
  <p:clrMapOvr>
    <a:masterClrMapping/>
  </p:clrMapOvr>
  <p:transition spd="slow">
    <p:zoom dir="in"/>
  </p:transition>
</p:sld>
</file>

<file path=ppt/slides/slide5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lstStyle/>
          <a:p>
            <a:r>
              <a:rPr lang="en-US" sz="3200" dirty="0"/>
              <a:t>Marxism, Persecution, Annihilation-1</a:t>
            </a:r>
          </a:p>
        </p:txBody>
      </p:sp>
      <p:sp>
        <p:nvSpPr>
          <p:cNvPr id="17411" name="Rectangle 3"/>
          <p:cNvSpPr>
            <a:spLocks noGrp="1" noChangeArrowheads="1"/>
          </p:cNvSpPr>
          <p:nvPr>
            <p:ph type="body" idx="1"/>
          </p:nvPr>
        </p:nvSpPr>
        <p:spPr>
          <a:xfrm>
            <a:off x="533400" y="1066800"/>
            <a:ext cx="8001000" cy="5632311"/>
          </a:xfrm>
        </p:spPr>
        <p:txBody>
          <a:bodyPr>
            <a:spAutoFit/>
          </a:bodyPr>
          <a:lstStyle/>
          <a:p>
            <a:r>
              <a:rPr lang="en-US" sz="2400" i="1" dirty="0">
                <a:solidFill>
                  <a:schemeClr val="accent1"/>
                </a:solidFill>
              </a:rPr>
              <a:t>Communist Manifesto</a:t>
            </a:r>
            <a:r>
              <a:rPr lang="en-US" sz="2400" dirty="0"/>
              <a:t>: “…the middle-class owner of property. This person </a:t>
            </a:r>
            <a:r>
              <a:rPr lang="en-US" sz="2400" dirty="0">
                <a:solidFill>
                  <a:srgbClr val="66FFFF"/>
                </a:solidFill>
              </a:rPr>
              <a:t>must, indeed, be swept out of the way, and made impossible</a:t>
            </a:r>
            <a:r>
              <a:rPr lang="en-US" sz="2400" dirty="0"/>
              <a:t>” (p21). </a:t>
            </a:r>
          </a:p>
          <a:p>
            <a:pPr marL="0" marR="0" indent="274320" algn="just">
              <a:spcBef>
                <a:spcPts val="0"/>
              </a:spcBef>
              <a:spcAft>
                <a:spcPts val="0"/>
              </a:spcAft>
              <a:tabLst>
                <a:tab pos="457200" algn="l"/>
                <a:tab pos="914400" algn="l"/>
                <a:tab pos="1371600" algn="l"/>
                <a:tab pos="3246120" algn="ctr"/>
              </a:tabLst>
            </a:pPr>
            <a:r>
              <a:rPr lang="en-US" sz="2400" dirty="0">
                <a:solidFill>
                  <a:schemeClr val="accent1"/>
                </a:solidFill>
                <a:effectLst/>
                <a:ea typeface="Times New Roman" panose="02020603050405020304" pitchFamily="18" charset="0"/>
                <a:cs typeface="Times New Roman" panose="02020603050405020304" pitchFamily="18" charset="0"/>
              </a:rPr>
              <a:t>Lenin:</a:t>
            </a:r>
            <a:r>
              <a:rPr lang="en-US" sz="2400" dirty="0">
                <a:effectLst/>
                <a:ea typeface="Times New Roman" panose="02020603050405020304" pitchFamily="18" charset="0"/>
                <a:cs typeface="Times New Roman" panose="02020603050405020304" pitchFamily="18" charset="0"/>
              </a:rPr>
              <a:t> “…the revolutionary dictatorship of the proletariat is </a:t>
            </a:r>
            <a:r>
              <a:rPr lang="en-US" sz="2400" dirty="0">
                <a:solidFill>
                  <a:schemeClr val="tx2"/>
                </a:solidFill>
                <a:effectLst/>
                <a:ea typeface="Times New Roman" panose="02020603050405020304" pitchFamily="18" charset="0"/>
                <a:cs typeface="Times New Roman" panose="02020603050405020304" pitchFamily="18" charset="0"/>
              </a:rPr>
              <a:t>violence against the bourgeoisie</a:t>
            </a:r>
            <a:r>
              <a:rPr lang="en-US" sz="2400" dirty="0">
                <a:effectLst/>
                <a:ea typeface="Times New Roman" panose="02020603050405020304" pitchFamily="18" charset="0"/>
                <a:cs typeface="Times New Roman" panose="02020603050405020304" pitchFamily="18" charset="0"/>
              </a:rPr>
              <a:t>” (SW-125).  “… </a:t>
            </a:r>
            <a:r>
              <a:rPr lang="en-US" sz="2400" dirty="0">
                <a:solidFill>
                  <a:schemeClr val="tx2"/>
                </a:solidFill>
                <a:effectLst/>
                <a:ea typeface="Times New Roman" panose="02020603050405020304" pitchFamily="18" charset="0"/>
                <a:cs typeface="Times New Roman" panose="02020603050405020304" pitchFamily="18" charset="0"/>
              </a:rPr>
              <a:t>power that is unrestricted by any laws</a:t>
            </a:r>
            <a:r>
              <a:rPr lang="en-US" sz="2400" dirty="0">
                <a:effectLst/>
                <a:ea typeface="Times New Roman" panose="02020603050405020304" pitchFamily="18" charset="0"/>
                <a:cs typeface="Times New Roman" panose="02020603050405020304" pitchFamily="18" charset="0"/>
              </a:rPr>
              <a:t>” (SW7-123). </a:t>
            </a:r>
          </a:p>
          <a:p>
            <a:pPr marL="0" marR="0" indent="274320" algn="just">
              <a:spcBef>
                <a:spcPts val="0"/>
              </a:spcBef>
              <a:spcAft>
                <a:spcPts val="0"/>
              </a:spcAft>
              <a:tabLst>
                <a:tab pos="457200" algn="l"/>
                <a:tab pos="914400" algn="l"/>
                <a:tab pos="1371600" algn="l"/>
                <a:tab pos="3246120" algn="ctr"/>
              </a:tabLst>
            </a:pPr>
            <a:r>
              <a:rPr lang="en-US" sz="2400" dirty="0">
                <a:effectLst/>
                <a:ea typeface="Times New Roman" panose="02020603050405020304" pitchFamily="18" charset="0"/>
                <a:cs typeface="Times New Roman" panose="02020603050405020304" pitchFamily="18" charset="0"/>
              </a:rPr>
              <a:t>Again: “The dictatorship of the proletariat does not fear to resort to compulsion, and to the most severe, decisive and </a:t>
            </a:r>
            <a:r>
              <a:rPr lang="en-US" sz="2400" dirty="0">
                <a:solidFill>
                  <a:schemeClr val="tx2"/>
                </a:solidFill>
                <a:effectLst/>
                <a:ea typeface="Times New Roman" panose="02020603050405020304" pitchFamily="18" charset="0"/>
                <a:cs typeface="Times New Roman" panose="02020603050405020304" pitchFamily="18" charset="0"/>
              </a:rPr>
              <a:t>ruthless expression of state compulsion</a:t>
            </a:r>
            <a:r>
              <a:rPr lang="en-US" sz="2400" dirty="0">
                <a:effectLst/>
                <a:ea typeface="Times New Roman" panose="02020603050405020304" pitchFamily="18" charset="0"/>
                <a:cs typeface="Times New Roman" panose="02020603050405020304" pitchFamily="18" charset="0"/>
              </a:rPr>
              <a:t>” (SW8- 257).</a:t>
            </a:r>
          </a:p>
          <a:p>
            <a:pPr marL="0" marR="0" indent="274320" algn="just">
              <a:spcBef>
                <a:spcPts val="0"/>
              </a:spcBef>
              <a:spcAft>
                <a:spcPts val="0"/>
              </a:spcAft>
              <a:tabLst>
                <a:tab pos="457200" algn="l"/>
                <a:tab pos="914400" algn="l"/>
                <a:tab pos="1371600" algn="l"/>
                <a:tab pos="3246120" algn="ctr"/>
              </a:tabLst>
            </a:pPr>
            <a:r>
              <a:rPr lang="en-US" sz="2400" dirty="0">
                <a:solidFill>
                  <a:schemeClr val="accent1"/>
                </a:solidFill>
                <a:effectLst/>
                <a:ea typeface="Times New Roman" panose="02020603050405020304" pitchFamily="18" charset="0"/>
                <a:cs typeface="Times New Roman" panose="02020603050405020304" pitchFamily="18" charset="0"/>
              </a:rPr>
              <a:t>Stalin</a:t>
            </a:r>
            <a:r>
              <a:rPr lang="en-US" sz="2400" dirty="0">
                <a:effectLst/>
                <a:ea typeface="Times New Roman" panose="02020603050405020304" pitchFamily="18" charset="0"/>
                <a:cs typeface="Times New Roman" panose="02020603050405020304" pitchFamily="18" charset="0"/>
              </a:rPr>
              <a:t> said: “To choose one’s victims, to prepare one’s plan minutely, to slake an </a:t>
            </a:r>
            <a:r>
              <a:rPr lang="en-US" sz="2400" dirty="0">
                <a:solidFill>
                  <a:schemeClr val="tx2"/>
                </a:solidFill>
                <a:effectLst/>
                <a:ea typeface="Times New Roman" panose="02020603050405020304" pitchFamily="18" charset="0"/>
                <a:cs typeface="Times New Roman" panose="02020603050405020304" pitchFamily="18" charset="0"/>
              </a:rPr>
              <a:t>implacable vengeance </a:t>
            </a:r>
            <a:r>
              <a:rPr lang="en-US" sz="2400" dirty="0">
                <a:effectLst/>
                <a:ea typeface="Times New Roman" panose="02020603050405020304" pitchFamily="18" charset="0"/>
                <a:cs typeface="Times New Roman" panose="02020603050405020304" pitchFamily="18" charset="0"/>
              </a:rPr>
              <a:t>... There is </a:t>
            </a:r>
            <a:r>
              <a:rPr lang="en-US" sz="2400" dirty="0">
                <a:solidFill>
                  <a:schemeClr val="tx2"/>
                </a:solidFill>
                <a:effectLst/>
                <a:ea typeface="Times New Roman" panose="02020603050405020304" pitchFamily="18" charset="0"/>
                <a:cs typeface="Times New Roman" panose="02020603050405020304" pitchFamily="18" charset="0"/>
              </a:rPr>
              <a:t>nothing sweeter in the world</a:t>
            </a:r>
            <a:r>
              <a:rPr lang="en-US" sz="2400" dirty="0">
                <a:effectLst/>
                <a:ea typeface="Times New Roman" panose="02020603050405020304" pitchFamily="18" charset="0"/>
                <a:cs typeface="Times New Roman" panose="02020603050405020304" pitchFamily="18" charset="0"/>
              </a:rPr>
              <a:t>.” And “The death of one man is tragic, but the death of thousands is statistic.” And “The </a:t>
            </a:r>
            <a:r>
              <a:rPr lang="en-US" sz="2400" dirty="0">
                <a:solidFill>
                  <a:schemeClr val="tx2"/>
                </a:solidFill>
                <a:effectLst/>
                <a:ea typeface="Times New Roman" panose="02020603050405020304" pitchFamily="18" charset="0"/>
                <a:cs typeface="Times New Roman" panose="02020603050405020304" pitchFamily="18" charset="0"/>
              </a:rPr>
              <a:t>only real power comes out of a long rifle</a:t>
            </a:r>
            <a:r>
              <a:rPr lang="en-US" sz="2400" dirty="0">
                <a:effectLst/>
                <a:ea typeface="Times New Roman" panose="02020603050405020304" pitchFamily="18" charset="0"/>
                <a:cs typeface="Times New Roman" panose="02020603050405020304" pitchFamily="18" charset="0"/>
              </a:rPr>
              <a:t>.” </a:t>
            </a:r>
            <a:r>
              <a:rPr lang="en-US" sz="1800" u="sng" dirty="0">
                <a:solidFill>
                  <a:schemeClr val="tx2"/>
                </a:solidFill>
                <a:effectLst/>
                <a:ea typeface="Times New Roman" panose="02020603050405020304" pitchFamily="18" charset="0"/>
                <a:cs typeface="Times New Roman" panose="02020603050405020304" pitchFamily="18" charset="0"/>
                <a:hlinkClick r:id="rId2">
                  <a:extLst>
                    <a:ext uri="{A12FA001-AC4F-418D-AE19-62706E023703}">
                      <ahyp:hlinkClr xmlns:ahyp="http://schemas.microsoft.com/office/drawing/2018/hyperlinkcolor" val="tx"/>
                    </a:ext>
                  </a:extLst>
                </a:hlinkClick>
              </a:rPr>
              <a:t>(www.azquotes.com</a:t>
            </a:r>
            <a:r>
              <a:rPr lang="en-US" sz="1800" dirty="0">
                <a:solidFill>
                  <a:schemeClr val="tx2"/>
                </a:solidFill>
                <a:effectLst/>
                <a:ea typeface="Times New Roman" panose="02020603050405020304" pitchFamily="18" charset="0"/>
                <a:cs typeface="Times New Roman" panose="02020603050405020304" pitchFamily="18" charset="0"/>
              </a:rPr>
              <a:t>) </a:t>
            </a:r>
          </a:p>
        </p:txBody>
      </p:sp>
    </p:spTree>
  </p:cSld>
  <p:clrMapOvr>
    <a:masterClrMapping/>
  </p:clrMapOvr>
  <p:transition spd="slow">
    <p:zoom dir="in"/>
  </p:transition>
</p:sld>
</file>

<file path=ppt/slides/slide5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685800" y="299591"/>
            <a:ext cx="7772400" cy="1077218"/>
          </a:xfrm>
        </p:spPr>
        <p:txBody>
          <a:bodyPr>
            <a:spAutoFit/>
          </a:bodyPr>
          <a:lstStyle/>
          <a:p>
            <a:r>
              <a:rPr lang="en-US" sz="3200" dirty="0"/>
              <a:t>Marxism, Persecution, Annihilation - Examples</a:t>
            </a:r>
          </a:p>
        </p:txBody>
      </p:sp>
      <p:sp>
        <p:nvSpPr>
          <p:cNvPr id="17411" name="Rectangle 3"/>
          <p:cNvSpPr>
            <a:spLocks noGrp="1" noChangeArrowheads="1"/>
          </p:cNvSpPr>
          <p:nvPr>
            <p:ph type="body" idx="1"/>
          </p:nvPr>
        </p:nvSpPr>
        <p:spPr>
          <a:xfrm>
            <a:off x="533400" y="4038600"/>
            <a:ext cx="8001000" cy="2529923"/>
          </a:xfrm>
        </p:spPr>
        <p:txBody>
          <a:bodyPr>
            <a:spAutoFit/>
          </a:bodyPr>
          <a:lstStyle/>
          <a:p>
            <a:r>
              <a:rPr lang="en-US" sz="2400" b="1" dirty="0">
                <a:solidFill>
                  <a:schemeClr val="accent1"/>
                </a:solidFill>
              </a:rPr>
              <a:t>Other Persecution</a:t>
            </a:r>
          </a:p>
          <a:p>
            <a:r>
              <a:rPr lang="en-US" sz="2400" dirty="0">
                <a:solidFill>
                  <a:srgbClr val="66FFFF"/>
                </a:solidFill>
              </a:rPr>
              <a:t>Many sentenced to slave labor camps.</a:t>
            </a:r>
          </a:p>
          <a:p>
            <a:r>
              <a:rPr lang="en-US" sz="2400" dirty="0">
                <a:solidFill>
                  <a:srgbClr val="66FFFF"/>
                </a:solidFill>
              </a:rPr>
              <a:t>Others imprisoned in asylums and treated with brainwashing, mind altering drugs, psychiatric treatments</a:t>
            </a:r>
          </a:p>
          <a:p>
            <a:r>
              <a:rPr lang="en-US" sz="2400" dirty="0">
                <a:ea typeface="Times New Roman" panose="02020603050405020304" pitchFamily="18" charset="0"/>
                <a:cs typeface="Times New Roman" panose="02020603050405020304" pitchFamily="18" charset="0"/>
              </a:rPr>
              <a:t>3</a:t>
            </a:r>
            <a:r>
              <a:rPr lang="en-US" sz="2400" dirty="0">
                <a:effectLst/>
                <a:ea typeface="Times New Roman" panose="02020603050405020304" pitchFamily="18" charset="0"/>
                <a:cs typeface="Times New Roman" panose="02020603050405020304" pitchFamily="18" charset="0"/>
              </a:rPr>
              <a:t>000 people per year escape from North Korea. </a:t>
            </a:r>
            <a:r>
              <a:rPr lang="en-US" sz="2400" i="1" dirty="0">
                <a:effectLst/>
                <a:ea typeface="Times New Roman" panose="02020603050405020304" pitchFamily="18" charset="0"/>
                <a:cs typeface="Times New Roman" panose="02020603050405020304" pitchFamily="18" charset="0"/>
              </a:rPr>
              <a:t>World Magazine</a:t>
            </a:r>
            <a:r>
              <a:rPr lang="en-US" sz="2400" dirty="0">
                <a:effectLst/>
                <a:ea typeface="Times New Roman" panose="02020603050405020304" pitchFamily="18" charset="0"/>
                <a:cs typeface="Times New Roman" panose="02020603050405020304" pitchFamily="18" charset="0"/>
              </a:rPr>
              <a:t>, 11/2012</a:t>
            </a:r>
            <a:endParaRPr lang="en-US" sz="2400" dirty="0">
              <a:solidFill>
                <a:srgbClr val="66FFFF"/>
              </a:solidFill>
            </a:endParaRPr>
          </a:p>
        </p:txBody>
      </p:sp>
      <p:sp>
        <p:nvSpPr>
          <p:cNvPr id="4" name="Rectangle 3">
            <a:extLst>
              <a:ext uri="{FF2B5EF4-FFF2-40B4-BE49-F238E27FC236}">
                <a16:creationId xmlns:a16="http://schemas.microsoft.com/office/drawing/2014/main" id="{B0096A05-06A6-4B2B-BCF3-855CA8DAE596}"/>
              </a:ext>
            </a:extLst>
          </p:cNvPr>
          <p:cNvSpPr txBox="1">
            <a:spLocks noChangeArrowheads="1"/>
          </p:cNvSpPr>
          <p:nvPr/>
        </p:nvSpPr>
        <p:spPr bwMode="auto">
          <a:xfrm>
            <a:off x="533400" y="1434810"/>
            <a:ext cx="8001000" cy="2603790"/>
          </a:xfrm>
          <a:prstGeom prst="rect">
            <a:avLst/>
          </a:prstGeom>
          <a:noFill/>
          <a:ln w="9525">
            <a:noFill/>
            <a:miter lim="800000"/>
            <a:headEnd/>
            <a:tailEnd/>
          </a:ln>
        </p:spPr>
        <p:txBody>
          <a:bodyPr vert="horz" wrap="square" lIns="91440" tIns="45720" rIns="91440" bIns="45720" numCol="1" anchor="t" anchorCtr="0" compatLnSpc="1">
            <a:prstTxWarp prst="textNoShape">
              <a:avLst/>
            </a:prstTxWarp>
            <a:spAutoFit/>
          </a:bodyPr>
          <a:lstStyle>
            <a:lvl1pPr algn="ctr" rtl="0" fontAlgn="base">
              <a:spcBef>
                <a:spcPct val="20000"/>
              </a:spcBef>
              <a:spcAft>
                <a:spcPct val="0"/>
              </a:spcAft>
              <a:defRPr sz="2800">
                <a:solidFill>
                  <a:srgbClr val="F8F8F8"/>
                </a:solidFill>
                <a:latin typeface="+mn-lt"/>
                <a:ea typeface="+mn-ea"/>
                <a:cs typeface="+mn-cs"/>
              </a:defRPr>
            </a:lvl1pPr>
            <a:lvl2pPr marL="114300" algn="ctr" rtl="0" fontAlgn="base">
              <a:spcBef>
                <a:spcPct val="20000"/>
              </a:spcBef>
              <a:spcAft>
                <a:spcPct val="0"/>
              </a:spcAft>
              <a:defRPr sz="2400">
                <a:solidFill>
                  <a:srgbClr val="F8F8F8"/>
                </a:solidFill>
                <a:latin typeface="+mn-lt"/>
              </a:defRPr>
            </a:lvl2pPr>
            <a:lvl3pPr marL="457200" indent="-228600" algn="l" rtl="0" fontAlgn="base">
              <a:spcBef>
                <a:spcPct val="20000"/>
              </a:spcBef>
              <a:spcAft>
                <a:spcPct val="0"/>
              </a:spcAft>
              <a:buChar char="•"/>
              <a:defRPr sz="2400">
                <a:solidFill>
                  <a:srgbClr val="F8F8F8"/>
                </a:solidFill>
                <a:latin typeface="+mn-lt"/>
              </a:defRPr>
            </a:lvl3pPr>
            <a:lvl4pPr marL="800100" indent="-228600" algn="l" rtl="0" fontAlgn="base">
              <a:spcBef>
                <a:spcPct val="20000"/>
              </a:spcBef>
              <a:spcAft>
                <a:spcPct val="0"/>
              </a:spcAft>
              <a:buChar char="–"/>
              <a:defRPr sz="2000">
                <a:solidFill>
                  <a:srgbClr val="F8F8F8"/>
                </a:solidFill>
                <a:latin typeface="+mn-lt"/>
              </a:defRPr>
            </a:lvl4pPr>
            <a:lvl5pPr marL="1143000" indent="-228600" algn="l" rtl="0" fontAlgn="base">
              <a:spcBef>
                <a:spcPct val="20000"/>
              </a:spcBef>
              <a:spcAft>
                <a:spcPct val="0"/>
              </a:spcAft>
              <a:buChar char="»"/>
              <a:defRPr sz="2000">
                <a:solidFill>
                  <a:srgbClr val="F8F8F8"/>
                </a:solidFill>
                <a:latin typeface="+mn-lt"/>
              </a:defRPr>
            </a:lvl5pPr>
            <a:lvl6pPr marL="1600200" indent="-228600" algn="l" rtl="0" fontAlgn="base">
              <a:spcBef>
                <a:spcPct val="20000"/>
              </a:spcBef>
              <a:spcAft>
                <a:spcPct val="0"/>
              </a:spcAft>
              <a:buChar char="»"/>
              <a:defRPr sz="2000">
                <a:solidFill>
                  <a:srgbClr val="F8F8F8"/>
                </a:solidFill>
                <a:latin typeface="+mn-lt"/>
              </a:defRPr>
            </a:lvl6pPr>
            <a:lvl7pPr marL="2057400" indent="-228600" algn="l" rtl="0" fontAlgn="base">
              <a:spcBef>
                <a:spcPct val="20000"/>
              </a:spcBef>
              <a:spcAft>
                <a:spcPct val="0"/>
              </a:spcAft>
              <a:buChar char="»"/>
              <a:defRPr sz="2000">
                <a:solidFill>
                  <a:srgbClr val="F8F8F8"/>
                </a:solidFill>
                <a:latin typeface="+mn-lt"/>
              </a:defRPr>
            </a:lvl7pPr>
            <a:lvl8pPr marL="2514600" indent="-228600" algn="l" rtl="0" fontAlgn="base">
              <a:spcBef>
                <a:spcPct val="20000"/>
              </a:spcBef>
              <a:spcAft>
                <a:spcPct val="0"/>
              </a:spcAft>
              <a:buChar char="»"/>
              <a:defRPr sz="2000">
                <a:solidFill>
                  <a:srgbClr val="F8F8F8"/>
                </a:solidFill>
                <a:latin typeface="+mn-lt"/>
              </a:defRPr>
            </a:lvl8pPr>
            <a:lvl9pPr marL="2971800" indent="-228600" algn="l" rtl="0" fontAlgn="base">
              <a:spcBef>
                <a:spcPct val="20000"/>
              </a:spcBef>
              <a:spcAft>
                <a:spcPct val="0"/>
              </a:spcAft>
              <a:buChar char="»"/>
              <a:defRPr sz="2000">
                <a:solidFill>
                  <a:srgbClr val="F8F8F8"/>
                </a:solidFill>
                <a:latin typeface="+mn-lt"/>
              </a:defRPr>
            </a:lvl9pPr>
          </a:lstStyle>
          <a:p>
            <a:r>
              <a:rPr lang="en-US" sz="2400" b="1" kern="0" dirty="0">
                <a:solidFill>
                  <a:schemeClr val="accent1"/>
                </a:solidFill>
              </a:rPr>
              <a:t>Communist Murders</a:t>
            </a:r>
          </a:p>
          <a:p>
            <a:r>
              <a:rPr lang="en-US" sz="2400" kern="0" dirty="0">
                <a:solidFill>
                  <a:srgbClr val="FFFF00"/>
                </a:solidFill>
              </a:rPr>
              <a:t>Soviet Union: </a:t>
            </a:r>
            <a:r>
              <a:rPr lang="en-US" sz="2400" kern="0" dirty="0">
                <a:solidFill>
                  <a:srgbClr val="66FFFF"/>
                </a:solidFill>
              </a:rPr>
              <a:t>35 to 45 million people</a:t>
            </a:r>
            <a:r>
              <a:rPr lang="en-US" sz="2400" kern="0" dirty="0"/>
              <a:t> </a:t>
            </a:r>
          </a:p>
          <a:p>
            <a:r>
              <a:rPr lang="en-US" sz="2400" kern="0" dirty="0">
                <a:solidFill>
                  <a:srgbClr val="FFFF00"/>
                </a:solidFill>
              </a:rPr>
              <a:t>China: </a:t>
            </a:r>
            <a:r>
              <a:rPr lang="en-US" sz="2400" kern="0" dirty="0">
                <a:solidFill>
                  <a:srgbClr val="66FFFF"/>
                </a:solidFill>
              </a:rPr>
              <a:t>34 to 63 million people</a:t>
            </a:r>
          </a:p>
          <a:p>
            <a:r>
              <a:rPr lang="en-US" sz="2400" kern="0" dirty="0">
                <a:solidFill>
                  <a:srgbClr val="FFFF00"/>
                </a:solidFill>
              </a:rPr>
              <a:t>North Korea: </a:t>
            </a:r>
            <a:r>
              <a:rPr lang="en-US" sz="2400" kern="0" dirty="0">
                <a:solidFill>
                  <a:srgbClr val="66FFFF"/>
                </a:solidFill>
              </a:rPr>
              <a:t>“in some areas 60-80% of Christian leaders were killed off”</a:t>
            </a:r>
          </a:p>
          <a:p>
            <a:r>
              <a:rPr lang="en-US" sz="2400" kern="0" dirty="0">
                <a:solidFill>
                  <a:srgbClr val="FFFF00"/>
                </a:solidFill>
              </a:rPr>
              <a:t>Cambodia:</a:t>
            </a:r>
            <a:r>
              <a:rPr lang="en-US" sz="2400" kern="0" dirty="0"/>
              <a:t> </a:t>
            </a:r>
            <a:r>
              <a:rPr lang="en-US" sz="2400" kern="0" dirty="0">
                <a:solidFill>
                  <a:srgbClr val="66FFFF"/>
                </a:solidFill>
              </a:rPr>
              <a:t>2 or 3 million </a:t>
            </a:r>
            <a:r>
              <a:rPr lang="en-US" sz="2400" kern="0" dirty="0"/>
              <a:t>out of a population of 7 million</a:t>
            </a:r>
          </a:p>
        </p:txBody>
      </p:sp>
    </p:spTree>
  </p:cSld>
  <p:clrMapOvr>
    <a:masterClrMapping/>
  </p:clrMapOvr>
  <p:transition spd="slow">
    <p:zoom dir="in"/>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411">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7411">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7411">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7411">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1" grpId="0" uiExpand="1" build="p"/>
    </p:bldLst>
  </p:timing>
</p:sld>
</file>

<file path=ppt/slides/slide5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lstStyle/>
          <a:p>
            <a:r>
              <a:rPr lang="en-US" dirty="0"/>
              <a:t>Bible &amp; Persecution, Annihilation</a:t>
            </a:r>
          </a:p>
        </p:txBody>
      </p:sp>
      <p:sp>
        <p:nvSpPr>
          <p:cNvPr id="18435" name="Rectangle 3"/>
          <p:cNvSpPr>
            <a:spLocks noGrp="1" noChangeArrowheads="1"/>
          </p:cNvSpPr>
          <p:nvPr>
            <p:ph type="body" idx="1"/>
          </p:nvPr>
        </p:nvSpPr>
        <p:spPr>
          <a:xfrm>
            <a:off x="685800" y="1295400"/>
            <a:ext cx="7772400" cy="3083921"/>
          </a:xfrm>
        </p:spPr>
        <p:txBody>
          <a:bodyPr>
            <a:spAutoFit/>
          </a:bodyPr>
          <a:lstStyle/>
          <a:p>
            <a:r>
              <a:rPr lang="en-US" b="1" i="1" dirty="0">
                <a:solidFill>
                  <a:srgbClr val="66FFFF"/>
                </a:solidFill>
              </a:rPr>
              <a:t>Christians must love all men, not harm or murder them</a:t>
            </a:r>
            <a:br>
              <a:rPr lang="en-US" b="1" i="1" dirty="0">
                <a:solidFill>
                  <a:srgbClr val="66FFFF"/>
                </a:solidFill>
              </a:rPr>
            </a:br>
            <a:r>
              <a:rPr lang="en-US" sz="2400" dirty="0">
                <a:latin typeface="Comic Sans MS" pitchFamily="66" charset="0"/>
              </a:rPr>
              <a:t>Matthew 22:39; Romans 13:8-10; Matthew 7:12 </a:t>
            </a:r>
          </a:p>
          <a:p>
            <a:r>
              <a:rPr lang="en-US" b="1" i="1" dirty="0">
                <a:solidFill>
                  <a:srgbClr val="66FFFF"/>
                </a:solidFill>
              </a:rPr>
              <a:t>Christians attempt to change others by persuasion, not by force</a:t>
            </a:r>
            <a:br>
              <a:rPr lang="en-US" b="1" i="1" dirty="0"/>
            </a:br>
            <a:r>
              <a:rPr lang="en-US" sz="2400" dirty="0">
                <a:latin typeface="Comic Sans MS" pitchFamily="66" charset="0"/>
              </a:rPr>
              <a:t>Mark 16:15,16; Ephesians 5:11; 6:10-18; 2 Corinthians 10:3-5; 5:10,11</a:t>
            </a:r>
          </a:p>
        </p:txBody>
      </p:sp>
    </p:spTree>
  </p:cSld>
  <p:clrMapOvr>
    <a:masterClrMapping/>
  </p:clrMapOvr>
  <p:transition spd="slow">
    <p:zoom dir="in"/>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18435">
                                            <p:txEl>
                                              <p:pRg st="0" end="0"/>
                                            </p:txEl>
                                          </p:spTgt>
                                        </p:tgtEl>
                                        <p:attrNameLst>
                                          <p:attrName>style.visibility</p:attrName>
                                        </p:attrNameLst>
                                      </p:cBhvr>
                                      <p:to>
                                        <p:strVal val="visible"/>
                                      </p:to>
                                    </p:set>
                                    <p:animEffect transition="in" filter="slide(fromBottom)">
                                      <p:cBhvr>
                                        <p:cTn id="7" dur="500"/>
                                        <p:tgtEl>
                                          <p:spTgt spid="1843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18435">
                                            <p:txEl>
                                              <p:pRg st="1" end="1"/>
                                            </p:txEl>
                                          </p:spTgt>
                                        </p:tgtEl>
                                        <p:attrNameLst>
                                          <p:attrName>style.visibility</p:attrName>
                                        </p:attrNameLst>
                                      </p:cBhvr>
                                      <p:to>
                                        <p:strVal val="visible"/>
                                      </p:to>
                                    </p:set>
                                    <p:animEffect transition="in" filter="slide(fromBottom)">
                                      <p:cBhvr>
                                        <p:cTn id="12" dur="500"/>
                                        <p:tgtEl>
                                          <p:spTgt spid="1843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5" grpId="0" build="p" autoUpdateAnimBg="0"/>
    </p:bldLst>
  </p:timing>
</p:sld>
</file>

<file path=ppt/slides/slide6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685800" y="685800"/>
            <a:ext cx="7772400" cy="762000"/>
          </a:xfrm>
        </p:spPr>
        <p:txBody>
          <a:bodyPr/>
          <a:lstStyle/>
          <a:p>
            <a:r>
              <a:rPr lang="en-US" sz="3600" dirty="0">
                <a:latin typeface="+mj-lt"/>
              </a:rPr>
              <a:t>Doctrines of Marxism-Leninism</a:t>
            </a:r>
          </a:p>
        </p:txBody>
      </p:sp>
      <p:sp>
        <p:nvSpPr>
          <p:cNvPr id="2051" name="Rectangle 3"/>
          <p:cNvSpPr>
            <a:spLocks noGrp="1" noChangeArrowheads="1"/>
          </p:cNvSpPr>
          <p:nvPr>
            <p:ph type="subTitle" idx="1"/>
          </p:nvPr>
        </p:nvSpPr>
        <p:spPr>
          <a:xfrm>
            <a:off x="1981200" y="1600200"/>
            <a:ext cx="7086600" cy="5016758"/>
          </a:xfrm>
        </p:spPr>
        <p:txBody>
          <a:bodyPr wrap="square">
            <a:spAutoFit/>
          </a:bodyPr>
          <a:lstStyle/>
          <a:p>
            <a:pPr>
              <a:spcBef>
                <a:spcPts val="0"/>
              </a:spcBef>
            </a:pPr>
            <a:r>
              <a:rPr lang="en-US" sz="3200" dirty="0">
                <a:solidFill>
                  <a:srgbClr val="66FF99"/>
                </a:solidFill>
              </a:rPr>
              <a:t>Existence of God</a:t>
            </a:r>
          </a:p>
          <a:p>
            <a:pPr>
              <a:spcBef>
                <a:spcPts val="0"/>
              </a:spcBef>
            </a:pPr>
            <a:r>
              <a:rPr lang="en-US" sz="3200" dirty="0">
                <a:solidFill>
                  <a:srgbClr val="66FF99"/>
                </a:solidFill>
              </a:rPr>
              <a:t>Origin of Man</a:t>
            </a:r>
          </a:p>
          <a:p>
            <a:pPr>
              <a:spcBef>
                <a:spcPts val="0"/>
              </a:spcBef>
            </a:pPr>
            <a:r>
              <a:rPr lang="en-US" sz="3200" dirty="0">
                <a:solidFill>
                  <a:srgbClr val="66FF99"/>
                </a:solidFill>
              </a:rPr>
              <a:t>Materialism</a:t>
            </a:r>
          </a:p>
          <a:p>
            <a:pPr>
              <a:spcBef>
                <a:spcPts val="0"/>
              </a:spcBef>
            </a:pPr>
            <a:r>
              <a:rPr lang="en-US" sz="3200" dirty="0">
                <a:solidFill>
                  <a:srgbClr val="66FF99"/>
                </a:solidFill>
              </a:rPr>
              <a:t>Religion</a:t>
            </a:r>
          </a:p>
          <a:p>
            <a:pPr>
              <a:spcBef>
                <a:spcPts val="0"/>
              </a:spcBef>
            </a:pPr>
            <a:r>
              <a:rPr lang="en-US" sz="3200" dirty="0">
                <a:solidFill>
                  <a:srgbClr val="66FF99"/>
                </a:solidFill>
              </a:rPr>
              <a:t>Morality</a:t>
            </a:r>
          </a:p>
          <a:p>
            <a:pPr>
              <a:spcBef>
                <a:spcPts val="0"/>
              </a:spcBef>
            </a:pPr>
            <a:r>
              <a:rPr lang="en-US" sz="3200" dirty="0">
                <a:solidFill>
                  <a:srgbClr val="66FF99"/>
                </a:solidFill>
              </a:rPr>
              <a:t>The Family</a:t>
            </a:r>
          </a:p>
          <a:p>
            <a:pPr>
              <a:spcBef>
                <a:spcPts val="0"/>
              </a:spcBef>
            </a:pPr>
            <a:r>
              <a:rPr lang="en-US" sz="3200" dirty="0">
                <a:solidFill>
                  <a:srgbClr val="66FF99"/>
                </a:solidFill>
              </a:rPr>
              <a:t>Private Property</a:t>
            </a:r>
          </a:p>
          <a:p>
            <a:pPr>
              <a:spcBef>
                <a:spcPts val="0"/>
              </a:spcBef>
            </a:pPr>
            <a:r>
              <a:rPr lang="en-US" sz="3200" dirty="0">
                <a:solidFill>
                  <a:srgbClr val="66FF99"/>
                </a:solidFill>
              </a:rPr>
              <a:t>Corruption / Revolution</a:t>
            </a:r>
          </a:p>
          <a:p>
            <a:pPr>
              <a:spcBef>
                <a:spcPts val="0"/>
              </a:spcBef>
            </a:pPr>
            <a:r>
              <a:rPr lang="en-US" sz="3200" dirty="0">
                <a:solidFill>
                  <a:srgbClr val="66FF99"/>
                </a:solidFill>
              </a:rPr>
              <a:t>Persecution / Annihilation</a:t>
            </a:r>
          </a:p>
          <a:p>
            <a:pPr>
              <a:spcBef>
                <a:spcPts val="0"/>
              </a:spcBef>
            </a:pPr>
            <a:r>
              <a:rPr lang="en-US" sz="3200" dirty="0">
                <a:solidFill>
                  <a:srgbClr val="66FF99"/>
                </a:solidFill>
              </a:rPr>
              <a:t>Earthly paradise</a:t>
            </a:r>
          </a:p>
        </p:txBody>
      </p:sp>
      <p:pic>
        <p:nvPicPr>
          <p:cNvPr id="2053" name="Picture 5" descr="M:\Data\GRAPHICS\+Not cataloged\karl_Marx.jpg"/>
          <p:cNvPicPr>
            <a:picLocks noChangeAspect="1" noChangeArrowheads="1"/>
          </p:cNvPicPr>
          <p:nvPr/>
        </p:nvPicPr>
        <p:blipFill>
          <a:blip r:embed="rId2" cstate="print"/>
          <a:srcRect/>
          <a:stretch>
            <a:fillRect/>
          </a:stretch>
        </p:blipFill>
        <p:spPr bwMode="auto">
          <a:xfrm>
            <a:off x="76200" y="1524000"/>
            <a:ext cx="2220913" cy="2605088"/>
          </a:xfrm>
          <a:prstGeom prst="rect">
            <a:avLst/>
          </a:prstGeom>
          <a:noFill/>
        </p:spPr>
      </p:pic>
      <p:pic>
        <p:nvPicPr>
          <p:cNvPr id="2055" name="Picture 7" descr="M:\Data\GRAPHICS\+Not cataloged\lenin.jpg"/>
          <p:cNvPicPr>
            <a:picLocks noChangeAspect="1" noChangeArrowheads="1"/>
          </p:cNvPicPr>
          <p:nvPr/>
        </p:nvPicPr>
        <p:blipFill>
          <a:blip r:embed="rId3" cstate="print"/>
          <a:srcRect/>
          <a:stretch>
            <a:fillRect/>
          </a:stretch>
        </p:blipFill>
        <p:spPr bwMode="auto">
          <a:xfrm>
            <a:off x="101600" y="4267200"/>
            <a:ext cx="2032000" cy="2289175"/>
          </a:xfrm>
          <a:prstGeom prst="rect">
            <a:avLst/>
          </a:prstGeom>
          <a:noFill/>
        </p:spPr>
      </p:pic>
    </p:spTree>
  </p:cSld>
  <p:clrMapOvr>
    <a:masterClrMapping/>
  </p:clrMapOvr>
  <p:transition spd="slow">
    <p:zoom dir="in"/>
  </p:transition>
</p:sld>
</file>

<file path=ppt/slides/slide6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lstStyle/>
          <a:p>
            <a:r>
              <a:rPr lang="en-US" dirty="0"/>
              <a:t>Marxism &amp; Earthly Paradise - 1</a:t>
            </a:r>
          </a:p>
        </p:txBody>
      </p:sp>
      <p:sp>
        <p:nvSpPr>
          <p:cNvPr id="17411" name="Rectangle 3"/>
          <p:cNvSpPr>
            <a:spLocks noGrp="1" noChangeArrowheads="1"/>
          </p:cNvSpPr>
          <p:nvPr>
            <p:ph type="body" idx="1"/>
          </p:nvPr>
        </p:nvSpPr>
        <p:spPr>
          <a:xfrm>
            <a:off x="533400" y="1142488"/>
            <a:ext cx="8001000" cy="3933384"/>
          </a:xfrm>
        </p:spPr>
        <p:txBody>
          <a:bodyPr>
            <a:spAutoFit/>
          </a:bodyPr>
          <a:lstStyle/>
          <a:p>
            <a:r>
              <a:rPr lang="en-US" sz="2400" dirty="0">
                <a:solidFill>
                  <a:schemeClr val="accent1"/>
                </a:solidFill>
              </a:rPr>
              <a:t>Lenin</a:t>
            </a:r>
            <a:r>
              <a:rPr lang="en-US" sz="2400" dirty="0"/>
              <a:t>: “…there will vanish all need for force, for the subjection of one man to another, since people will grow accustomed to observing the elementary conditions of social existence without force and without subjection.”</a:t>
            </a:r>
          </a:p>
          <a:p>
            <a:r>
              <a:rPr lang="en-US" sz="2400" dirty="0"/>
              <a:t> </a:t>
            </a:r>
          </a:p>
          <a:p>
            <a:r>
              <a:rPr lang="en-US" sz="2400" dirty="0"/>
              <a:t>Lenin: “… we know that the fundamental social cause of excesses … is the exploitation of the masses, their want and their poverty. With the removal of this chief cause, excesses will inevitably begin to ‘wither away.’ … With their withering away, the state will also wither away”</a:t>
            </a:r>
          </a:p>
        </p:txBody>
      </p:sp>
    </p:spTree>
  </p:cSld>
  <p:clrMapOvr>
    <a:masterClrMapping/>
  </p:clrMapOvr>
  <p:transition spd="slow">
    <p:zoom dir="in"/>
  </p:transition>
</p:sld>
</file>

<file path=ppt/slides/slide6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lstStyle/>
          <a:p>
            <a:r>
              <a:rPr lang="en-US" dirty="0"/>
              <a:t>Marxism &amp; Earthly Paradise - 2</a:t>
            </a:r>
          </a:p>
        </p:txBody>
      </p:sp>
      <p:sp>
        <p:nvSpPr>
          <p:cNvPr id="17411" name="Rectangle 3"/>
          <p:cNvSpPr>
            <a:spLocks noGrp="1" noChangeArrowheads="1"/>
          </p:cNvSpPr>
          <p:nvPr>
            <p:ph type="body" idx="1"/>
          </p:nvPr>
        </p:nvSpPr>
        <p:spPr>
          <a:xfrm>
            <a:off x="533400" y="1142488"/>
            <a:ext cx="8001000" cy="5041380"/>
          </a:xfrm>
        </p:spPr>
        <p:txBody>
          <a:bodyPr>
            <a:spAutoFit/>
          </a:bodyPr>
          <a:lstStyle/>
          <a:p>
            <a:r>
              <a:rPr lang="en-US" sz="2400" i="1" dirty="0">
                <a:solidFill>
                  <a:schemeClr val="accent1"/>
                </a:solidFill>
              </a:rPr>
              <a:t>Young Comrade</a:t>
            </a:r>
            <a:r>
              <a:rPr lang="en-US" sz="2400" dirty="0">
                <a:solidFill>
                  <a:schemeClr val="accent1"/>
                </a:solidFill>
              </a:rPr>
              <a:t>: </a:t>
            </a:r>
            <a:r>
              <a:rPr lang="en-US" sz="2400" dirty="0"/>
              <a:t>“In your religious training you are told that even if things are bad on this earth, everything will be wonderful when you die and go to Heaven … This is all a lie. </a:t>
            </a:r>
            <a:r>
              <a:rPr lang="en-US" sz="2400" dirty="0">
                <a:solidFill>
                  <a:srgbClr val="66FFFF"/>
                </a:solidFill>
              </a:rPr>
              <a:t>When you die, you are dead and that is all there is to it. We want our Paradise right here and now</a:t>
            </a:r>
            <a:r>
              <a:rPr lang="en-US" sz="2400" dirty="0"/>
              <a:t>”</a:t>
            </a:r>
          </a:p>
          <a:p>
            <a:endParaRPr lang="en-US" sz="2400" dirty="0">
              <a:solidFill>
                <a:schemeClr val="accent1"/>
              </a:solidFill>
              <a:effectLst/>
              <a:ea typeface="Times New Roman" panose="02020603050405020304" pitchFamily="18" charset="0"/>
              <a:cs typeface="Times New Roman" panose="02020603050405020304" pitchFamily="18" charset="0"/>
            </a:endParaRPr>
          </a:p>
          <a:p>
            <a:r>
              <a:rPr lang="en-US" sz="2400" dirty="0">
                <a:solidFill>
                  <a:schemeClr val="accent1"/>
                </a:solidFill>
                <a:effectLst/>
                <a:ea typeface="Times New Roman" panose="02020603050405020304" pitchFamily="18" charset="0"/>
                <a:cs typeface="Times New Roman" panose="02020603050405020304" pitchFamily="18" charset="0"/>
              </a:rPr>
              <a:t>Saul Alinsky</a:t>
            </a:r>
            <a:r>
              <a:rPr lang="en-US" sz="2400" dirty="0">
                <a:effectLst/>
                <a:ea typeface="Times New Roman" panose="02020603050405020304" pitchFamily="18" charset="0"/>
                <a:cs typeface="Times New Roman" panose="02020603050405020304" pitchFamily="18" charset="0"/>
              </a:rPr>
              <a:t>: “A Marxist begins with his prime truth that all evils are caused by the exploitation of the proletariat by the capitalists. From this he logically proceeds to the revolution to end capitalism, then into the third stage of reorganization into a new social order of the dictatorship of the proletariat, and finally the last stage – the political paradise of communism.” </a:t>
            </a:r>
            <a:endParaRPr lang="en-US" sz="2400" dirty="0"/>
          </a:p>
        </p:txBody>
      </p:sp>
    </p:spTree>
    <p:extLst>
      <p:ext uri="{BB962C8B-B14F-4D97-AF65-F5344CB8AC3E}">
        <p14:creationId xmlns:p14="http://schemas.microsoft.com/office/powerpoint/2010/main" val="2351860833"/>
      </p:ext>
    </p:extLst>
  </p:cSld>
  <p:clrMapOvr>
    <a:masterClrMapping/>
  </p:clrMapOvr>
  <p:transition spd="slow">
    <p:zoom dir="in"/>
  </p:transition>
</p:sld>
</file>

<file path=ppt/slides/slide6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lstStyle/>
          <a:p>
            <a:r>
              <a:rPr lang="en-US" sz="4000" dirty="0"/>
              <a:t>Bible &amp; Man’s Rewards</a:t>
            </a:r>
          </a:p>
        </p:txBody>
      </p:sp>
      <p:sp>
        <p:nvSpPr>
          <p:cNvPr id="18435" name="Rectangle 3"/>
          <p:cNvSpPr>
            <a:spLocks noGrp="1" noChangeArrowheads="1"/>
          </p:cNvSpPr>
          <p:nvPr>
            <p:ph type="body" idx="1"/>
          </p:nvPr>
        </p:nvSpPr>
        <p:spPr>
          <a:xfrm>
            <a:off x="685800" y="1295400"/>
            <a:ext cx="7772400" cy="5053691"/>
          </a:xfrm>
        </p:spPr>
        <p:txBody>
          <a:bodyPr>
            <a:spAutoFit/>
          </a:bodyPr>
          <a:lstStyle/>
          <a:p>
            <a:r>
              <a:rPr lang="en-US" b="1" i="1" dirty="0">
                <a:solidFill>
                  <a:srgbClr val="66FFFF"/>
                </a:solidFill>
              </a:rPr>
              <a:t>Many errors of Communism would continue in their utopia</a:t>
            </a:r>
            <a:br>
              <a:rPr lang="en-US" b="1" i="1" dirty="0">
                <a:solidFill>
                  <a:srgbClr val="66FFFF"/>
                </a:solidFill>
              </a:rPr>
            </a:br>
            <a:r>
              <a:rPr lang="en-US" sz="2400" b="1" i="1" dirty="0"/>
              <a:t>Atheism,</a:t>
            </a:r>
            <a:r>
              <a:rPr lang="en-US" sz="2400" dirty="0"/>
              <a:t> </a:t>
            </a:r>
            <a:r>
              <a:rPr lang="en-US" sz="2400" b="1" i="1" dirty="0"/>
              <a:t>materialism,</a:t>
            </a:r>
            <a:r>
              <a:rPr lang="en-US" sz="2400" dirty="0"/>
              <a:t> </a:t>
            </a:r>
            <a:r>
              <a:rPr lang="en-US" sz="2400" b="1" i="1" dirty="0"/>
              <a:t>evolution, rejection of  the Bible, abolition of the family, opposition to religion</a:t>
            </a:r>
            <a:r>
              <a:rPr lang="en-US" sz="2400" dirty="0"/>
              <a:t>, </a:t>
            </a:r>
            <a:r>
              <a:rPr lang="en-US" sz="2400" b="1" i="1" dirty="0"/>
              <a:t>abolition of private property</a:t>
            </a:r>
          </a:p>
          <a:p>
            <a:r>
              <a:rPr lang="en-US" b="1" i="1" dirty="0">
                <a:solidFill>
                  <a:srgbClr val="66FFFF"/>
                </a:solidFill>
              </a:rPr>
              <a:t>The Bible teaches that most people will always be evil. </a:t>
            </a:r>
            <a:br>
              <a:rPr lang="en-US" sz="2400" b="1" i="1" dirty="0">
                <a:latin typeface="Comic Sans MS" pitchFamily="66" charset="0"/>
              </a:rPr>
            </a:br>
            <a:r>
              <a:rPr lang="en-US" sz="2400" dirty="0">
                <a:latin typeface="Comic Sans MS" pitchFamily="66" charset="0"/>
              </a:rPr>
              <a:t>Matthew 7:13,14 </a:t>
            </a:r>
          </a:p>
          <a:p>
            <a:r>
              <a:rPr lang="en-US" b="1" i="1" dirty="0">
                <a:solidFill>
                  <a:srgbClr val="66FFFF"/>
                </a:solidFill>
              </a:rPr>
              <a:t>Jesus teaches that our paradise comes in heaven after this life. </a:t>
            </a:r>
            <a:br>
              <a:rPr lang="en-US" sz="2400" b="1" i="1" dirty="0">
                <a:latin typeface="Comic Sans MS" pitchFamily="66" charset="0"/>
              </a:rPr>
            </a:br>
            <a:r>
              <a:rPr lang="en-US" sz="2400" dirty="0">
                <a:latin typeface="Comic Sans MS" pitchFamily="66" charset="0"/>
              </a:rPr>
              <a:t>Hebrews 9:27; John 5:28,29; Matthew 25:46; </a:t>
            </a:r>
            <a:br>
              <a:rPr lang="en-US" sz="2400" dirty="0">
                <a:latin typeface="Comic Sans MS" pitchFamily="66" charset="0"/>
              </a:rPr>
            </a:br>
            <a:r>
              <a:rPr lang="en-US" sz="2400" dirty="0">
                <a:latin typeface="Comic Sans MS" pitchFamily="66" charset="0"/>
              </a:rPr>
              <a:t>5:10-12; 1 Peter 1:3,4 </a:t>
            </a:r>
          </a:p>
        </p:txBody>
      </p:sp>
    </p:spTree>
  </p:cSld>
  <p:clrMapOvr>
    <a:masterClrMapping/>
  </p:clrMapOvr>
  <p:transition spd="slow">
    <p:zoom dir="in"/>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18435">
                                            <p:txEl>
                                              <p:pRg st="0" end="0"/>
                                            </p:txEl>
                                          </p:spTgt>
                                        </p:tgtEl>
                                        <p:attrNameLst>
                                          <p:attrName>style.visibility</p:attrName>
                                        </p:attrNameLst>
                                      </p:cBhvr>
                                      <p:to>
                                        <p:strVal val="visible"/>
                                      </p:to>
                                    </p:set>
                                    <p:animEffect transition="in" filter="slide(fromBottom)">
                                      <p:cBhvr>
                                        <p:cTn id="7" dur="500"/>
                                        <p:tgtEl>
                                          <p:spTgt spid="1843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nodeType="clickEffect">
                                  <p:stCondLst>
                                    <p:cond delay="0"/>
                                  </p:stCondLst>
                                  <p:childTnLst>
                                    <p:set>
                                      <p:cBhvr>
                                        <p:cTn id="11" dur="1" fill="hold">
                                          <p:stCondLst>
                                            <p:cond delay="0"/>
                                          </p:stCondLst>
                                        </p:cTn>
                                        <p:tgtEl>
                                          <p:spTgt spid="18435">
                                            <p:txEl>
                                              <p:pRg st="1" end="1"/>
                                            </p:txEl>
                                          </p:spTgt>
                                        </p:tgtEl>
                                        <p:attrNameLst>
                                          <p:attrName>style.visibility</p:attrName>
                                        </p:attrNameLst>
                                      </p:cBhvr>
                                      <p:to>
                                        <p:strVal val="visible"/>
                                      </p:to>
                                    </p:set>
                                    <p:animEffect transition="in" filter="slide(fromBottom)">
                                      <p:cBhvr>
                                        <p:cTn id="12" dur="500"/>
                                        <p:tgtEl>
                                          <p:spTgt spid="1843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nodeType="clickEffect">
                                  <p:stCondLst>
                                    <p:cond delay="0"/>
                                  </p:stCondLst>
                                  <p:childTnLst>
                                    <p:set>
                                      <p:cBhvr>
                                        <p:cTn id="16" dur="1" fill="hold">
                                          <p:stCondLst>
                                            <p:cond delay="0"/>
                                          </p:stCondLst>
                                        </p:cTn>
                                        <p:tgtEl>
                                          <p:spTgt spid="18435">
                                            <p:txEl>
                                              <p:pRg st="2" end="2"/>
                                            </p:txEl>
                                          </p:spTgt>
                                        </p:tgtEl>
                                        <p:attrNameLst>
                                          <p:attrName>style.visibility</p:attrName>
                                        </p:attrNameLst>
                                      </p:cBhvr>
                                      <p:to>
                                        <p:strVal val="visible"/>
                                      </p:to>
                                    </p:set>
                                    <p:animEffect transition="in" filter="slide(fromBottom)">
                                      <p:cBhvr>
                                        <p:cTn id="17" dur="500"/>
                                        <p:tgtEl>
                                          <p:spTgt spid="1843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lstStyle/>
          <a:p>
            <a:r>
              <a:rPr lang="en-US" sz="4000" dirty="0"/>
              <a:t>Marxist Goals to Defeat USA</a:t>
            </a:r>
          </a:p>
        </p:txBody>
      </p:sp>
      <p:pic>
        <p:nvPicPr>
          <p:cNvPr id="7" name="Picture 6">
            <a:extLst>
              <a:ext uri="{FF2B5EF4-FFF2-40B4-BE49-F238E27FC236}">
                <a16:creationId xmlns:a16="http://schemas.microsoft.com/office/drawing/2014/main" id="{B4D008DA-AC31-49BB-BCA9-2825C223E90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95612" y="1752600"/>
            <a:ext cx="3152775" cy="4762500"/>
          </a:xfrm>
          <a:prstGeom prst="rect">
            <a:avLst/>
          </a:prstGeom>
        </p:spPr>
      </p:pic>
    </p:spTree>
  </p:cSld>
  <p:clrMapOvr>
    <a:masterClrMapping/>
  </p:clrMapOvr>
  <p:transition spd="slow">
    <p:zoom dir="in"/>
  </p:transition>
</p:sld>
</file>

<file path=ppt/slides/slide6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lstStyle/>
          <a:p>
            <a:r>
              <a:rPr lang="en-US" sz="4000" dirty="0"/>
              <a:t>Marxist Goals to Defeat USA 1</a:t>
            </a:r>
          </a:p>
        </p:txBody>
      </p:sp>
      <p:sp>
        <p:nvSpPr>
          <p:cNvPr id="18435" name="Rectangle 3"/>
          <p:cNvSpPr>
            <a:spLocks noGrp="1" noChangeArrowheads="1"/>
          </p:cNvSpPr>
          <p:nvPr>
            <p:ph type="body" idx="1"/>
          </p:nvPr>
        </p:nvSpPr>
        <p:spPr>
          <a:xfrm>
            <a:off x="685800" y="1219200"/>
            <a:ext cx="7772400" cy="5484578"/>
          </a:xfrm>
        </p:spPr>
        <p:txBody>
          <a:bodyPr>
            <a:spAutoFit/>
          </a:bodyPr>
          <a:lstStyle/>
          <a:p>
            <a:r>
              <a:rPr lang="en-US" sz="2400" dirty="0">
                <a:solidFill>
                  <a:srgbClr val="66FFFF"/>
                </a:solidFill>
              </a:rPr>
              <a:t>“Get control of the schools. Use them as transmission belts for socialism and current Communist propaganda. Soften the curriculum. Get control of teachers’ associations. Put the party line in textbooks.” </a:t>
            </a:r>
          </a:p>
          <a:p>
            <a:r>
              <a:rPr lang="en-US" sz="2400" dirty="0">
                <a:solidFill>
                  <a:srgbClr val="66FFFF"/>
                </a:solidFill>
              </a:rPr>
              <a:t>“Continue discrediting American culture by degrading all forms of artistic expression … ‘Our plan is to promote ugliness, repulsive, meaningless art’.”</a:t>
            </a:r>
          </a:p>
          <a:p>
            <a:r>
              <a:rPr lang="en-US" sz="2400" dirty="0">
                <a:solidFill>
                  <a:srgbClr val="66FFFF"/>
                </a:solidFill>
              </a:rPr>
              <a:t>“Eliminate all laws governing obscenity by calling them ‘censorship’ and a violation of free speech and free press. Break down cultural standards of morality by promoting pornography and obscenity in books, magazines, motion pictures, radio and TV.” </a:t>
            </a:r>
          </a:p>
          <a:p>
            <a:r>
              <a:rPr lang="en-US" sz="2400" dirty="0">
                <a:solidFill>
                  <a:srgbClr val="66FFFF"/>
                </a:solidFill>
              </a:rPr>
              <a:t>“Present homosexuality, degeneracy and promiscuity as ‘normal, natural, healthy.’”</a:t>
            </a:r>
          </a:p>
        </p:txBody>
      </p:sp>
    </p:spTree>
    <p:extLst>
      <p:ext uri="{BB962C8B-B14F-4D97-AF65-F5344CB8AC3E}">
        <p14:creationId xmlns:p14="http://schemas.microsoft.com/office/powerpoint/2010/main" val="3829235526"/>
      </p:ext>
    </p:extLst>
  </p:cSld>
  <p:clrMapOvr>
    <a:masterClrMapping/>
  </p:clrMapOvr>
  <p:transition spd="slow">
    <p:zoom dir="in"/>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18435">
                                            <p:txEl>
                                              <p:pRg st="0" end="0"/>
                                            </p:txEl>
                                          </p:spTgt>
                                        </p:tgtEl>
                                        <p:attrNameLst>
                                          <p:attrName>style.visibility</p:attrName>
                                        </p:attrNameLst>
                                      </p:cBhvr>
                                      <p:to>
                                        <p:strVal val="visible"/>
                                      </p:to>
                                    </p:set>
                                    <p:animEffect transition="in" filter="slide(fromBottom)">
                                      <p:cBhvr>
                                        <p:cTn id="7" dur="500"/>
                                        <p:tgtEl>
                                          <p:spTgt spid="1843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nodeType="clickEffect">
                                  <p:stCondLst>
                                    <p:cond delay="0"/>
                                  </p:stCondLst>
                                  <p:childTnLst>
                                    <p:set>
                                      <p:cBhvr>
                                        <p:cTn id="11" dur="1" fill="hold">
                                          <p:stCondLst>
                                            <p:cond delay="0"/>
                                          </p:stCondLst>
                                        </p:cTn>
                                        <p:tgtEl>
                                          <p:spTgt spid="18435">
                                            <p:txEl>
                                              <p:pRg st="1" end="1"/>
                                            </p:txEl>
                                          </p:spTgt>
                                        </p:tgtEl>
                                        <p:attrNameLst>
                                          <p:attrName>style.visibility</p:attrName>
                                        </p:attrNameLst>
                                      </p:cBhvr>
                                      <p:to>
                                        <p:strVal val="visible"/>
                                      </p:to>
                                    </p:set>
                                    <p:animEffect transition="in" filter="slide(fromBottom)">
                                      <p:cBhvr>
                                        <p:cTn id="12" dur="500"/>
                                        <p:tgtEl>
                                          <p:spTgt spid="1843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nodeType="clickEffect">
                                  <p:stCondLst>
                                    <p:cond delay="0"/>
                                  </p:stCondLst>
                                  <p:childTnLst>
                                    <p:set>
                                      <p:cBhvr>
                                        <p:cTn id="16" dur="1" fill="hold">
                                          <p:stCondLst>
                                            <p:cond delay="0"/>
                                          </p:stCondLst>
                                        </p:cTn>
                                        <p:tgtEl>
                                          <p:spTgt spid="18435">
                                            <p:txEl>
                                              <p:pRg st="2" end="2"/>
                                            </p:txEl>
                                          </p:spTgt>
                                        </p:tgtEl>
                                        <p:attrNameLst>
                                          <p:attrName>style.visibility</p:attrName>
                                        </p:attrNameLst>
                                      </p:cBhvr>
                                      <p:to>
                                        <p:strVal val="visible"/>
                                      </p:to>
                                    </p:set>
                                    <p:animEffect transition="in" filter="slide(fromBottom)">
                                      <p:cBhvr>
                                        <p:cTn id="17" dur="500"/>
                                        <p:tgtEl>
                                          <p:spTgt spid="1843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2" presetClass="entr" presetSubtype="4" fill="hold" nodeType="clickEffect">
                                  <p:stCondLst>
                                    <p:cond delay="0"/>
                                  </p:stCondLst>
                                  <p:childTnLst>
                                    <p:set>
                                      <p:cBhvr>
                                        <p:cTn id="21" dur="1" fill="hold">
                                          <p:stCondLst>
                                            <p:cond delay="0"/>
                                          </p:stCondLst>
                                        </p:cTn>
                                        <p:tgtEl>
                                          <p:spTgt spid="18435">
                                            <p:txEl>
                                              <p:pRg st="3" end="3"/>
                                            </p:txEl>
                                          </p:spTgt>
                                        </p:tgtEl>
                                        <p:attrNameLst>
                                          <p:attrName>style.visibility</p:attrName>
                                        </p:attrNameLst>
                                      </p:cBhvr>
                                      <p:to>
                                        <p:strVal val="visible"/>
                                      </p:to>
                                    </p:set>
                                    <p:animEffect transition="in" filter="slide(fromBottom)">
                                      <p:cBhvr>
                                        <p:cTn id="22" dur="500"/>
                                        <p:tgtEl>
                                          <p:spTgt spid="1843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lstStyle/>
          <a:p>
            <a:r>
              <a:rPr lang="en-US" sz="4000" dirty="0"/>
              <a:t>Marxist Goals to Defeat USA 2</a:t>
            </a:r>
          </a:p>
        </p:txBody>
      </p:sp>
      <p:sp>
        <p:nvSpPr>
          <p:cNvPr id="18435" name="Rectangle 3"/>
          <p:cNvSpPr>
            <a:spLocks noGrp="1" noChangeArrowheads="1"/>
          </p:cNvSpPr>
          <p:nvPr>
            <p:ph type="body" idx="1"/>
          </p:nvPr>
        </p:nvSpPr>
        <p:spPr>
          <a:xfrm>
            <a:off x="685800" y="1144822"/>
            <a:ext cx="7772400" cy="5484578"/>
          </a:xfrm>
        </p:spPr>
        <p:txBody>
          <a:bodyPr>
            <a:spAutoFit/>
          </a:bodyPr>
          <a:lstStyle/>
          <a:p>
            <a:r>
              <a:rPr lang="en-US" sz="2400" dirty="0">
                <a:solidFill>
                  <a:srgbClr val="66FFFF"/>
                </a:solidFill>
              </a:rPr>
              <a:t>“Infiltrate the churches and replace revealed religion with ‘social’ religion. Discredit the Bible…” </a:t>
            </a:r>
          </a:p>
          <a:p>
            <a:r>
              <a:rPr lang="en-US" sz="2400" dirty="0">
                <a:solidFill>
                  <a:srgbClr val="66FFFF"/>
                </a:solidFill>
              </a:rPr>
              <a:t>“Eliminate prayer or any phase of religious expression in the schools on the ground that it violates the principle of ‘separation of church and state.’”</a:t>
            </a:r>
          </a:p>
          <a:p>
            <a:r>
              <a:rPr lang="en-US" sz="2400" dirty="0">
                <a:solidFill>
                  <a:srgbClr val="66FFFF"/>
                </a:solidFill>
              </a:rPr>
              <a:t>“Treat all behavioral problems as psychiatric disorders which no one but psychiatrists can understand … use mental health laws as a means of gaining coercive control over those who oppose Communist goals.” </a:t>
            </a:r>
          </a:p>
          <a:p>
            <a:r>
              <a:rPr lang="en-US" sz="2400" dirty="0">
                <a:solidFill>
                  <a:srgbClr val="66FFFF"/>
                </a:solidFill>
              </a:rPr>
              <a:t>“Discredit the family as an institution. Encourage promiscuity and easy divorce. Emphasize the need to raise children away from the … influence of parents. Attribute prejudices, mental blocks and retarding of children to suppressive influence of parents.” </a:t>
            </a:r>
          </a:p>
        </p:txBody>
      </p:sp>
    </p:spTree>
  </p:cSld>
  <p:clrMapOvr>
    <a:masterClrMapping/>
  </p:clrMapOvr>
  <p:transition spd="slow">
    <p:zoom dir="in"/>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18435">
                                            <p:txEl>
                                              <p:pRg st="0" end="0"/>
                                            </p:txEl>
                                          </p:spTgt>
                                        </p:tgtEl>
                                        <p:attrNameLst>
                                          <p:attrName>style.visibility</p:attrName>
                                        </p:attrNameLst>
                                      </p:cBhvr>
                                      <p:to>
                                        <p:strVal val="visible"/>
                                      </p:to>
                                    </p:set>
                                    <p:animEffect transition="in" filter="slide(fromBottom)">
                                      <p:cBhvr>
                                        <p:cTn id="7" dur="500"/>
                                        <p:tgtEl>
                                          <p:spTgt spid="1843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nodeType="clickEffect">
                                  <p:stCondLst>
                                    <p:cond delay="0"/>
                                  </p:stCondLst>
                                  <p:childTnLst>
                                    <p:set>
                                      <p:cBhvr>
                                        <p:cTn id="11" dur="1" fill="hold">
                                          <p:stCondLst>
                                            <p:cond delay="0"/>
                                          </p:stCondLst>
                                        </p:cTn>
                                        <p:tgtEl>
                                          <p:spTgt spid="18435">
                                            <p:txEl>
                                              <p:pRg st="1" end="1"/>
                                            </p:txEl>
                                          </p:spTgt>
                                        </p:tgtEl>
                                        <p:attrNameLst>
                                          <p:attrName>style.visibility</p:attrName>
                                        </p:attrNameLst>
                                      </p:cBhvr>
                                      <p:to>
                                        <p:strVal val="visible"/>
                                      </p:to>
                                    </p:set>
                                    <p:animEffect transition="in" filter="slide(fromBottom)">
                                      <p:cBhvr>
                                        <p:cTn id="12" dur="500"/>
                                        <p:tgtEl>
                                          <p:spTgt spid="1843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nodeType="clickEffect">
                                  <p:stCondLst>
                                    <p:cond delay="0"/>
                                  </p:stCondLst>
                                  <p:childTnLst>
                                    <p:set>
                                      <p:cBhvr>
                                        <p:cTn id="16" dur="1" fill="hold">
                                          <p:stCondLst>
                                            <p:cond delay="0"/>
                                          </p:stCondLst>
                                        </p:cTn>
                                        <p:tgtEl>
                                          <p:spTgt spid="18435">
                                            <p:txEl>
                                              <p:pRg st="2" end="2"/>
                                            </p:txEl>
                                          </p:spTgt>
                                        </p:tgtEl>
                                        <p:attrNameLst>
                                          <p:attrName>style.visibility</p:attrName>
                                        </p:attrNameLst>
                                      </p:cBhvr>
                                      <p:to>
                                        <p:strVal val="visible"/>
                                      </p:to>
                                    </p:set>
                                    <p:animEffect transition="in" filter="slide(fromBottom)">
                                      <p:cBhvr>
                                        <p:cTn id="17" dur="500"/>
                                        <p:tgtEl>
                                          <p:spTgt spid="1843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2" presetClass="entr" presetSubtype="4" fill="hold" nodeType="clickEffect">
                                  <p:stCondLst>
                                    <p:cond delay="0"/>
                                  </p:stCondLst>
                                  <p:childTnLst>
                                    <p:set>
                                      <p:cBhvr>
                                        <p:cTn id="21" dur="1" fill="hold">
                                          <p:stCondLst>
                                            <p:cond delay="0"/>
                                          </p:stCondLst>
                                        </p:cTn>
                                        <p:tgtEl>
                                          <p:spTgt spid="18435">
                                            <p:txEl>
                                              <p:pRg st="3" end="3"/>
                                            </p:txEl>
                                          </p:spTgt>
                                        </p:tgtEl>
                                        <p:attrNameLst>
                                          <p:attrName>style.visibility</p:attrName>
                                        </p:attrNameLst>
                                      </p:cBhvr>
                                      <p:to>
                                        <p:strVal val="visible"/>
                                      </p:to>
                                    </p:set>
                                    <p:animEffect transition="in" filter="slide(fromBottom)">
                                      <p:cBhvr>
                                        <p:cTn id="22" dur="500"/>
                                        <p:tgtEl>
                                          <p:spTgt spid="1843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lstStyle/>
          <a:p>
            <a:r>
              <a:rPr lang="en-US" sz="4000" dirty="0"/>
              <a:t>What Can We Do?</a:t>
            </a:r>
          </a:p>
        </p:txBody>
      </p:sp>
      <p:sp>
        <p:nvSpPr>
          <p:cNvPr id="18435" name="Rectangle 3"/>
          <p:cNvSpPr>
            <a:spLocks noGrp="1" noChangeArrowheads="1"/>
          </p:cNvSpPr>
          <p:nvPr>
            <p:ph type="body" idx="1"/>
          </p:nvPr>
        </p:nvSpPr>
        <p:spPr>
          <a:xfrm>
            <a:off x="685800" y="1144822"/>
            <a:ext cx="7772400" cy="5410712"/>
          </a:xfrm>
        </p:spPr>
        <p:txBody>
          <a:bodyPr>
            <a:spAutoFit/>
          </a:bodyPr>
          <a:lstStyle/>
          <a:p>
            <a:r>
              <a:rPr lang="en-US" sz="2400" b="1" i="1" dirty="0">
                <a:solidFill>
                  <a:srgbClr val="66FFFF"/>
                </a:solidFill>
              </a:rPr>
              <a:t>1. Believe in God, trust Him, encourage others.</a:t>
            </a:r>
          </a:p>
          <a:p>
            <a:r>
              <a:rPr lang="en-US" sz="2400" b="1" i="1" dirty="0">
                <a:solidFill>
                  <a:srgbClr val="66FFFF"/>
                </a:solidFill>
              </a:rPr>
              <a:t>2. Defend Bible teaching regarding the spiritual nature of God, of man, and the truth of creation. </a:t>
            </a:r>
          </a:p>
          <a:p>
            <a:r>
              <a:rPr lang="en-US" sz="2400" b="1" i="1" dirty="0">
                <a:solidFill>
                  <a:srgbClr val="66FFFF"/>
                </a:solidFill>
              </a:rPr>
              <a:t>3. Practice and defend Bible teaching as the absolute standard of morality.</a:t>
            </a:r>
          </a:p>
          <a:p>
            <a:r>
              <a:rPr lang="en-US" sz="2400" b="1" i="1" dirty="0">
                <a:solidFill>
                  <a:srgbClr val="66FFFF"/>
                </a:solidFill>
              </a:rPr>
              <a:t>4. Diligently practice the teaching of Jesus, and urge others to do the same. </a:t>
            </a:r>
          </a:p>
          <a:p>
            <a:r>
              <a:rPr lang="en-US" sz="2400" b="1" i="1" dirty="0">
                <a:solidFill>
                  <a:srgbClr val="66FFFF"/>
                </a:solidFill>
              </a:rPr>
              <a:t>5. Thank God for our freedoms; pray for rulers. </a:t>
            </a:r>
          </a:p>
          <a:p>
            <a:r>
              <a:rPr lang="en-US" sz="2400" b="1" i="1" dirty="0">
                <a:solidFill>
                  <a:srgbClr val="66FFFF"/>
                </a:solidFill>
              </a:rPr>
              <a:t>6. Work to strengthen the family unit.</a:t>
            </a:r>
          </a:p>
          <a:p>
            <a:r>
              <a:rPr lang="en-US" sz="2400" b="1" i="1" dirty="0">
                <a:solidFill>
                  <a:srgbClr val="66FFFF"/>
                </a:solidFill>
              </a:rPr>
              <a:t>7. Pray for the strength to be faithful and to assist other Christians when persecution comes. </a:t>
            </a:r>
          </a:p>
          <a:p>
            <a:r>
              <a:rPr lang="en-US" sz="2400" b="1" i="1" dirty="0">
                <a:solidFill>
                  <a:srgbClr val="66FFFF"/>
                </a:solidFill>
              </a:rPr>
              <a:t>8. Maintain strong hope for the Christian’s eternal inheritance. </a:t>
            </a:r>
          </a:p>
        </p:txBody>
      </p:sp>
    </p:spTree>
  </p:cSld>
  <p:clrMapOvr>
    <a:masterClrMapping/>
  </p:clrMapOvr>
  <p:transition spd="slow">
    <p:zoom dir="in"/>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18435">
                                            <p:txEl>
                                              <p:pRg st="0" end="0"/>
                                            </p:txEl>
                                          </p:spTgt>
                                        </p:tgtEl>
                                        <p:attrNameLst>
                                          <p:attrName>style.visibility</p:attrName>
                                        </p:attrNameLst>
                                      </p:cBhvr>
                                      <p:to>
                                        <p:strVal val="visible"/>
                                      </p:to>
                                    </p:set>
                                    <p:animEffect transition="in" filter="slide(fromBottom)">
                                      <p:cBhvr>
                                        <p:cTn id="7" dur="500"/>
                                        <p:tgtEl>
                                          <p:spTgt spid="1843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nodeType="clickEffect">
                                  <p:stCondLst>
                                    <p:cond delay="0"/>
                                  </p:stCondLst>
                                  <p:childTnLst>
                                    <p:set>
                                      <p:cBhvr>
                                        <p:cTn id="11" dur="1" fill="hold">
                                          <p:stCondLst>
                                            <p:cond delay="0"/>
                                          </p:stCondLst>
                                        </p:cTn>
                                        <p:tgtEl>
                                          <p:spTgt spid="18435">
                                            <p:txEl>
                                              <p:pRg st="1" end="1"/>
                                            </p:txEl>
                                          </p:spTgt>
                                        </p:tgtEl>
                                        <p:attrNameLst>
                                          <p:attrName>style.visibility</p:attrName>
                                        </p:attrNameLst>
                                      </p:cBhvr>
                                      <p:to>
                                        <p:strVal val="visible"/>
                                      </p:to>
                                    </p:set>
                                    <p:animEffect transition="in" filter="slide(fromBottom)">
                                      <p:cBhvr>
                                        <p:cTn id="12" dur="500"/>
                                        <p:tgtEl>
                                          <p:spTgt spid="1843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nodeType="clickEffect">
                                  <p:stCondLst>
                                    <p:cond delay="0"/>
                                  </p:stCondLst>
                                  <p:childTnLst>
                                    <p:set>
                                      <p:cBhvr>
                                        <p:cTn id="16" dur="1" fill="hold">
                                          <p:stCondLst>
                                            <p:cond delay="0"/>
                                          </p:stCondLst>
                                        </p:cTn>
                                        <p:tgtEl>
                                          <p:spTgt spid="18435">
                                            <p:txEl>
                                              <p:pRg st="2" end="2"/>
                                            </p:txEl>
                                          </p:spTgt>
                                        </p:tgtEl>
                                        <p:attrNameLst>
                                          <p:attrName>style.visibility</p:attrName>
                                        </p:attrNameLst>
                                      </p:cBhvr>
                                      <p:to>
                                        <p:strVal val="visible"/>
                                      </p:to>
                                    </p:set>
                                    <p:animEffect transition="in" filter="slide(fromBottom)">
                                      <p:cBhvr>
                                        <p:cTn id="17" dur="500"/>
                                        <p:tgtEl>
                                          <p:spTgt spid="1843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2" presetClass="entr" presetSubtype="4" fill="hold" nodeType="clickEffect">
                                  <p:stCondLst>
                                    <p:cond delay="0"/>
                                  </p:stCondLst>
                                  <p:childTnLst>
                                    <p:set>
                                      <p:cBhvr>
                                        <p:cTn id="21" dur="1" fill="hold">
                                          <p:stCondLst>
                                            <p:cond delay="0"/>
                                          </p:stCondLst>
                                        </p:cTn>
                                        <p:tgtEl>
                                          <p:spTgt spid="18435">
                                            <p:txEl>
                                              <p:pRg st="3" end="3"/>
                                            </p:txEl>
                                          </p:spTgt>
                                        </p:tgtEl>
                                        <p:attrNameLst>
                                          <p:attrName>style.visibility</p:attrName>
                                        </p:attrNameLst>
                                      </p:cBhvr>
                                      <p:to>
                                        <p:strVal val="visible"/>
                                      </p:to>
                                    </p:set>
                                    <p:animEffect transition="in" filter="slide(fromBottom)">
                                      <p:cBhvr>
                                        <p:cTn id="22" dur="500"/>
                                        <p:tgtEl>
                                          <p:spTgt spid="18435">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2" presetClass="entr" presetSubtype="4" fill="hold" nodeType="clickEffect">
                                  <p:stCondLst>
                                    <p:cond delay="0"/>
                                  </p:stCondLst>
                                  <p:childTnLst>
                                    <p:set>
                                      <p:cBhvr>
                                        <p:cTn id="26" dur="1" fill="hold">
                                          <p:stCondLst>
                                            <p:cond delay="0"/>
                                          </p:stCondLst>
                                        </p:cTn>
                                        <p:tgtEl>
                                          <p:spTgt spid="18435">
                                            <p:txEl>
                                              <p:pRg st="4" end="4"/>
                                            </p:txEl>
                                          </p:spTgt>
                                        </p:tgtEl>
                                        <p:attrNameLst>
                                          <p:attrName>style.visibility</p:attrName>
                                        </p:attrNameLst>
                                      </p:cBhvr>
                                      <p:to>
                                        <p:strVal val="visible"/>
                                      </p:to>
                                    </p:set>
                                    <p:animEffect transition="in" filter="slide(fromBottom)">
                                      <p:cBhvr>
                                        <p:cTn id="27" dur="500"/>
                                        <p:tgtEl>
                                          <p:spTgt spid="18435">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2" presetClass="entr" presetSubtype="4" fill="hold" nodeType="clickEffect">
                                  <p:stCondLst>
                                    <p:cond delay="0"/>
                                  </p:stCondLst>
                                  <p:childTnLst>
                                    <p:set>
                                      <p:cBhvr>
                                        <p:cTn id="31" dur="1" fill="hold">
                                          <p:stCondLst>
                                            <p:cond delay="0"/>
                                          </p:stCondLst>
                                        </p:cTn>
                                        <p:tgtEl>
                                          <p:spTgt spid="18435">
                                            <p:txEl>
                                              <p:pRg st="5" end="5"/>
                                            </p:txEl>
                                          </p:spTgt>
                                        </p:tgtEl>
                                        <p:attrNameLst>
                                          <p:attrName>style.visibility</p:attrName>
                                        </p:attrNameLst>
                                      </p:cBhvr>
                                      <p:to>
                                        <p:strVal val="visible"/>
                                      </p:to>
                                    </p:set>
                                    <p:animEffect transition="in" filter="slide(fromBottom)">
                                      <p:cBhvr>
                                        <p:cTn id="32" dur="500"/>
                                        <p:tgtEl>
                                          <p:spTgt spid="18435">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2" presetClass="entr" presetSubtype="4" fill="hold" nodeType="clickEffect">
                                  <p:stCondLst>
                                    <p:cond delay="0"/>
                                  </p:stCondLst>
                                  <p:childTnLst>
                                    <p:set>
                                      <p:cBhvr>
                                        <p:cTn id="36" dur="1" fill="hold">
                                          <p:stCondLst>
                                            <p:cond delay="0"/>
                                          </p:stCondLst>
                                        </p:cTn>
                                        <p:tgtEl>
                                          <p:spTgt spid="18435">
                                            <p:txEl>
                                              <p:pRg st="6" end="6"/>
                                            </p:txEl>
                                          </p:spTgt>
                                        </p:tgtEl>
                                        <p:attrNameLst>
                                          <p:attrName>style.visibility</p:attrName>
                                        </p:attrNameLst>
                                      </p:cBhvr>
                                      <p:to>
                                        <p:strVal val="visible"/>
                                      </p:to>
                                    </p:set>
                                    <p:animEffect transition="in" filter="slide(fromBottom)">
                                      <p:cBhvr>
                                        <p:cTn id="37" dur="500"/>
                                        <p:tgtEl>
                                          <p:spTgt spid="18435">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2" presetClass="entr" presetSubtype="4" fill="hold" nodeType="clickEffect">
                                  <p:stCondLst>
                                    <p:cond delay="0"/>
                                  </p:stCondLst>
                                  <p:childTnLst>
                                    <p:set>
                                      <p:cBhvr>
                                        <p:cTn id="41" dur="1" fill="hold">
                                          <p:stCondLst>
                                            <p:cond delay="0"/>
                                          </p:stCondLst>
                                        </p:cTn>
                                        <p:tgtEl>
                                          <p:spTgt spid="18435">
                                            <p:txEl>
                                              <p:pRg st="7" end="7"/>
                                            </p:txEl>
                                          </p:spTgt>
                                        </p:tgtEl>
                                        <p:attrNameLst>
                                          <p:attrName>style.visibility</p:attrName>
                                        </p:attrNameLst>
                                      </p:cBhvr>
                                      <p:to>
                                        <p:strVal val="visible"/>
                                      </p:to>
                                    </p:set>
                                    <p:animEffect transition="in" filter="slide(fromBottom)">
                                      <p:cBhvr>
                                        <p:cTn id="42" dur="500"/>
                                        <p:tgtEl>
                                          <p:spTgt spid="18435">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685800" y="972249"/>
            <a:ext cx="3276600" cy="4401205"/>
          </a:xfrm>
        </p:spPr>
        <p:txBody>
          <a:bodyPr wrap="square">
            <a:spAutoFit/>
          </a:bodyPr>
          <a:lstStyle/>
          <a:p>
            <a:r>
              <a:rPr lang="en-US" sz="4000" dirty="0"/>
              <a:t>John 8:32 – You shall know the truth, and the truth shall make you free. </a:t>
            </a:r>
            <a:endParaRPr lang="en-US" sz="4000" dirty="0">
              <a:latin typeface="Paddington" pitchFamily="2" charset="0"/>
            </a:endParaRPr>
          </a:p>
        </p:txBody>
      </p:sp>
      <p:pic>
        <p:nvPicPr>
          <p:cNvPr id="5" name="Picture 4" descr="North-South-Korea-lights-NASA.pub.jpg"/>
          <p:cNvPicPr>
            <a:picLocks noChangeAspect="1"/>
          </p:cNvPicPr>
          <p:nvPr/>
        </p:nvPicPr>
        <p:blipFill>
          <a:blip r:embed="rId2" cstate="print"/>
          <a:stretch>
            <a:fillRect/>
          </a:stretch>
        </p:blipFill>
        <p:spPr>
          <a:xfrm>
            <a:off x="5105400" y="801255"/>
            <a:ext cx="2992582" cy="5523345"/>
          </a:xfrm>
          <a:prstGeom prst="rect">
            <a:avLst/>
          </a:prstGeom>
        </p:spPr>
      </p:pic>
    </p:spTree>
  </p:cSld>
  <p:clrMapOvr>
    <a:masterClrMapping/>
  </p:clrMapOvr>
  <p:transition spd="slow">
    <p:zoom dir="in"/>
  </p:transition>
</p:sld>
</file>

<file path=ppt/slides/slide6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Rectangle 3">
            <a:extLst>
              <a:ext uri="{FF2B5EF4-FFF2-40B4-BE49-F238E27FC236}">
                <a16:creationId xmlns:a16="http://schemas.microsoft.com/office/drawing/2014/main" id="{7254F07F-040B-4CFB-B9B8-6FE840742A07}"/>
              </a:ext>
            </a:extLst>
          </p:cNvPr>
          <p:cNvSpPr txBox="1">
            <a:spLocks noChangeArrowheads="1"/>
          </p:cNvSpPr>
          <p:nvPr/>
        </p:nvSpPr>
        <p:spPr>
          <a:xfrm>
            <a:off x="457200" y="609600"/>
            <a:ext cx="8229600" cy="5570756"/>
          </a:xfrm>
          <a:prstGeom prst="rect">
            <a:avLst/>
          </a:prstGeom>
          <a:solidFill>
            <a:schemeClr val="bg1"/>
          </a:solidFill>
        </p:spPr>
        <p:txBody>
          <a:bodyPr vert="horz"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b="1" dirty="0">
                <a:solidFill>
                  <a:schemeClr val="accent1">
                    <a:lumMod val="25000"/>
                  </a:schemeClr>
                </a:solidFill>
                <a:latin typeface="Tahoma" panose="020B0604030504040204" pitchFamily="34" charset="0"/>
                <a:ea typeface="Tahoma" panose="020B0604030504040204" pitchFamily="34" charset="0"/>
                <a:cs typeface="Tahoma" panose="020B0604030504040204" pitchFamily="34" charset="0"/>
              </a:rPr>
              <a:t>© Copyright David E. Pratte, 2020</a:t>
            </a:r>
          </a:p>
          <a:p>
            <a:r>
              <a:rPr lang="en-US" b="1" dirty="0">
                <a:solidFill>
                  <a:schemeClr val="accent1">
                    <a:lumMod val="25000"/>
                  </a:schemeClr>
                </a:solidFill>
                <a:latin typeface="Tahoma" panose="020B0604030504040204" pitchFamily="34" charset="0"/>
                <a:ea typeface="Tahoma" panose="020B0604030504040204" pitchFamily="34" charset="0"/>
                <a:cs typeface="Tahoma" panose="020B0604030504040204" pitchFamily="34" charset="0"/>
              </a:rPr>
              <a:t>Permission is granted to display this PowerPoint under the following conditions:</a:t>
            </a:r>
          </a:p>
          <a:p>
            <a:r>
              <a:rPr lang="en-US" b="1" dirty="0">
                <a:solidFill>
                  <a:schemeClr val="accent1">
                    <a:lumMod val="25000"/>
                  </a:schemeClr>
                </a:solidFill>
                <a:latin typeface="Tahoma" panose="020B0604030504040204" pitchFamily="34" charset="0"/>
                <a:ea typeface="Tahoma" panose="020B0604030504040204" pitchFamily="34" charset="0"/>
                <a:cs typeface="Tahoma" panose="020B0604030504040204" pitchFamily="34" charset="0"/>
              </a:rPr>
              <a:t>* Display the link to</a:t>
            </a:r>
            <a:r>
              <a:rPr lang="en-US" b="1" dirty="0">
                <a:solidFill>
                  <a:srgbClr val="FFFF00"/>
                </a:solidFill>
                <a:latin typeface="Tahoma" panose="020B0604030504040204" pitchFamily="34" charset="0"/>
                <a:ea typeface="Tahoma" panose="020B0604030504040204" pitchFamily="34" charset="0"/>
                <a:cs typeface="Tahoma" panose="020B0604030504040204" pitchFamily="34" charset="0"/>
              </a:rPr>
              <a:t> </a:t>
            </a:r>
            <a:r>
              <a:rPr lang="en-US" b="1" dirty="0">
                <a:solidFill>
                  <a:srgbClr val="002060"/>
                </a:solidFill>
                <a:latin typeface="Tahoma" panose="020B0604030504040204" pitchFamily="34" charset="0"/>
                <a:ea typeface="Tahoma" panose="020B0604030504040204" pitchFamily="34" charset="0"/>
                <a:cs typeface="Tahoma" panose="020B0604030504040204" pitchFamily="34" charset="0"/>
                <a:hlinkClick r:id="rId2">
                  <a:extLst>
                    <a:ext uri="{A12FA001-AC4F-418D-AE19-62706E023703}">
                      <ahyp:hlinkClr xmlns:ahyp="http://schemas.microsoft.com/office/drawing/2018/hyperlinkcolor" val="tx"/>
                    </a:ext>
                  </a:extLst>
                </a:hlinkClick>
              </a:rPr>
              <a:t>www.BibleStudyLessons.com</a:t>
            </a:r>
            <a:r>
              <a:rPr lang="en-US" b="1" dirty="0">
                <a:solidFill>
                  <a:srgbClr val="FFFF00"/>
                </a:solidFill>
                <a:latin typeface="Tahoma" panose="020B0604030504040204" pitchFamily="34" charset="0"/>
                <a:ea typeface="Tahoma" panose="020B0604030504040204" pitchFamily="34" charset="0"/>
                <a:cs typeface="Tahoma" panose="020B0604030504040204" pitchFamily="34" charset="0"/>
              </a:rPr>
              <a:t>   </a:t>
            </a:r>
          </a:p>
          <a:p>
            <a:r>
              <a:rPr lang="en-US" b="1" dirty="0">
                <a:solidFill>
                  <a:schemeClr val="accent1">
                    <a:lumMod val="25000"/>
                  </a:schemeClr>
                </a:solidFill>
                <a:latin typeface="Tahoma" panose="020B0604030504040204" pitchFamily="34" charset="0"/>
                <a:ea typeface="Tahoma" panose="020B0604030504040204" pitchFamily="34" charset="0"/>
                <a:cs typeface="Tahoma" panose="020B0604030504040204" pitchFamily="34" charset="0"/>
              </a:rPr>
              <a:t>* Minor changes in content are permitted, but no teaching should be presented that disagrees with the teaching in the article associated with this PowerPoint on </a:t>
            </a:r>
            <a:r>
              <a:rPr lang="en-US" b="1" dirty="0">
                <a:solidFill>
                  <a:srgbClr val="002060"/>
                </a:solidFill>
                <a:latin typeface="Tahoma" panose="020B0604030504040204" pitchFamily="34" charset="0"/>
                <a:ea typeface="Tahoma" panose="020B0604030504040204" pitchFamily="34" charset="0"/>
                <a:cs typeface="Tahoma" panose="020B0604030504040204" pitchFamily="34" charset="0"/>
                <a:hlinkClick r:id="rId3">
                  <a:extLst>
                    <a:ext uri="{A12FA001-AC4F-418D-AE19-62706E023703}">
                      <ahyp:hlinkClr xmlns:ahyp="http://schemas.microsoft.com/office/drawing/2018/hyperlinkcolor" val="tx"/>
                    </a:ext>
                  </a:extLst>
                </a:hlinkClick>
              </a:rPr>
              <a:t>www.BibleStudyLessons.com/powerpoint</a:t>
            </a:r>
            <a:r>
              <a:rPr lang="en-US" b="1" dirty="0">
                <a:solidFill>
                  <a:srgbClr val="002060"/>
                </a:solidFill>
                <a:latin typeface="Tahoma" panose="020B0604030504040204" pitchFamily="34" charset="0"/>
                <a:ea typeface="Tahoma" panose="020B0604030504040204" pitchFamily="34" charset="0"/>
                <a:cs typeface="Tahoma" panose="020B0604030504040204" pitchFamily="34" charset="0"/>
              </a:rPr>
              <a:t> </a:t>
            </a:r>
          </a:p>
          <a:p>
            <a:r>
              <a:rPr lang="en-US" b="1" dirty="0">
                <a:solidFill>
                  <a:schemeClr val="accent1">
                    <a:lumMod val="25000"/>
                  </a:schemeClr>
                </a:solidFill>
                <a:latin typeface="Tahoma" panose="020B0604030504040204" pitchFamily="34" charset="0"/>
                <a:ea typeface="Tahoma" panose="020B0604030504040204" pitchFamily="34" charset="0"/>
                <a:cs typeface="Tahoma" panose="020B0604030504040204" pitchFamily="34" charset="0"/>
              </a:rPr>
              <a:t>* In no case may a fee of any kind be charged for our PowerPoints.</a:t>
            </a:r>
            <a:endParaRPr lang="en-US" b="1" dirty="0">
              <a:solidFill>
                <a:srgbClr val="FFFF00"/>
              </a:solidFill>
              <a:latin typeface="Tahoma" panose="020B0604030504040204" pitchFamily="34" charset="0"/>
              <a:ea typeface="Tahoma" panose="020B0604030504040204" pitchFamily="34" charset="0"/>
              <a:cs typeface="Tahoma" panose="020B0604030504040204" pitchFamily="34" charset="0"/>
            </a:endParaRPr>
          </a:p>
          <a:p>
            <a:r>
              <a:rPr lang="en-US" b="1" dirty="0">
                <a:solidFill>
                  <a:schemeClr val="accent1">
                    <a:lumMod val="25000"/>
                  </a:schemeClr>
                </a:solidFill>
                <a:latin typeface="Tahoma" panose="020B0604030504040204" pitchFamily="34" charset="0"/>
                <a:ea typeface="Tahoma" panose="020B0604030504040204" pitchFamily="34" charset="0"/>
                <a:cs typeface="Tahoma" panose="020B0604030504040204" pitchFamily="34" charset="0"/>
              </a:rPr>
              <a:t>* If you have a website, please add a link to </a:t>
            </a:r>
            <a:r>
              <a:rPr lang="en-US" b="1" dirty="0">
                <a:solidFill>
                  <a:srgbClr val="002060"/>
                </a:solidFill>
                <a:latin typeface="Tahoma" panose="020B0604030504040204" pitchFamily="34" charset="0"/>
                <a:ea typeface="Tahoma" panose="020B0604030504040204" pitchFamily="34" charset="0"/>
                <a:cs typeface="Tahoma" panose="020B0604030504040204" pitchFamily="34" charset="0"/>
                <a:hlinkClick r:id="rId4">
                  <a:extLst>
                    <a:ext uri="{A12FA001-AC4F-418D-AE19-62706E023703}">
                      <ahyp:hlinkClr xmlns:ahyp="http://schemas.microsoft.com/office/drawing/2018/hyperlinkcolor" val="tx"/>
                    </a:ext>
                  </a:extLst>
                </a:hlinkClick>
              </a:rPr>
              <a:t>www.BibleStudyLessons.com</a:t>
            </a:r>
            <a:r>
              <a:rPr lang="en-US" b="1" dirty="0">
                <a:solidFill>
                  <a:srgbClr val="002060"/>
                </a:solidFill>
                <a:latin typeface="Tahoma" panose="020B0604030504040204" pitchFamily="34" charset="0"/>
                <a:ea typeface="Tahoma" panose="020B0604030504040204" pitchFamily="34" charset="0"/>
                <a:cs typeface="Tahoma" panose="020B0604030504040204" pitchFamily="34" charset="0"/>
              </a:rPr>
              <a:t>  </a:t>
            </a:r>
          </a:p>
          <a:p>
            <a:r>
              <a:rPr lang="en-US" sz="1400" dirty="0">
                <a:solidFill>
                  <a:srgbClr val="002060"/>
                </a:solidFill>
              </a:rPr>
              <a:t>Scripture quotations are generally from the New King James Version (NKJV), copyright 1982, 1988 by Thomas Nelson, Inc. Used by permission. All rights reserved.</a:t>
            </a:r>
            <a:endParaRPr lang="en-US" sz="1400" b="1" dirty="0">
              <a:solidFill>
                <a:srgbClr val="FFFF00"/>
              </a:solidFill>
              <a:latin typeface="Tahoma" panose="020B0604030504040204" pitchFamily="34" charset="0"/>
              <a:ea typeface="Tahoma" panose="020B0604030504040204" pitchFamily="34" charset="0"/>
              <a:cs typeface="Tahoma" panose="020B0604030504040204" pitchFamily="34" charset="0"/>
            </a:endParaRPr>
          </a:p>
        </p:txBody>
      </p:sp>
      <p:sp>
        <p:nvSpPr>
          <p:cNvPr id="7" name="TextBox 6">
            <a:extLst>
              <a:ext uri="{FF2B5EF4-FFF2-40B4-BE49-F238E27FC236}">
                <a16:creationId xmlns:a16="http://schemas.microsoft.com/office/drawing/2014/main" id="{8DD2DA94-4987-43BD-9281-A17580368050}"/>
              </a:ext>
            </a:extLst>
          </p:cNvPr>
          <p:cNvSpPr txBox="1"/>
          <p:nvPr/>
        </p:nvSpPr>
        <p:spPr>
          <a:xfrm>
            <a:off x="152400" y="6352163"/>
            <a:ext cx="2697804" cy="276999"/>
          </a:xfrm>
          <a:prstGeom prst="rect">
            <a:avLst/>
          </a:prstGeom>
          <a:solidFill>
            <a:schemeClr val="bg1"/>
          </a:solidFill>
        </p:spPr>
        <p:txBody>
          <a:bodyPr wrap="square" rtlCol="0">
            <a:spAutoFit/>
          </a:bodyPr>
          <a:lstStyle/>
          <a:p>
            <a:pPr algn="ctr"/>
            <a:r>
              <a:rPr lang="en-US" sz="1200" b="1" dirty="0">
                <a:solidFill>
                  <a:srgbClr val="002060"/>
                </a:solidFill>
                <a:latin typeface="Tahoma" panose="020B0604030504040204" pitchFamily="34" charset="0"/>
                <a:ea typeface="Tahoma" panose="020B0604030504040204" pitchFamily="34" charset="0"/>
                <a:cs typeface="Tahoma" panose="020B0604030504040204" pitchFamily="34" charset="0"/>
                <a:hlinkClick r:id="rId2">
                  <a:extLst>
                    <a:ext uri="{A12FA001-AC4F-418D-AE19-62706E023703}">
                      <ahyp:hlinkClr xmlns:ahyp="http://schemas.microsoft.com/office/drawing/2018/hyperlinkcolor" val="tx"/>
                    </a:ext>
                  </a:extLst>
                </a:hlinkClick>
              </a:rPr>
              <a:t>www.BibleStudyLessons.com</a:t>
            </a:r>
            <a:r>
              <a:rPr lang="en-US" sz="1200" b="1" dirty="0">
                <a:solidFill>
                  <a:srgbClr val="002060"/>
                </a:solidFill>
                <a:latin typeface="Tahoma" panose="020B0604030504040204" pitchFamily="34" charset="0"/>
                <a:ea typeface="Tahoma" panose="020B0604030504040204" pitchFamily="34" charset="0"/>
                <a:cs typeface="Tahoma" panose="020B0604030504040204" pitchFamily="34" charset="0"/>
              </a:rPr>
              <a:t>  </a:t>
            </a:r>
          </a:p>
        </p:txBody>
      </p:sp>
    </p:spTree>
    <p:extLst>
      <p:ext uri="{BB962C8B-B14F-4D97-AF65-F5344CB8AC3E}">
        <p14:creationId xmlns:p14="http://schemas.microsoft.com/office/powerpoint/2010/main" val="270090912"/>
      </p:ext>
    </p:extLst>
  </p:cSld>
  <p:clrMapOvr>
    <a:masterClrMapping/>
  </p:clrMapOvr>
  <p:transition spd="slow">
    <p:zoom dir="in"/>
  </p:transition>
</p:sld>
</file>

<file path=ppt/theme/theme1.xml><?xml version="1.0" encoding="utf-8"?>
<a:theme xmlns:a="http://schemas.openxmlformats.org/drawingml/2006/main" name="Red-Black-Ray">
  <a:themeElements>
    <a:clrScheme name="Custom 1">
      <a:dk1>
        <a:srgbClr val="66FFFF"/>
      </a:dk1>
      <a:lt1>
        <a:srgbClr val="66FFFF"/>
      </a:lt1>
      <a:dk2>
        <a:srgbClr val="66FFFF"/>
      </a:dk2>
      <a:lt2>
        <a:srgbClr val="FFFF00"/>
      </a:lt2>
      <a:accent1>
        <a:srgbClr val="99FF99"/>
      </a:accent1>
      <a:accent2>
        <a:srgbClr val="FFFFFF"/>
      </a:accent2>
      <a:accent3>
        <a:srgbClr val="FFFF66"/>
      </a:accent3>
      <a:accent4>
        <a:srgbClr val="FFFF66"/>
      </a:accent4>
      <a:accent5>
        <a:srgbClr val="CC99FF"/>
      </a:accent5>
      <a:accent6>
        <a:srgbClr val="FFFF00"/>
      </a:accent6>
      <a:hlink>
        <a:srgbClr val="0042C7"/>
      </a:hlink>
      <a:folHlink>
        <a:srgbClr val="FFFF66"/>
      </a:folHlink>
    </a:clrScheme>
    <a:fontScheme name="Arial-Round-Tahoma">
      <a:majorFont>
        <a:latin typeface="Arial Rounded MT Bol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ctr"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ctr"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defRPr>
        </a:defPPr>
      </a:lstStyle>
    </a:lnDef>
  </a:objectDefaults>
  <a:extraClrSchemeLst>
    <a:extraClrScheme>
      <a:clrScheme name="Red-Black-Ray 1">
        <a:dk1>
          <a:srgbClr val="00458A"/>
        </a:dk1>
        <a:lt1>
          <a:srgbClr val="D7D6AE"/>
        </a:lt1>
        <a:dk2>
          <a:srgbClr val="000066"/>
        </a:dk2>
        <a:lt2>
          <a:srgbClr val="006666"/>
        </a:lt2>
        <a:accent1>
          <a:srgbClr val="007A77"/>
        </a:accent1>
        <a:accent2>
          <a:srgbClr val="005856"/>
        </a:accent2>
        <a:accent3>
          <a:srgbClr val="AAAAB8"/>
        </a:accent3>
        <a:accent4>
          <a:srgbClr val="B7B794"/>
        </a:accent4>
        <a:accent5>
          <a:srgbClr val="AABEBD"/>
        </a:accent5>
        <a:accent6>
          <a:srgbClr val="004F4D"/>
        </a:accent6>
        <a:hlink>
          <a:srgbClr val="A8A884"/>
        </a:hlink>
        <a:folHlink>
          <a:srgbClr val="867E5E"/>
        </a:folHlink>
      </a:clrScheme>
      <a:clrMap bg1="dk2" tx1="lt1" bg2="dk1" tx2="lt2" accent1="accent1" accent2="accent2" accent3="accent3" accent4="accent4" accent5="accent5" accent6="accent6" hlink="hlink" folHlink="folHlink"/>
    </a:extraClrScheme>
    <a:extraClrScheme>
      <a:clrScheme name="Red-Black-Ray 2">
        <a:dk1>
          <a:srgbClr val="000066"/>
        </a:dk1>
        <a:lt1>
          <a:srgbClr val="FFFFFF"/>
        </a:lt1>
        <a:dk2>
          <a:srgbClr val="660066"/>
        </a:dk2>
        <a:lt2>
          <a:srgbClr val="FFFFCC"/>
        </a:lt2>
        <a:accent1>
          <a:srgbClr val="666699"/>
        </a:accent1>
        <a:accent2>
          <a:srgbClr val="000099"/>
        </a:accent2>
        <a:accent3>
          <a:srgbClr val="FFFFFF"/>
        </a:accent3>
        <a:accent4>
          <a:srgbClr val="000056"/>
        </a:accent4>
        <a:accent5>
          <a:srgbClr val="B8B8CA"/>
        </a:accent5>
        <a:accent6>
          <a:srgbClr val="00008A"/>
        </a:accent6>
        <a:hlink>
          <a:srgbClr val="006666"/>
        </a:hlink>
        <a:folHlink>
          <a:srgbClr val="800080"/>
        </a:folHlink>
      </a:clrScheme>
      <a:clrMap bg1="lt1" tx1="dk1" bg2="lt2" tx2="dk2" accent1="accent1" accent2="accent2" accent3="accent3" accent4="accent4" accent5="accent5" accent6="accent6" hlink="hlink" folHlink="folHlink"/>
    </a:extraClrScheme>
    <a:extraClrScheme>
      <a:clrScheme name="Red-Black-Ray 3">
        <a:dk1>
          <a:srgbClr val="000000"/>
        </a:dk1>
        <a:lt1>
          <a:srgbClr val="FFFFFF"/>
        </a:lt1>
        <a:dk2>
          <a:srgbClr val="000000"/>
        </a:dk2>
        <a:lt2>
          <a:srgbClr val="B2B2B2"/>
        </a:lt2>
        <a:accent1>
          <a:srgbClr val="B2B2B2"/>
        </a:accent1>
        <a:accent2>
          <a:srgbClr val="808080"/>
        </a:accent2>
        <a:accent3>
          <a:srgbClr val="FFFFFF"/>
        </a:accent3>
        <a:accent4>
          <a:srgbClr val="000000"/>
        </a:accent4>
        <a:accent5>
          <a:srgbClr val="D5D5D5"/>
        </a:accent5>
        <a:accent6>
          <a:srgbClr val="737373"/>
        </a:accent6>
        <a:hlink>
          <a:srgbClr val="969696"/>
        </a:hlink>
        <a:folHlink>
          <a:srgbClr val="4D4D4D"/>
        </a:folHlink>
      </a:clrScheme>
      <a:clrMap bg1="lt1" tx1="dk1" bg2="lt2" tx2="dk2" accent1="accent1" accent2="accent2" accent3="accent3" accent4="accent4" accent5="accent5" accent6="accent6" hlink="hlink" folHlink="folHlink"/>
    </a:extraClrScheme>
    <a:extraClrScheme>
      <a:clrScheme name="Red-Black-Ray 4">
        <a:dk1>
          <a:srgbClr val="003300"/>
        </a:dk1>
        <a:lt1>
          <a:srgbClr val="DBD0B9"/>
        </a:lt1>
        <a:dk2>
          <a:srgbClr val="09472B"/>
        </a:dk2>
        <a:lt2>
          <a:srgbClr val="A38955"/>
        </a:lt2>
        <a:accent1>
          <a:srgbClr val="B8A378"/>
        </a:accent1>
        <a:accent2>
          <a:srgbClr val="8E774A"/>
        </a:accent2>
        <a:accent3>
          <a:srgbClr val="AAB1AC"/>
        </a:accent3>
        <a:accent4>
          <a:srgbClr val="BBB19E"/>
        </a:accent4>
        <a:accent5>
          <a:srgbClr val="D8CEBE"/>
        </a:accent5>
        <a:accent6>
          <a:srgbClr val="806B42"/>
        </a:accent6>
        <a:hlink>
          <a:srgbClr val="A7A743"/>
        </a:hlink>
        <a:folHlink>
          <a:srgbClr val="919777"/>
        </a:folHlink>
      </a:clrScheme>
      <a:clrMap bg1="dk2" tx1="lt1" bg2="dk1" tx2="lt2" accent1="accent1" accent2="accent2" accent3="accent3" accent4="accent4" accent5="accent5" accent6="accent6" hlink="hlink" folHlink="folHlink"/>
    </a:extraClrScheme>
    <a:extraClrScheme>
      <a:clrScheme name="Red-Black-Ray 5">
        <a:dk1>
          <a:srgbClr val="5F5F5F"/>
        </a:dk1>
        <a:lt1>
          <a:srgbClr val="DDDDDD"/>
        </a:lt1>
        <a:dk2>
          <a:srgbClr val="000000"/>
        </a:dk2>
        <a:lt2>
          <a:srgbClr val="5F5F5F"/>
        </a:lt2>
        <a:accent1>
          <a:srgbClr val="B2B2B2"/>
        </a:accent1>
        <a:accent2>
          <a:srgbClr val="808080"/>
        </a:accent2>
        <a:accent3>
          <a:srgbClr val="AAAAAA"/>
        </a:accent3>
        <a:accent4>
          <a:srgbClr val="BDBDBD"/>
        </a:accent4>
        <a:accent5>
          <a:srgbClr val="D5D5D5"/>
        </a:accent5>
        <a:accent6>
          <a:srgbClr val="737373"/>
        </a:accent6>
        <a:hlink>
          <a:srgbClr val="B2B2B2"/>
        </a:hlink>
        <a:folHlink>
          <a:srgbClr val="777777"/>
        </a:folHlink>
      </a:clrScheme>
      <a:clrMap bg1="dk2" tx1="lt1" bg2="dk1" tx2="lt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emplate>M:\Data\Templates\PowerPoint\Red-Black-Ray.pot</Template>
  <TotalTime>1840</TotalTime>
  <Words>6462</Words>
  <Application>Microsoft Office PowerPoint</Application>
  <PresentationFormat>On-screen Show (4:3)</PresentationFormat>
  <Paragraphs>346</Paragraphs>
  <Slides>69</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69</vt:i4>
      </vt:variant>
    </vt:vector>
  </HeadingPairs>
  <TitlesOfParts>
    <vt:vector size="77" baseType="lpstr">
      <vt:lpstr>Arial</vt:lpstr>
      <vt:lpstr>Tahoma</vt:lpstr>
      <vt:lpstr>Arial Rounded MT Bold</vt:lpstr>
      <vt:lpstr>Comic Sans MS</vt:lpstr>
      <vt:lpstr>Black Chancery</vt:lpstr>
      <vt:lpstr>Paddington</vt:lpstr>
      <vt:lpstr>Trebuchet MS</vt:lpstr>
      <vt:lpstr>Red-Black-Ray</vt:lpstr>
      <vt:lpstr>What to Do about Nazism?</vt:lpstr>
      <vt:lpstr>What to Do about Islam?</vt:lpstr>
      <vt:lpstr>What to Do about Marxism?</vt:lpstr>
      <vt:lpstr>Communist Nations</vt:lpstr>
      <vt:lpstr>Doctrines of Marxism-Leninism</vt:lpstr>
      <vt:lpstr>Marxism and Atheism - 1</vt:lpstr>
      <vt:lpstr>Marxism and Atheism - 2</vt:lpstr>
      <vt:lpstr>The Bible &amp; Faith in God</vt:lpstr>
      <vt:lpstr>Doctrines of Marxism-Leninism</vt:lpstr>
      <vt:lpstr>Marxism and Evolution - 1</vt:lpstr>
      <vt:lpstr>Marxism and Evolution - 2</vt:lpstr>
      <vt:lpstr>PowerPoint Presentation</vt:lpstr>
      <vt:lpstr>The Bible &amp; Creation</vt:lpstr>
      <vt:lpstr>Doctrines of Marxism-Leninism</vt:lpstr>
      <vt:lpstr>Marxism and Materialism- 1</vt:lpstr>
      <vt:lpstr>Marxism and Materialism - 2</vt:lpstr>
      <vt:lpstr>The Bible vs. Materialism</vt:lpstr>
      <vt:lpstr>Doctrines of Marxism-Leninism</vt:lpstr>
      <vt:lpstr>Marxism and Religion - 1</vt:lpstr>
      <vt:lpstr>Marxism and Religion - 2</vt:lpstr>
      <vt:lpstr>Marxism and Religion - 3</vt:lpstr>
      <vt:lpstr>Marxism and Religion - 4</vt:lpstr>
      <vt:lpstr>The Bible and Religion</vt:lpstr>
      <vt:lpstr>Doctrines of Marxism-Leninism</vt:lpstr>
      <vt:lpstr>Marxist Doctrine of Morality - 1</vt:lpstr>
      <vt:lpstr>Marxist Doctrine of Morality - 2</vt:lpstr>
      <vt:lpstr>Marxist Doctrine of Morality - 3</vt:lpstr>
      <vt:lpstr>The Bible &amp; Morality</vt:lpstr>
      <vt:lpstr>Doctrines of Marxism-Leninism</vt:lpstr>
      <vt:lpstr>Communist Manifesto &amp; Family</vt:lpstr>
      <vt:lpstr>Marxist Doctrine of the Family</vt:lpstr>
      <vt:lpstr>Feminism &amp; the Family</vt:lpstr>
      <vt:lpstr>Marxism and Children - 1</vt:lpstr>
      <vt:lpstr>Marxism and Children - 2</vt:lpstr>
      <vt:lpstr>Marxism and Children - 3</vt:lpstr>
      <vt:lpstr>The Marxist Goal</vt:lpstr>
      <vt:lpstr>The Bible &amp; the Family</vt:lpstr>
      <vt:lpstr>Doctrines of Marxism-Leninism</vt:lpstr>
      <vt:lpstr>Marxism and Private Property - 1</vt:lpstr>
      <vt:lpstr>Marxism and Private Property - 2</vt:lpstr>
      <vt:lpstr>The Bible &amp; Private Property - 1</vt:lpstr>
      <vt:lpstr>The Bible &amp; Private Property - 2</vt:lpstr>
      <vt:lpstr>Communism in Acts 2,4 ?</vt:lpstr>
      <vt:lpstr>Doctrines of Marxism-Leninism</vt:lpstr>
      <vt:lpstr>Marxism, Corruption, Revolution-1</vt:lpstr>
      <vt:lpstr>Marxism, Corruption, Revolution-2</vt:lpstr>
      <vt:lpstr>Marxism, Corruption, Revolution-3</vt:lpstr>
      <vt:lpstr>Marxism, Corruption, Revolution-4</vt:lpstr>
      <vt:lpstr>Neo-Marxism: Social Justice, Critical Race Theory, Wokeness, Cultural Marxism - 1</vt:lpstr>
      <vt:lpstr>Neo-Marxism: Social Justice, Critical Race Theory, Wokeness, Cultural Marxism - 2</vt:lpstr>
      <vt:lpstr>Neo-Marxism: Social Justice, Critical Race Theory, Wokeness, Cultural Marxism - 3</vt:lpstr>
      <vt:lpstr>Neo-Marxism: Social Justice, Critical Race Theory, Wokeness, Cultural Marxism - 4</vt:lpstr>
      <vt:lpstr>Neo-Marxism: Social Justice, Critical Race Theory, Wokeness, Cultural Marxism - 5</vt:lpstr>
      <vt:lpstr>Neo-Marxism: Social Justice, Critical Race Theory, Wokeness, Cultural Marxism - 6</vt:lpstr>
      <vt:lpstr>Bible &amp; Corruption/Revolution</vt:lpstr>
      <vt:lpstr>Doctrines of Marxism-Leninism</vt:lpstr>
      <vt:lpstr>Marxism, Persecution, Annihilation-1</vt:lpstr>
      <vt:lpstr>Marxism, Persecution, Annihilation - Examples</vt:lpstr>
      <vt:lpstr>Bible &amp; Persecution, Annihilation</vt:lpstr>
      <vt:lpstr>Doctrines of Marxism-Leninism</vt:lpstr>
      <vt:lpstr>Marxism &amp; Earthly Paradise - 1</vt:lpstr>
      <vt:lpstr>Marxism &amp; Earthly Paradise - 2</vt:lpstr>
      <vt:lpstr>Bible &amp; Man’s Rewards</vt:lpstr>
      <vt:lpstr>Marxist Goals to Defeat USA</vt:lpstr>
      <vt:lpstr>Marxist Goals to Defeat USA 1</vt:lpstr>
      <vt:lpstr>Marxist Goals to Defeat USA 2</vt:lpstr>
      <vt:lpstr>What Can We Do?</vt:lpstr>
      <vt:lpstr>John 8:32 – You shall know the truth, and the truth shall make you free. </vt:lpstr>
      <vt:lpstr>PowerPoint Presentation</vt:lpstr>
    </vt:vector>
  </TitlesOfParts>
  <Company>Pratte Publications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Marxism, Leninism, Communism, Socialism, or the Bible &amp; Christianity PowerPoint slides and charts</dc:title>
  <dc:subject>What do Marxists and Communists teach about atheism, evolution, materialism, morality, the family, religion, violent revolution, socialism, ownership of private property, earthly paradise, and annihilation of opponents? What does the Bible teach in contrast? PowerPoint slides and charts</dc:subject>
  <dc:creator>David E. Pratte</dc:creator>
  <cp:keywords>religion, Marxism, Leninism, Communism, Socialism, Marxists, Leninists, Communists, Socialists, Humanism, Bible, Humanists, atheism, atheists, evolution, materialism, materialists, heaven, hell, God, family, parents, husbands, wives, children, marriage, revolutions, violence, murders, annihilation, holocaust, dictatorship, proletariat, bourgeoisie, private, property, ownership, abolition, paradise, utopia, heaven, hell, Deity, Christianity, morality, immorality, absolute, standard, creation, Divine, revelation, abortion, euthanasia, homosexuality, origins, eternal, destinies, judgment, education, schools,  - David E. Pratte; www.biblestudylessons.com</cp:keywords>
  <cp:lastModifiedBy>David Pratte</cp:lastModifiedBy>
  <cp:revision>733</cp:revision>
  <dcterms:created xsi:type="dcterms:W3CDTF">2008-11-01T21:31:35Z</dcterms:created>
  <dcterms:modified xsi:type="dcterms:W3CDTF">2022-01-25T20:02:56Z</dcterms:modified>
</cp:coreProperties>
</file>