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bookmarkIdSeed="4">
  <p:sldMasterIdLst>
    <p:sldMasterId id="2147483648" r:id="rId1"/>
  </p:sldMasterIdLst>
  <p:notesMasterIdLst>
    <p:notesMasterId r:id="rId47"/>
  </p:notesMasterIdLst>
  <p:sldIdLst>
    <p:sldId id="261" r:id="rId2"/>
    <p:sldId id="258" r:id="rId3"/>
    <p:sldId id="256" r:id="rId4"/>
    <p:sldId id="334" r:id="rId5"/>
    <p:sldId id="303" r:id="rId6"/>
    <p:sldId id="422" r:id="rId7"/>
    <p:sldId id="316" r:id="rId8"/>
    <p:sldId id="317" r:id="rId9"/>
    <p:sldId id="306" r:id="rId10"/>
    <p:sldId id="318" r:id="rId11"/>
    <p:sldId id="335" r:id="rId12"/>
    <p:sldId id="424" r:id="rId13"/>
    <p:sldId id="423" r:id="rId14"/>
    <p:sldId id="338" r:id="rId15"/>
    <p:sldId id="349" r:id="rId16"/>
    <p:sldId id="421" r:id="rId17"/>
    <p:sldId id="428" r:id="rId18"/>
    <p:sldId id="430" r:id="rId19"/>
    <p:sldId id="425" r:id="rId20"/>
    <p:sldId id="427" r:id="rId21"/>
    <p:sldId id="429" r:id="rId22"/>
    <p:sldId id="426" r:id="rId23"/>
    <p:sldId id="435" r:id="rId24"/>
    <p:sldId id="433" r:id="rId25"/>
    <p:sldId id="434" r:id="rId26"/>
    <p:sldId id="431" r:id="rId27"/>
    <p:sldId id="432" r:id="rId28"/>
    <p:sldId id="446" r:id="rId29"/>
    <p:sldId id="447" r:id="rId30"/>
    <p:sldId id="445" r:id="rId31"/>
    <p:sldId id="438" r:id="rId32"/>
    <p:sldId id="440" r:id="rId33"/>
    <p:sldId id="439" r:id="rId34"/>
    <p:sldId id="436" r:id="rId35"/>
    <p:sldId id="437" r:id="rId36"/>
    <p:sldId id="442" r:id="rId37"/>
    <p:sldId id="443" r:id="rId38"/>
    <p:sldId id="444" r:id="rId39"/>
    <p:sldId id="448" r:id="rId40"/>
    <p:sldId id="450" r:id="rId41"/>
    <p:sldId id="449" r:id="rId42"/>
    <p:sldId id="451" r:id="rId43"/>
    <p:sldId id="452" r:id="rId44"/>
    <p:sldId id="467" r:id="rId45"/>
    <p:sldId id="407" r:id="rId46"/>
  </p:sldIdLst>
  <p:sldSz cx="12192000" cy="6858000"/>
  <p:notesSz cx="7010400" cy="9296400"/>
  <p:embeddedFontLst>
    <p:embeddedFont>
      <p:font typeface="Algerian" panose="04020705040A02060702" pitchFamily="82" charset="0"/>
      <p:regular r:id="rId48"/>
    </p:embeddedFont>
    <p:embeddedFont>
      <p:font typeface="ArgosContour" pitchFamily="2" charset="0"/>
      <p:regular r:id="rId49"/>
    </p:embeddedFont>
    <p:embeddedFont>
      <p:font typeface="Bookman Old Style" panose="02050604050505020204" pitchFamily="18" charset="0"/>
      <p:regular r:id="rId50"/>
      <p:bold r:id="rId51"/>
      <p:italic r:id="rId52"/>
      <p:boldItalic r:id="rId53"/>
    </p:embeddedFont>
    <p:embeddedFont>
      <p:font typeface="Calibri" panose="020F0502020204030204" pitchFamily="34" charset="0"/>
      <p:regular r:id="rId54"/>
      <p:bold r:id="rId55"/>
      <p:italic r:id="rId56"/>
      <p:boldItalic r:id="rId57"/>
    </p:embeddedFont>
    <p:embeddedFont>
      <p:font typeface="Comic Sans MS" panose="030F0702030302020204" pitchFamily="66" charset="0"/>
      <p:regular r:id="rId58"/>
      <p:bold r:id="rId59"/>
      <p:italic r:id="rId60"/>
      <p:boldItalic r:id="rId61"/>
    </p:embeddedFont>
    <p:embeddedFont>
      <p:font typeface="Cooper Black" panose="0208090404030B020404" pitchFamily="18" charset="0"/>
      <p:regular r:id="rId62"/>
    </p:embeddedFont>
    <p:embeddedFont>
      <p:font typeface="Georgia" panose="02040502050405020303" pitchFamily="18" charset="0"/>
      <p:regular r:id="rId63"/>
      <p:bold r:id="rId64"/>
      <p:italic r:id="rId65"/>
      <p:boldItalic r:id="rId66"/>
    </p:embeddedFont>
    <p:embeddedFont>
      <p:font typeface="Russo One" panose="02000503050000020004" pitchFamily="2" charset="0"/>
      <p:regular r:id="rId67"/>
    </p:embeddedFont>
    <p:embeddedFont>
      <p:font typeface="Tahoma" panose="020B0604030504040204" pitchFamily="34" charset="0"/>
      <p:regular r:id="rId68"/>
      <p:bold r:id="rId69"/>
    </p:embeddedFont>
    <p:embeddedFont>
      <p:font typeface="Trebuchet MS" panose="020B0603020202020204" pitchFamily="34" charset="0"/>
      <p:regular r:id="rId70"/>
      <p:bold r:id="rId71"/>
      <p:italic r:id="rId72"/>
      <p:boldItalic r:id="rId73"/>
    </p:embeddedFont>
  </p:embeddedFontLst>
  <p:defaultTextStyle>
    <a:defPPr>
      <a:defRPr lang="en-US"/>
    </a:defPPr>
    <a:lvl1pPr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1pPr>
    <a:lvl2pPr marL="4572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2pPr>
    <a:lvl3pPr marL="9144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3pPr>
    <a:lvl4pPr marL="13716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4pPr>
    <a:lvl5pPr marL="1828800" algn="ctr" rtl="0" fontAlgn="base">
      <a:spcBef>
        <a:spcPct val="0"/>
      </a:spcBef>
      <a:spcAft>
        <a:spcPct val="0"/>
      </a:spcAft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5pPr>
    <a:lvl6pPr marL="22860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6pPr>
    <a:lvl7pPr marL="27432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7pPr>
    <a:lvl8pPr marL="32004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8pPr>
    <a:lvl9pPr marL="3657600" algn="l" defTabSz="914400" rtl="0" eaLnBrk="1" latinLnBrk="0" hangingPunct="1">
      <a:defRPr sz="3600" kern="1200">
        <a:solidFill>
          <a:schemeClr val="tx2"/>
        </a:solidFill>
        <a:latin typeface="Cooper Black" pitchFamily="2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  <a:srgbClr val="800000"/>
    <a:srgbClr val="000099"/>
    <a:srgbClr val="480000"/>
    <a:srgbClr val="FFFF00"/>
    <a:srgbClr val="3333FF"/>
    <a:srgbClr val="006600"/>
    <a:srgbClr val="0000CC"/>
    <a:srgbClr val="255997"/>
    <a:srgbClr val="3072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69" autoAdjust="0"/>
    <p:restoredTop sz="92829" autoAdjust="0"/>
  </p:normalViewPr>
  <p:slideViewPr>
    <p:cSldViewPr showGuides="1">
      <p:cViewPr varScale="1">
        <p:scale>
          <a:sx n="57" d="100"/>
          <a:sy n="57" d="100"/>
        </p:scale>
        <p:origin x="51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3127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63" Type="http://schemas.openxmlformats.org/officeDocument/2006/relationships/font" Target="fonts/font16.fntdata"/><Relationship Id="rId68" Type="http://schemas.openxmlformats.org/officeDocument/2006/relationships/font" Target="fonts/font21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font" Target="fonts/font6.fntdata"/><Relationship Id="rId58" Type="http://schemas.openxmlformats.org/officeDocument/2006/relationships/font" Target="fonts/font11.fntdata"/><Relationship Id="rId66" Type="http://schemas.openxmlformats.org/officeDocument/2006/relationships/font" Target="fonts/font19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14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1.fntdata"/><Relationship Id="rId56" Type="http://schemas.openxmlformats.org/officeDocument/2006/relationships/font" Target="fonts/font9.fntdata"/><Relationship Id="rId64" Type="http://schemas.openxmlformats.org/officeDocument/2006/relationships/font" Target="fonts/font17.fntdata"/><Relationship Id="rId69" Type="http://schemas.openxmlformats.org/officeDocument/2006/relationships/font" Target="fonts/font22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font" Target="fonts/font4.fntdata"/><Relationship Id="rId72" Type="http://schemas.openxmlformats.org/officeDocument/2006/relationships/font" Target="fonts/font25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font" Target="fonts/font12.fntdata"/><Relationship Id="rId67" Type="http://schemas.openxmlformats.org/officeDocument/2006/relationships/font" Target="fonts/font20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7.fntdata"/><Relationship Id="rId62" Type="http://schemas.openxmlformats.org/officeDocument/2006/relationships/font" Target="fonts/font15.fntdata"/><Relationship Id="rId70" Type="http://schemas.openxmlformats.org/officeDocument/2006/relationships/font" Target="fonts/font23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2.fntdata"/><Relationship Id="rId57" Type="http://schemas.openxmlformats.org/officeDocument/2006/relationships/font" Target="fonts/font10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font" Target="fonts/font5.fntdata"/><Relationship Id="rId60" Type="http://schemas.openxmlformats.org/officeDocument/2006/relationships/font" Target="fonts/font13.fntdata"/><Relationship Id="rId65" Type="http://schemas.openxmlformats.org/officeDocument/2006/relationships/font" Target="fonts/font18.fntdata"/><Relationship Id="rId73" Type="http://schemas.openxmlformats.org/officeDocument/2006/relationships/font" Target="fonts/font2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font" Target="fonts/font3.fntdata"/><Relationship Id="rId55" Type="http://schemas.openxmlformats.org/officeDocument/2006/relationships/font" Target="fonts/font8.fntdata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24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C8AE7724-F89D-434E-875D-CE2B3B36F62C}" type="datetimeFigureOut">
              <a:rPr lang="en-US" smtClean="0"/>
              <a:pPr/>
              <a:t>3/24/22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696913"/>
            <a:ext cx="61976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15790"/>
            <a:ext cx="5608320" cy="4183380"/>
          </a:xfrm>
          <a:prstGeom prst="rect">
            <a:avLst/>
          </a:prstGeom>
        </p:spPr>
        <p:txBody>
          <a:bodyPr vert="horz" lIns="93177" tIns="46589" rIns="93177" bIns="4658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4820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4A791749-5BC2-43B7-B2AD-DDDAC45E00F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2285" y="1279526"/>
            <a:ext cx="10365316" cy="5027613"/>
          </a:xfrm>
        </p:spPr>
        <p:txBody>
          <a:bodyPr/>
          <a:lstStyle>
            <a:lvl1pPr>
              <a:defRPr sz="2400" b="0"/>
            </a:lvl1pPr>
            <a:lvl2pPr marL="168275" lvl="1" indent="339725" algn="l">
              <a:defRPr sz="2200"/>
            </a:lvl2pPr>
            <a:lvl3pPr marL="906463" lvl="2" indent="-284163">
              <a:defRPr sz="2200"/>
            </a:lvl3pPr>
            <a:lvl4pPr marL="1477963" lvl="3" indent="-457200">
              <a:defRPr/>
            </a:lvl4pPr>
            <a:lvl5pPr marL="2049463" lvl="4" indent="-457200">
              <a:defRPr/>
            </a:lvl5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endParaRPr lang="en-US"/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E1F2048-3D42-407A-9D28-C83CBC387D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DF92636-9D43-48C2-9413-C1B4AECB7D8A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7CAC6-6D5F-4690-8F3F-253CE573C944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44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279526"/>
            <a:ext cx="5080000" cy="5027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E6DED69-2848-454A-A3E5-CA18CCA62AA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0474DC-4236-4098-A9FD-F54F53D0CAC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C5AEBF-944A-4F68-9707-0F0B9747D760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C6272D9-EC81-4C08-AA85-7246CFBD000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BB3E24-8372-419E-A57C-424937A783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3363DB0-0B75-4BD8-9C8C-8CA294036356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6CDE35-B606-46E7-B573-8D32A650BC57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6800" y="547688"/>
            <a:ext cx="2590800" cy="57594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547688"/>
            <a:ext cx="7569200" cy="57594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ECE27E-C1DD-47DD-8654-BD4CC06692CE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slow">
    <p:wedg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0">
          <a:gsLst>
            <a:gs pos="0">
              <a:srgbClr val="800000"/>
            </a:gs>
            <a:gs pos="50000">
              <a:srgbClr val="480000"/>
            </a:gs>
            <a:gs pos="100000">
              <a:srgbClr val="C00000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547689"/>
            <a:ext cx="10363200" cy="593725"/>
          </a:xfrm>
          <a:prstGeom prst="rect">
            <a:avLst/>
          </a:prstGeom>
          <a:noFill/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279526"/>
            <a:ext cx="10363200" cy="5027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397625"/>
            <a:ext cx="3860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397625"/>
            <a:ext cx="2540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>
                <a:solidFill>
                  <a:schemeClr val="bg1"/>
                </a:solidFill>
                <a:latin typeface="Times New Roman" pitchFamily="18" charset="0"/>
              </a:defRPr>
            </a:lvl1pPr>
          </a:lstStyle>
          <a:p>
            <a:fld id="{ADD9027C-462F-4D67-AD24-58FA963681BA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</p:transition>
  <p:txStyles>
    <p:titleStyle>
      <a:lvl1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3300">
          <a:solidFill>
            <a:srgbClr val="FFFF00"/>
          </a:solidFill>
          <a:latin typeface="Cooper Black" pitchFamily="2" charset="0"/>
        </a:defRPr>
      </a:lvl9pPr>
    </p:titleStyle>
    <p:bodyStyle>
      <a:lvl1pPr algn="ctr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bg1"/>
          </a:solidFill>
          <a:latin typeface="+mn-lt"/>
          <a:ea typeface="+mn-ea"/>
          <a:cs typeface="+mn-cs"/>
        </a:defRPr>
      </a:lvl1pPr>
      <a:lvl2pPr marL="114300" algn="ctr" rtl="0" eaLnBrk="1" fontAlgn="base" hangingPunct="1">
        <a:spcBef>
          <a:spcPct val="0"/>
        </a:spcBef>
        <a:spcAft>
          <a:spcPct val="0"/>
        </a:spcAft>
        <a:defRPr sz="2600">
          <a:solidFill>
            <a:schemeClr val="bg1"/>
          </a:solidFill>
          <a:latin typeface="+mn-lt"/>
        </a:defRPr>
      </a:lvl2pPr>
      <a:lvl3pPr marL="396875" indent="-168275" algn="l" rtl="0" eaLnBrk="1" fontAlgn="base" hangingPunct="1">
        <a:spcBef>
          <a:spcPct val="0"/>
        </a:spcBef>
        <a:spcAft>
          <a:spcPct val="0"/>
        </a:spcAft>
        <a:buChar char="•"/>
        <a:defRPr sz="2400" b="1" i="1">
          <a:solidFill>
            <a:schemeClr val="bg1"/>
          </a:solidFill>
          <a:latin typeface="+mn-lt"/>
        </a:defRPr>
      </a:lvl3pPr>
      <a:lvl4pPr marL="744538" indent="-233363" algn="l" rtl="0" eaLnBrk="1" fontAlgn="base" hangingPunct="1">
        <a:spcBef>
          <a:spcPct val="0"/>
        </a:spcBef>
        <a:spcAft>
          <a:spcPct val="0"/>
        </a:spcAft>
        <a:buChar char="–"/>
        <a:defRPr sz="2200">
          <a:solidFill>
            <a:schemeClr val="bg1"/>
          </a:solidFill>
          <a:latin typeface="+mn-lt"/>
        </a:defRPr>
      </a:lvl4pPr>
      <a:lvl5pPr marL="10890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5pPr>
      <a:lvl6pPr marL="15462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6pPr>
      <a:lvl7pPr marL="20034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7pPr>
      <a:lvl8pPr marL="24606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8pPr>
      <a:lvl9pPr marL="2917825" indent="-230188" algn="l" rtl="0" eaLnBrk="1" fontAlgn="base" hangingPunct="1">
        <a:spcBef>
          <a:spcPct val="0"/>
        </a:spcBef>
        <a:spcAft>
          <a:spcPct val="0"/>
        </a:spcAft>
        <a:buChar char="»"/>
        <a:defRPr sz="2200">
          <a:solidFill>
            <a:schemeClr val="bg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biblestudylessons.com/powerpoint" TargetMode="External"/><Relationship Id="rId2" Type="http://schemas.openxmlformats.org/officeDocument/2006/relationships/hyperlink" Target="https://www.biblestudylessons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biblestudylessons.com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7"/>
          <p:cNvSpPr>
            <a:spLocks noChangeArrowheads="1"/>
          </p:cNvSpPr>
          <p:nvPr/>
        </p:nvSpPr>
        <p:spPr bwMode="auto">
          <a:xfrm>
            <a:off x="0" y="0"/>
            <a:ext cx="12306742" cy="6858001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67E058A-BE83-4555-A4E2-607B76F51D22}"/>
              </a:ext>
            </a:extLst>
          </p:cNvPr>
          <p:cNvSpPr txBox="1"/>
          <p:nvPr/>
        </p:nvSpPr>
        <p:spPr>
          <a:xfrm>
            <a:off x="6705600" y="1066800"/>
            <a:ext cx="3276598" cy="2862322"/>
          </a:xfrm>
          <a:prstGeom prst="rect">
            <a:avLst/>
          </a:prstGeom>
          <a:gradFill flip="none" rotWithShape="1">
            <a:gsLst>
              <a:gs pos="0">
                <a:srgbClr val="480000"/>
              </a:gs>
              <a:gs pos="74000">
                <a:srgbClr val="800000"/>
              </a:gs>
              <a:gs pos="100000">
                <a:srgbClr val="480000"/>
              </a:gs>
            </a:gsLst>
            <a:path path="rect">
              <a:fillToRect l="100000" t="100000"/>
            </a:path>
            <a:tileRect r="-100000" b="-100000"/>
          </a:gradFill>
          <a:ln w="41275" cmpd="thickThin">
            <a:solidFill>
              <a:schemeClr val="tx2"/>
            </a:solidFill>
          </a:ln>
          <a:effectLst>
            <a:outerShdw blurRad="165100" dist="254000" dir="2700000" algn="tl" rotWithShape="0">
              <a:schemeClr val="accent1">
                <a:lumMod val="1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96850" h="190500"/>
          </a:sp3d>
        </p:spPr>
        <p:txBody>
          <a:bodyPr wrap="square" rtlCol="0">
            <a:spAutoFit/>
          </a:bodyPr>
          <a:lstStyle/>
          <a:p>
            <a:pPr algn="ctr"/>
            <a:r>
              <a:rPr lang="en-US" sz="6000" dirty="0">
                <a:latin typeface="ArgosContour" pitchFamily="2" charset="0"/>
              </a:rPr>
              <a:t>Video Bible Study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2362200"/>
            <a:ext cx="3543300" cy="23622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86E8D83-9758-44FF-9C1A-A68FB7EDFCEF}"/>
              </a:ext>
            </a:extLst>
          </p:cNvPr>
          <p:cNvSpPr txBox="1"/>
          <p:nvPr/>
        </p:nvSpPr>
        <p:spPr>
          <a:xfrm>
            <a:off x="3886200" y="5786736"/>
            <a:ext cx="457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www.gospelway.com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E94F419-0C0B-45EA-A231-9FF958642A43}"/>
              </a:ext>
            </a:extLst>
          </p:cNvPr>
          <p:cNvSpPr txBox="1"/>
          <p:nvPr/>
        </p:nvSpPr>
        <p:spPr>
          <a:xfrm>
            <a:off x="6553200" y="4456094"/>
            <a:ext cx="373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latin typeface="Algerian" panose="04020705040A02060702" pitchFamily="82" charset="0"/>
              </a:rPr>
              <a:t>presented by </a:t>
            </a:r>
            <a:br>
              <a:rPr lang="en-US" sz="2800" dirty="0">
                <a:latin typeface="Algerian" panose="04020705040A02060702" pitchFamily="82" charset="0"/>
              </a:rPr>
            </a:br>
            <a:r>
              <a:rPr lang="en-US" sz="2800" dirty="0">
                <a:latin typeface="Algerian" panose="04020705040A02060702" pitchFamily="82" charset="0"/>
              </a:rPr>
              <a:t>David E. Pratte</a:t>
            </a:r>
          </a:p>
        </p:txBody>
      </p:sp>
    </p:spTree>
    <p:extLst>
      <p:ext uri="{BB962C8B-B14F-4D97-AF65-F5344CB8AC3E}">
        <p14:creationId xmlns:p14="http://schemas.microsoft.com/office/powerpoint/2010/main" val="1510978630"/>
      </p:ext>
    </p:extLst>
  </p:cSld>
  <p:clrMapOvr>
    <a:masterClrMapping/>
  </p:clrMapOvr>
  <p:transition spd="slow">
    <p:wedg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800" y="2133600"/>
            <a:ext cx="3543300" cy="23622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9E487EFC-A9F8-43DA-BD7D-195687AC27D4}"/>
              </a:ext>
            </a:extLst>
          </p:cNvPr>
          <p:cNvSpPr txBox="1"/>
          <p:nvPr/>
        </p:nvSpPr>
        <p:spPr>
          <a:xfrm>
            <a:off x="3200400" y="5105400"/>
            <a:ext cx="5753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+mn-lt"/>
              </a:rPr>
              <a:t>© Copyright David E. Pratte, 2021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2057400" y="5710536"/>
            <a:ext cx="80772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+mn-lt"/>
              </a:rPr>
              <a:t>Scripture quotations are generally from the New King James Version (NKJV), copyright 1982, 1988 by Thomas Nelson, Inc. used by permission. All rights reserved.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477000" y="1219200"/>
            <a:ext cx="39624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The Prophecy of Micah</a:t>
            </a:r>
          </a:p>
        </p:txBody>
      </p:sp>
    </p:spTree>
  </p:cSld>
  <p:clrMapOvr>
    <a:masterClrMapping/>
  </p:clrMapOvr>
  <p:transition spd="slow">
    <p:wedg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9FB7A2F4-7EDE-4644-B59D-E0D1B7DC243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0" y="1676400"/>
            <a:ext cx="3543300" cy="23622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2009373-4638-4797-9163-632DBAA3E847}"/>
              </a:ext>
            </a:extLst>
          </p:cNvPr>
          <p:cNvSpPr txBox="1"/>
          <p:nvPr/>
        </p:nvSpPr>
        <p:spPr>
          <a:xfrm>
            <a:off x="1524000" y="5080338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n-lt"/>
              </a:rPr>
              <a:t>Available at </a:t>
            </a:r>
            <a:br>
              <a:rPr lang="en-US" dirty="0">
                <a:latin typeface="+mn-lt"/>
              </a:rPr>
            </a:br>
            <a:r>
              <a:rPr lang="en-US" sz="3200" b="1" dirty="0">
                <a:latin typeface="+mn-lt"/>
              </a:rPr>
              <a:t>www.biblestudylessons.com/classbooks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EB501B9-1620-4D41-BEAB-5D62324E8F19}"/>
              </a:ext>
            </a:extLst>
          </p:cNvPr>
          <p:cNvSpPr txBox="1"/>
          <p:nvPr/>
        </p:nvSpPr>
        <p:spPr>
          <a:xfrm>
            <a:off x="6248400" y="1431429"/>
            <a:ext cx="3962400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Questions from </a:t>
            </a:r>
            <a:r>
              <a:rPr lang="en-US" sz="3200" b="1" dirty="0">
                <a:solidFill>
                  <a:srgbClr val="FFFF00"/>
                </a:solidFill>
                <a:latin typeface="Bookman Old Style" panose="02050604050505020204" pitchFamily="18" charset="0"/>
              </a:rPr>
              <a:t>Bible Study Questions on Jonah, Micah, Nahum, Habakkuk </a:t>
            </a:r>
          </a:p>
        </p:txBody>
      </p:sp>
    </p:spTree>
    <p:extLst>
      <p:ext uri="{BB962C8B-B14F-4D97-AF65-F5344CB8AC3E}">
        <p14:creationId xmlns:p14="http://schemas.microsoft.com/office/powerpoint/2010/main" val="434060294"/>
      </p:ext>
    </p:extLst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482026"/>
            <a:ext cx="9143999" cy="584775"/>
          </a:xfrm>
          <a:solidFill>
            <a:srgbClr val="000000">
              <a:alpha val="84706"/>
            </a:srgbClr>
          </a:solidFill>
        </p:spPr>
        <p:txBody>
          <a:bodyPr wrap="square" anchor="t" anchorCtr="0">
            <a:spAutoFit/>
          </a:bodyPr>
          <a:lstStyle/>
          <a:p>
            <a:r>
              <a:rPr lang="en-US" sz="3200" b="1" i="1" dirty="0"/>
              <a:t>Understanding Old Testament Prophecy</a:t>
            </a:r>
            <a:endParaRPr lang="en-US" sz="3200" dirty="0"/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533400" y="1219200"/>
            <a:ext cx="11125200" cy="5355312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are part of Scripture, and all Scripture is profitable to equip us in our service to God today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b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</a:br>
            <a:r>
              <a:rPr lang="en-US" sz="2800" dirty="0">
                <a:solidFill>
                  <a:schemeClr val="accent2"/>
                </a:solidFill>
                <a:latin typeface="Trebuchet MS" panose="020B0603020202020204" pitchFamily="34" charset="0"/>
              </a:rPr>
              <a:t>– 2 Timothy 3:16,17; Romans 15:4; 1 Corinthians 10:6,11.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Old Testament history may help us understand the background behind prophets’ teachings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The prophets often used symbolic teaching.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But that does not give us the right to assign a meaning to the symbols according to our own imagination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. </a:t>
            </a:r>
          </a:p>
          <a:p>
            <a:pPr>
              <a:spcBef>
                <a:spcPts val="1200"/>
              </a:spcBef>
            </a:pP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*</a:t>
            </a: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The prophets often included predictions about the Messiah, His Kingdom, and His message.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>
              <a:spcBef>
                <a:spcPts val="1200"/>
              </a:spcBef>
            </a:pPr>
            <a:r>
              <a:rPr lang="en-US" sz="28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* Often New Testament writers give us an inspired explanation.</a:t>
            </a:r>
            <a:r>
              <a:rPr lang="en-US" sz="28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endParaRPr lang="en-US" sz="2800" b="1" kern="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</p:cSld>
  <p:clrMapOvr>
    <a:masterClrMapping/>
  </p:clrMapOvr>
  <p:transition spd="slow">
    <p:wedg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457200" y="381000"/>
            <a:ext cx="1135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>
                <a:latin typeface="+mj-lt"/>
              </a:rPr>
              <a:t>Moresheth</a:t>
            </a:r>
            <a:r>
              <a:rPr lang="en-US" sz="2800" dirty="0">
                <a:latin typeface="+mj-lt"/>
              </a:rPr>
              <a:t>-Gath</a:t>
            </a:r>
            <a:endParaRPr lang="en-US" sz="24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92503-69AB-4E45-83E6-1474633E58E7}"/>
              </a:ext>
            </a:extLst>
          </p:cNvPr>
          <p:cNvSpPr txBox="1"/>
          <p:nvPr/>
        </p:nvSpPr>
        <p:spPr>
          <a:xfrm>
            <a:off x="533400" y="49530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649A40C-0406-44A8-A1F6-5F949C3DE50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5538" y="1447800"/>
            <a:ext cx="5111262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3855231"/>
      </p:ext>
    </p:extLst>
  </p:cSld>
  <p:clrMapOvr>
    <a:masterClrMapping/>
  </p:clrMapOvr>
  <p:transition spd="slow">
    <p:wedg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i="1" dirty="0"/>
              <a:t>Periods of Bible history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47800" y="1219200"/>
            <a:ext cx="92964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Before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(Creation to the flood)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After the Flood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flood to the call of Abraham)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Patriarchs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call of Abraham to the death of Joseph)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Egyptian Bondage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(Joseph’s death to crossing Red Sea)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Wilderness Wandering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(Red Sea to crossing the Jordan)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6.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Conquest of Canaan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(crossing Jordan to Joshua’s death)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7.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Judges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Joshua to crowning of King Saul)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8.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United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(crowning of Saul to death of Solomon)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9.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Divided Kingdom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(death of Solomon to the fall of Israel)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10.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Judah Alone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(the fall of Israel to the fall of Judah)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11.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Babylonian Captivity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(fall of Judah to end of captivity)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12.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Restoration of Israel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(return to the completion of OT) 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13.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Years of Silence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(completion of OT to the birth of Jesus)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14.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Life of Christ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(from the birth of Jesus to His ascension)</a:t>
            </a:r>
          </a:p>
          <a:p>
            <a:pPr algn="l"/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15.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Early Church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(Jesus’ ascension to the completion of NT) </a:t>
            </a:r>
          </a:p>
        </p:txBody>
      </p:sp>
    </p:spTree>
    <p:extLst>
      <p:ext uri="{BB962C8B-B14F-4D97-AF65-F5344CB8AC3E}">
        <p14:creationId xmlns:p14="http://schemas.microsoft.com/office/powerpoint/2010/main" val="3126522649"/>
      </p:ext>
    </p:extLst>
  </p:cSld>
  <p:clrMapOvr>
    <a:masterClrMapping/>
  </p:clrMapOvr>
  <p:transition spd="slow">
    <p:wedg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i="1" dirty="0"/>
              <a:t>Prophets by Period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A73319-02B2-41A4-A014-3293930C70F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75011398"/>
              </p:ext>
            </p:extLst>
          </p:nvPr>
        </p:nvGraphicFramePr>
        <p:xfrm>
          <a:off x="1905000" y="1295400"/>
          <a:ext cx="8458200" cy="54864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152744">
                  <a:extLst>
                    <a:ext uri="{9D8B030D-6E8A-4147-A177-3AD203B41FA5}">
                      <a16:colId xmlns:a16="http://schemas.microsoft.com/office/drawing/2014/main" val="1085562538"/>
                    </a:ext>
                  </a:extLst>
                </a:gridCol>
                <a:gridCol w="2652332">
                  <a:extLst>
                    <a:ext uri="{9D8B030D-6E8A-4147-A177-3AD203B41FA5}">
                      <a16:colId xmlns:a16="http://schemas.microsoft.com/office/drawing/2014/main" val="1145993946"/>
                    </a:ext>
                  </a:extLst>
                </a:gridCol>
                <a:gridCol w="2653124">
                  <a:extLst>
                    <a:ext uri="{9D8B030D-6E8A-4147-A177-3AD203B41FA5}">
                      <a16:colId xmlns:a16="http://schemas.microsoft.com/office/drawing/2014/main" val="479471347"/>
                    </a:ext>
                  </a:extLst>
                </a:gridCol>
              </a:tblGrid>
              <a:tr h="34348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Period of History</a:t>
                      </a:r>
                      <a:endParaRPr lang="en-US" sz="2400" dirty="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rgbClr val="3333FF"/>
                          </a:solidFill>
                          <a:effectLst/>
                          <a:latin typeface="+mj-lt"/>
                        </a:rPr>
                        <a:t>Prophets</a:t>
                      </a:r>
                      <a:endParaRPr lang="en-US" sz="2400" dirty="0">
                        <a:solidFill>
                          <a:srgbClr val="3333FF"/>
                        </a:solidFill>
                        <a:effectLst/>
                        <a:latin typeface="+mj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chemeClr val="bg1">
                        <a:lumMod val="40000"/>
                        <a:lumOff val="6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4397729"/>
                  </a:ext>
                </a:extLst>
              </a:tr>
              <a:tr h="140677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</a:rPr>
                        <a:t>Divided Kingdom</a:t>
                      </a:r>
                      <a:endParaRPr lang="en-US" sz="24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Israel: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Jonah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Amos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Hosea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solidFill>
                            <a:srgbClr val="FFFF00"/>
                          </a:solidFill>
                          <a:effectLst/>
                          <a:latin typeface="Trebuchet MS" panose="020B0603020202020204" pitchFamily="34" charset="0"/>
                        </a:rPr>
                        <a:t>Judah: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Obadiah (?)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Joel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Isaiah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Micah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6286687"/>
                  </a:ext>
                </a:extLst>
              </a:tr>
              <a:tr h="112541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Judah Alone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Jeremiah (Lamentations)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Zephaniah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Nahum (?)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Habakkuk (?)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9468788"/>
                  </a:ext>
                </a:extLst>
              </a:tr>
              <a:tr h="562707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>
                          <a:effectLst/>
                          <a:latin typeface="Trebuchet MS" panose="020B0603020202020204" pitchFamily="34" charset="0"/>
                        </a:rPr>
                        <a:t>Babylonian Captivity</a:t>
                      </a:r>
                      <a:endParaRPr lang="en-US" sz="240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Ezekiel 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Daniel 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7471592"/>
                  </a:ext>
                </a:extLst>
              </a:tr>
              <a:tr h="844061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effectLst/>
                          <a:latin typeface="Trebuchet MS" panose="020B0603020202020204" pitchFamily="34" charset="0"/>
                        </a:rPr>
                        <a:t>Return from Captivity</a:t>
                      </a:r>
                      <a:endParaRPr lang="en-US" sz="2400" dirty="0"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Haggai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Zechariah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dirty="0">
                          <a:solidFill>
                            <a:schemeClr val="accent1"/>
                          </a:solidFill>
                          <a:effectLst/>
                          <a:latin typeface="Trebuchet MS" panose="020B0603020202020204" pitchFamily="34" charset="0"/>
                        </a:rPr>
                        <a:t>Malachi</a:t>
                      </a:r>
                      <a:endParaRPr lang="en-US" sz="2400" dirty="0">
                        <a:solidFill>
                          <a:schemeClr val="accent1"/>
                        </a:solidFill>
                        <a:effectLst/>
                        <a:latin typeface="Trebuchet MS" panose="020B060302020202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741383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4922872"/>
      </p:ext>
    </p:extLst>
  </p:cSld>
  <p:clrMapOvr>
    <a:masterClrMapping/>
  </p:clrMapOvr>
  <p:transition spd="slow">
    <p:wedg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6317D2-DC76-453B-9D74-D926ACABE67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ransition spd="slow">
    <p:wedg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1" y="482026"/>
            <a:ext cx="8410575" cy="584775"/>
          </a:xfrm>
          <a:solidFill>
            <a:srgbClr val="000000">
              <a:alpha val="84706"/>
            </a:srgbClr>
          </a:solidFill>
        </p:spPr>
        <p:txBody>
          <a:bodyPr anchor="t" anchorCtr="0">
            <a:spAutoFit/>
          </a:bodyPr>
          <a:lstStyle/>
          <a:p>
            <a:r>
              <a:rPr lang="en-US" sz="3200" b="1" i="1" dirty="0"/>
              <a:t>Themes of the Minor Prophets</a:t>
            </a: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 bwMode="auto">
          <a:xfrm>
            <a:off x="1447800" y="1219200"/>
            <a:ext cx="9220200" cy="553997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Hosea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unfaithfulness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compared to Hosea’s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wife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Locust plague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shows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Israel’s 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need to repent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Amos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would go into captivity because of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sins like those of the surrounding nations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Obadiah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Edom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rejoicing in Judah’s affliction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Jonah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uses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a fish and a plant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to teach Jonah His concern for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salvation of Nineveh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all people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Micah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 puts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Israel and Judah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on trial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for their sins.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Nahum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Prophecy of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fall of Nineveh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Habakkuk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Habakkuk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questions God’s punishments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Zephaniah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God’s wrath is coming against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Jerusalem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and surrounding nations, but a remnant will be spared.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Haggai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Returning Jews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 should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rebuild the temple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Zechariah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future glory of God’s people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</a:t>
            </a:r>
          </a:p>
          <a:p>
            <a:pPr marL="274320" indent="-274320" algn="l"/>
            <a:r>
              <a:rPr lang="en-US" sz="2400" dirty="0">
                <a:solidFill>
                  <a:schemeClr val="accent1"/>
                </a:solidFill>
                <a:latin typeface="Trebuchet MS" panose="020B0603020202020204" pitchFamily="34" charset="0"/>
              </a:rPr>
              <a:t>Malachi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–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 Spiritual restoration</a:t>
            </a:r>
            <a:r>
              <a:rPr lang="en-US" sz="2400" dirty="0">
                <a:solidFill>
                  <a:schemeClr val="bg1"/>
                </a:solidFill>
                <a:latin typeface="Trebuchet MS" panose="020B0603020202020204" pitchFamily="34" charset="0"/>
              </a:rPr>
              <a:t> among the </a:t>
            </a:r>
            <a:r>
              <a:rPr lang="en-US" sz="2400" b="1" i="1" dirty="0">
                <a:solidFill>
                  <a:schemeClr val="bg1"/>
                </a:solidFill>
                <a:latin typeface="Trebuchet MS" panose="020B0603020202020204" pitchFamily="34" charset="0"/>
              </a:rPr>
              <a:t>returned Jews</a:t>
            </a:r>
            <a:endParaRPr lang="en-US" sz="2400" dirty="0">
              <a:solidFill>
                <a:schemeClr val="bg1"/>
              </a:solidFill>
              <a:latin typeface="Trebuchet MS" panose="020B06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7009482"/>
      </p:ext>
    </p:extLst>
  </p:cSld>
  <p:clrMapOvr>
    <a:masterClrMapping/>
  </p:clrMapOvr>
  <p:transition spd="slow">
    <p:wedg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>
            <a:extLst>
              <a:ext uri="{FF2B5EF4-FFF2-40B4-BE49-F238E27FC236}">
                <a16:creationId xmlns:a16="http://schemas.microsoft.com/office/drawing/2014/main" id="{193B0CF4-4717-4F8B-8758-CA927BE5B3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05001" y="533400"/>
            <a:ext cx="8410575" cy="584775"/>
          </a:xfrm>
          <a:prstGeom prst="rect">
            <a:avLst/>
          </a:prstGeom>
          <a:solidFill>
            <a:srgbClr val="000000">
              <a:alpha val="84706"/>
            </a:srgbClr>
          </a:solidFill>
          <a:ln w="9525">
            <a:solidFill>
              <a:srgbClr val="00FFFF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3200" b="1" i="1" kern="0" dirty="0"/>
              <a:t>Theme and Major Divisions </a:t>
            </a:r>
            <a:r>
              <a:rPr lang="en-US" sz="3200" b="1" i="1" kern="0"/>
              <a:t>of Micah</a:t>
            </a:r>
            <a:endParaRPr lang="en-US" sz="3200" b="1" i="1" kern="0" dirty="0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408361"/>
            <a:ext cx="10058400" cy="410881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0" marR="0" indent="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i="1" dirty="0">
                <a:solidFill>
                  <a:srgbClr val="FFFF00"/>
                </a:solidFill>
                <a:latin typeface="+mn-lt"/>
              </a:rPr>
              <a:t>Theme: </a:t>
            </a: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puts Israel and Judah on trial for their sins.</a:t>
            </a:r>
          </a:p>
          <a:p>
            <a:pPr>
              <a:spcBef>
                <a:spcPts val="600"/>
              </a:spcBef>
            </a:pPr>
            <a:r>
              <a:rPr lang="en-US" dirty="0"/>
              <a:t> </a:t>
            </a:r>
            <a:r>
              <a:rPr lang="en-US" sz="2800" b="1" i="1" dirty="0">
                <a:solidFill>
                  <a:schemeClr val="accent1"/>
                </a:solidFill>
                <a:latin typeface="Trebuchet MS" panose="020B0603020202020204" pitchFamily="34" charset="0"/>
              </a:rPr>
              <a:t>Major divisions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Chapters 1,2 – Hear God’s Testimony: Descriptions of the people’s sins and predictions of punishment </a:t>
            </a:r>
          </a:p>
          <a:p>
            <a:pPr marL="274320" marR="0" indent="-274320" algn="just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Chapters 3-5 – Hear God’s rebuke of the leaders</a:t>
            </a:r>
          </a:p>
          <a:p>
            <a:pPr marL="274320" marR="0" indent="-274320" algn="l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Chapters 6,7 – Hear God’s complaint: God’s treatment of His people compared to their treatment of Him.</a:t>
            </a:r>
          </a:p>
        </p:txBody>
      </p:sp>
    </p:spTree>
    <p:extLst>
      <p:ext uri="{BB962C8B-B14F-4D97-AF65-F5344CB8AC3E}">
        <p14:creationId xmlns:p14="http://schemas.microsoft.com/office/powerpoint/2010/main" val="1329084546"/>
      </p:ext>
    </p:extLst>
  </p:cSld>
  <p:clrMapOvr>
    <a:masterClrMapping/>
  </p:clrMapOvr>
  <p:transition spd="slow">
    <p:wedg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58754"/>
            <a:ext cx="10744200" cy="344709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God will make Samaria a heap of ruins.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Gath – Tell it not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Beth </a:t>
            </a:r>
            <a:r>
              <a:rPr lang="en-US" sz="2800" b="1" dirty="0" err="1">
                <a:effectLst/>
                <a:latin typeface="+mn-lt"/>
              </a:rPr>
              <a:t>Aphrah</a:t>
            </a:r>
            <a:r>
              <a:rPr lang="en-US" sz="2800" b="1" dirty="0">
                <a:effectLst/>
                <a:latin typeface="+mn-lt"/>
              </a:rPr>
              <a:t> – Roll yourself in the dust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Shaphir</a:t>
            </a:r>
            <a:r>
              <a:rPr lang="en-US" sz="2800" b="1" dirty="0">
                <a:effectLst/>
                <a:latin typeface="+mn-lt"/>
              </a:rPr>
              <a:t> –</a:t>
            </a:r>
            <a:r>
              <a:rPr lang="en-US" sz="2800" b="1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1" dirty="0">
                <a:effectLst/>
                <a:latin typeface="+mn-lt"/>
              </a:rPr>
              <a:t>Not pleasant beauty, but naked shame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Zaanan</a:t>
            </a:r>
            <a:r>
              <a:rPr lang="en-US" sz="2800" b="1" dirty="0">
                <a:effectLst/>
                <a:latin typeface="+mn-lt"/>
              </a:rPr>
              <a:t> – Would not march out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Beth </a:t>
            </a:r>
            <a:r>
              <a:rPr lang="en-US" sz="2800" b="1" dirty="0" err="1">
                <a:effectLst/>
                <a:latin typeface="+mn-lt"/>
              </a:rPr>
              <a:t>Ezel</a:t>
            </a:r>
            <a:r>
              <a:rPr lang="en-US" sz="2800" b="1" dirty="0">
                <a:effectLst/>
                <a:latin typeface="+mn-lt"/>
              </a:rPr>
              <a:t> – Neighbors mourn but cannot comfort ??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Maroth</a:t>
            </a:r>
            <a:r>
              <a:rPr lang="en-US" sz="2800" b="1" dirty="0">
                <a:effectLst/>
                <a:latin typeface="+mn-lt"/>
              </a:rPr>
              <a:t> – Pined for good but received bitterness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Lachish – Harness the chariot to the swift steeds (to flee)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Chapter 1: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Bears Testimony against the Peoples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36054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457200" y="381000"/>
            <a:ext cx="113538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Lachish</a:t>
            </a:r>
            <a:endParaRPr lang="en-US" sz="2400" dirty="0">
              <a:latin typeface="+mj-lt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92503-69AB-4E45-83E6-1474633E58E7}"/>
              </a:ext>
            </a:extLst>
          </p:cNvPr>
          <p:cNvSpPr txBox="1"/>
          <p:nvPr/>
        </p:nvSpPr>
        <p:spPr>
          <a:xfrm>
            <a:off x="533400" y="4953000"/>
            <a:ext cx="20574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+mn-lt"/>
              </a:rPr>
              <a:t>Bible Mapper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DE6AE13-6501-4E45-98FC-E11631F85A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7400" y="1193800"/>
            <a:ext cx="5537200" cy="528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385989"/>
      </p:ext>
    </p:extLst>
  </p:cSld>
  <p:clrMapOvr>
    <a:masterClrMapping/>
  </p:clrMapOvr>
  <p:transition spd="slow">
    <p:wedg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457200" y="381000"/>
            <a:ext cx="113538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+mj-lt"/>
              </a:rPr>
              <a:t>Siege of Lachish: Review of prisoners</a:t>
            </a:r>
          </a:p>
          <a:p>
            <a:r>
              <a:rPr lang="en-US" sz="2400" dirty="0">
                <a:latin typeface="+mj-lt"/>
              </a:rPr>
              <a:t>Relief Carvings from the Palace of King Sennacherib of Assyria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4092503-69AB-4E45-83E6-1474633E58E7}"/>
              </a:ext>
            </a:extLst>
          </p:cNvPr>
          <p:cNvSpPr txBox="1"/>
          <p:nvPr/>
        </p:nvSpPr>
        <p:spPr>
          <a:xfrm>
            <a:off x="228600" y="3657600"/>
            <a:ext cx="20574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Photo credit: Mike Peel (www.mikepeel.net)., CC BY-SA 4.0 &lt;https://creativecommons.org/licenses/by-sa/4.0&gt;, via Wikimedia Commons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05F231B-7225-4241-A3EF-B4A9963A874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1447800"/>
            <a:ext cx="7082971" cy="5229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306742"/>
      </p:ext>
    </p:extLst>
  </p:cSld>
  <p:clrMapOvr>
    <a:masterClrMapping/>
  </p:clrMapOvr>
  <p:transition spd="slow">
    <p:wedg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Box 11">
            <a:extLst>
              <a:ext uri="{FF2B5EF4-FFF2-40B4-BE49-F238E27FC236}">
                <a16:creationId xmlns:a16="http://schemas.microsoft.com/office/drawing/2014/main" id="{734B4E34-2FC0-4288-8110-ED44AAA513C4}"/>
              </a:ext>
            </a:extLst>
          </p:cNvPr>
          <p:cNvSpPr txBox="1"/>
          <p:nvPr/>
        </p:nvSpPr>
        <p:spPr>
          <a:xfrm>
            <a:off x="457200" y="457200"/>
            <a:ext cx="11353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+mj-lt"/>
              </a:rPr>
              <a:t>Booty from Lachish</a:t>
            </a:r>
          </a:p>
          <a:p>
            <a:r>
              <a:rPr lang="en-US" sz="2400" dirty="0">
                <a:latin typeface="+mj-lt"/>
              </a:rPr>
              <a:t>Relief Carvings from the Palace of King Sennacherib of Assyria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219764A-1ABC-4305-8FCD-1CD5A71ED31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31720" y="1447800"/>
            <a:ext cx="7802880" cy="5181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C9325D-9B09-4BE1-AAD4-A4BAA51E76C0}"/>
              </a:ext>
            </a:extLst>
          </p:cNvPr>
          <p:cNvSpPr txBox="1"/>
          <p:nvPr/>
        </p:nvSpPr>
        <p:spPr>
          <a:xfrm>
            <a:off x="228600" y="3657600"/>
            <a:ext cx="20574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+mn-lt"/>
              </a:rPr>
              <a:t> Photo Credit: Osama </a:t>
            </a:r>
            <a:r>
              <a:rPr lang="en-US" sz="1600" dirty="0" err="1">
                <a:latin typeface="+mn-lt"/>
              </a:rPr>
              <a:t>Shukir</a:t>
            </a:r>
            <a:r>
              <a:rPr lang="en-US" sz="1600" dirty="0">
                <a:latin typeface="+mn-lt"/>
              </a:rPr>
              <a:t> Muhammed Amin FRCP(</a:t>
            </a:r>
            <a:r>
              <a:rPr lang="en-US" sz="1600" dirty="0" err="1">
                <a:latin typeface="+mn-lt"/>
              </a:rPr>
              <a:t>Glasg</a:t>
            </a:r>
            <a:r>
              <a:rPr lang="en-US" sz="1600">
                <a:latin typeface="+mn-lt"/>
              </a:rPr>
              <a:t>), CC BY-SA 4.0 &lt;https://creativecommons.org/licenses/by-sa/4.0&gt;, via Wikimedia Commons</a:t>
            </a:r>
            <a:endParaRPr lang="en-US" sz="16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4872609"/>
      </p:ext>
    </p:extLst>
  </p:cSld>
  <p:clrMapOvr>
    <a:masterClrMapping/>
  </p:clrMapOvr>
  <p:transition spd="slow">
    <p:wedg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58754"/>
            <a:ext cx="107442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God will make Samaria a heap of ruins.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Gath – Tell it not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Beth </a:t>
            </a:r>
            <a:r>
              <a:rPr lang="en-US" sz="2800" b="1" dirty="0" err="1">
                <a:effectLst/>
                <a:latin typeface="+mn-lt"/>
              </a:rPr>
              <a:t>Aphrah</a:t>
            </a:r>
            <a:r>
              <a:rPr lang="en-US" sz="2800" b="1" dirty="0">
                <a:effectLst/>
                <a:latin typeface="+mn-lt"/>
              </a:rPr>
              <a:t> – Roll yourself in the dust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Shaphir</a:t>
            </a:r>
            <a:r>
              <a:rPr lang="en-US" sz="2800" b="1" dirty="0">
                <a:effectLst/>
                <a:latin typeface="+mn-lt"/>
              </a:rPr>
              <a:t> –</a:t>
            </a:r>
            <a:r>
              <a:rPr lang="en-US" sz="2800" b="1" dirty="0">
                <a:solidFill>
                  <a:srgbClr val="000000"/>
                </a:solidFill>
                <a:effectLst/>
                <a:latin typeface="+mn-lt"/>
              </a:rPr>
              <a:t> </a:t>
            </a:r>
            <a:r>
              <a:rPr lang="en-US" sz="2800" b="1" dirty="0">
                <a:effectLst/>
                <a:latin typeface="+mn-lt"/>
              </a:rPr>
              <a:t>Not pleasant beauty, but naked shame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Zaanan</a:t>
            </a:r>
            <a:r>
              <a:rPr lang="en-US" sz="2800" b="1" dirty="0">
                <a:effectLst/>
                <a:latin typeface="+mn-lt"/>
              </a:rPr>
              <a:t> – Would not march out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Beth </a:t>
            </a:r>
            <a:r>
              <a:rPr lang="en-US" sz="2800" b="1" dirty="0" err="1">
                <a:effectLst/>
                <a:latin typeface="+mn-lt"/>
              </a:rPr>
              <a:t>Ezel</a:t>
            </a:r>
            <a:r>
              <a:rPr lang="en-US" sz="2800" b="1" dirty="0">
                <a:effectLst/>
                <a:latin typeface="+mn-lt"/>
              </a:rPr>
              <a:t> – Neighbors mourn but cannot comfort ??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Maroth</a:t>
            </a:r>
            <a:r>
              <a:rPr lang="en-US" sz="2800" b="1" dirty="0">
                <a:effectLst/>
                <a:latin typeface="+mn-lt"/>
              </a:rPr>
              <a:t> – Pined for good but received bitterness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Lachish – Harness the chariot to the swift steeds (to flee)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Moresheth</a:t>
            </a:r>
            <a:r>
              <a:rPr lang="en-US" sz="2800" b="1" dirty="0">
                <a:effectLst/>
                <a:latin typeface="+mn-lt"/>
              </a:rPr>
              <a:t> Gath – Give a parting gift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Achzib</a:t>
            </a:r>
            <a:r>
              <a:rPr lang="en-US" sz="2800" b="1" dirty="0">
                <a:effectLst/>
                <a:latin typeface="+mn-lt"/>
              </a:rPr>
              <a:t> – Shall be a lie to the kings of Israel. 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solidFill>
                  <a:schemeClr val="tx1"/>
                </a:solidFill>
                <a:effectLst/>
                <a:latin typeface="+mn-lt"/>
              </a:rPr>
              <a:t>Mareshah</a:t>
            </a:r>
            <a:r>
              <a:rPr lang="en-US" sz="2800" b="1" dirty="0">
                <a:solidFill>
                  <a:schemeClr val="tx1"/>
                </a:solidFill>
                <a:effectLst/>
                <a:latin typeface="+mn-lt"/>
              </a:rPr>
              <a:t> – As inheritance to the enemy</a:t>
            </a:r>
          </a:p>
          <a:p>
            <a:pPr marL="274320" marR="0" indent="-274320" algn="just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 err="1">
                <a:effectLst/>
                <a:latin typeface="+mn-lt"/>
              </a:rPr>
              <a:t>Adullam</a:t>
            </a:r>
            <a:r>
              <a:rPr lang="en-US" sz="2800" b="1" dirty="0">
                <a:effectLst/>
                <a:latin typeface="+mn-lt"/>
              </a:rPr>
              <a:t> – The glory of Israel shall flee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1: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 Bears Testimony against the Peoples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8024370"/>
      </p:ext>
    </p:extLst>
  </p:cSld>
  <p:clrMapOvr>
    <a:masterClrMapping/>
  </p:clrMapOvr>
  <p:transition spd="slow">
    <p:wedg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Chapter 2: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Case against People in Power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51151985"/>
              </p:ext>
            </p:extLst>
          </p:nvPr>
        </p:nvGraphicFramePr>
        <p:xfrm>
          <a:off x="1143000" y="1845470"/>
          <a:ext cx="9872346" cy="2574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514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Sins of the Leaders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Punishment of the Leaders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73981863"/>
      </p:ext>
    </p:extLst>
  </p:cSld>
  <p:clrMapOvr>
    <a:masterClrMapping/>
  </p:clrMapOvr>
  <p:transition spd="slow">
    <p:wedg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Chapter 2: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Case against People in Power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1845470"/>
          <a:ext cx="9872346" cy="2574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514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Sins of the Leaders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Punishment of the Leaders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Oppression of others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(verses 1,2,8,9)</a:t>
                      </a:r>
                      <a:endParaRPr lang="en-US" sz="28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60109968"/>
      </p:ext>
    </p:extLst>
  </p:cSld>
  <p:clrMapOvr>
    <a:masterClrMapping/>
  </p:clrMapOvr>
  <p:transition spd="slow">
    <p:wedg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Chapter 2: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Case against People in Power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09225128"/>
              </p:ext>
            </p:extLst>
          </p:nvPr>
        </p:nvGraphicFramePr>
        <p:xfrm>
          <a:off x="1143000" y="1845470"/>
          <a:ext cx="9872346" cy="2574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514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Sins of the Leaders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Punishment of the Leaders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Oppression of others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(verses 1,2,8,9)</a:t>
                      </a:r>
                      <a:endParaRPr lang="en-US" sz="28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They would be oppressed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(verses 3-5)</a:t>
                      </a:r>
                      <a:endParaRPr lang="en-US" sz="28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480543100"/>
      </p:ext>
    </p:extLst>
  </p:cSld>
  <p:clrMapOvr>
    <a:masterClrMapping/>
  </p:clrMapOvr>
  <p:transition spd="slow">
    <p:wedg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Chapter 2: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Case against People in Power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6556661"/>
              </p:ext>
            </p:extLst>
          </p:nvPr>
        </p:nvGraphicFramePr>
        <p:xfrm>
          <a:off x="1143000" y="1845470"/>
          <a:ext cx="9872346" cy="2574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514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Sins of the Leaders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Punishment of the Leaders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Oppression of others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(verses 1,2,8,9)</a:t>
                      </a: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They would be oppressed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(verses 3-5)</a:t>
                      </a: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Opposition to prophets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(verses 6,11)</a:t>
                      </a: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09424983"/>
      </p:ext>
    </p:extLst>
  </p:cSld>
  <p:clrMapOvr>
    <a:masterClrMapping/>
  </p:clrMapOvr>
  <p:transition spd="slow">
    <p:wedg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2: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Case against People in Power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1845470"/>
          <a:ext cx="9872346" cy="2574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514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Sins of the Leaders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Punishment of the Leaders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Oppression of others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(verses 1,2,8,9)</a:t>
                      </a:r>
                      <a:endParaRPr lang="en-US" sz="28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They would be oppressed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(verses 3-5)</a:t>
                      </a:r>
                      <a:endParaRPr lang="en-US" sz="28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Opposition to prophets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(verses 6,11)</a:t>
                      </a: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Destruction from the land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(verse 10)</a:t>
                      </a: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67708897"/>
      </p:ext>
    </p:extLst>
  </p:cSld>
  <p:clrMapOvr>
    <a:masterClrMapping/>
  </p:clrMapOvr>
  <p:transition spd="slow">
    <p:wedg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/>
              <a:t>Micah </a:t>
            </a:r>
            <a:r>
              <a:rPr lang="en-US" sz="2800" dirty="0"/>
              <a:t>2: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God’s Case against People in Power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1845470"/>
          <a:ext cx="9872346" cy="257413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51482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Sins of the Leaders</a:t>
                      </a:r>
                      <a:endParaRPr lang="en-US" sz="2800" b="1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solidFill>
                            <a:schemeClr val="accent1"/>
                          </a:solidFill>
                          <a:effectLst/>
                          <a:latin typeface="+mn-lt"/>
                        </a:rPr>
                        <a:t>Punishment of the Leaders</a:t>
                      </a:r>
                      <a:endParaRPr lang="en-US" sz="2800" b="1" dirty="0">
                        <a:solidFill>
                          <a:schemeClr val="accent1"/>
                        </a:solidFill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Oppression of others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(verses 1,2,8,9)</a:t>
                      </a:r>
                      <a:endParaRPr lang="en-US" sz="28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They would be oppressed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</a:rPr>
                        <a:t>(verses 3-5)</a:t>
                      </a:r>
                      <a:endParaRPr lang="en-US" sz="2800" b="1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10296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Opposition to prophets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(verses 6,11)</a:t>
                      </a: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Destruction from the land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</a:rPr>
                        <a:t>(verse 10)</a:t>
                      </a:r>
                      <a:endParaRPr lang="en-US" sz="2800" b="1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</a:tbl>
          </a:graphicData>
        </a:graphic>
      </p:graphicFrame>
      <p:sp>
        <p:nvSpPr>
          <p:cNvPr id="3" name="Rectangle 1">
            <a:extLst>
              <a:ext uri="{FF2B5EF4-FFF2-40B4-BE49-F238E27FC236}">
                <a16:creationId xmlns:a16="http://schemas.microsoft.com/office/drawing/2014/main" id="{4816814E-9894-488F-99E8-1120E439CD2D}"/>
              </a:ext>
            </a:extLst>
          </p:cNvPr>
          <p:cNvSpPr>
            <a:spLocks noChangeArrowheads="1"/>
          </p:cNvSpPr>
          <p:nvPr/>
        </p:nvSpPr>
        <p:spPr bwMode="auto">
          <a:xfrm>
            <a:off x="905510" y="5538306"/>
            <a:ext cx="10372090" cy="9386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38088" rIns="0" bIns="38088" numCol="1" anchor="ctr" anchorCtr="0" compatLnSpc="1">
            <a:prstTxWarp prst="textNoShape">
              <a:avLst/>
            </a:prstTxWarp>
            <a:spAutoFit/>
          </a:bodyPr>
          <a:lstStyle>
            <a:lvl1pPr indent="274638" algn="l" eaLnBrk="0" hangingPunct="0"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 eaLnBrk="0" hangingPunct="0"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 eaLnBrk="0" hangingPunct="0"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 eaLnBrk="0" hangingPunct="0"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 eaLnBrk="0" hangingPunct="0"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457200" algn="l"/>
                <a:tab pos="914400" algn="l"/>
                <a:tab pos="1371600" algn="l"/>
                <a:tab pos="3246438" algn="ctr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274638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7200" algn="l"/>
                <a:tab pos="914400" algn="l"/>
                <a:tab pos="1371600" algn="l"/>
                <a:tab pos="3246438" algn="ctr"/>
              </a:tabLst>
            </a:pPr>
            <a:r>
              <a:rPr kumimoji="0" lang="en-US" altLang="en-US" sz="2800" b="1" i="0" u="none" strike="noStrike" cap="none" normalizeH="0" baseline="0" dirty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Future promise: A remnant would be brought from captivity (verses 12,13)</a:t>
            </a:r>
            <a:endParaRPr kumimoji="0" lang="en-US" altLang="en-US" sz="2800" b="0" i="0" u="none" strike="noStrike" cap="none" normalizeH="0" baseline="0" dirty="0">
              <a:ln>
                <a:noFill/>
              </a:ln>
              <a:solidFill>
                <a:schemeClr val="accent1"/>
              </a:solidFill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62092433"/>
      </p:ext>
    </p:extLst>
  </p:cSld>
  <p:clrMapOvr>
    <a:masterClrMapping/>
  </p:clrMapOvr>
  <p:transition spd="slow">
    <p:wedg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3: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Sins of the Rulers and Religious Leaders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67035793"/>
              </p:ext>
            </p:extLst>
          </p:nvPr>
        </p:nvGraphicFramePr>
        <p:xfrm>
          <a:off x="1143000" y="1845470"/>
          <a:ext cx="9872346" cy="364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Rulers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Prophets and Priests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58157953"/>
      </p:ext>
    </p:extLst>
  </p:cSld>
  <p:clrMapOvr>
    <a:masterClrMapping/>
  </p:clrMapOvr>
  <p:transition spd="slow">
    <p:wedg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3: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Sins of the Rulers and Religious Leaders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89574012"/>
              </p:ext>
            </p:extLst>
          </p:nvPr>
        </p:nvGraphicFramePr>
        <p:xfrm>
          <a:off x="1143000" y="1845470"/>
          <a:ext cx="9872346" cy="364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Rulers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Prophets and Priests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Hate good and love evil (verse 2)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Oppressed the people (verse 2)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1590522"/>
      </p:ext>
    </p:extLst>
  </p:cSld>
  <p:clrMapOvr>
    <a:masterClrMapping/>
  </p:clrMapOvr>
  <p:transition spd="slow">
    <p:wedg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3: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Sins of the Rulers and Religious Leaders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/>
        </p:nvGraphicFramePr>
        <p:xfrm>
          <a:off x="1143000" y="1845470"/>
          <a:ext cx="9872346" cy="364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Rulers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Prophets and Priests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Hate good and love evil (verse 2)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Made the people err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Oppressed the people (verse 2)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Falsely predicted peace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Made war against non-supporters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739456"/>
      </p:ext>
    </p:extLst>
  </p:cSld>
  <p:clrMapOvr>
    <a:masterClrMapping/>
  </p:clrMapOvr>
  <p:transition spd="slow">
    <p:wedg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3: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Sins of the Rulers and Religious Leaders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5488460"/>
              </p:ext>
            </p:extLst>
          </p:nvPr>
        </p:nvGraphicFramePr>
        <p:xfrm>
          <a:off x="1143000" y="1845470"/>
          <a:ext cx="9872346" cy="364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Rulers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Prophets and Priests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Hate good and love evil (verse 2)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Made the people err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Oppressed the people (verse 2)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Falsely predicted peace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Perverted justice (verse 9)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Made war against non-supporters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50569306"/>
      </p:ext>
    </p:extLst>
  </p:cSld>
  <p:clrMapOvr>
    <a:masterClrMapping/>
  </p:clrMapOvr>
  <p:transition spd="slow">
    <p:wedg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3: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Sins of the Rulers and Religious Leaders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5500336"/>
              </p:ext>
            </p:extLst>
          </p:nvPr>
        </p:nvGraphicFramePr>
        <p:xfrm>
          <a:off x="1143000" y="1845470"/>
          <a:ext cx="9872346" cy="364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36173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4936173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Rulers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Prophets and Priests</a:t>
                      </a:r>
                      <a:endParaRPr lang="en-US" sz="24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Hate good and love evil (verse 2)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Made the people err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Oppressed the people (verse 2)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Falsely predicted peace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Perverted justice (verse 9)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Made war against non-supporters (verse 5)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Used power for personal gain (verse 11)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  <a:defRPr/>
                      </a:pPr>
                      <a:r>
                        <a:rPr lang="en-US" sz="24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Taught for personal gain (verse 11)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4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2238116"/>
      </p:ext>
    </p:extLst>
  </p:cSld>
  <p:clrMapOvr>
    <a:masterClrMapping/>
  </p:clrMapOvr>
  <p:transition spd="slow">
    <p:wedg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1504921"/>
            <a:ext cx="7658100" cy="2585323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Future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4:1 – It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shall</a:t>
            </a:r>
            <a:r>
              <a:rPr lang="en-US" sz="2800" dirty="0">
                <a:effectLst/>
                <a:latin typeface="+mn-lt"/>
              </a:rPr>
              <a:t> come to pass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in the latter days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4:1-3 – The </a:t>
            </a:r>
            <a:r>
              <a:rPr lang="en-US" sz="2800" dirty="0">
                <a:effectLst/>
                <a:latin typeface="+mn-lt"/>
              </a:rPr>
              <a:t>Lord’s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house</a:t>
            </a:r>
            <a:r>
              <a:rPr lang="en-US" sz="2800" dirty="0">
                <a:effectLst/>
                <a:latin typeface="+mn-lt"/>
              </a:rPr>
              <a:t>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shall be </a:t>
            </a:r>
            <a:r>
              <a:rPr lang="en-US" sz="2800" dirty="0">
                <a:effectLst/>
                <a:latin typeface="+mn-lt"/>
              </a:rPr>
              <a:t>established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4:4,5 – Everyone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shall</a:t>
            </a:r>
            <a:r>
              <a:rPr lang="en-US" sz="2800" dirty="0">
                <a:latin typeface="+mn-lt"/>
              </a:rPr>
              <a:t> be without fear…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4:6-8 –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In that day </a:t>
            </a:r>
            <a:r>
              <a:rPr lang="en-US" sz="2800" dirty="0">
                <a:effectLst/>
                <a:latin typeface="+mn-lt"/>
              </a:rPr>
              <a:t>I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will</a:t>
            </a:r>
            <a:r>
              <a:rPr lang="en-US" sz="2800" dirty="0">
                <a:effectLst/>
                <a:latin typeface="+mn-lt"/>
              </a:rPr>
              <a:t> make a remnant … the Lord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will</a:t>
            </a:r>
            <a:r>
              <a:rPr lang="en-US" sz="2800" dirty="0">
                <a:effectLst/>
                <a:latin typeface="+mn-lt"/>
              </a:rPr>
              <a:t> reign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7972"/>
            <a:ext cx="10287000" cy="600164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/>
              <a:t>References to the New Testament in Micah 4,5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B6EAF25-AA6D-44AA-8BA4-E4D3AF55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1737241"/>
            <a:ext cx="3048000" cy="473975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Present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4:9,10 –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Now</a:t>
            </a:r>
            <a:r>
              <a:rPr lang="en-US" sz="2800" dirty="0">
                <a:effectLst/>
                <a:latin typeface="+mn-lt"/>
              </a:rPr>
              <a:t> pain like a woman in labor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4:11-13 –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Now</a:t>
            </a:r>
            <a:r>
              <a:rPr lang="en-US" sz="2800" dirty="0">
                <a:effectLst/>
                <a:latin typeface="+mn-lt"/>
              </a:rPr>
              <a:t> many nations gathered against you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5:1 –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Now</a:t>
            </a:r>
            <a:r>
              <a:rPr lang="en-US" sz="2800" dirty="0">
                <a:latin typeface="+mn-lt"/>
              </a:rPr>
              <a:t> he has laid siege against us</a:t>
            </a:r>
            <a:endParaRPr lang="en-US" sz="280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445928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900" y="1504921"/>
            <a:ext cx="7658100" cy="517064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Future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4:1 – It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shall</a:t>
            </a:r>
            <a:r>
              <a:rPr lang="en-US" sz="2800" dirty="0">
                <a:effectLst/>
                <a:latin typeface="+mn-lt"/>
              </a:rPr>
              <a:t> come to pass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in the latter days 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4:1-3 – The </a:t>
            </a:r>
            <a:r>
              <a:rPr lang="en-US" sz="2800" dirty="0">
                <a:effectLst/>
                <a:latin typeface="+mn-lt"/>
              </a:rPr>
              <a:t>Lord’s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house</a:t>
            </a:r>
            <a:r>
              <a:rPr lang="en-US" sz="2800" dirty="0">
                <a:effectLst/>
                <a:latin typeface="+mn-lt"/>
              </a:rPr>
              <a:t>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shall be </a:t>
            </a:r>
            <a:r>
              <a:rPr lang="en-US" sz="2800" dirty="0">
                <a:effectLst/>
                <a:latin typeface="+mn-lt"/>
              </a:rPr>
              <a:t>established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4:4,5 – Everyone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shall</a:t>
            </a:r>
            <a:r>
              <a:rPr lang="en-US" sz="2800" dirty="0">
                <a:latin typeface="+mn-lt"/>
              </a:rPr>
              <a:t> be without fear…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4:6-8 –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In that day </a:t>
            </a:r>
            <a:r>
              <a:rPr lang="en-US" sz="2800" dirty="0">
                <a:effectLst/>
                <a:latin typeface="+mn-lt"/>
              </a:rPr>
              <a:t>I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will</a:t>
            </a:r>
            <a:r>
              <a:rPr lang="en-US" sz="2800" dirty="0">
                <a:effectLst/>
                <a:latin typeface="+mn-lt"/>
              </a:rPr>
              <a:t> make a remnant … the Lord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will</a:t>
            </a:r>
            <a:r>
              <a:rPr lang="en-US" sz="2800" dirty="0">
                <a:effectLst/>
                <a:latin typeface="+mn-lt"/>
              </a:rPr>
              <a:t> reign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5:2 – Out of Bethlehem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shall</a:t>
            </a:r>
            <a:r>
              <a:rPr lang="en-US" sz="2800" dirty="0">
                <a:latin typeface="+mn-lt"/>
              </a:rPr>
              <a:t> come a Ruler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5:3-6 –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Remnant</a:t>
            </a:r>
            <a:r>
              <a:rPr lang="en-US" sz="2800" dirty="0">
                <a:effectLst/>
                <a:latin typeface="+mn-lt"/>
              </a:rPr>
              <a:t>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shall</a:t>
            </a:r>
            <a:r>
              <a:rPr lang="en-US" sz="2800" dirty="0">
                <a:effectLst/>
                <a:latin typeface="+mn-lt"/>
              </a:rPr>
              <a:t> return, He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shall</a:t>
            </a:r>
            <a:r>
              <a:rPr lang="en-US" sz="2800" dirty="0">
                <a:effectLst/>
                <a:latin typeface="+mn-lt"/>
              </a:rPr>
              <a:t> feed His flock, He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shall</a:t>
            </a:r>
            <a:r>
              <a:rPr lang="en-US" sz="2800" dirty="0">
                <a:effectLst/>
                <a:latin typeface="+mn-lt"/>
              </a:rPr>
              <a:t> deliver us from the Assyrian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5:7-9 –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Remnant shall be </a:t>
            </a:r>
            <a:r>
              <a:rPr lang="en-US" sz="2800" dirty="0">
                <a:latin typeface="+mn-lt"/>
              </a:rPr>
              <a:t>among the peoples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5:10-15 –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In that day </a:t>
            </a:r>
            <a:r>
              <a:rPr lang="en-US" sz="2800" dirty="0">
                <a:effectLst/>
                <a:latin typeface="+mn-lt"/>
              </a:rPr>
              <a:t>I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will</a:t>
            </a:r>
            <a:r>
              <a:rPr lang="en-US" sz="2800" dirty="0">
                <a:effectLst/>
                <a:latin typeface="+mn-lt"/>
              </a:rPr>
              <a:t> remove sorcery </a:t>
            </a:r>
            <a:r>
              <a:rPr lang="en-US" sz="2800">
                <a:effectLst/>
                <a:latin typeface="+mn-lt"/>
              </a:rPr>
              <a:t>and idolatry</a:t>
            </a:r>
            <a:endParaRPr lang="en-US" sz="2800" dirty="0">
              <a:effectLst/>
              <a:latin typeface="+mn-lt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4400" y="557972"/>
            <a:ext cx="10287000" cy="600164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dirty="0"/>
              <a:t>References to the New Testament in Micah 4,5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5B6EAF25-AA6D-44AA-8BA4-E4D3AF554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610600" y="1737241"/>
            <a:ext cx="3048000" cy="4739759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solidFill>
                  <a:schemeClr val="accent1"/>
                </a:solidFill>
                <a:effectLst/>
                <a:latin typeface="+mn-lt"/>
              </a:rPr>
              <a:t>Present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4:9,10 –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Now</a:t>
            </a:r>
            <a:r>
              <a:rPr lang="en-US" sz="2800" dirty="0">
                <a:effectLst/>
                <a:latin typeface="+mn-lt"/>
              </a:rPr>
              <a:t> pain like a woman in labor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effectLst/>
                <a:latin typeface="+mn-lt"/>
              </a:rPr>
              <a:t>4:11-13 – </a:t>
            </a:r>
            <a:r>
              <a:rPr lang="en-US" sz="2800" dirty="0">
                <a:solidFill>
                  <a:srgbClr val="FFFF00"/>
                </a:solidFill>
                <a:effectLst/>
                <a:latin typeface="+mn-lt"/>
              </a:rPr>
              <a:t>Now</a:t>
            </a:r>
            <a:r>
              <a:rPr lang="en-US" sz="2800" dirty="0">
                <a:effectLst/>
                <a:latin typeface="+mn-lt"/>
              </a:rPr>
              <a:t> many nations gathered against you</a:t>
            </a:r>
          </a:p>
          <a:p>
            <a:pPr marL="274320" marR="0" indent="-274320" algn="l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5:1 – </a:t>
            </a:r>
            <a:r>
              <a:rPr lang="en-US" sz="2800" dirty="0">
                <a:solidFill>
                  <a:srgbClr val="FFFF00"/>
                </a:solidFill>
                <a:latin typeface="+mn-lt"/>
              </a:rPr>
              <a:t>Now</a:t>
            </a:r>
            <a:r>
              <a:rPr lang="en-US" sz="2800" dirty="0">
                <a:latin typeface="+mn-lt"/>
              </a:rPr>
              <a:t> he has laid siege against us</a:t>
            </a:r>
            <a:endParaRPr lang="en-US" sz="2800" dirty="0">
              <a:effectLst/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56090208"/>
      </p:ext>
    </p:extLst>
  </p:cSld>
  <p:clrMapOvr>
    <a:masterClrMapping/>
  </p:clrMapOvr>
  <p:transition spd="slow">
    <p:wedg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458754"/>
            <a:ext cx="10744200" cy="430887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In the latter days the Lord’s house would be established.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4,5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Prophecy of Future Blessings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86929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2869"/>
            <a:ext cx="6248400" cy="646331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Fulfillment of Micah 4:1-3</a:t>
            </a:r>
            <a:endParaRPr lang="en-US" sz="3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7247740"/>
              </p:ext>
            </p:extLst>
          </p:nvPr>
        </p:nvGraphicFramePr>
        <p:xfrm>
          <a:off x="1219200" y="1845470"/>
          <a:ext cx="9753600" cy="364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5552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2556024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  <a:gridCol w="4842024">
                  <a:extLst>
                    <a:ext uri="{9D8B030D-6E8A-4147-A177-3AD203B41FA5}">
                      <a16:colId xmlns:a16="http://schemas.microsoft.com/office/drawing/2014/main" val="26930685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Prophecy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Fulfillment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Proof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66208429"/>
      </p:ext>
    </p:extLst>
  </p:cSld>
  <p:clrMapOvr>
    <a:masterClrMapping/>
  </p:clrMapOvr>
  <p:transition spd="slow">
    <p:wedg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2869"/>
            <a:ext cx="6248400" cy="646331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Fulfillment of Micah 4:1-3</a:t>
            </a:r>
            <a:endParaRPr lang="en-US" sz="3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2428719"/>
              </p:ext>
            </p:extLst>
          </p:nvPr>
        </p:nvGraphicFramePr>
        <p:xfrm>
          <a:off x="1219200" y="1845470"/>
          <a:ext cx="9753600" cy="36474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5552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2556024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  <a:gridCol w="4842024">
                  <a:extLst>
                    <a:ext uri="{9D8B030D-6E8A-4147-A177-3AD203B41FA5}">
                      <a16:colId xmlns:a16="http://schemas.microsoft.com/office/drawing/2014/main" val="26930685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Prophecy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Fulfillment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Proof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Latter days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Gospel age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Acts 2:16,17; Hebrews 1:1,2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9059992"/>
      </p:ext>
    </p:extLst>
  </p:cSld>
  <p:clrMapOvr>
    <a:masterClrMapping/>
  </p:clrMapOvr>
  <p:transition spd="slow">
    <p:wedg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2869"/>
            <a:ext cx="6248400" cy="646331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Fulfillment of Micah 4:1-3</a:t>
            </a:r>
            <a:endParaRPr lang="en-US" sz="3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47091773"/>
              </p:ext>
            </p:extLst>
          </p:nvPr>
        </p:nvGraphicFramePr>
        <p:xfrm>
          <a:off x="1219200" y="1845470"/>
          <a:ext cx="9753600" cy="374904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5552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2556024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  <a:gridCol w="4842024">
                  <a:extLst>
                    <a:ext uri="{9D8B030D-6E8A-4147-A177-3AD203B41FA5}">
                      <a16:colId xmlns:a16="http://schemas.microsoft.com/office/drawing/2014/main" val="26930685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Prophecy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Fulfillment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Proof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Latter days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Gospel age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Acts 2:16,17; Hebrews 1:1,2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Lord’s house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church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Timothy 3:15; 1 Peter 2:5; Ephesians 2:19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1434247"/>
      </p:ext>
    </p:extLst>
  </p:cSld>
  <p:clrMapOvr>
    <a:masterClrMapping/>
  </p:clrMapOvr>
  <p:transition spd="slow">
    <p:wedg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2869"/>
            <a:ext cx="6248400" cy="646331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Fulfillment of Micah 4:1-3</a:t>
            </a:r>
            <a:endParaRPr lang="en-US" sz="3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63414201"/>
              </p:ext>
            </p:extLst>
          </p:nvPr>
        </p:nvGraphicFramePr>
        <p:xfrm>
          <a:off x="1219200" y="1845470"/>
          <a:ext cx="9753600" cy="42773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5552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2556024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  <a:gridCol w="4842024">
                  <a:extLst>
                    <a:ext uri="{9D8B030D-6E8A-4147-A177-3AD203B41FA5}">
                      <a16:colId xmlns:a16="http://schemas.microsoft.com/office/drawing/2014/main" val="26930685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Prophecy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Fulfillment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Proof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Latter days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Gospel age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Acts 2:16,17; Hebrews 1:1,2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Lord’s house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church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Timothy 3:15; 1 Peter 2:5; Ephesians 2:19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Many nations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Jews and Gentiles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Luke 24:47; Matthew 28:19; Acts 2:5,47; 10:34,35; Ephesians 2:11-19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b="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endParaRPr lang="en-US" sz="2800" dirty="0">
                        <a:effectLst/>
                        <a:latin typeface="Comic Sans MS" panose="030F0702030302020204" pitchFamily="66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65115467"/>
      </p:ext>
    </p:extLst>
  </p:cSld>
  <p:clrMapOvr>
    <a:masterClrMapping/>
  </p:clrMapOvr>
  <p:transition spd="slow">
    <p:wedg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71800" y="572869"/>
            <a:ext cx="6248400" cy="646331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36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Fulfillment of Micah 4:1-3</a:t>
            </a:r>
            <a:endParaRPr lang="en-US" sz="36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DC067A28-0D49-4025-99F3-615BF1B2BCD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24719888"/>
              </p:ext>
            </p:extLst>
          </p:nvPr>
        </p:nvGraphicFramePr>
        <p:xfrm>
          <a:off x="1219200" y="1845470"/>
          <a:ext cx="9753600" cy="437896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55552">
                  <a:extLst>
                    <a:ext uri="{9D8B030D-6E8A-4147-A177-3AD203B41FA5}">
                      <a16:colId xmlns:a16="http://schemas.microsoft.com/office/drawing/2014/main" val="3533049353"/>
                    </a:ext>
                  </a:extLst>
                </a:gridCol>
                <a:gridCol w="2556024">
                  <a:extLst>
                    <a:ext uri="{9D8B030D-6E8A-4147-A177-3AD203B41FA5}">
                      <a16:colId xmlns:a16="http://schemas.microsoft.com/office/drawing/2014/main" val="729546270"/>
                    </a:ext>
                  </a:extLst>
                </a:gridCol>
                <a:gridCol w="4842024">
                  <a:extLst>
                    <a:ext uri="{9D8B030D-6E8A-4147-A177-3AD203B41FA5}">
                      <a16:colId xmlns:a16="http://schemas.microsoft.com/office/drawing/2014/main" val="2693068503"/>
                    </a:ext>
                  </a:extLst>
                </a:gridCol>
              </a:tblGrid>
              <a:tr h="64008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Prophecy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Fulfillment</a:t>
                      </a:r>
                      <a:endParaRPr lang="en-US" sz="2800" dirty="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Proof</a:t>
                      </a:r>
                      <a:endParaRPr lang="en-US" sz="2800">
                        <a:effectLst/>
                        <a:latin typeface="+mn-lt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67611506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Latter days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Gospel age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Acts 2:16,17; Hebrews 1:1,2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60700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Lord’s house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The church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 Timothy 3:15; 1 Peter 2:5; Ephesians 2:19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49641458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Many nations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Jews and Gentiles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Luke 24:47; Matthew 28:19; Acts 2:5,47; 10:34,35; Ephesians 2:11-19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41920950"/>
                  </a:ext>
                </a:extLst>
              </a:tr>
              <a:tr h="751840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Word of the Lord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+mn-lt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Gospel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Luke 24:47; Acts 1:8; 2:4,5,14</a:t>
                      </a:r>
                    </a:p>
                  </a:txBody>
                  <a:tcPr marL="68580" marR="68580" marT="0" marB="0" anchor="ctr">
                    <a:solidFill>
                      <a:srgbClr val="48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121273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1055301"/>
      </p:ext>
    </p:extLst>
  </p:cSld>
  <p:clrMapOvr>
    <a:masterClrMapping/>
  </p:clrMapOvr>
  <p:transition spd="slow">
    <p:wedg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10744200" cy="3046988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In the latter days the Lord’s house would be established.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God would gather what had been driven away and make that which had been cast off a remnant.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They would go to Babylon but be rescued from there.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Their Ruler would come from Bethlehem but His goings forth were from everlasting.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4,5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Prophecy of Future Blessings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5242949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2317790"/>
            <a:ext cx="4191000" cy="3016210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r>
              <a:rPr lang="en-US" sz="2800" dirty="0">
                <a:latin typeface="+mn-lt"/>
              </a:rPr>
              <a:t>But you, Bethlehem Ephrathah, … out of you shall come forth to Me the One to be Ruler in Israel, whose goings forth are from of old, from everlasting. (NKJV) 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5:2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Out of Bethlehem will come a Ruler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6EC048B-207E-4909-B89B-27D829AD244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4500" y="1905000"/>
            <a:ext cx="5715000" cy="3810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916818"/>
      </p:ext>
    </p:extLst>
  </p:cSld>
  <p:clrMapOvr>
    <a:masterClrMapping/>
  </p:clrMapOvr>
  <p:transition spd="slow">
    <p:wedg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10744200" cy="464742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In the latter days the Lord’s house would be established.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God would gather what had been driven away and make that which had been cast off a remnant.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They would go to Babylon but be rescued from there.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Their Ruler would come from Bethlehem but His goings forth were from everlasting.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He will give them peace, but will lead them to victory over their enemies.</a:t>
            </a:r>
          </a:p>
          <a:p>
            <a:pPr>
              <a:spcBef>
                <a:spcPts val="1200"/>
              </a:spcBef>
            </a:pPr>
            <a:r>
              <a:rPr lang="en-US" sz="2800" b="1" dirty="0">
                <a:latin typeface="+mn-lt"/>
              </a:rPr>
              <a:t>Sorcery and idolatry will be removed from the land.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4,5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Prophecy of Future Blessings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0481287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524000"/>
            <a:ext cx="10744200" cy="1631216"/>
          </a:xfrm>
          <a:prstGeom prst="rect">
            <a:avLst/>
          </a:prstGeom>
          <a:solidFill>
            <a:srgbClr val="0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3200" b="1" dirty="0">
                <a:latin typeface="+mn-lt"/>
              </a:rPr>
              <a:t>Verses 1-5 – God’s blessings to the people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latin typeface="+mn-lt"/>
              </a:rPr>
              <a:t>Verses 6-8 – The service that God required of the people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6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96443"/>
            <a:ext cx="5181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The Trial of the People</a:t>
            </a:r>
          </a:p>
        </p:txBody>
      </p:sp>
    </p:spTree>
    <p:extLst>
      <p:ext uri="{BB962C8B-B14F-4D97-AF65-F5344CB8AC3E}">
        <p14:creationId xmlns:p14="http://schemas.microsoft.com/office/powerpoint/2010/main" val="1725761992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1878211"/>
            <a:ext cx="10744200" cy="2769989"/>
          </a:xfrm>
          <a:prstGeom prst="rect">
            <a:avLst/>
          </a:prstGeom>
          <a:solidFill>
            <a:srgbClr val="8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>
              <a:spcBef>
                <a:spcPts val="1200"/>
              </a:spcBef>
            </a:pPr>
            <a:r>
              <a:rPr lang="en-US" sz="3200" b="1" dirty="0">
                <a:latin typeface="+mn-lt"/>
              </a:rPr>
              <a:t>Verses 1-5 – God’s blessings to the people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latin typeface="+mn-lt"/>
              </a:rPr>
              <a:t>Verses 6-8 – The service that God required of the people</a:t>
            </a:r>
          </a:p>
          <a:p>
            <a:pPr>
              <a:spcBef>
                <a:spcPts val="1200"/>
              </a:spcBef>
            </a:pPr>
            <a:r>
              <a:rPr lang="en-US" sz="3200" b="1" dirty="0">
                <a:latin typeface="+mn-lt"/>
              </a:rPr>
              <a:t>Verses 9-16 – The guilt and punishment of the people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6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96443"/>
            <a:ext cx="5181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The Trial of the People</a:t>
            </a:r>
          </a:p>
        </p:txBody>
      </p:sp>
    </p:spTree>
    <p:extLst>
      <p:ext uri="{BB962C8B-B14F-4D97-AF65-F5344CB8AC3E}">
        <p14:creationId xmlns:p14="http://schemas.microsoft.com/office/powerpoint/2010/main" val="1230657226"/>
      </p:ext>
    </p:extLst>
  </p:cSld>
  <p:clrMapOvr>
    <a:masterClrMapping/>
  </p:clrMapOvr>
  <p:transition spd="slow">
    <p:wedg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2B2B2DF-4674-4825-A3F8-17EECF83A6A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850364"/>
      </p:ext>
    </p:extLst>
  </p:cSld>
  <p:clrMapOvr>
    <a:masterClrMapping/>
  </p:clrMapOvr>
  <p:transition spd="slow">
    <p:wedg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9600" y="578356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6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596443"/>
            <a:ext cx="5181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Punishment of the People</a:t>
            </a: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4734676-1F58-491A-97D8-E78B22C9B36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4725317"/>
              </p:ext>
            </p:extLst>
          </p:nvPr>
        </p:nvGraphicFramePr>
        <p:xfrm>
          <a:off x="990600" y="1981200"/>
          <a:ext cx="10287000" cy="2560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547152">
                  <a:extLst>
                    <a:ext uri="{9D8B030D-6E8A-4147-A177-3AD203B41FA5}">
                      <a16:colId xmlns:a16="http://schemas.microsoft.com/office/drawing/2014/main" val="1058082259"/>
                    </a:ext>
                  </a:extLst>
                </a:gridCol>
                <a:gridCol w="5739848">
                  <a:extLst>
                    <a:ext uri="{9D8B030D-6E8A-4147-A177-3AD203B41FA5}">
                      <a16:colId xmlns:a16="http://schemas.microsoft.com/office/drawing/2014/main" val="951947808"/>
                    </a:ext>
                  </a:extLst>
                </a:gridCol>
              </a:tblGrid>
              <a:tr h="39346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>
                          <a:solidFill>
                            <a:schemeClr val="accent1"/>
                          </a:solidFill>
                          <a:effectLst/>
                        </a:rPr>
                        <a:t>What They Desire</a:t>
                      </a:r>
                      <a:endParaRPr lang="en-US" sz="280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dirty="0">
                          <a:solidFill>
                            <a:schemeClr val="accent1"/>
                          </a:solidFill>
                          <a:effectLst/>
                        </a:rPr>
                        <a:t>What They Receive</a:t>
                      </a:r>
                      <a:endParaRPr lang="en-US" sz="2800" dirty="0">
                        <a:solidFill>
                          <a:schemeClr val="accent1"/>
                        </a:solidFill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1907538"/>
                  </a:ext>
                </a:extLst>
              </a:tr>
              <a:tr h="196730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</a:rPr>
                        <a:t>Eating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</a:rPr>
                        <a:t>Keeping for themselves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</a:rPr>
                        <a:t>Sowing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</a:rPr>
                        <a:t>Treading olives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>
                          <a:effectLst/>
                        </a:rPr>
                        <a:t>Treading grapes</a:t>
                      </a:r>
                      <a:endParaRPr lang="en-US" sz="2800" b="1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80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</a:rPr>
                        <a:t>No satisfaction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</a:rPr>
                        <a:t>No saving (taken by enemies)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</a:rPr>
                        <a:t>No harvest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</a:rPr>
                        <a:t>No enjoyment of oil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  <a:tab pos="914400" algn="l"/>
                          <a:tab pos="1371600" algn="l"/>
                          <a:tab pos="3246120" algn="ctr"/>
                        </a:tabLst>
                      </a:pPr>
                      <a:r>
                        <a:rPr lang="en-US" sz="2800" b="1" dirty="0">
                          <a:effectLst/>
                        </a:rPr>
                        <a:t>No wine to drink</a:t>
                      </a:r>
                      <a:endParaRPr lang="en-US" sz="2800" b="1" dirty="0">
                        <a:effectLst/>
                        <a:latin typeface="Georgia" panose="02040502050405020303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>
                    <a:solidFill>
                      <a:srgbClr val="80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85620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4499168"/>
      </p:ext>
    </p:extLst>
  </p:cSld>
  <p:clrMapOvr>
    <a:masterClrMapping/>
  </p:clrMapOvr>
  <p:transition spd="slow">
    <p:wedg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00" y="1878211"/>
            <a:ext cx="9067800" cy="2893100"/>
          </a:xfrm>
          <a:prstGeom prst="rect">
            <a:avLst/>
          </a:prstGeom>
          <a:solidFill>
            <a:srgbClr val="8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Punishment must come because no one is upright, no one can be trusted.</a:t>
            </a:r>
          </a:p>
          <a:p>
            <a:pPr marL="274320" marR="0" indent="-274320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A remnant will return and God will be their Shepherd.</a:t>
            </a:r>
          </a:p>
          <a:p>
            <a:pPr marL="274320" marR="0" indent="-274320">
              <a:spcBef>
                <a:spcPts val="120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</a:rPr>
              <a:t>God will have compassion and will pardon iniquities.</a:t>
            </a:r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id="{EA4E1991-BB9B-4419-B1CA-153158F7D5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800" y="457200"/>
            <a:ext cx="2514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r>
              <a:rPr lang="en-US" sz="2800" dirty="0"/>
              <a:t>Micah 7</a:t>
            </a: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48200" y="381000"/>
            <a:ext cx="5181600" cy="954107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The People’s Guilt but the Remnant’s Restoration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4412336"/>
      </p:ext>
    </p:extLst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>
            <a:extLst>
              <a:ext uri="{FF2B5EF4-FFF2-40B4-BE49-F238E27FC236}">
                <a16:creationId xmlns:a16="http://schemas.microsoft.com/office/drawing/2014/main" id="{BE88683F-1006-46DD-86AD-113C406ABE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800" y="1752600"/>
            <a:ext cx="10058400" cy="4308872"/>
          </a:xfrm>
          <a:prstGeom prst="rect">
            <a:avLst/>
          </a:prstGeom>
          <a:solidFill>
            <a:srgbClr val="800000">
              <a:alpha val="62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0" rIns="91440" bIns="0" numCol="1" anchor="t" anchorCtr="0" compatLnSpc="1">
            <a:prstTxWarp prst="textNoShape">
              <a:avLst/>
            </a:prstTxWarp>
            <a:spAutoFit/>
          </a:bodyPr>
          <a:lstStyle/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God punishes the wicked and blesses the righteous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God opposes leaders who pervert justice and oppress the needy.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God opposes prophets and priests who teach error and emphasize personal gain.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God predicted the establishment of the church and blessings on the remnant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The Messiah would be born in Bethlehem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Enemies of God's people will be defeated</a:t>
            </a:r>
          </a:p>
          <a:p>
            <a:pPr marL="274320" marR="0" indent="-274320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dirty="0">
                <a:latin typeface="+mn-lt"/>
              </a:rPr>
              <a:t>God requires justice, mercy, and humility</a:t>
            </a:r>
            <a:endParaRPr lang="en-US" sz="2800" dirty="0">
              <a:effectLst/>
              <a:latin typeface="+mn-lt"/>
            </a:endParaRPr>
          </a:p>
        </p:txBody>
      </p:sp>
      <p:sp>
        <p:nvSpPr>
          <p:cNvPr id="7" name="Rectangle 2">
            <a:extLst>
              <a:ext uri="{FF2B5EF4-FFF2-40B4-BE49-F238E27FC236}">
                <a16:creationId xmlns:a16="http://schemas.microsoft.com/office/drawing/2014/main" id="{EFDC11D4-1B91-433A-B579-E541412315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05200" y="685800"/>
            <a:ext cx="5181600" cy="523220"/>
          </a:xfrm>
          <a:prstGeom prst="rect">
            <a:avLst/>
          </a:prstGeom>
          <a:solidFill>
            <a:srgbClr val="480000"/>
          </a:solidFill>
          <a:ln w="50800" cmpd="dbl">
            <a:solidFill>
              <a:srgbClr val="FFC000"/>
            </a:solidFill>
            <a:miter lim="800000"/>
            <a:headEnd/>
            <a:tailEnd/>
          </a:ln>
          <a:effectLst>
            <a:outerShdw blurRad="50800" dist="190500" dir="7200000" algn="tl" rotWithShape="0">
              <a:prstClr val="black">
                <a:alpha val="40000"/>
              </a:prstClr>
            </a:outerShdw>
          </a:effec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2pPr>
            <a:lvl3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3pPr>
            <a:lvl4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4pPr>
            <a:lvl5pPr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5pPr>
            <a:lvl6pPr marL="4572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6pPr>
            <a:lvl7pPr marL="9144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7pPr>
            <a:lvl8pPr marL="13716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8pPr>
            <a:lvl9pPr marL="1828800" algn="ctr" rtl="0" eaLnBrk="1" fontAlgn="base" hangingPunct="1">
              <a:spcBef>
                <a:spcPct val="0"/>
              </a:spcBef>
              <a:spcAft>
                <a:spcPct val="0"/>
              </a:spcAft>
              <a:defRPr sz="3300">
                <a:solidFill>
                  <a:srgbClr val="FFFF00"/>
                </a:solidFill>
                <a:latin typeface="Cooper Black" pitchFamily="2" charset="0"/>
              </a:defRPr>
            </a:lvl9pPr>
          </a:lstStyle>
          <a:p>
            <a:pPr marL="0" marR="0" algn="ctr">
              <a:spcBef>
                <a:spcPts val="0"/>
              </a:spcBef>
              <a:spcAft>
                <a:spcPts val="0"/>
              </a:spcAft>
              <a:tabLst>
                <a:tab pos="457200" algn="l"/>
                <a:tab pos="914400" algn="l"/>
                <a:tab pos="1371600" algn="l"/>
                <a:tab pos="3246120" algn="ctr"/>
              </a:tabLst>
            </a:pPr>
            <a:r>
              <a:rPr lang="en-US" sz="2800" b="1" dirty="0">
                <a:effectLst/>
                <a:latin typeface="+mn-lt"/>
                <a:ea typeface="Times New Roman" panose="02020603050405020304" pitchFamily="18" charset="0"/>
                <a:cs typeface="Times New Roman" panose="02020603050405020304" pitchFamily="18" charset="0"/>
              </a:rPr>
              <a:t>Lessons from Micah</a:t>
            </a:r>
            <a:endParaRPr lang="en-US" sz="2800" dirty="0">
              <a:effectLst/>
              <a:latin typeface="+mn-lt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3457053"/>
      </p:ext>
    </p:extLst>
  </p:cSld>
  <p:clrMapOvr>
    <a:masterClrMapping/>
  </p:clrMapOvr>
  <p:transition spd="slow">
    <p:wedg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>
            <a:extLst>
              <a:ext uri="{FF2B5EF4-FFF2-40B4-BE49-F238E27FC236}">
                <a16:creationId xmlns:a16="http://schemas.microsoft.com/office/drawing/2014/main" id="{E6DADCC7-C325-4B7D-95E0-5B335F04D748}"/>
              </a:ext>
            </a:extLst>
          </p:cNvPr>
          <p:cNvSpPr txBox="1">
            <a:spLocks noChangeArrowheads="1"/>
          </p:cNvSpPr>
          <p:nvPr/>
        </p:nvSpPr>
        <p:spPr>
          <a:xfrm>
            <a:off x="838200" y="381000"/>
            <a:ext cx="10515600" cy="5903154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91440" tIns="45720" rIns="91440" bIns="45720" rtlCol="0">
            <a:sp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© Copyright David E. Pratte, 2021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Permission is granted to display this PowerPoint under the following conditions: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Display the link to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Minor changes in content are permitted, but no teaching should be presented that disagrees with the teaching in the article associated with this PowerPoint on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3"/>
              </a:rPr>
              <a:t>www.BibleStudyLessons.com/powerpoint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In no case may a fee of any kind be charged for our PowerPoints.</a:t>
            </a:r>
            <a:endParaRPr lang="en-US" sz="2800" b="1" dirty="0">
              <a:solidFill>
                <a:srgbClr val="FFFF0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sz="2800" b="1" dirty="0">
                <a:solidFill>
                  <a:schemeClr val="accent1">
                    <a:lumMod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* If you have a website, please add a link to 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2"/>
              </a:rPr>
              <a:t>www.BibleStudyLessons.com</a:t>
            </a:r>
            <a:r>
              <a:rPr lang="en-US" sz="28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  <a:p>
            <a:r>
              <a:rPr lang="en-US" sz="1600" dirty="0">
                <a:solidFill>
                  <a:srgbClr val="002060"/>
                </a:solidFill>
              </a:rPr>
              <a:t>Scripture quotations are generally from the New King James Version (NKJV), copyright 1982, 1988 by Thomas Nelson, Inc. Used by permission. All rights reserved.</a:t>
            </a:r>
            <a:endParaRPr lang="en-US" sz="1600" b="1" dirty="0">
              <a:solidFill>
                <a:srgbClr val="002060"/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491C8B5-E62D-4A7C-BB9E-372D9F1B382B}"/>
              </a:ext>
            </a:extLst>
          </p:cNvPr>
          <p:cNvSpPr txBox="1"/>
          <p:nvPr/>
        </p:nvSpPr>
        <p:spPr>
          <a:xfrm>
            <a:off x="1676400" y="6352164"/>
            <a:ext cx="2697804" cy="27699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  <a:hlinkClick r:id="rId4"/>
              </a:rPr>
              <a:t>www.BibleStudyLessons.com</a:t>
            </a:r>
            <a:r>
              <a:rPr lang="en-US" sz="1200" b="1" dirty="0">
                <a:solidFill>
                  <a:srgbClr val="FFFF00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234033529"/>
      </p:ext>
    </p:extLst>
  </p:cSld>
  <p:clrMapOvr>
    <a:masterClrMapping/>
  </p:clrMapOvr>
  <p:transition spd="slow">
    <p:wedge/>
  </p:transition>
</p:sld>
</file>

<file path=ppt/theme/theme1.xml><?xml version="1.0" encoding="utf-8"?>
<a:theme xmlns:a="http://schemas.openxmlformats.org/drawingml/2006/main" name="Blue-Gradient.dep">
  <a:themeElements>
    <a:clrScheme name="Custom 1">
      <a:dk1>
        <a:srgbClr val="66FFFF"/>
      </a:dk1>
      <a:lt1>
        <a:srgbClr val="66FFFF"/>
      </a:lt1>
      <a:dk2>
        <a:srgbClr val="66FFFF"/>
      </a:dk2>
      <a:lt2>
        <a:srgbClr val="FFFF00"/>
      </a:lt2>
      <a:accent1>
        <a:srgbClr val="99FF99"/>
      </a:accent1>
      <a:accent2>
        <a:srgbClr val="FFFFFF"/>
      </a:accent2>
      <a:accent3>
        <a:srgbClr val="FFFF66"/>
      </a:accent3>
      <a:accent4>
        <a:srgbClr val="FFFF66"/>
      </a:accent4>
      <a:accent5>
        <a:srgbClr val="CC99FF"/>
      </a:accent5>
      <a:accent6>
        <a:srgbClr val="FFFF00"/>
      </a:accent6>
      <a:hlink>
        <a:srgbClr val="0042C7"/>
      </a:hlink>
      <a:folHlink>
        <a:srgbClr val="FFFF66"/>
      </a:folHlink>
    </a:clrScheme>
    <a:fontScheme name="Russo-Tahoma">
      <a:majorFont>
        <a:latin typeface="Russo One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ctr" anchorCtr="0" compatLnSpc="1">
        <a:prstTxWarp prst="textNoShape">
          <a:avLst/>
        </a:prstTxWarp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3600" b="0" i="0" u="none" strike="noStrike" cap="none" normalizeH="0" baseline="0" smtClean="0">
            <a:ln>
              <a:noFill/>
            </a:ln>
            <a:solidFill>
              <a:schemeClr val="tx2"/>
            </a:solidFill>
            <a:effectLst/>
            <a:latin typeface="Cooper Black" pitchFamily="2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EBE2D1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Blue-Gradient.dep</Template>
  <TotalTime>3933</TotalTime>
  <Words>2314</Words>
  <Application>Microsoft Office PowerPoint</Application>
  <PresentationFormat>Widescreen</PresentationFormat>
  <Paragraphs>340</Paragraphs>
  <Slides>45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8" baseType="lpstr">
      <vt:lpstr>Tahoma</vt:lpstr>
      <vt:lpstr>Arial</vt:lpstr>
      <vt:lpstr>Times New Roman</vt:lpstr>
      <vt:lpstr>Comic Sans MS</vt:lpstr>
      <vt:lpstr>ArgosContour</vt:lpstr>
      <vt:lpstr>Trebuchet MS</vt:lpstr>
      <vt:lpstr>Algerian</vt:lpstr>
      <vt:lpstr>Calibri</vt:lpstr>
      <vt:lpstr>Cooper Black</vt:lpstr>
      <vt:lpstr>Bookman Old Style</vt:lpstr>
      <vt:lpstr>Russo One</vt:lpstr>
      <vt:lpstr>Georgia</vt:lpstr>
      <vt:lpstr>Blue-Gradient.dep</vt:lpstr>
      <vt:lpstr>PowerPoint Presentation</vt:lpstr>
      <vt:lpstr>PowerPoint Presentation</vt:lpstr>
      <vt:lpstr>PowerPoint Presentation</vt:lpstr>
      <vt:lpstr>PowerPoint Presentation</vt:lpstr>
      <vt:lpstr>Understanding Old Testament Prophecy</vt:lpstr>
      <vt:lpstr>PowerPoint Presentation</vt:lpstr>
      <vt:lpstr>Periods of Bible history</vt:lpstr>
      <vt:lpstr>Prophets by Period</vt:lpstr>
      <vt:lpstr>PowerPoint Presentation</vt:lpstr>
      <vt:lpstr>Themes of the Minor Prophets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Pratte Publications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Micah - Free Bible study commentary, notes, and comments available free at www.gospelway.com PowerPoint slides and charts</dc:title>
  <dc:subject>Free study notes on the Bible book of Micah; commentary and comments on the Old Testament PowerPoint slides and charts</dc:subject>
  <dc:creator>David E. Pratte</dc:creator>
  <cp:keywords>Micah book commentary study notes comments Bible religion Old Testament free church Christ prophecy prophet Israel Judah idolatry repentance sins wickedness captivity punishment court trial witness testimony,  - David E. Pratte; www.biblestudylessons.com</cp:keywords>
  <cp:lastModifiedBy>David Pratte</cp:lastModifiedBy>
  <cp:revision>1110</cp:revision>
  <cp:lastPrinted>2016-03-16T15:34:38Z</cp:lastPrinted>
  <dcterms:created xsi:type="dcterms:W3CDTF">2013-07-15T18:37:31Z</dcterms:created>
  <dcterms:modified xsi:type="dcterms:W3CDTF">2022-03-24T20:35:37Z</dcterms:modified>
</cp:coreProperties>
</file>