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1" r:id="rId2"/>
    <p:sldId id="256" r:id="rId3"/>
    <p:sldId id="264" r:id="rId4"/>
    <p:sldId id="276" r:id="rId5"/>
    <p:sldId id="258" r:id="rId6"/>
    <p:sldId id="266" r:id="rId7"/>
    <p:sldId id="259" r:id="rId8"/>
    <p:sldId id="271" r:id="rId9"/>
    <p:sldId id="275" r:id="rId10"/>
    <p:sldId id="274" r:id="rId11"/>
    <p:sldId id="273" r:id="rId12"/>
    <p:sldId id="272" r:id="rId13"/>
    <p:sldId id="269" r:id="rId14"/>
    <p:sldId id="270" r:id="rId15"/>
    <p:sldId id="260" r:id="rId16"/>
    <p:sldId id="268" r:id="rId17"/>
    <p:sldId id="267" r:id="rId18"/>
    <p:sldId id="263" r:id="rId19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006666"/>
    <a:srgbClr val="0099CC"/>
    <a:srgbClr val="660066"/>
    <a:srgbClr val="1C1C1C"/>
    <a:srgbClr val="333333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46" autoAdjust="0"/>
    <p:restoredTop sz="94652" autoAdjust="0"/>
  </p:normalViewPr>
  <p:slideViewPr>
    <p:cSldViewPr showGuides="1">
      <p:cViewPr varScale="1">
        <p:scale>
          <a:sx n="48" d="100"/>
          <a:sy n="48" d="100"/>
        </p:scale>
        <p:origin x="51" y="3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3B4B9-1B36-41E5-8ADA-48D2C5B7BB84}" type="datetimeFigureOut">
              <a:rPr lang="en-US" smtClean="0"/>
              <a:t>12/16/24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AF831-4244-4D8B-96FD-2CABD96F9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6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FA326-00E0-F8C4-3D0C-F3B0FF582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639D96-2E84-3EAD-69FE-031A2747B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6CEBDF-038D-40D0-FE22-680CF24591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C2189-206F-58EE-0969-0C5C3C3122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AF831-4244-4D8B-96FD-2CABD96F92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06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84EDE-ADD2-21A0-5F5D-455C9EE1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ED4078-1581-0D03-94AB-4FBA5FA35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4D1F30-2DEF-7E79-0083-33B918A8CE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8B6E0-3EAD-13E7-DE52-02D7516F2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AF831-4244-4D8B-96FD-2CABD96F923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23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C8445-B182-50BD-D03F-BBFAF267C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EECA4C-044F-92FD-2B63-16F39E06FD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57F8EE-59F3-67FB-70EA-CA2F5FD40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D77E4-247F-82A7-7B02-601E87150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AF831-4244-4D8B-96FD-2CABD96F92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37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FB8B6-C218-FDD7-A962-523193BA3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A8B7CE-2DB7-77D7-058C-0F9B72DAB9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64E0B-DA37-93D8-8A4A-1E42C67B67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294911-F946-A421-0870-CA1B71B59F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AF831-4244-4D8B-96FD-2CABD96F92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496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28F3A-0F3E-BF1D-A6CB-28C0D89B9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FB47F6-22D5-0AC6-244B-4ABF4CF78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1605F-31DA-94CD-6285-4AFD1CF80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2FA4A-AE6D-1103-8659-C0434D9E0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AF831-4244-4D8B-96FD-2CABD96F923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196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26E11-C6EC-B419-4FB1-59BE0F9A9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94371A-6E8D-B90C-AE86-03B0ADD12A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C8A319-3FF3-D34D-4068-B6497EC0C9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FAD69-13E0-5A21-10D5-0528AC3BC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AF831-4244-4D8B-96FD-2CABD96F923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93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F1E89-F08D-90A6-172E-5324E8252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9AAC0-3AE3-61EE-B98E-D6CA4EA8A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0754A8-DF71-7BE5-E2C0-A321E74356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2EEAB-0E6D-4062-C791-21E5DBCFA3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AF831-4244-4D8B-96FD-2CABD96F923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4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AF831-4244-4D8B-96FD-2CABD96F923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62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D88BC-2095-D96C-DD19-E3EE1110F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BA661-1587-C6F5-DEDC-DFD4E019D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DEE982-BDF5-5623-487F-9BB9BDDC15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D72CD-854D-E77B-699F-1016A6B764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AF831-4244-4D8B-96FD-2CABD96F923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680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6DB5C-5EC0-915B-61AD-9575D3239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A8ADC1-3E7D-3186-5D03-546E7F14A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CEEA3E-FA89-64CA-06B7-14D9C215B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12B11-B77D-D7B7-5FD3-DABF0F6D1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AF831-4244-4D8B-96FD-2CABD96F923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947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9CE7-79FE-493C-AB55-25FAEDBEC89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106849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19286-30FD-4DFD-A72E-DFD68F522BA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12619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DD4F3-A65C-4A60-8EDF-22294360817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69675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76FFA-1B8E-49E8-B96A-4FB8FC6E5EF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720030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F1841-F2D6-4DE1-B559-A1C7FC3E2BE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94796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79289-E22A-49C8-A08F-74744209A33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39747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AF5D9-F8AB-40E3-8D06-39910B31C78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684559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4DAE8-4182-419F-813D-77F0F77FB64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68381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5676B-3E22-4F96-BA35-636731F08E0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61312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4440C-DAD7-4FB0-9693-70A7C7F90F6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34044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43CB2-D1FF-426E-9504-2E9B1F92D15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36929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A23C3B7-FBDE-4360-ADC4-759486A96FFF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iblestudylesson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-152399"/>
            <a:ext cx="12306742" cy="70104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899D0-E423-3C44-5EA3-6673C0D49DDE}"/>
              </a:ext>
            </a:extLst>
          </p:cNvPr>
          <p:cNvSpPr txBox="1"/>
          <p:nvPr/>
        </p:nvSpPr>
        <p:spPr>
          <a:xfrm>
            <a:off x="2362200" y="381000"/>
            <a:ext cx="7535708" cy="646331"/>
          </a:xfrm>
          <a:prstGeom prst="rect">
            <a:avLst/>
          </a:prstGeom>
          <a:solidFill>
            <a:schemeClr val="accent1">
              <a:lumMod val="25000"/>
            </a:schemeClr>
          </a:solidFill>
          <a:effectLst>
            <a:outerShdw blurRad="50800" dist="152400" dir="8400000" algn="t" rotWithShape="0">
              <a:schemeClr val="tx2">
                <a:lumMod val="40000"/>
                <a:lumOff val="60000"/>
                <a:alpha val="40000"/>
              </a:scheme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127000"/>
            <a:bevelB w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Lessons from Naaman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2B240D-7392-727D-95B7-AF445D72D6FA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7B29E95A-48C0-21D6-D4DB-D5470CF45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43600" y="1905000"/>
            <a:ext cx="5867400" cy="2733056"/>
          </a:xfrm>
          <a:solidFill>
            <a:srgbClr val="003366"/>
          </a:solidFill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altLang="en-US" sz="3600" b="1" dirty="0">
                <a:solidFill>
                  <a:srgbClr val="FFFF00"/>
                </a:solidFill>
                <a:cs typeface="Tahoma" panose="020B0604030504040204" pitchFamily="34" charset="0"/>
              </a:rPr>
              <a:t>The Problem</a:t>
            </a:r>
          </a:p>
          <a:p>
            <a:pPr marL="0" indent="0" algn="ctr">
              <a:buNone/>
            </a:pPr>
            <a:r>
              <a:rPr lang="en-US" altLang="en-US" sz="3600" b="1" dirty="0">
                <a:solidFill>
                  <a:srgbClr val="FFFF00"/>
                </a:solidFill>
                <a:cs typeface="Tahoma" panose="020B0604030504040204" pitchFamily="34" charset="0"/>
              </a:rPr>
              <a:t>Grace</a:t>
            </a:r>
          </a:p>
          <a:p>
            <a:pPr marL="0" indent="0" algn="ctr">
              <a:buNone/>
            </a:pPr>
            <a:r>
              <a:rPr lang="en-US" altLang="en-US" sz="3600" b="1" dirty="0">
                <a:solidFill>
                  <a:srgbClr val="FFFF00"/>
                </a:solidFill>
                <a:cs typeface="Tahoma" panose="020B0604030504040204" pitchFamily="34" charset="0"/>
              </a:rPr>
              <a:t>Authority</a:t>
            </a:r>
          </a:p>
          <a:p>
            <a:pPr marL="0" indent="0" algn="ctr">
              <a:buNone/>
            </a:pPr>
            <a:r>
              <a:rPr lang="en-US" altLang="en-US" sz="3600" b="1" dirty="0">
                <a:solidFill>
                  <a:srgbClr val="FFFF00"/>
                </a:solidFill>
                <a:cs typeface="Tahoma" panose="020B0604030504040204" pitchFamily="34" charset="0"/>
              </a:rPr>
              <a:t>Obedience / Dipping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634E37-4249-F7BB-3845-464E37690A3C}"/>
              </a:ext>
            </a:extLst>
          </p:cNvPr>
          <p:cNvSpPr txBox="1"/>
          <p:nvPr/>
        </p:nvSpPr>
        <p:spPr>
          <a:xfrm>
            <a:off x="2286000" y="381000"/>
            <a:ext cx="7535708" cy="646331"/>
          </a:xfrm>
          <a:prstGeom prst="rect">
            <a:avLst/>
          </a:prstGeom>
          <a:solidFill>
            <a:schemeClr val="accent1">
              <a:lumMod val="25000"/>
            </a:schemeClr>
          </a:solidFill>
          <a:effectLst>
            <a:outerShdw blurRad="50800" dist="152400" dir="8400000" algn="t" rotWithShape="0">
              <a:schemeClr val="tx2">
                <a:lumMod val="40000"/>
                <a:lumOff val="60000"/>
                <a:alpha val="40000"/>
              </a:scheme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127000"/>
            <a:bevelB w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Lessons from Naaman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D6837A7-629F-EB86-D1DA-13A303F0F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69DA9E5D-02A9-D3B1-AA55-DCFF5468BF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353502"/>
            <a:ext cx="7772400" cy="2511457"/>
          </a:xfrm>
          <a:solidFill>
            <a:srgbClr val="003366"/>
          </a:solidFill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Problem</a:t>
            </a:r>
          </a:p>
          <a:p>
            <a:pPr marL="0" indent="0" algn="ctr">
              <a:buNone/>
            </a:pPr>
            <a:r>
              <a:rPr lang="en-US" altLang="en-US" sz="2800" b="1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Horrible</a:t>
            </a:r>
            <a:br>
              <a:rPr lang="en-US" altLang="en-US" sz="2800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Genesis 3:16-19; Isaiah 59:1,2</a:t>
            </a:r>
          </a:p>
          <a:p>
            <a:pPr marL="0" indent="0" algn="ctr">
              <a:buNone/>
            </a:pPr>
            <a:r>
              <a:rPr lang="en-US" altLang="en-US" sz="2800" b="1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Deadly</a:t>
            </a:r>
            <a:br>
              <a:rPr lang="en-US" altLang="en-US" sz="2800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Romans 6:23; Revelation 21:8 </a:t>
            </a:r>
            <a:endParaRPr lang="en-US" altLang="en-US" sz="2800" dirty="0">
              <a:solidFill>
                <a:srgbClr val="99FF99"/>
              </a:solidFill>
              <a:latin typeface="Trebuchet MS" panose="020B060302020202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122817-7211-215E-8B2C-F34211D77747}"/>
              </a:ext>
            </a:extLst>
          </p:cNvPr>
          <p:cNvSpPr txBox="1"/>
          <p:nvPr/>
        </p:nvSpPr>
        <p:spPr>
          <a:xfrm>
            <a:off x="2286000" y="381000"/>
            <a:ext cx="7535708" cy="646331"/>
          </a:xfrm>
          <a:prstGeom prst="rect">
            <a:avLst/>
          </a:prstGeom>
          <a:solidFill>
            <a:schemeClr val="accent1">
              <a:lumMod val="25000"/>
            </a:schemeClr>
          </a:solidFill>
          <a:effectLst>
            <a:outerShdw blurRad="50800" dist="152400" dir="8400000" algn="t" rotWithShape="0">
              <a:schemeClr val="tx2">
                <a:lumMod val="40000"/>
                <a:lumOff val="60000"/>
                <a:alpha val="40000"/>
              </a:scheme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127000"/>
            <a:bevelB w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Lessons from Naaman</a:t>
            </a:r>
          </a:p>
        </p:txBody>
      </p:sp>
    </p:spTree>
    <p:extLst>
      <p:ext uri="{BB962C8B-B14F-4D97-AF65-F5344CB8AC3E}">
        <p14:creationId xmlns:p14="http://schemas.microsoft.com/office/powerpoint/2010/main" val="4429697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255834C5-59EF-FD83-965E-90B0C8B45D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279525"/>
            <a:ext cx="7772400" cy="2782300"/>
          </a:xfrm>
          <a:solidFill>
            <a:srgbClr val="003366"/>
          </a:solidFill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Grace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2 Kings 5:7 </a:t>
            </a:r>
            <a:r>
              <a:rPr lang="en-US" dirty="0"/>
              <a:t>– Only God could cure leprosy.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2:8,9; 2 Timothy 1:9 </a:t>
            </a:r>
            <a:r>
              <a:rPr lang="en-US" dirty="0"/>
              <a:t>– Only God can cure sin.</a:t>
            </a:r>
            <a:endParaRPr lang="en-US" altLang="en-US" sz="2800" dirty="0">
              <a:solidFill>
                <a:srgbClr val="FFFFFF"/>
              </a:solidFill>
              <a:latin typeface="Comic Sans MS" panose="030F0702030302020204" pitchFamily="66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2C3E16-0A7B-1BBF-0162-1C3999F77B88}"/>
              </a:ext>
            </a:extLst>
          </p:cNvPr>
          <p:cNvSpPr txBox="1"/>
          <p:nvPr/>
        </p:nvSpPr>
        <p:spPr>
          <a:xfrm>
            <a:off x="2286000" y="381000"/>
            <a:ext cx="7535708" cy="646331"/>
          </a:xfrm>
          <a:prstGeom prst="rect">
            <a:avLst/>
          </a:prstGeom>
          <a:solidFill>
            <a:schemeClr val="accent1">
              <a:lumMod val="25000"/>
            </a:schemeClr>
          </a:solidFill>
          <a:effectLst>
            <a:outerShdw blurRad="50800" dist="152400" dir="8400000" algn="t" rotWithShape="0">
              <a:schemeClr val="tx2">
                <a:lumMod val="40000"/>
                <a:lumOff val="60000"/>
                <a:alpha val="40000"/>
              </a:scheme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127000"/>
            <a:bevelB w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Lessons from Naaman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DC8B39F-222F-7CDE-27AE-03B984D2E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36B517D2-9FBB-F906-C170-07071B111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279525"/>
            <a:ext cx="7772400" cy="4838248"/>
          </a:xfrm>
          <a:solidFill>
            <a:srgbClr val="003366"/>
          </a:solidFill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Authority</a:t>
            </a:r>
          </a:p>
          <a:p>
            <a:pPr marL="0" indent="0" algn="ctr">
              <a:buNone/>
            </a:pPr>
            <a:r>
              <a:rPr lang="en-US" altLang="en-US" sz="2800" b="1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Not Human Wisdom</a:t>
            </a:r>
            <a:br>
              <a:rPr lang="en-US" altLang="en-US" sz="2800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Verses 10,11; 1 Corinthians 1:18-25; </a:t>
            </a:r>
            <a:b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Proverbs 14:12; Jeremiah 10:23</a:t>
            </a:r>
          </a:p>
          <a:p>
            <a:pPr marL="0" indent="0" algn="ctr">
              <a:buNone/>
            </a:pPr>
            <a:r>
              <a:rPr lang="en-US" altLang="en-US" sz="2800" b="1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Not Human Pride, Prejudice </a:t>
            </a:r>
            <a:br>
              <a:rPr lang="en-US" altLang="en-US" sz="2800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Verses 11,13; Matthew 16:24; Luke 16:15</a:t>
            </a:r>
            <a:endParaRPr lang="en-US" altLang="en-US" sz="2800" dirty="0">
              <a:solidFill>
                <a:srgbClr val="99FF99"/>
              </a:solidFill>
              <a:latin typeface="Trebuchet MS" panose="020B060302020202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altLang="en-US" sz="2800" b="1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Not Human Substitutes</a:t>
            </a:r>
            <a:br>
              <a:rPr lang="en-US" altLang="en-US" sz="2800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Verse 12; Romans 6:4; Mark 16:15,16; </a:t>
            </a:r>
            <a:b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Acts 2:38; 1 Corinthians 16:1,2; </a:t>
            </a:r>
            <a:b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Ephesians 5:19; Acts 20:7; Galatians 1:8,9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7F8AC8-E834-2C33-2D29-6B9EC719DB47}"/>
              </a:ext>
            </a:extLst>
          </p:cNvPr>
          <p:cNvSpPr txBox="1"/>
          <p:nvPr/>
        </p:nvSpPr>
        <p:spPr>
          <a:xfrm>
            <a:off x="2286000" y="381000"/>
            <a:ext cx="7535708" cy="646331"/>
          </a:xfrm>
          <a:prstGeom prst="rect">
            <a:avLst/>
          </a:prstGeom>
          <a:solidFill>
            <a:schemeClr val="accent1">
              <a:lumMod val="25000"/>
            </a:schemeClr>
          </a:solidFill>
          <a:effectLst>
            <a:outerShdw blurRad="50800" dist="152400" dir="8400000" algn="t" rotWithShape="0">
              <a:schemeClr val="tx2">
                <a:lumMod val="40000"/>
                <a:lumOff val="60000"/>
                <a:alpha val="40000"/>
              </a:scheme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127000"/>
            <a:bevelB w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Lessons from Naaman</a:t>
            </a:r>
          </a:p>
        </p:txBody>
      </p:sp>
    </p:spTree>
    <p:extLst>
      <p:ext uri="{BB962C8B-B14F-4D97-AF65-F5344CB8AC3E}">
        <p14:creationId xmlns:p14="http://schemas.microsoft.com/office/powerpoint/2010/main" val="4194682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C803B999-3D4A-FD1B-9D6D-9669A502EC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279527"/>
            <a:ext cx="7772400" cy="3003899"/>
          </a:xfrm>
          <a:solidFill>
            <a:srgbClr val="003366"/>
          </a:solidFill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altLang="en-US" b="1" dirty="0">
                <a:solidFill>
                  <a:srgbClr val="FFFF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Obedience / Washing</a:t>
            </a:r>
          </a:p>
          <a:p>
            <a:pPr marL="0" indent="0" algn="ctr">
              <a:buNone/>
            </a:pPr>
            <a:r>
              <a:rPr lang="en-US" altLang="en-US" sz="2800" b="1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Obedience Is Essential</a:t>
            </a:r>
            <a:br>
              <a:rPr lang="en-US" altLang="en-US" sz="2800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800" dirty="0">
                <a:solidFill>
                  <a:srgbClr val="FF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Verses  10,14; 1 Peter 1:22; Romans 6:17,18; Hebrews 5:9</a:t>
            </a:r>
          </a:p>
          <a:p>
            <a:pPr marL="0" indent="0" algn="ctr">
              <a:buNone/>
            </a:pPr>
            <a:r>
              <a:rPr lang="en-US" altLang="en-US" sz="2800" b="1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Obedience Required Dipping in Water</a:t>
            </a:r>
            <a:br>
              <a:rPr lang="en-US" altLang="en-US" sz="2800" b="1" dirty="0">
                <a:solidFill>
                  <a:srgbClr val="99FF99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Mark 16:15,16; Acts 2:38; 22:16 </a:t>
            </a:r>
            <a:endParaRPr lang="en-US" altLang="en-US" sz="2800" dirty="0">
              <a:solidFill>
                <a:schemeClr val="accent2"/>
              </a:solidFill>
              <a:latin typeface="Comic Sans MS" panose="030F0702030302020204" pitchFamily="66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E76933-A470-308B-86B5-778142424DA6}"/>
              </a:ext>
            </a:extLst>
          </p:cNvPr>
          <p:cNvSpPr txBox="1"/>
          <p:nvPr/>
        </p:nvSpPr>
        <p:spPr>
          <a:xfrm>
            <a:off x="2286000" y="381000"/>
            <a:ext cx="7535708" cy="646331"/>
          </a:xfrm>
          <a:prstGeom prst="rect">
            <a:avLst/>
          </a:prstGeom>
          <a:solidFill>
            <a:schemeClr val="accent1">
              <a:lumMod val="25000"/>
            </a:schemeClr>
          </a:solidFill>
          <a:effectLst>
            <a:outerShdw blurRad="50800" dist="152400" dir="8400000" algn="t" rotWithShape="0">
              <a:schemeClr val="tx2">
                <a:lumMod val="40000"/>
                <a:lumOff val="60000"/>
                <a:alpha val="40000"/>
              </a:scheme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127000"/>
            <a:bevelB w="1270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+mj-lt"/>
              </a:rPr>
              <a:t>Lessons from Naaman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BD33A-BADD-7BBE-E6B7-E257D76B7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A01F8E5-2C94-1EF1-C215-47051DA974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22E112AD-3470-7EA6-1830-01F6E8C2C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92195"/>
            <a:ext cx="10972800" cy="707886"/>
          </a:xfrm>
          <a:solidFill>
            <a:srgbClr val="003300"/>
          </a:solidFill>
          <a:ln/>
        </p:spPr>
        <p:txBody>
          <a:bodyPr>
            <a:spAutoFit/>
          </a:bodyPr>
          <a:lstStyle/>
          <a:p>
            <a:r>
              <a:rPr lang="en-US" altLang="en-US" sz="4000" b="1" dirty="0">
                <a:solidFill>
                  <a:srgbClr val="66FFFF"/>
                </a:solidFill>
                <a:latin typeface="Liberty" panose="04027200000000000000" pitchFamily="82" charset="0"/>
              </a:rPr>
              <a:t>What cleanses…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16FE847-7DA6-665A-815F-A77E3909E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154995"/>
              </p:ext>
            </p:extLst>
          </p:nvPr>
        </p:nvGraphicFramePr>
        <p:xfrm>
          <a:off x="1066800" y="1315720"/>
          <a:ext cx="10058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6698628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089239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89174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Leprosy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Obedience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0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Commands (law)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Dipping in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9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780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9EF9A-69C2-2133-5310-6FCAA19D5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EA65817-C261-0A91-4500-7C0FE6E538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2FA719F9-268D-24F8-97AE-96319FCB1E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92195"/>
            <a:ext cx="10972800" cy="707886"/>
          </a:xfrm>
          <a:solidFill>
            <a:srgbClr val="003300"/>
          </a:solidFill>
          <a:ln/>
        </p:spPr>
        <p:txBody>
          <a:bodyPr>
            <a:spAutoFit/>
          </a:bodyPr>
          <a:lstStyle/>
          <a:p>
            <a:r>
              <a:rPr lang="en-US" altLang="en-US" sz="4000" b="1" dirty="0">
                <a:solidFill>
                  <a:srgbClr val="66FFFF"/>
                </a:solidFill>
                <a:latin typeface="Liberty" panose="04027200000000000000" pitchFamily="82" charset="0"/>
              </a:rPr>
              <a:t>What cleanses…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0DF3264-4194-458E-7893-56206A66F3C7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315720"/>
          <a:ext cx="10058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6698628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089239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89174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Leprosy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Obedience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0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Commands (law)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Dipping in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9151"/>
                  </a:ext>
                </a:extLst>
              </a:tr>
            </a:tbl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BE21080D-C30A-242A-F791-00530059F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0574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22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8340E-4366-A5C2-31AB-B92CE6F96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3902B98-57C6-7F88-0EB2-11F3956400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150BBB08-A333-F9D7-5621-1203E1CFA4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92195"/>
            <a:ext cx="10972800" cy="707886"/>
          </a:xfrm>
          <a:solidFill>
            <a:srgbClr val="003300"/>
          </a:solidFill>
          <a:ln/>
        </p:spPr>
        <p:txBody>
          <a:bodyPr>
            <a:spAutoFit/>
          </a:bodyPr>
          <a:lstStyle/>
          <a:p>
            <a:r>
              <a:rPr lang="en-US" altLang="en-US" sz="4000" b="1" dirty="0">
                <a:solidFill>
                  <a:srgbClr val="66FFFF"/>
                </a:solidFill>
                <a:latin typeface="Liberty" panose="04027200000000000000" pitchFamily="82" charset="0"/>
              </a:rPr>
              <a:t>What cleanses…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32496A2-64F4-C4A9-93B6-C45748D7743B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315720"/>
          <a:ext cx="10058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6698628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089239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89174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Leprosy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Obedience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0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Commands (law)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Dipping in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9151"/>
                  </a:ext>
                </a:extLst>
              </a:tr>
            </a:tbl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6DA07E13-93CA-6C94-1379-2A98EA57F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057400"/>
            <a:ext cx="457200" cy="457200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4C6B7919-CF33-4DF6-72C3-8F640DBA3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6670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56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30821-9A37-FC30-6891-509B22311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E6A7C5D-891B-41C5-4F86-39F22AD4BD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BB5B5409-7660-3DCC-DD5C-53B3B2E97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92195"/>
            <a:ext cx="10972800" cy="707886"/>
          </a:xfrm>
          <a:solidFill>
            <a:srgbClr val="003300"/>
          </a:solidFill>
          <a:ln/>
        </p:spPr>
        <p:txBody>
          <a:bodyPr>
            <a:spAutoFit/>
          </a:bodyPr>
          <a:lstStyle/>
          <a:p>
            <a:r>
              <a:rPr lang="en-US" altLang="en-US" sz="4000" b="1" dirty="0">
                <a:solidFill>
                  <a:srgbClr val="66FFFF"/>
                </a:solidFill>
                <a:latin typeface="Liberty" panose="04027200000000000000" pitchFamily="82" charset="0"/>
              </a:rPr>
              <a:t>What cleanses…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FFFA2CF-CE9A-BB06-95D7-6B42C7B7BA85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315720"/>
          <a:ext cx="10058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6698628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089239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89174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Leprosy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Obedience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0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Commands (law)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Dipping in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9151"/>
                  </a:ext>
                </a:extLst>
              </a:tr>
            </a:tbl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4F755671-06E6-E777-0DA7-08FA21080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057400"/>
            <a:ext cx="457200" cy="457200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06EBA2AC-D199-4338-6BB7-253CD38C8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667000"/>
            <a:ext cx="457200" cy="457200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70CA75CA-372B-3405-BF44-D09A5ED12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2766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90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B386A-D039-9B24-A5DF-970D3602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4DCFD2A-AAB1-77F0-0819-907B14CFF7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D1AE6381-B944-7394-EC75-FEC4DD761D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92195"/>
            <a:ext cx="10972800" cy="707886"/>
          </a:xfrm>
          <a:solidFill>
            <a:srgbClr val="003300"/>
          </a:solidFill>
          <a:ln/>
        </p:spPr>
        <p:txBody>
          <a:bodyPr>
            <a:spAutoFit/>
          </a:bodyPr>
          <a:lstStyle/>
          <a:p>
            <a:r>
              <a:rPr lang="en-US" altLang="en-US" sz="4000" b="1" dirty="0">
                <a:solidFill>
                  <a:srgbClr val="66FFFF"/>
                </a:solidFill>
                <a:latin typeface="Liberty" panose="04027200000000000000" pitchFamily="82" charset="0"/>
              </a:rPr>
              <a:t>What cleanses…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4273F8C-0FB7-46BD-D5E1-1FD5F53C18D0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315720"/>
          <a:ext cx="10058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6698628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089239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89174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Leprosy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Obedience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0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Commands (law)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Dipping in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9151"/>
                  </a:ext>
                </a:extLst>
              </a:tr>
            </a:tbl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74BF5E2E-FA3E-1607-26F9-1AC39B670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057400"/>
            <a:ext cx="457200" cy="457200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E76E6CCA-7BCC-9857-6213-4803A7ADA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667000"/>
            <a:ext cx="457200" cy="457200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087EE48E-D61A-D479-0195-810680162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276600"/>
            <a:ext cx="457200" cy="457200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CF354FD0-8942-1ED9-18DF-6F0C54ADC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9624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240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AB4E1-FFA7-616F-144B-779A6471E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3F7F8D7-1104-CB9C-5965-C6C6429B21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FAA836C1-97C5-0D0D-F69F-105B4836A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92195"/>
            <a:ext cx="10972800" cy="707886"/>
          </a:xfrm>
          <a:solidFill>
            <a:srgbClr val="003300"/>
          </a:solidFill>
          <a:ln/>
        </p:spPr>
        <p:txBody>
          <a:bodyPr>
            <a:spAutoFit/>
          </a:bodyPr>
          <a:lstStyle/>
          <a:p>
            <a:r>
              <a:rPr lang="en-US" altLang="en-US" sz="4000" b="1" dirty="0">
                <a:solidFill>
                  <a:srgbClr val="66FFFF"/>
                </a:solidFill>
                <a:latin typeface="Liberty" panose="04027200000000000000" pitchFamily="82" charset="0"/>
              </a:rPr>
              <a:t>What cleanses…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85A319-09F5-AC80-631B-13BFF6855710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315720"/>
          <a:ext cx="10058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6698628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089239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89174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Leprosy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Sin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Obedience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0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Commands (law)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Dipping in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9151"/>
                  </a:ext>
                </a:extLst>
              </a:tr>
            </a:tbl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405F52EC-775C-EC39-579E-2836883F2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057400"/>
            <a:ext cx="457200" cy="457200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7AB11A6E-4FF2-F0D4-A589-B1A70C9C5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667000"/>
            <a:ext cx="457200" cy="457200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25279490-1FC5-B16E-B7E2-DB7E9BB38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276600"/>
            <a:ext cx="457200" cy="457200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93EAEABF-5347-2889-E679-71E59B408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9624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63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62A87-28FB-5090-B9A2-73B0CBBF4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BFD2884-7079-9994-DB48-35C4E4808B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142478C3-5D78-300D-46AF-1A603E5B75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92195"/>
            <a:ext cx="10972800" cy="707886"/>
          </a:xfrm>
          <a:solidFill>
            <a:srgbClr val="003300"/>
          </a:solidFill>
          <a:ln/>
        </p:spPr>
        <p:txBody>
          <a:bodyPr>
            <a:spAutoFit/>
          </a:bodyPr>
          <a:lstStyle/>
          <a:p>
            <a:r>
              <a:rPr lang="en-US" altLang="en-US" sz="4000" b="1" dirty="0">
                <a:solidFill>
                  <a:srgbClr val="66FFFF"/>
                </a:solidFill>
                <a:latin typeface="Liberty" panose="04027200000000000000" pitchFamily="82" charset="0"/>
              </a:rPr>
              <a:t>What cleanses…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113B430-5DDA-C20F-306E-50A8985F2A5D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315720"/>
          <a:ext cx="10058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6698628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089239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89174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Leprosy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Sin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Obedience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0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Commands (law)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Dipping in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9151"/>
                  </a:ext>
                </a:extLst>
              </a:tr>
            </a:tbl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27CFEC6F-37EF-BEC7-2401-C3F97F500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057400"/>
            <a:ext cx="457200" cy="457200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EBCF4AFE-6011-7EDB-39B3-554D79570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667000"/>
            <a:ext cx="457200" cy="457200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64EBF814-040C-9226-4E64-8F67357B9B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276600"/>
            <a:ext cx="457200" cy="457200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9308CB45-7864-F08B-A8A2-42952CD08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962400"/>
            <a:ext cx="457200" cy="457200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3C8DB897-D0C4-B53F-178B-772E89987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600" y="20574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557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12D319D-8CDD-24C0-3EF0-F56B379CD6E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616ADF1B-72BF-2480-59E2-0B0956DBC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92195"/>
            <a:ext cx="10972800" cy="707886"/>
          </a:xfrm>
          <a:solidFill>
            <a:srgbClr val="003300"/>
          </a:solidFill>
          <a:ln/>
        </p:spPr>
        <p:txBody>
          <a:bodyPr>
            <a:spAutoFit/>
          </a:bodyPr>
          <a:lstStyle/>
          <a:p>
            <a:r>
              <a:rPr lang="en-US" altLang="en-US" sz="4000" b="1" dirty="0">
                <a:solidFill>
                  <a:srgbClr val="66FFFF"/>
                </a:solidFill>
                <a:latin typeface="Liberty" panose="04027200000000000000" pitchFamily="82" charset="0"/>
              </a:rPr>
              <a:t>What cleanses…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09D0FAC-6238-8F59-CFF7-A719F30873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401498"/>
              </p:ext>
            </p:extLst>
          </p:nvPr>
        </p:nvGraphicFramePr>
        <p:xfrm>
          <a:off x="1066800" y="1315720"/>
          <a:ext cx="10058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6698628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089239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89174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Leprosy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Sin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Obedience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0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Commands (law)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Dipping in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9151"/>
                  </a:ext>
                </a:extLst>
              </a:tr>
            </a:tbl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7E4E57A5-2E37-7463-98D4-0F4203105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057400"/>
            <a:ext cx="457200" cy="457200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47130248-B1D2-0449-F2EC-63F3866A3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667000"/>
            <a:ext cx="457200" cy="457200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08E77971-6F30-1136-1866-81C646BED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276600"/>
            <a:ext cx="457200" cy="457200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145C255F-4E9F-314B-F2C9-6A800923A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962400"/>
            <a:ext cx="457200" cy="457200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72140B71-6865-1A30-D89B-45E8CDB33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600" y="2057400"/>
            <a:ext cx="457200" cy="457200"/>
          </a:xfrm>
          <a:prstGeom prst="rect">
            <a:avLst/>
          </a:prstGeom>
        </p:spPr>
      </p:pic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F44DB647-4865-7BC1-2EF3-28D830C9A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600" y="2743200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53DC2-C4B4-FFA1-C1A7-020888BB6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80D50E8-4D85-CD6A-BFAE-72FEA979A8F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929B97B7-13F4-CABC-340E-64149B5285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92195"/>
            <a:ext cx="10972800" cy="707886"/>
          </a:xfrm>
          <a:solidFill>
            <a:srgbClr val="003300"/>
          </a:solidFill>
          <a:ln/>
        </p:spPr>
        <p:txBody>
          <a:bodyPr>
            <a:spAutoFit/>
          </a:bodyPr>
          <a:lstStyle/>
          <a:p>
            <a:r>
              <a:rPr lang="en-US" altLang="en-US" sz="4000" b="1" dirty="0">
                <a:solidFill>
                  <a:srgbClr val="66FFFF"/>
                </a:solidFill>
                <a:latin typeface="Liberty" panose="04027200000000000000" pitchFamily="82" charset="0"/>
              </a:rPr>
              <a:t>What cleanses…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C7247E9-CA2B-5E3F-5418-8F36C76618C3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315720"/>
          <a:ext cx="10058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6698628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089239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89174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Leprosy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Sin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Obedience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0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Commands (law)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Dipping in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9151"/>
                  </a:ext>
                </a:extLst>
              </a:tr>
            </a:tbl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82273816-0CF1-0379-C2BA-FEEC9E102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057400"/>
            <a:ext cx="457200" cy="457200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21D13E88-DB44-0CC9-DEBE-0771FE169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667000"/>
            <a:ext cx="457200" cy="457200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A9E12662-7E02-312C-FC74-0ABB37A21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276600"/>
            <a:ext cx="457200" cy="457200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217382FC-0F21-2169-3824-31619DB6C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962400"/>
            <a:ext cx="457200" cy="457200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6A4E7AC9-FE26-4005-A973-7CC3942D7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600" y="2057400"/>
            <a:ext cx="457200" cy="457200"/>
          </a:xfrm>
          <a:prstGeom prst="rect">
            <a:avLst/>
          </a:prstGeom>
        </p:spPr>
      </p:pic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8B6561E4-F4CD-6182-6B49-0B7F3E560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600" y="2743200"/>
            <a:ext cx="457200" cy="457200"/>
          </a:xfrm>
          <a:prstGeom prst="rect">
            <a:avLst/>
          </a:prstGeom>
        </p:spPr>
      </p:pic>
      <p:pic>
        <p:nvPicPr>
          <p:cNvPr id="11" name="Graphic 10" descr="Checkmark with solid fill">
            <a:extLst>
              <a:ext uri="{FF2B5EF4-FFF2-40B4-BE49-F238E27FC236}">
                <a16:creationId xmlns:a16="http://schemas.microsoft.com/office/drawing/2014/main" id="{6A1E2485-90B1-4F0F-D98C-98AF7DE5C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600" y="33528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83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6CE1D-326A-FC37-3459-9C809C9A6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BEEC906-B038-AA9F-D948-2CD310054AA3}"/>
              </a:ext>
            </a:extLst>
          </p:cNvPr>
          <p:cNvSpPr/>
          <p:nvPr/>
        </p:nvSpPr>
        <p:spPr>
          <a:xfrm>
            <a:off x="0" y="76200"/>
            <a:ext cx="12192000" cy="6858000"/>
          </a:xfrm>
          <a:prstGeom prst="rect">
            <a:avLst/>
          </a:prstGeom>
          <a:solidFill>
            <a:schemeClr val="accent1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ED9BEC3F-2217-38E3-7B97-FBD58715A5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92195"/>
            <a:ext cx="10972800" cy="707886"/>
          </a:xfrm>
          <a:solidFill>
            <a:srgbClr val="003300"/>
          </a:solidFill>
          <a:ln/>
        </p:spPr>
        <p:txBody>
          <a:bodyPr>
            <a:spAutoFit/>
          </a:bodyPr>
          <a:lstStyle/>
          <a:p>
            <a:r>
              <a:rPr lang="en-US" altLang="en-US" sz="4000" b="1" dirty="0">
                <a:solidFill>
                  <a:srgbClr val="66FFFF"/>
                </a:solidFill>
                <a:latin typeface="Liberty" panose="04027200000000000000" pitchFamily="82" charset="0"/>
              </a:rPr>
              <a:t>What cleanses…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FEC1A2E-93E4-0814-F42C-3687D833A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236639"/>
              </p:ext>
            </p:extLst>
          </p:nvPr>
        </p:nvGraphicFramePr>
        <p:xfrm>
          <a:off x="1066800" y="1315720"/>
          <a:ext cx="100584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6698628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08923966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89174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Leprosy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FF00"/>
                          </a:solidFill>
                        </a:rPr>
                        <a:t>Sin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9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Grace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Obedience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09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Commands (law)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9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chemeClr val="accent1"/>
                          </a:solidFill>
                        </a:rPr>
                        <a:t>Dipping in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99151"/>
                  </a:ext>
                </a:extLst>
              </a:tr>
            </a:tbl>
          </a:graphicData>
        </a:graphic>
      </p:graphicFrame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5B99BF20-7F80-045B-3BF5-739E06B86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057400"/>
            <a:ext cx="457200" cy="457200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971A935F-CB46-AD9F-367E-4284B6234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2667000"/>
            <a:ext cx="457200" cy="457200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F2DAD15B-8E4B-1CB0-AFB7-80F20C14B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276600"/>
            <a:ext cx="457200" cy="457200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5BA1534A-0FF2-BBB8-8F98-58937652AB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3962400"/>
            <a:ext cx="457200" cy="457200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DD6966A7-AC67-AE8D-0A82-6D7BBBAA0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600" y="2057400"/>
            <a:ext cx="457200" cy="457200"/>
          </a:xfrm>
          <a:prstGeom prst="rect">
            <a:avLst/>
          </a:prstGeom>
        </p:spPr>
      </p:pic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84450C14-2343-EFFE-458D-31CB7F5D6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600" y="2743200"/>
            <a:ext cx="457200" cy="457200"/>
          </a:xfrm>
          <a:prstGeom prst="rect">
            <a:avLst/>
          </a:prstGeom>
        </p:spPr>
      </p:pic>
      <p:pic>
        <p:nvPicPr>
          <p:cNvPr id="11" name="Graphic 10" descr="Checkmark with solid fill">
            <a:extLst>
              <a:ext uri="{FF2B5EF4-FFF2-40B4-BE49-F238E27FC236}">
                <a16:creationId xmlns:a16="http://schemas.microsoft.com/office/drawing/2014/main" id="{6873DADF-721B-76B0-579F-E042B0A8D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600" y="3352800"/>
            <a:ext cx="457200" cy="457200"/>
          </a:xfrm>
          <a:prstGeom prst="rect">
            <a:avLst/>
          </a:prstGeom>
        </p:spPr>
      </p:pic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3DF8F32F-1FA1-FAEF-6DF4-96D6CAE33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2600" y="3962400"/>
            <a:ext cx="457200" cy="45720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D94CCE48-45B6-2B56-02F2-7CA7F0B1E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002649"/>
            <a:ext cx="7772400" cy="1169551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b="1" dirty="0">
                <a:solidFill>
                  <a:srgbClr val="66FFFF"/>
                </a:solidFill>
                <a:latin typeface="Liberty" panose="04027200000000000000" pitchFamily="82" charset="0"/>
                <a:cs typeface="Tahoma" panose="020B0604030504040204" pitchFamily="34" charset="0"/>
              </a:rPr>
              <a:t>Will you allow God to cure your sin?</a:t>
            </a:r>
            <a:br>
              <a:rPr lang="en-US" altLang="en-US" b="1" dirty="0">
                <a:solidFill>
                  <a:srgbClr val="66FFFF"/>
                </a:solidFill>
                <a:latin typeface="Liberty" panose="04027200000000000000" pitchFamily="82" charset="0"/>
                <a:cs typeface="Tahoma" panose="020B0604030504040204" pitchFamily="34" charset="0"/>
              </a:rPr>
            </a:br>
            <a:r>
              <a:rPr lang="en-US" altLang="en-US" b="1" dirty="0">
                <a:solidFill>
                  <a:srgbClr val="66FFFF"/>
                </a:solidFill>
                <a:latin typeface="Liberty" panose="04027200000000000000" pitchFamily="82" charset="0"/>
                <a:cs typeface="Tahoma" panose="020B0604030504040204" pitchFamily="34" charset="0"/>
              </a:rPr>
              <a:t>Are you willing to do so today?</a:t>
            </a:r>
          </a:p>
        </p:txBody>
      </p:sp>
    </p:spTree>
    <p:extLst>
      <p:ext uri="{BB962C8B-B14F-4D97-AF65-F5344CB8AC3E}">
        <p14:creationId xmlns:p14="http://schemas.microsoft.com/office/powerpoint/2010/main" val="3201324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0EC1569D-E476-54BE-29F4-CC72F17ECE51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2024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BibleStudyLessons.com/powerpoint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2800" b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073377-D989-66CC-B18F-61C8D2B9311D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27828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ookman-Trebuchet">
      <a:majorFont>
        <a:latin typeface="Bookman Old Style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ck-1.per-fppt.potx" id="{E4F010CA-9616-4551-8D02-478060D1E24D}" vid="{2CFF75A9-0125-48A3-BF10-4A9051C688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Black-1.per-fppt</Template>
  <TotalTime>614</TotalTime>
  <Words>450</Words>
  <Application>Microsoft Office PowerPoint</Application>
  <PresentationFormat>Widescreen</PresentationFormat>
  <Paragraphs>108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Bookman Old Style</vt:lpstr>
      <vt:lpstr>Calibri</vt:lpstr>
      <vt:lpstr>Comic Sans MS</vt:lpstr>
      <vt:lpstr>Liberty</vt:lpstr>
      <vt:lpstr>Tahoma</vt:lpstr>
      <vt:lpstr>Trebuchet MS</vt:lpstr>
      <vt:lpstr>Diseño predeterminado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cleanses…</vt:lpstr>
      <vt:lpstr>What cleanses…</vt:lpstr>
      <vt:lpstr>What cleanses…</vt:lpstr>
      <vt:lpstr>What cleanses…</vt:lpstr>
      <vt:lpstr>What cleanses…</vt:lpstr>
      <vt:lpstr>What cleanses…</vt:lpstr>
      <vt:lpstr>What cleanses…</vt:lpstr>
      <vt:lpstr>What cleanses…</vt:lpstr>
      <vt:lpstr>What cleanses…</vt:lpstr>
      <vt:lpstr>What cleanses…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Lessons from Naaman 7; David E. Pratte, https://gospelway.com</dc:title>
  <dc:subject>Lessons from Naaman 7; David E. Pratte, https://gospelway.com</dc:subject>
  <dc:creator>David Pratte</dc:creator>
  <cp:keywords>Naaman cures sin forgiveness salvation baptism grace authority obedience </cp:keywords>
  <cp:lastModifiedBy>David Pratte</cp:lastModifiedBy>
  <cp:revision>49</cp:revision>
  <dcterms:created xsi:type="dcterms:W3CDTF">2024-09-30T20:46:26Z</dcterms:created>
  <dcterms:modified xsi:type="dcterms:W3CDTF">2024-12-16T16:11:18Z</dcterms:modified>
  <cp:category>BT-H-2 Kings</cp:category>
</cp:coreProperties>
</file>