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1" r:id="rId6"/>
  </p:sldIdLst>
  <p:sldSz cx="9144000" cy="6858000" type="screen4x3"/>
  <p:notesSz cx="6858000" cy="9144000"/>
  <p:embeddedFontLst>
    <p:embeddedFont>
      <p:font typeface="Comic Sans MS" panose="030F0702030302020204" pitchFamily="66" charset="0"/>
      <p:regular r:id="rId7"/>
      <p:bold r:id="rId8"/>
      <p:italic r:id="rId9"/>
      <p:boldItalic r:id="rId10"/>
    </p:embeddedFont>
    <p:embeddedFont>
      <p:font typeface="Cooper Black" panose="0208090404030B020404" pitchFamily="18" charset="0"/>
      <p:regular r:id="rId11"/>
    </p:embeddedFont>
    <p:embeddedFont>
      <p:font typeface="Tahoma" panose="020B0604030504040204" pitchFamily="34" charset="0"/>
      <p:regular r:id="rId12"/>
      <p:bold r:id="rId13"/>
    </p:embeddedFont>
    <p:embeddedFont>
      <p:font typeface="Trebuchet MS" panose="020B0603020202020204" pitchFamily="34" charset="0"/>
      <p:regular r:id="rId14"/>
      <p:bold r:id="rId15"/>
      <p:italic r:id="rId16"/>
      <p:boldItalic r:id="rId17"/>
    </p:embeddedFont>
  </p:embeddedFontLst>
  <p:defaultTextStyle>
    <a:defPPr>
      <a:defRPr lang="en-US"/>
    </a:defPPr>
    <a:lvl1pPr algn="ctr" rtl="0" fontAlgn="base">
      <a:spcBef>
        <a:spcPct val="0"/>
      </a:spcBef>
      <a:spcAft>
        <a:spcPct val="0"/>
      </a:spcAft>
      <a:defRPr sz="3600" kern="1200">
        <a:solidFill>
          <a:schemeClr val="tx2"/>
        </a:solidFill>
        <a:latin typeface="Cooper Black" pitchFamily="2" charset="0"/>
        <a:ea typeface="+mn-ea"/>
        <a:cs typeface="+mn-cs"/>
      </a:defRPr>
    </a:lvl1pPr>
    <a:lvl2pPr marL="457200" algn="ctr" rtl="0" fontAlgn="base">
      <a:spcBef>
        <a:spcPct val="0"/>
      </a:spcBef>
      <a:spcAft>
        <a:spcPct val="0"/>
      </a:spcAft>
      <a:defRPr sz="3600" kern="1200">
        <a:solidFill>
          <a:schemeClr val="tx2"/>
        </a:solidFill>
        <a:latin typeface="Cooper Black" pitchFamily="2" charset="0"/>
        <a:ea typeface="+mn-ea"/>
        <a:cs typeface="+mn-cs"/>
      </a:defRPr>
    </a:lvl2pPr>
    <a:lvl3pPr marL="914400" algn="ctr" rtl="0" fontAlgn="base">
      <a:spcBef>
        <a:spcPct val="0"/>
      </a:spcBef>
      <a:spcAft>
        <a:spcPct val="0"/>
      </a:spcAft>
      <a:defRPr sz="3600" kern="1200">
        <a:solidFill>
          <a:schemeClr val="tx2"/>
        </a:solidFill>
        <a:latin typeface="Cooper Black" pitchFamily="2" charset="0"/>
        <a:ea typeface="+mn-ea"/>
        <a:cs typeface="+mn-cs"/>
      </a:defRPr>
    </a:lvl3pPr>
    <a:lvl4pPr marL="1371600" algn="ctr" rtl="0" fontAlgn="base">
      <a:spcBef>
        <a:spcPct val="0"/>
      </a:spcBef>
      <a:spcAft>
        <a:spcPct val="0"/>
      </a:spcAft>
      <a:defRPr sz="3600" kern="1200">
        <a:solidFill>
          <a:schemeClr val="tx2"/>
        </a:solidFill>
        <a:latin typeface="Cooper Black" pitchFamily="2" charset="0"/>
        <a:ea typeface="+mn-ea"/>
        <a:cs typeface="+mn-cs"/>
      </a:defRPr>
    </a:lvl4pPr>
    <a:lvl5pPr marL="1828800" algn="ctr" rtl="0" fontAlgn="base">
      <a:spcBef>
        <a:spcPct val="0"/>
      </a:spcBef>
      <a:spcAft>
        <a:spcPct val="0"/>
      </a:spcAft>
      <a:defRPr sz="3600" kern="1200">
        <a:solidFill>
          <a:schemeClr val="tx2"/>
        </a:solidFill>
        <a:latin typeface="Cooper Black" pitchFamily="2" charset="0"/>
        <a:ea typeface="+mn-ea"/>
        <a:cs typeface="+mn-cs"/>
      </a:defRPr>
    </a:lvl5pPr>
    <a:lvl6pPr marL="2286000" algn="l" defTabSz="914400" rtl="0" eaLnBrk="1" latinLnBrk="0" hangingPunct="1">
      <a:defRPr sz="3600" kern="1200">
        <a:solidFill>
          <a:schemeClr val="tx2"/>
        </a:solidFill>
        <a:latin typeface="Cooper Black" pitchFamily="2" charset="0"/>
        <a:ea typeface="+mn-ea"/>
        <a:cs typeface="+mn-cs"/>
      </a:defRPr>
    </a:lvl6pPr>
    <a:lvl7pPr marL="2743200" algn="l" defTabSz="914400" rtl="0" eaLnBrk="1" latinLnBrk="0" hangingPunct="1">
      <a:defRPr sz="3600" kern="1200">
        <a:solidFill>
          <a:schemeClr val="tx2"/>
        </a:solidFill>
        <a:latin typeface="Cooper Black" pitchFamily="2" charset="0"/>
        <a:ea typeface="+mn-ea"/>
        <a:cs typeface="+mn-cs"/>
      </a:defRPr>
    </a:lvl7pPr>
    <a:lvl8pPr marL="3200400" algn="l" defTabSz="914400" rtl="0" eaLnBrk="1" latinLnBrk="0" hangingPunct="1">
      <a:defRPr sz="3600" kern="1200">
        <a:solidFill>
          <a:schemeClr val="tx2"/>
        </a:solidFill>
        <a:latin typeface="Cooper Black" pitchFamily="2" charset="0"/>
        <a:ea typeface="+mn-ea"/>
        <a:cs typeface="+mn-cs"/>
      </a:defRPr>
    </a:lvl8pPr>
    <a:lvl9pPr marL="3657600" algn="l" defTabSz="914400" rtl="0" eaLnBrk="1" latinLnBrk="0" hangingPunct="1">
      <a:defRPr sz="3600" kern="1200">
        <a:solidFill>
          <a:schemeClr val="tx2"/>
        </a:solidFill>
        <a:latin typeface="Cooper Black"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059" autoAdjust="0"/>
    <p:restoredTop sz="90929"/>
  </p:normalViewPr>
  <p:slideViewPr>
    <p:cSldViewPr showGuides="1">
      <p:cViewPr varScale="1">
        <p:scale>
          <a:sx n="58" d="100"/>
          <a:sy n="58" d="100"/>
        </p:scale>
        <p:origin x="583" y="45"/>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684213" y="1279525"/>
            <a:ext cx="7773987" cy="5027613"/>
          </a:xfrm>
        </p:spPr>
        <p:txBody>
          <a:bodyPr/>
          <a:lstStyle>
            <a:lvl1pPr>
              <a:defRPr sz="2400" b="0"/>
            </a:lvl1pPr>
            <a:lvl2pPr marL="168275" lvl="1" indent="339725" algn="l">
              <a:defRPr sz="2200"/>
            </a:lvl2pPr>
            <a:lvl3pPr marL="906463" lvl="2" indent="-284163">
              <a:defRPr sz="2200"/>
            </a:lvl3pPr>
            <a:lvl4pPr marL="1477963" lvl="3" indent="-457200">
              <a:defRPr/>
            </a:lvl4pPr>
            <a:lvl5pPr marL="2049463" lvl="4" indent="-457200">
              <a:defRPr/>
            </a:lvl5pPr>
          </a:lstStyle>
          <a:p>
            <a:r>
              <a:rPr lang="en-US"/>
              <a:t>Click to edit Master subtitle style</a:t>
            </a:r>
          </a:p>
        </p:txBody>
      </p:sp>
      <p:sp>
        <p:nvSpPr>
          <p:cNvPr id="4100" name="Rectangle 4"/>
          <p:cNvSpPr>
            <a:spLocks noGrp="1" noChangeArrowheads="1"/>
          </p:cNvSpPr>
          <p:nvPr>
            <p:ph type="dt" sz="half" idx="2"/>
          </p:nvPr>
        </p:nvSpPr>
        <p:spPr/>
        <p:txBody>
          <a:bodyPr/>
          <a:lstStyle>
            <a:lvl1pPr>
              <a:defRPr>
                <a:solidFill>
                  <a:schemeClr val="tx1"/>
                </a:solidFill>
              </a:defRPr>
            </a:lvl1pPr>
          </a:lstStyle>
          <a:p>
            <a:endParaRPr lang="en-US"/>
          </a:p>
        </p:txBody>
      </p:sp>
      <p:sp>
        <p:nvSpPr>
          <p:cNvPr id="4101" name="Rectangle 5"/>
          <p:cNvSpPr>
            <a:spLocks noGrp="1" noChangeArrowheads="1"/>
          </p:cNvSpPr>
          <p:nvPr>
            <p:ph type="ftr" sz="quarter" idx="3"/>
          </p:nvPr>
        </p:nvSpPr>
        <p:spPr/>
        <p:txBody>
          <a:bodyPr/>
          <a:lstStyle>
            <a:lvl1pPr>
              <a:defRPr>
                <a:solidFill>
                  <a:schemeClr val="tx1"/>
                </a:solidFill>
              </a:defRPr>
            </a:lvl1pPr>
          </a:lstStyle>
          <a:p>
            <a:endParaRPr lang="en-US"/>
          </a:p>
        </p:txBody>
      </p:sp>
      <p:sp>
        <p:nvSpPr>
          <p:cNvPr id="4102" name="Rectangle 6"/>
          <p:cNvSpPr>
            <a:spLocks noGrp="1" noChangeArrowheads="1"/>
          </p:cNvSpPr>
          <p:nvPr>
            <p:ph type="sldNum" sz="quarter" idx="4"/>
          </p:nvPr>
        </p:nvSpPr>
        <p:spPr/>
        <p:txBody>
          <a:bodyPr/>
          <a:lstStyle>
            <a:lvl1pPr>
              <a:defRPr>
                <a:solidFill>
                  <a:schemeClr val="tx1"/>
                </a:solidFill>
              </a:defRPr>
            </a:lvl1pPr>
          </a:lstStyle>
          <a:p>
            <a:fld id="{DB00DD96-7215-4F5D-8C98-2A4EBE4C0725}" type="slidenum">
              <a:rPr lang="en-US"/>
              <a:pPr/>
              <a:t>‹#›</a:t>
            </a:fld>
            <a:endParaRPr lang="en-US"/>
          </a:p>
        </p:txBody>
      </p:sp>
    </p:spTree>
  </p:cSld>
  <p:clrMapOvr>
    <a:masterClrMapping/>
  </p:clrMapOvr>
  <p:transition>
    <p:split orient="ver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F71011-53AD-40D5-A6B7-D04833C8D1B7}" type="slidenum">
              <a:rPr lang="en-US"/>
              <a:pPr/>
              <a:t>‹#›</a:t>
            </a:fld>
            <a:endParaRPr lang="en-US"/>
          </a:p>
        </p:txBody>
      </p:sp>
    </p:spTree>
  </p:cSld>
  <p:clrMapOvr>
    <a:masterClrMapping/>
  </p:clrMapOvr>
  <p:transition>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6D02CE9-6B0F-44C7-A3B9-F64FDFFB2C0B}" type="slidenum">
              <a:rPr lang="en-US"/>
              <a:pPr/>
              <a:t>‹#›</a:t>
            </a:fld>
            <a:endParaRPr lang="en-US"/>
          </a:p>
        </p:txBody>
      </p:sp>
    </p:spTree>
  </p:cSld>
  <p:clrMapOvr>
    <a:masterClrMapping/>
  </p:clrMapOvr>
  <p:transition>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79525"/>
            <a:ext cx="381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79525"/>
            <a:ext cx="381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29A4C36-19F9-43E7-8156-EB5D58BDF6AA}" type="slidenum">
              <a:rPr lang="en-US"/>
              <a:pPr/>
              <a:t>‹#›</a:t>
            </a:fld>
            <a:endParaRPr lang="en-US"/>
          </a:p>
        </p:txBody>
      </p:sp>
    </p:spTree>
  </p:cSld>
  <p:clrMapOvr>
    <a:masterClrMapping/>
  </p:clrMapOvr>
  <p:transition>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D57A7EF-742D-4E14-AA94-EDBEF01CEBD5}" type="slidenum">
              <a:rPr lang="en-US"/>
              <a:pPr/>
              <a:t>‹#›</a:t>
            </a:fld>
            <a:endParaRPr lang="en-US"/>
          </a:p>
        </p:txBody>
      </p:sp>
    </p:spTree>
  </p:cSld>
  <p:clrMapOvr>
    <a:masterClrMapping/>
  </p:clrMapOvr>
  <p:transition>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88DFAE0-3E67-4CC8-9435-3105F2B7A635}" type="slidenum">
              <a:rPr lang="en-US"/>
              <a:pPr/>
              <a:t>‹#›</a:t>
            </a:fld>
            <a:endParaRPr lang="en-US"/>
          </a:p>
        </p:txBody>
      </p:sp>
    </p:spTree>
  </p:cSld>
  <p:clrMapOvr>
    <a:masterClrMapping/>
  </p:clrMapOvr>
  <p:transition>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A755E0F-584E-4819-8DC1-265E750BD722}" type="slidenum">
              <a:rPr lang="en-US"/>
              <a:pPr/>
              <a:t>‹#›</a:t>
            </a:fld>
            <a:endParaRPr lang="en-US"/>
          </a:p>
        </p:txBody>
      </p:sp>
    </p:spTree>
  </p:cSld>
  <p:clrMapOvr>
    <a:masterClrMapping/>
  </p:clrMapOvr>
  <p:transition>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300162D-A38B-4CA6-9D83-CF9EA2528AC1}" type="slidenum">
              <a:rPr lang="en-US"/>
              <a:pPr/>
              <a:t>‹#›</a:t>
            </a:fld>
            <a:endParaRPr lang="en-US"/>
          </a:p>
        </p:txBody>
      </p:sp>
    </p:spTree>
  </p:cSld>
  <p:clrMapOvr>
    <a:masterClrMapping/>
  </p:clrMapOvr>
  <p:transition>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321B725-57A7-4ACC-927E-C3D5B3CD8C55}" type="slidenum">
              <a:rPr lang="en-US"/>
              <a:pPr/>
              <a:t>‹#›</a:t>
            </a:fld>
            <a:endParaRPr lang="en-US"/>
          </a:p>
        </p:txBody>
      </p:sp>
    </p:spTree>
  </p:cSld>
  <p:clrMapOvr>
    <a:masterClrMapping/>
  </p:clrMapOvr>
  <p:transition>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F564D40-74CF-44BD-96C3-5CBC145AD040}" type="slidenum">
              <a:rPr lang="en-US"/>
              <a:pPr/>
              <a:t>‹#›</a:t>
            </a:fld>
            <a:endParaRPr lang="en-US"/>
          </a:p>
        </p:txBody>
      </p:sp>
    </p:spTree>
  </p:cSld>
  <p:clrMapOvr>
    <a:masterClrMapping/>
  </p:clrMapOvr>
  <p:transition>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47688"/>
            <a:ext cx="1943100" cy="5759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547688"/>
            <a:ext cx="5676900" cy="5759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5DECB41-19B8-427A-83E6-B844B800F6C8}" type="slidenum">
              <a:rPr lang="en-US"/>
              <a:pPr/>
              <a:t>‹#›</a:t>
            </a:fld>
            <a:endParaRPr lang="en-US"/>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l="-3000" r="-3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547688"/>
            <a:ext cx="77724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279525"/>
            <a:ext cx="7772400" cy="5027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397625"/>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bg1"/>
                </a:solidFill>
                <a:latin typeface="Times New Roman" charset="0"/>
              </a:defRPr>
            </a:lvl1pPr>
          </a:lstStyle>
          <a:p>
            <a:endParaRPr lang="en-US"/>
          </a:p>
        </p:txBody>
      </p:sp>
      <p:sp>
        <p:nvSpPr>
          <p:cNvPr id="1029" name="Rectangle 5"/>
          <p:cNvSpPr>
            <a:spLocks noGrp="1" noChangeArrowheads="1"/>
          </p:cNvSpPr>
          <p:nvPr>
            <p:ph type="ftr" sz="quarter" idx="3"/>
          </p:nvPr>
        </p:nvSpPr>
        <p:spPr bwMode="auto">
          <a:xfrm>
            <a:off x="3124200" y="6397625"/>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charset="0"/>
              </a:defRPr>
            </a:lvl1pPr>
          </a:lstStyle>
          <a:p>
            <a:endParaRPr lang="en-US"/>
          </a:p>
        </p:txBody>
      </p:sp>
      <p:sp>
        <p:nvSpPr>
          <p:cNvPr id="1030" name="Rectangle 6"/>
          <p:cNvSpPr>
            <a:spLocks noGrp="1" noChangeArrowheads="1"/>
          </p:cNvSpPr>
          <p:nvPr>
            <p:ph type="sldNum" sz="quarter" idx="4"/>
          </p:nvPr>
        </p:nvSpPr>
        <p:spPr bwMode="auto">
          <a:xfrm>
            <a:off x="6553200" y="6397625"/>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charset="0"/>
              </a:defRPr>
            </a:lvl1pPr>
          </a:lstStyle>
          <a:p>
            <a:fld id="{819FEFA1-6AD4-43D7-AC68-DA97AA052E1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split orient="vert" dir="in"/>
  </p:transition>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p:titleStyle>
    <p:body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spelway.com/"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ospelway.com/powerpoint" TargetMode="External"/><Relationship Id="rId2" Type="http://schemas.openxmlformats.org/officeDocument/2006/relationships/hyperlink" Target="http://www.gospelway.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09600" y="547688"/>
            <a:ext cx="8001000" cy="593725"/>
          </a:xfrm>
          <a:ln/>
        </p:spPr>
        <p:txBody>
          <a:bodyPr/>
          <a:lstStyle/>
          <a:p>
            <a:r>
              <a:rPr lang="en-US" sz="3200" b="1" dirty="0">
                <a:latin typeface="Trebuchet MS" panose="020B0603020202020204" pitchFamily="34" charset="0"/>
              </a:rPr>
              <a:t>Have the Nails Pierced Your Hands/Feet?</a:t>
            </a:r>
          </a:p>
        </p:txBody>
      </p:sp>
      <p:sp>
        <p:nvSpPr>
          <p:cNvPr id="2051" name="Rectangle 3"/>
          <p:cNvSpPr>
            <a:spLocks noGrp="1" noChangeArrowheads="1"/>
          </p:cNvSpPr>
          <p:nvPr>
            <p:ph type="body" idx="1"/>
          </p:nvPr>
        </p:nvSpPr>
        <p:spPr>
          <a:xfrm>
            <a:off x="3810000" y="1296987"/>
            <a:ext cx="4876800" cy="1908215"/>
          </a:xfrm>
        </p:spPr>
        <p:txBody>
          <a:bodyPr>
            <a:spAutoFit/>
          </a:bodyPr>
          <a:lstStyle/>
          <a:p>
            <a:r>
              <a:rPr lang="en-US" sz="2400" b="0" dirty="0">
                <a:solidFill>
                  <a:schemeClr val="accent2"/>
                </a:solidFill>
                <a:latin typeface="Comic Sans MS" pitchFamily="66" charset="0"/>
              </a:rPr>
              <a:t>Galatians 2:20</a:t>
            </a:r>
          </a:p>
          <a:p>
            <a:r>
              <a:rPr lang="en-US" dirty="0"/>
              <a:t>Die to Self</a:t>
            </a:r>
            <a:br>
              <a:rPr lang="en-US" dirty="0"/>
            </a:br>
            <a:r>
              <a:rPr lang="en-US" sz="2400" b="0" dirty="0">
                <a:solidFill>
                  <a:schemeClr val="accent2"/>
                </a:solidFill>
                <a:latin typeface="Comic Sans MS" pitchFamily="66" charset="0"/>
              </a:rPr>
              <a:t>Matthew 16:24-27; Galatians 5:24,25; 2:20; 2 Corinthians 5:15; 8:5; Luke 9:23</a:t>
            </a:r>
          </a:p>
        </p:txBody>
      </p:sp>
      <p:pic>
        <p:nvPicPr>
          <p:cNvPr id="3" name="Picture 2">
            <a:extLst>
              <a:ext uri="{FF2B5EF4-FFF2-40B4-BE49-F238E27FC236}">
                <a16:creationId xmlns:a16="http://schemas.microsoft.com/office/drawing/2014/main" id="{2BE82AA3-6133-4C19-9ED9-98DD2DFB74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301" y="1600200"/>
            <a:ext cx="3311099" cy="4414799"/>
          </a:xfrm>
          <a:prstGeom prst="rect">
            <a:avLst/>
          </a:prstGeom>
        </p:spPr>
      </p:pic>
      <p:sp>
        <p:nvSpPr>
          <p:cNvPr id="5" name="TextBox 4">
            <a:extLst>
              <a:ext uri="{FF2B5EF4-FFF2-40B4-BE49-F238E27FC236}">
                <a16:creationId xmlns:a16="http://schemas.microsoft.com/office/drawing/2014/main" id="{A1C5094D-C0CB-4492-88CE-6BE09BDF8D70}"/>
              </a:ext>
            </a:extLst>
          </p:cNvPr>
          <p:cNvSpPr txBox="1"/>
          <p:nvPr/>
        </p:nvSpPr>
        <p:spPr>
          <a:xfrm>
            <a:off x="6781800" y="6428601"/>
            <a:ext cx="2209800" cy="276999"/>
          </a:xfrm>
          <a:prstGeom prst="rect">
            <a:avLst/>
          </a:prstGeom>
          <a:solidFill>
            <a:schemeClr val="bg1"/>
          </a:solidFill>
        </p:spPr>
        <p:txBody>
          <a:bodyPr wrap="square" rtlCol="0">
            <a:spAutoFit/>
          </a:bodyPr>
          <a:lstStyle/>
          <a:p>
            <a:pPr algn="ctr"/>
            <a:r>
              <a:rPr lang="en-US" sz="1200" b="1" dirty="0">
                <a:solidFill>
                  <a:srgbClr val="FFFF00"/>
                </a:solidFill>
                <a:hlinkClick r:id="rId3"/>
              </a:rPr>
              <a:t>www.gospelway.com</a:t>
            </a:r>
            <a:endParaRPr lang="en-US" sz="1200" dirty="0"/>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051">
                                            <p:txEl>
                                              <p:pRg st="1" end="1"/>
                                            </p:txEl>
                                          </p:spTgt>
                                        </p:tgtEl>
                                        <p:attrNameLst>
                                          <p:attrName>style.visibility</p:attrName>
                                        </p:attrNameLst>
                                      </p:cBhvr>
                                      <p:to>
                                        <p:strVal val="visible"/>
                                      </p:to>
                                    </p:set>
                                    <p:animEffect transition="in" filter="barn(outVertical)">
                                      <p:cBhvr>
                                        <p:cTn id="7" dur="500"/>
                                        <p:tgtEl>
                                          <p:spTgt spid="20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a:xfrm>
            <a:off x="3810000" y="1296987"/>
            <a:ext cx="4876800" cy="3447098"/>
          </a:xfrm>
        </p:spPr>
        <p:txBody>
          <a:bodyPr>
            <a:spAutoFit/>
          </a:bodyPr>
          <a:lstStyle/>
          <a:p>
            <a:r>
              <a:rPr lang="en-US" sz="2400" b="0" dirty="0">
                <a:solidFill>
                  <a:schemeClr val="accent2"/>
                </a:solidFill>
                <a:latin typeface="Comic Sans MS" pitchFamily="66" charset="0"/>
              </a:rPr>
              <a:t>Galatians 2:20</a:t>
            </a:r>
          </a:p>
          <a:p>
            <a:r>
              <a:rPr lang="en-US" dirty="0"/>
              <a:t>Die to Self</a:t>
            </a:r>
          </a:p>
          <a:p>
            <a:r>
              <a:rPr lang="en-US" dirty="0"/>
              <a:t>Die to the Will of Men</a:t>
            </a:r>
          </a:p>
          <a:p>
            <a:r>
              <a:rPr lang="en-US" sz="2400" dirty="0">
                <a:solidFill>
                  <a:schemeClr val="accent1"/>
                </a:solidFill>
              </a:rPr>
              <a:t>Follow Divine Law over Human Law</a:t>
            </a:r>
            <a:br>
              <a:rPr lang="en-US" sz="2400" dirty="0">
                <a:solidFill>
                  <a:schemeClr val="accent1"/>
                </a:solidFill>
              </a:rPr>
            </a:br>
            <a:r>
              <a:rPr lang="en-US" sz="2400" b="0" dirty="0">
                <a:solidFill>
                  <a:schemeClr val="accent2"/>
                </a:solidFill>
                <a:latin typeface="Comic Sans MS" pitchFamily="66" charset="0"/>
              </a:rPr>
              <a:t>Colossians 2:20,8; Matthew 15:9</a:t>
            </a:r>
          </a:p>
          <a:p>
            <a:r>
              <a:rPr lang="en-US" sz="2400" dirty="0">
                <a:solidFill>
                  <a:schemeClr val="accent1"/>
                </a:solidFill>
              </a:rPr>
              <a:t>Please God Rather than People</a:t>
            </a:r>
            <a:br>
              <a:rPr lang="en-US" sz="2400" dirty="0">
                <a:solidFill>
                  <a:schemeClr val="accent1"/>
                </a:solidFill>
              </a:rPr>
            </a:br>
            <a:r>
              <a:rPr lang="en-US" sz="2400" b="0" dirty="0">
                <a:solidFill>
                  <a:schemeClr val="accent2"/>
                </a:solidFill>
                <a:latin typeface="Comic Sans MS" pitchFamily="66" charset="0"/>
              </a:rPr>
              <a:t>Galatians 6:14; John 12:42,43; Matthew 10:34-39</a:t>
            </a:r>
          </a:p>
        </p:txBody>
      </p:sp>
      <p:pic>
        <p:nvPicPr>
          <p:cNvPr id="4" name="Picture 3">
            <a:extLst>
              <a:ext uri="{FF2B5EF4-FFF2-40B4-BE49-F238E27FC236}">
                <a16:creationId xmlns:a16="http://schemas.microsoft.com/office/drawing/2014/main" id="{B10E4657-F56E-4FCA-80AD-C33C0F7E12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301" y="1600200"/>
            <a:ext cx="3311099" cy="4414799"/>
          </a:xfrm>
          <a:prstGeom prst="rect">
            <a:avLst/>
          </a:prstGeom>
        </p:spPr>
      </p:pic>
      <p:sp>
        <p:nvSpPr>
          <p:cNvPr id="8" name="Rectangle 2">
            <a:extLst>
              <a:ext uri="{FF2B5EF4-FFF2-40B4-BE49-F238E27FC236}">
                <a16:creationId xmlns:a16="http://schemas.microsoft.com/office/drawing/2014/main" id="{513B922F-FAA7-4AEF-8E56-39AD8152944F}"/>
              </a:ext>
            </a:extLst>
          </p:cNvPr>
          <p:cNvSpPr>
            <a:spLocks noGrp="1" noChangeArrowheads="1"/>
          </p:cNvSpPr>
          <p:nvPr>
            <p:ph type="title"/>
          </p:nvPr>
        </p:nvSpPr>
        <p:spPr>
          <a:xfrm>
            <a:off x="609600" y="547688"/>
            <a:ext cx="8001000" cy="593725"/>
          </a:xfrm>
          <a:ln/>
        </p:spPr>
        <p:txBody>
          <a:bodyPr/>
          <a:lstStyle/>
          <a:p>
            <a:r>
              <a:rPr lang="en-US" sz="3200" b="1" dirty="0">
                <a:latin typeface="Trebuchet MS" panose="020B0603020202020204" pitchFamily="34" charset="0"/>
              </a:rPr>
              <a:t>Have the Nails Pierced Your Hands/Feet?</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051">
                                            <p:txEl>
                                              <p:pRg st="3" end="3"/>
                                            </p:txEl>
                                          </p:spTgt>
                                        </p:tgtEl>
                                        <p:attrNameLst>
                                          <p:attrName>style.visibility</p:attrName>
                                        </p:attrNameLst>
                                      </p:cBhvr>
                                      <p:to>
                                        <p:strVal val="visible"/>
                                      </p:to>
                                    </p:set>
                                    <p:animEffect transition="in" filter="barn(outVertical)">
                                      <p:cBhvr>
                                        <p:cTn id="7" dur="500"/>
                                        <p:tgtEl>
                                          <p:spTgt spid="2051">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2051">
                                            <p:txEl>
                                              <p:pRg st="4" end="4"/>
                                            </p:txEl>
                                          </p:spTgt>
                                        </p:tgtEl>
                                        <p:attrNameLst>
                                          <p:attrName>style.visibility</p:attrName>
                                        </p:attrNameLst>
                                      </p:cBhvr>
                                      <p:to>
                                        <p:strVal val="visible"/>
                                      </p:to>
                                    </p:set>
                                    <p:animEffect transition="in" filter="barn(outVertical)">
                                      <p:cBhvr>
                                        <p:cTn id="12" dur="500"/>
                                        <p:tgtEl>
                                          <p:spTgt spid="2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a:xfrm>
            <a:off x="3810000" y="1296987"/>
            <a:ext cx="4876800" cy="4985980"/>
          </a:xfrm>
        </p:spPr>
        <p:txBody>
          <a:bodyPr>
            <a:spAutoFit/>
          </a:bodyPr>
          <a:lstStyle/>
          <a:p>
            <a:r>
              <a:rPr lang="en-US" sz="2400" b="0" dirty="0">
                <a:solidFill>
                  <a:schemeClr val="accent2"/>
                </a:solidFill>
                <a:latin typeface="Comic Sans MS" pitchFamily="66" charset="0"/>
              </a:rPr>
              <a:t>Galatians 2:20</a:t>
            </a:r>
          </a:p>
          <a:p>
            <a:r>
              <a:rPr lang="en-US" dirty="0"/>
              <a:t>Die to Self</a:t>
            </a:r>
          </a:p>
          <a:p>
            <a:r>
              <a:rPr lang="en-US" dirty="0"/>
              <a:t>Die to the Will of Men</a:t>
            </a:r>
          </a:p>
          <a:p>
            <a:r>
              <a:rPr lang="en-US" sz="2400" dirty="0">
                <a:solidFill>
                  <a:schemeClr val="accent1"/>
                </a:solidFill>
              </a:rPr>
              <a:t>Follow Divine Law over Human Law</a:t>
            </a:r>
            <a:endParaRPr lang="en-US" sz="2400" b="0" dirty="0">
              <a:solidFill>
                <a:schemeClr val="accent1"/>
              </a:solidFill>
              <a:latin typeface="Comic Sans MS" pitchFamily="66" charset="0"/>
            </a:endParaRPr>
          </a:p>
          <a:p>
            <a:r>
              <a:rPr lang="en-US" sz="2400" dirty="0">
                <a:solidFill>
                  <a:schemeClr val="accent1"/>
                </a:solidFill>
              </a:rPr>
              <a:t>Please God Rather than People</a:t>
            </a:r>
          </a:p>
          <a:p>
            <a:r>
              <a:rPr lang="en-US" dirty="0"/>
              <a:t>Die to Sin</a:t>
            </a:r>
            <a:br>
              <a:rPr lang="en-US" sz="2400" b="0" dirty="0">
                <a:solidFill>
                  <a:schemeClr val="accent2"/>
                </a:solidFill>
                <a:latin typeface="Comic Sans MS" pitchFamily="66" charset="0"/>
              </a:rPr>
            </a:br>
            <a:r>
              <a:rPr lang="en-US" sz="2400" b="0" dirty="0">
                <a:solidFill>
                  <a:schemeClr val="accent2"/>
                </a:solidFill>
                <a:latin typeface="Comic Sans MS" pitchFamily="66" charset="0"/>
              </a:rPr>
              <a:t>1 Peter 2:24 </a:t>
            </a:r>
          </a:p>
          <a:p>
            <a:r>
              <a:rPr lang="en-US" sz="2400" dirty="0">
                <a:solidFill>
                  <a:schemeClr val="accent1"/>
                </a:solidFill>
              </a:rPr>
              <a:t>Die to the Guilt of Sin</a:t>
            </a:r>
            <a:br>
              <a:rPr lang="en-US" sz="2400" dirty="0">
                <a:solidFill>
                  <a:schemeClr val="accent1"/>
                </a:solidFill>
              </a:rPr>
            </a:br>
            <a:r>
              <a:rPr lang="en-US" sz="2400" b="0" dirty="0">
                <a:solidFill>
                  <a:schemeClr val="accent2"/>
                </a:solidFill>
                <a:latin typeface="Comic Sans MS" pitchFamily="66" charset="0"/>
              </a:rPr>
              <a:t>Romans 6:1-7,17,18 </a:t>
            </a:r>
          </a:p>
          <a:p>
            <a:r>
              <a:rPr lang="en-US" sz="2400" dirty="0">
                <a:solidFill>
                  <a:schemeClr val="accent1"/>
                </a:solidFill>
              </a:rPr>
              <a:t>Die to the Practice of Sin</a:t>
            </a:r>
            <a:br>
              <a:rPr lang="en-US" sz="2400" dirty="0">
                <a:solidFill>
                  <a:schemeClr val="accent1"/>
                </a:solidFill>
              </a:rPr>
            </a:br>
            <a:r>
              <a:rPr lang="en-US" sz="2400" b="0" dirty="0">
                <a:solidFill>
                  <a:schemeClr val="accent2"/>
                </a:solidFill>
                <a:latin typeface="Comic Sans MS" pitchFamily="66" charset="0"/>
              </a:rPr>
              <a:t>Romans 6:1,2; 8:13,14; Colossians 3:3-14</a:t>
            </a:r>
          </a:p>
        </p:txBody>
      </p:sp>
      <p:pic>
        <p:nvPicPr>
          <p:cNvPr id="4" name="Picture 3">
            <a:extLst>
              <a:ext uri="{FF2B5EF4-FFF2-40B4-BE49-F238E27FC236}">
                <a16:creationId xmlns:a16="http://schemas.microsoft.com/office/drawing/2014/main" id="{B2CA1D9E-532A-4FE0-BBCF-5EAC5BDCD5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301" y="1600200"/>
            <a:ext cx="3311099" cy="4414799"/>
          </a:xfrm>
          <a:prstGeom prst="rect">
            <a:avLst/>
          </a:prstGeom>
        </p:spPr>
      </p:pic>
      <p:sp>
        <p:nvSpPr>
          <p:cNvPr id="12" name="Rectangle 2">
            <a:extLst>
              <a:ext uri="{FF2B5EF4-FFF2-40B4-BE49-F238E27FC236}">
                <a16:creationId xmlns:a16="http://schemas.microsoft.com/office/drawing/2014/main" id="{FB0BDACC-2535-468B-8E46-BAA666D1CFBC}"/>
              </a:ext>
            </a:extLst>
          </p:cNvPr>
          <p:cNvSpPr>
            <a:spLocks noGrp="1" noChangeArrowheads="1"/>
          </p:cNvSpPr>
          <p:nvPr>
            <p:ph type="title"/>
          </p:nvPr>
        </p:nvSpPr>
        <p:spPr>
          <a:xfrm>
            <a:off x="609600" y="547688"/>
            <a:ext cx="8001000" cy="593725"/>
          </a:xfrm>
          <a:ln/>
        </p:spPr>
        <p:txBody>
          <a:bodyPr/>
          <a:lstStyle/>
          <a:p>
            <a:r>
              <a:rPr lang="en-US" sz="3200" b="1" dirty="0">
                <a:latin typeface="Trebuchet MS" panose="020B0603020202020204" pitchFamily="34" charset="0"/>
              </a:rPr>
              <a:t>Have the Nails Pierced Your Hands/Feet?</a:t>
            </a: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051">
                                            <p:txEl>
                                              <p:pRg st="6" end="6"/>
                                            </p:txEl>
                                          </p:spTgt>
                                        </p:tgtEl>
                                        <p:attrNameLst>
                                          <p:attrName>style.visibility</p:attrName>
                                        </p:attrNameLst>
                                      </p:cBhvr>
                                      <p:to>
                                        <p:strVal val="visible"/>
                                      </p:to>
                                    </p:set>
                                    <p:animEffect transition="in" filter="barn(outVertical)">
                                      <p:cBhvr>
                                        <p:cTn id="7" dur="500"/>
                                        <p:tgtEl>
                                          <p:spTgt spid="2051">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051">
                                            <p:txEl>
                                              <p:pRg st="7" end="7"/>
                                            </p:txEl>
                                          </p:spTgt>
                                        </p:tgtEl>
                                        <p:attrNameLst>
                                          <p:attrName>style.visibility</p:attrName>
                                        </p:attrNameLst>
                                      </p:cBhvr>
                                      <p:to>
                                        <p:strVal val="visible"/>
                                      </p:to>
                                    </p:set>
                                    <p:animEffect transition="in" filter="barn(outVertical)">
                                      <p:cBhvr>
                                        <p:cTn id="12" dur="500"/>
                                        <p:tgtEl>
                                          <p:spTgt spid="20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idx="1"/>
          </p:nvPr>
        </p:nvSpPr>
        <p:spPr>
          <a:xfrm>
            <a:off x="3810000" y="1296987"/>
            <a:ext cx="4876800" cy="4616648"/>
          </a:xfrm>
        </p:spPr>
        <p:txBody>
          <a:bodyPr>
            <a:spAutoFit/>
          </a:bodyPr>
          <a:lstStyle/>
          <a:p>
            <a:r>
              <a:rPr lang="en-US" sz="2400" b="0" dirty="0">
                <a:solidFill>
                  <a:schemeClr val="accent2"/>
                </a:solidFill>
                <a:latin typeface="Comic Sans MS" pitchFamily="66" charset="0"/>
              </a:rPr>
              <a:t>Galatians 2:20</a:t>
            </a:r>
          </a:p>
          <a:p>
            <a:r>
              <a:rPr lang="en-US" dirty="0"/>
              <a:t>Die to Self</a:t>
            </a:r>
          </a:p>
          <a:p>
            <a:r>
              <a:rPr lang="en-US" dirty="0"/>
              <a:t>Die to the Will of Men</a:t>
            </a:r>
          </a:p>
          <a:p>
            <a:r>
              <a:rPr lang="en-US" sz="2400" dirty="0">
                <a:solidFill>
                  <a:schemeClr val="accent1"/>
                </a:solidFill>
              </a:rPr>
              <a:t>Follow Divine Law over Human Law</a:t>
            </a:r>
            <a:endParaRPr lang="en-US" sz="2400" b="0" dirty="0">
              <a:solidFill>
                <a:schemeClr val="accent1"/>
              </a:solidFill>
              <a:latin typeface="Comic Sans MS" pitchFamily="66" charset="0"/>
            </a:endParaRPr>
          </a:p>
          <a:p>
            <a:r>
              <a:rPr lang="en-US" sz="2400" dirty="0">
                <a:solidFill>
                  <a:schemeClr val="accent1"/>
                </a:solidFill>
              </a:rPr>
              <a:t>Please God Rather than People</a:t>
            </a:r>
          </a:p>
          <a:p>
            <a:r>
              <a:rPr lang="en-US" dirty="0"/>
              <a:t>Die to Sin</a:t>
            </a:r>
            <a:br>
              <a:rPr lang="en-US" sz="2400" b="0" dirty="0">
                <a:solidFill>
                  <a:schemeClr val="accent2"/>
                </a:solidFill>
                <a:latin typeface="Comic Sans MS" pitchFamily="66" charset="0"/>
              </a:rPr>
            </a:br>
            <a:r>
              <a:rPr lang="en-US" sz="2400" dirty="0">
                <a:solidFill>
                  <a:schemeClr val="accent1"/>
                </a:solidFill>
              </a:rPr>
              <a:t>Die to the Guilt of Sin</a:t>
            </a:r>
          </a:p>
          <a:p>
            <a:r>
              <a:rPr lang="en-US" sz="2400" dirty="0">
                <a:solidFill>
                  <a:schemeClr val="accent1"/>
                </a:solidFill>
              </a:rPr>
              <a:t>Die to the Practice of Sin</a:t>
            </a:r>
            <a:br>
              <a:rPr lang="en-US" sz="2400" dirty="0">
                <a:solidFill>
                  <a:schemeClr val="accent1"/>
                </a:solidFill>
              </a:rPr>
            </a:br>
            <a:endParaRPr lang="en-US" sz="2400" dirty="0">
              <a:solidFill>
                <a:schemeClr val="accent1"/>
              </a:solidFill>
            </a:endParaRPr>
          </a:p>
          <a:p>
            <a:r>
              <a:rPr lang="en-US" sz="2400" dirty="0">
                <a:solidFill>
                  <a:srgbClr val="FFFF00"/>
                </a:solidFill>
              </a:rPr>
              <a:t>2 Timothy 2:11 — To live with Jesus, we must die with Him. </a:t>
            </a:r>
          </a:p>
        </p:txBody>
      </p:sp>
      <p:pic>
        <p:nvPicPr>
          <p:cNvPr id="4" name="Picture 3">
            <a:extLst>
              <a:ext uri="{FF2B5EF4-FFF2-40B4-BE49-F238E27FC236}">
                <a16:creationId xmlns:a16="http://schemas.microsoft.com/office/drawing/2014/main" id="{E5B42D18-AD88-47B2-A389-C75FA8D14E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301" y="1600200"/>
            <a:ext cx="3311099" cy="4414799"/>
          </a:xfrm>
          <a:prstGeom prst="rect">
            <a:avLst/>
          </a:prstGeom>
        </p:spPr>
      </p:pic>
      <p:sp>
        <p:nvSpPr>
          <p:cNvPr id="10" name="Rectangle 2">
            <a:extLst>
              <a:ext uri="{FF2B5EF4-FFF2-40B4-BE49-F238E27FC236}">
                <a16:creationId xmlns:a16="http://schemas.microsoft.com/office/drawing/2014/main" id="{ADAC6CF7-08B5-4F90-9631-E3373C458EE7}"/>
              </a:ext>
            </a:extLst>
          </p:cNvPr>
          <p:cNvSpPr>
            <a:spLocks noGrp="1" noChangeArrowheads="1"/>
          </p:cNvSpPr>
          <p:nvPr>
            <p:ph type="title"/>
          </p:nvPr>
        </p:nvSpPr>
        <p:spPr>
          <a:xfrm>
            <a:off x="609600" y="547688"/>
            <a:ext cx="8001000" cy="593725"/>
          </a:xfrm>
          <a:ln/>
        </p:spPr>
        <p:txBody>
          <a:bodyPr/>
          <a:lstStyle/>
          <a:p>
            <a:r>
              <a:rPr lang="en-US" sz="3200" b="1" dirty="0">
                <a:latin typeface="Trebuchet MS" panose="020B0603020202020204" pitchFamily="34" charset="0"/>
              </a:rPr>
              <a:t>Have the Nails Pierced Your Hands/Feet?</a:t>
            </a:r>
          </a:p>
        </p:txBody>
      </p:sp>
    </p:spTree>
  </p:cSld>
  <p:clrMapOvr>
    <a:masterClrMapping/>
  </p:clrMapOvr>
  <p:transition>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36B294DB-218E-4459-BFB8-057F30484C3A}"/>
              </a:ext>
            </a:extLst>
          </p:cNvPr>
          <p:cNvSpPr txBox="1">
            <a:spLocks noChangeArrowheads="1"/>
          </p:cNvSpPr>
          <p:nvPr/>
        </p:nvSpPr>
        <p:spPr>
          <a:xfrm>
            <a:off x="457200" y="838200"/>
            <a:ext cx="8229600" cy="4445319"/>
          </a:xfrm>
          <a:prstGeom prst="rect">
            <a:avLst/>
          </a:prstGeom>
          <a:solidFill>
            <a:schemeClr val="bg1"/>
          </a:solidFill>
        </p:spPr>
        <p:txBody>
          <a:bodyPr vert="horz"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accent1">
                    <a:lumMod val="25000"/>
                  </a:schemeClr>
                </a:solidFill>
              </a:rPr>
              <a:t>© Copyright David E. Pratte, 2018</a:t>
            </a:r>
          </a:p>
          <a:p>
            <a:r>
              <a:rPr lang="en-US" b="1" dirty="0">
                <a:solidFill>
                  <a:schemeClr val="accent1">
                    <a:lumMod val="25000"/>
                  </a:schemeClr>
                </a:solidFill>
              </a:rPr>
              <a:t>Permission is granted to display this PowerPoint under the following conditions:</a:t>
            </a:r>
          </a:p>
          <a:p>
            <a:r>
              <a:rPr lang="en-US" b="1" dirty="0">
                <a:solidFill>
                  <a:schemeClr val="accent1">
                    <a:lumMod val="25000"/>
                  </a:schemeClr>
                </a:solidFill>
              </a:rPr>
              <a:t>* Display the link to</a:t>
            </a:r>
            <a:r>
              <a:rPr lang="en-US" b="1" dirty="0">
                <a:solidFill>
                  <a:srgbClr val="FFFF00"/>
                </a:solidFill>
              </a:rPr>
              <a:t> </a:t>
            </a:r>
            <a:r>
              <a:rPr lang="en-US" b="1" dirty="0">
                <a:solidFill>
                  <a:srgbClr val="FFFF00"/>
                </a:solidFill>
                <a:hlinkClick r:id="rId2"/>
              </a:rPr>
              <a:t>www.gospelway.com</a:t>
            </a:r>
            <a:r>
              <a:rPr lang="en-US" b="1" dirty="0">
                <a:solidFill>
                  <a:srgbClr val="FFFF00"/>
                </a:solidFill>
              </a:rPr>
              <a:t> </a:t>
            </a:r>
          </a:p>
          <a:p>
            <a:r>
              <a:rPr lang="en-US" b="1" dirty="0">
                <a:solidFill>
                  <a:schemeClr val="accent1">
                    <a:lumMod val="25000"/>
                  </a:schemeClr>
                </a:solidFill>
              </a:rPr>
              <a:t>* Minor changes in content are permitted, but no teaching should be presented that differs from the teaching in the article associated with this PowerPoint on </a:t>
            </a:r>
            <a:r>
              <a:rPr lang="en-US" b="1" dirty="0">
                <a:solidFill>
                  <a:srgbClr val="FFFF00"/>
                </a:solidFill>
                <a:hlinkClick r:id="rId3"/>
              </a:rPr>
              <a:t>www.gospelway.com/powerpoint</a:t>
            </a:r>
            <a:r>
              <a:rPr lang="en-US" b="1" dirty="0">
                <a:solidFill>
                  <a:srgbClr val="FFFF00"/>
                </a:solidFill>
              </a:rPr>
              <a:t> </a:t>
            </a:r>
          </a:p>
          <a:p>
            <a:r>
              <a:rPr lang="en-US" b="1" dirty="0">
                <a:solidFill>
                  <a:schemeClr val="accent1">
                    <a:lumMod val="25000"/>
                  </a:schemeClr>
                </a:solidFill>
              </a:rPr>
              <a:t>* If you have a website, please add a link to </a:t>
            </a:r>
            <a:r>
              <a:rPr lang="en-US" b="1" dirty="0">
                <a:solidFill>
                  <a:srgbClr val="FFFF00"/>
                </a:solidFill>
                <a:hlinkClick r:id="rId2"/>
              </a:rPr>
              <a:t>www.gospelway.com</a:t>
            </a:r>
            <a:r>
              <a:rPr lang="en-US" b="1" dirty="0">
                <a:solidFill>
                  <a:srgbClr val="FFFF00"/>
                </a:solidFill>
              </a:rPr>
              <a:t> </a:t>
            </a:r>
          </a:p>
          <a:p>
            <a:r>
              <a:rPr lang="en-US" sz="1400" dirty="0">
                <a:solidFill>
                  <a:srgbClr val="002060"/>
                </a:solidFill>
              </a:rPr>
              <a:t>Scripture quotations are generally from the New King James Version (NKJV), copyright 1982, 1988 by Thomas Nelson, Inc. Used by permission. All rights reserved.</a:t>
            </a:r>
            <a:endParaRPr lang="en-US" sz="1400" dirty="0"/>
          </a:p>
        </p:txBody>
      </p:sp>
      <p:sp>
        <p:nvSpPr>
          <p:cNvPr id="3" name="TextBox 2">
            <a:extLst>
              <a:ext uri="{FF2B5EF4-FFF2-40B4-BE49-F238E27FC236}">
                <a16:creationId xmlns:a16="http://schemas.microsoft.com/office/drawing/2014/main" id="{83326582-6300-4081-BC9D-EB0777F83B14}"/>
              </a:ext>
            </a:extLst>
          </p:cNvPr>
          <p:cNvSpPr txBox="1"/>
          <p:nvPr/>
        </p:nvSpPr>
        <p:spPr>
          <a:xfrm>
            <a:off x="6781800" y="6428601"/>
            <a:ext cx="2209800" cy="276999"/>
          </a:xfrm>
          <a:prstGeom prst="rect">
            <a:avLst/>
          </a:prstGeom>
          <a:solidFill>
            <a:schemeClr val="bg1"/>
          </a:solidFill>
        </p:spPr>
        <p:txBody>
          <a:bodyPr wrap="square" rtlCol="0">
            <a:spAutoFit/>
          </a:bodyPr>
          <a:lstStyle/>
          <a:p>
            <a:pPr algn="ctr"/>
            <a:r>
              <a:rPr lang="en-US" sz="1200" b="1" dirty="0">
                <a:solidFill>
                  <a:srgbClr val="FFFF00"/>
                </a:solidFill>
                <a:hlinkClick r:id="rId2"/>
              </a:rPr>
              <a:t>www.gospelway.com</a:t>
            </a:r>
            <a:endParaRPr lang="en-US" sz="1200" dirty="0"/>
          </a:p>
        </p:txBody>
      </p:sp>
    </p:spTree>
    <p:extLst>
      <p:ext uri="{BB962C8B-B14F-4D97-AF65-F5344CB8AC3E}">
        <p14:creationId xmlns:p14="http://schemas.microsoft.com/office/powerpoint/2010/main" val="1762696443"/>
      </p:ext>
    </p:extLst>
  </p:cSld>
  <p:clrMapOvr>
    <a:masterClrMapping/>
  </p:clrMapOvr>
  <p:transition>
    <p:split orient="vert" dir="in"/>
  </p:transition>
</p:sld>
</file>

<file path=ppt/theme/theme1.xml><?xml version="1.0" encoding="utf-8"?>
<a:theme xmlns:a="http://schemas.openxmlformats.org/drawingml/2006/main" name="Cross-Green.res2">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Tahoma-Trebuchet">
      <a:majorFont>
        <a:latin typeface="Tahoma"/>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Cross-Green.res2</Template>
  <TotalTime>245</TotalTime>
  <Words>323</Words>
  <Application>Microsoft Office PowerPoint</Application>
  <PresentationFormat>On-screen Show (4:3)</PresentationFormat>
  <Paragraphs>35</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Tahoma</vt:lpstr>
      <vt:lpstr>Comic Sans MS</vt:lpstr>
      <vt:lpstr>Cooper Black</vt:lpstr>
      <vt:lpstr>Times New Roman</vt:lpstr>
      <vt:lpstr>Trebuchet MS</vt:lpstr>
      <vt:lpstr>Cross-Green.res2</vt:lpstr>
      <vt:lpstr>Have the Nails Pierced Your Hands/Feet?</vt:lpstr>
      <vt:lpstr>Have the Nails Pierced Your Hands/Feet?</vt:lpstr>
      <vt:lpstr>Have the Nails Pierced Your Hands/Feet?</vt:lpstr>
      <vt:lpstr>Have the Nails Pierced Your Hands/Feet?</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Have You Been Crucified with Jesus? PowerPoint slides and charts</dc:title>
  <dc:subject>Jesus died to make us Christians, but Christians must be crucified with Him. What does it mean to be crucified with Christ and why it is important? Each of us needs to examine himself and ask whether he/she has been crucified with Christ. Have the nails pierced your hands and your feet? PowerPoint slides and charts</dc:subject>
  <dc:creator>David E. Pratte</dc:creator>
  <cp:keywords>death, crucifixion, died, dying, cross, selfishness, sin, family, sacrifice, faith, love, Bible, study, prayer, repentance, patience, temptation, God, Jesus, Christ, gospel, forgive, forgiveness, pray, patient,  - David E. Pratte; www.biblestudylessons.com</cp:keywords>
  <cp:lastModifiedBy>David Pratte</cp:lastModifiedBy>
  <cp:revision>46</cp:revision>
  <dcterms:created xsi:type="dcterms:W3CDTF">2012-02-10T18:18:39Z</dcterms:created>
  <dcterms:modified xsi:type="dcterms:W3CDTF">2022-01-25T20:03:42Z</dcterms:modified>
</cp:coreProperties>
</file>