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63" r:id="rId6"/>
    <p:sldId id="259" r:id="rId7"/>
    <p:sldId id="265" r:id="rId8"/>
    <p:sldId id="260" r:id="rId9"/>
    <p:sldId id="264" r:id="rId10"/>
    <p:sldId id="261" r:id="rId11"/>
    <p:sldId id="268" r:id="rId12"/>
    <p:sldId id="267" r:id="rId1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00"/>
    <a:srgbClr val="004DE6"/>
    <a:srgbClr val="003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041" autoAdjust="0"/>
    <p:restoredTop sz="94600"/>
  </p:normalViewPr>
  <p:slideViewPr>
    <p:cSldViewPr showGuides="1">
      <p:cViewPr varScale="1">
        <p:scale>
          <a:sx n="55" d="100"/>
          <a:sy n="55" d="100"/>
        </p:scale>
        <p:origin x="24" y="28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602567" y="2130426"/>
            <a:ext cx="64008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602567" y="3886200"/>
            <a:ext cx="54864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A9B9E7D-C1FB-48FF-8DF2-FC92D7211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F2FE63-6EAD-4FEC-99B9-ACDD517EB1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26C0A-FD6D-4073-B4E1-E6482A4D6C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1984" y="1600201"/>
            <a:ext cx="411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09985" y="1600201"/>
            <a:ext cx="411691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769D9-163E-4C14-9448-A52A58FF98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0D1ED-9083-42EE-A9B1-C2D772465C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F36CE4-1DAD-4A3A-9F9A-8758C8C231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B1C9D-B523-422E-A927-7DEF7A5B5E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2EC517-5175-4985-8FB1-232339CC3F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633CFB-DB1D-41C3-8ED0-D692099D3A4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51A95-D69B-4C11-AA16-2DFF6267A1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18700" y="274639"/>
            <a:ext cx="2108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91985" y="274639"/>
            <a:ext cx="6123516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031F48-2C62-4694-8A52-3035DDF09D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002060"/>
            </a:gs>
            <a:gs pos="50000">
              <a:srgbClr val="003296"/>
            </a:gs>
            <a:gs pos="100000">
              <a:srgbClr val="004DE6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3604684" y="274638"/>
            <a:ext cx="8422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3591985" y="1600201"/>
            <a:ext cx="843491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C16AE59-9322-4647-AA6B-8D2965FBFE6A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50000">
              <a:schemeClr val="accent1">
                <a:lumMod val="25000"/>
              </a:schemeClr>
            </a:gs>
            <a:gs pos="100000">
              <a:srgbClr val="008E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ah-sacrifice.res3,jpg.jpg">
            <a:extLst>
              <a:ext uri="{FF2B5EF4-FFF2-40B4-BE49-F238E27FC236}">
                <a16:creationId xmlns:a16="http://schemas.microsoft.com/office/drawing/2014/main" id="{B5265AC3-7DAE-5BC7-DD36-B1C35C310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80121"/>
            <a:ext cx="9677400" cy="485252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6401C065-7BE9-2B12-543D-255D04287E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81600" y="381000"/>
            <a:ext cx="6096000" cy="584775"/>
          </a:xfrm>
          <a:solidFill>
            <a:schemeClr val="accent1">
              <a:lumMod val="25000"/>
            </a:scheme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Lessons from Noah’s Family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9D6CCCD-7E9A-B948-8287-2ABD152A4E8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4346295"/>
            <a:ext cx="5375275" cy="584775"/>
          </a:xfrm>
          <a:solidFill>
            <a:schemeClr val="accent1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Characteristics of leaders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49070"/>
            <a:ext cx="8382000" cy="646331"/>
          </a:xfrm>
          <a:solidFill>
            <a:srgbClr val="002060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Characteristics of Godly Leaders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9372600" cy="5115246"/>
          </a:xfrm>
          <a:solidFill>
            <a:srgbClr val="002060">
              <a:alpha val="73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Righteousness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6:9; 7:1; Ezekiel 14:14,20; Hebrews 11:7 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Faith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Hebrews 11:7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200" b="1" dirty="0">
                <a:solidFill>
                  <a:srgbClr val="FFFF00"/>
                </a:solidFill>
              </a:rPr>
              <a:t>Obedience</a:t>
            </a:r>
            <a:br>
              <a:rPr lang="en-US" i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Hebrews 11:7</a:t>
            </a:r>
            <a:endParaRPr lang="en-US" sz="2800" i="1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Complete obedience: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Hebrews 11:7; Genesis 6:22; 7:5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Worship: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8:20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Teaching: 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Peter 2:5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dirty="0">
                <a:solidFill>
                  <a:schemeClr val="accent1"/>
                </a:solidFill>
              </a:rPr>
              <a:t>Courage to be different:</a:t>
            </a: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 1 Peter 3:20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bg2"/>
                </a:solidFill>
              </a:rPr>
              <a:t>Does your family live like Noah’s did?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50000">
              <a:schemeClr val="accent1">
                <a:lumMod val="25000"/>
              </a:schemeClr>
            </a:gs>
            <a:gs pos="100000">
              <a:srgbClr val="008E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ah-sacrifice.res3,jpg.jpg">
            <a:extLst>
              <a:ext uri="{FF2B5EF4-FFF2-40B4-BE49-F238E27FC236}">
                <a16:creationId xmlns:a16="http://schemas.microsoft.com/office/drawing/2014/main" id="{623E4AAE-2B24-2D8B-F2A2-652FD99E30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80121"/>
            <a:ext cx="9677400" cy="485252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E1FA97B-0ECD-1C46-E6AB-820A1AD8F0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81600" y="381000"/>
            <a:ext cx="6096000" cy="584775"/>
          </a:xfrm>
          <a:solidFill>
            <a:schemeClr val="accent1">
              <a:lumMod val="25000"/>
            </a:scheme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Lessons from Noah’s Family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6C15B4C-1D8D-9CF3-B039-A9595DA1AC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4346295"/>
            <a:ext cx="5375275" cy="1175706"/>
          </a:xfrm>
          <a:solidFill>
            <a:schemeClr val="accent1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Characteristics of leaders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Success as a parent</a:t>
            </a:r>
          </a:p>
        </p:txBody>
      </p:sp>
    </p:spTree>
  </p:cSld>
  <p:clrMapOvr>
    <a:masterClrMapping/>
  </p:clrMapOvr>
  <p:transition>
    <p:wipe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49070"/>
            <a:ext cx="8382000" cy="646331"/>
          </a:xfrm>
          <a:solidFill>
            <a:srgbClr val="002060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Success as a Parent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46212" y="2188524"/>
            <a:ext cx="9374188" cy="4278094"/>
          </a:xfrm>
          <a:solidFill>
            <a:srgbClr val="002060">
              <a:alpha val="73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Noah Raised His Family in a Wicked World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6:1-13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Yet Noah Saved His Family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6:18; 7:1,7,13,23; 8:16,18;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Hebrews 11:7; 1 Peter 3:20,21;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Peter 2:5,9; Proverbs 22:6</a:t>
            </a:r>
          </a:p>
          <a:p>
            <a:pPr marL="0" indent="0" algn="ctr">
              <a:buNone/>
            </a:pPr>
            <a:r>
              <a:rPr lang="en-US" sz="2800" b="1" dirty="0"/>
              <a:t>Parents, do you have the courage, like Noah, to be different from the world and succeed in raising your children?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50000">
              <a:schemeClr val="accent1">
                <a:lumMod val="25000"/>
              </a:schemeClr>
            </a:gs>
            <a:gs pos="100000">
              <a:srgbClr val="008E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ah-sacrifice.res3,jpg.jpg">
            <a:extLst>
              <a:ext uri="{FF2B5EF4-FFF2-40B4-BE49-F238E27FC236}">
                <a16:creationId xmlns:a16="http://schemas.microsoft.com/office/drawing/2014/main" id="{22FD017A-E95E-144E-ED7B-BA046CB92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43475"/>
            <a:ext cx="9677400" cy="4852525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96000727-BDFB-E060-426D-BAC23E8F4A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81600" y="381000"/>
            <a:ext cx="6096000" cy="584775"/>
          </a:xfrm>
          <a:solidFill>
            <a:schemeClr val="accent1">
              <a:lumMod val="25000"/>
            </a:scheme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Lessons from Noah’s Family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C9129917-6BC4-9FB5-7C24-49774E1BF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346295"/>
            <a:ext cx="5375275" cy="1766637"/>
          </a:xfrm>
          <a:prstGeom prst="rect">
            <a:avLst/>
          </a:prstGeom>
          <a:solidFill>
            <a:schemeClr val="accent1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3200" b="1" kern="0" dirty="0">
                <a:solidFill>
                  <a:srgbClr val="FFFF00"/>
                </a:solidFill>
              </a:rPr>
              <a:t>Characteristics of leaders</a:t>
            </a:r>
          </a:p>
          <a:p>
            <a:pPr algn="ctr"/>
            <a:r>
              <a:rPr lang="en-US" sz="3200" b="1" kern="0" dirty="0">
                <a:solidFill>
                  <a:srgbClr val="FFFF00"/>
                </a:solidFill>
              </a:rPr>
              <a:t>Success as a parent</a:t>
            </a:r>
          </a:p>
          <a:p>
            <a:pPr algn="ctr"/>
            <a:r>
              <a:rPr lang="en-US" sz="3200" b="1" kern="0" dirty="0">
                <a:solidFill>
                  <a:srgbClr val="FFFF00"/>
                </a:solidFill>
              </a:rPr>
              <a:t>Influence of parents</a:t>
            </a:r>
          </a:p>
        </p:txBody>
      </p:sp>
    </p:spTree>
  </p:cSld>
  <p:clrMapOvr>
    <a:masterClrMapping/>
  </p:clrMapOvr>
  <p:transition>
    <p:wipe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49070"/>
            <a:ext cx="8382000" cy="646331"/>
          </a:xfrm>
          <a:solidFill>
            <a:srgbClr val="002060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Influence of Parents’ Conduct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1012" y="1687794"/>
            <a:ext cx="8688388" cy="4856714"/>
          </a:xfrm>
          <a:solidFill>
            <a:srgbClr val="002060">
              <a:alpha val="73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Noah’s One Failure Brought Harm </a:t>
            </a:r>
            <a:br>
              <a:rPr lang="en-US" sz="3200" b="1" dirty="0">
                <a:solidFill>
                  <a:srgbClr val="FFFF00"/>
                </a:solidFill>
              </a:rPr>
            </a:br>
            <a:r>
              <a:rPr lang="en-US" sz="3200" b="1" dirty="0">
                <a:solidFill>
                  <a:srgbClr val="FFFF00"/>
                </a:solidFill>
              </a:rPr>
              <a:t>on His Family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9:20-27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Parents Today Influence Their Children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2 Timothy 1:5; Ezekiel 16:44; 1 Kings 15:3; Matthew 18:6,7 </a:t>
            </a:r>
          </a:p>
          <a:p>
            <a:pPr marL="0" indent="0" algn="ctr"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Drinking alcoholic beverages</a:t>
            </a:r>
            <a:br>
              <a:rPr lang="en-US" b="1" i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Proverbs 20:1; 23:29-35 </a:t>
            </a:r>
          </a:p>
          <a:p>
            <a:pPr marL="0" indent="0" algn="ctr"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Indecent clothing</a:t>
            </a:r>
            <a:br>
              <a:rPr lang="en-US" b="1" i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3:7-11; 3:21; Exodus 28:42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50000">
              <a:schemeClr val="accent1">
                <a:lumMod val="25000"/>
              </a:schemeClr>
            </a:gs>
            <a:gs pos="100000">
              <a:srgbClr val="008E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oah-sacrifice.res3,jpg.jpg">
            <a:extLst>
              <a:ext uri="{FF2B5EF4-FFF2-40B4-BE49-F238E27FC236}">
                <a16:creationId xmlns:a16="http://schemas.microsoft.com/office/drawing/2014/main" id="{DC0DCF63-2369-0911-C8BD-C7A2C20D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80121"/>
            <a:ext cx="9677400" cy="4852525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77A3FFC3-201D-43F7-6D6B-EB03E1159E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81600" y="381000"/>
            <a:ext cx="6096000" cy="584775"/>
          </a:xfrm>
          <a:solidFill>
            <a:schemeClr val="accent1">
              <a:lumMod val="25000"/>
            </a:scheme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Lessons from Noah’s Family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C8D0BBC-28DB-A0A8-2655-38D5B59D2D2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38200" y="4346295"/>
            <a:ext cx="5375275" cy="2357568"/>
          </a:xfrm>
          <a:solidFill>
            <a:schemeClr val="accent1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</a:rPr>
              <a:t>Characteristics of leaders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Success as a parent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Influence of parents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</a:rPr>
              <a:t>Choosing a companion</a:t>
            </a:r>
          </a:p>
        </p:txBody>
      </p:sp>
    </p:spTree>
  </p:cSld>
  <p:clrMapOvr>
    <a:masterClrMapping/>
  </p:clrMapOvr>
  <p:transition>
    <p:wipe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649070"/>
            <a:ext cx="8382000" cy="646331"/>
          </a:xfrm>
          <a:solidFill>
            <a:srgbClr val="002060"/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sz="3600" b="1" dirty="0"/>
              <a:t>Choosing a Marriage Companion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7212" y="2059698"/>
            <a:ext cx="8535988" cy="2468368"/>
          </a:xfrm>
          <a:solidFill>
            <a:srgbClr val="002060">
              <a:alpha val="73000"/>
            </a:srgbClr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People of the World Chose Unwisely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Genesis 6:2; Nehemiah 13:26,27; </a:t>
            </a:r>
            <a:b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Deuteronomy 7:3,4; 1 Corinthians 15:33</a:t>
            </a:r>
            <a:endParaRPr lang="en-US" sz="2800" b="1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00"/>
                </a:solidFill>
              </a:rPr>
              <a:t>Noah’s Family Chose Godly Companions</a:t>
            </a:r>
            <a:br>
              <a:rPr lang="en-US" b="1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800" dirty="0">
                <a:solidFill>
                  <a:schemeClr val="accent2"/>
                </a:solidFill>
                <a:latin typeface="Comic Sans MS" pitchFamily="66" charset="0"/>
              </a:rPr>
              <a:t>Proverbs 31:30; Matthew 6:33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50000">
              <a:schemeClr val="accent1">
                <a:lumMod val="25000"/>
              </a:schemeClr>
            </a:gs>
            <a:gs pos="100000">
              <a:srgbClr val="008E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oah-sacrifice.res3,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19200"/>
            <a:ext cx="9677400" cy="4852525"/>
          </a:xfrm>
          <a:prstGeom prst="rect">
            <a:avLst/>
          </a:prstGeom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181600" y="381000"/>
            <a:ext cx="6096000" cy="584775"/>
          </a:xfrm>
          <a:solidFill>
            <a:schemeClr val="accent1">
              <a:lumMod val="25000"/>
            </a:schemeClr>
          </a:solidFill>
        </p:spPr>
        <p:txBody>
          <a:bodyPr wrap="square" anchor="ctr" anchorCtr="0">
            <a:spAutoFit/>
          </a:bodyPr>
          <a:lstStyle/>
          <a:p>
            <a:pPr algn="ctr"/>
            <a:r>
              <a:rPr lang="en-US" b="1" dirty="0"/>
              <a:t>Lessons from Noah’s Family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8920E8-AFEF-C774-3FB4-8929427EA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346295"/>
            <a:ext cx="5375275" cy="2357568"/>
          </a:xfrm>
          <a:prstGeom prst="rect">
            <a:avLst/>
          </a:prstGeom>
          <a:solidFill>
            <a:schemeClr val="accent1">
              <a:lumMod val="2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FFFF"/>
              </a:buClr>
              <a:buFontTx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en-US" sz="3200" b="1" kern="0">
                <a:solidFill>
                  <a:srgbClr val="FFFF00"/>
                </a:solidFill>
              </a:rPr>
              <a:t>Characteristics of leaders</a:t>
            </a:r>
          </a:p>
          <a:p>
            <a:pPr algn="ctr"/>
            <a:r>
              <a:rPr lang="en-US" sz="3200" b="1" kern="0">
                <a:solidFill>
                  <a:srgbClr val="FFFF00"/>
                </a:solidFill>
              </a:rPr>
              <a:t>Success as a parent</a:t>
            </a:r>
          </a:p>
          <a:p>
            <a:pPr algn="ctr"/>
            <a:r>
              <a:rPr lang="en-US" sz="3200" b="1" kern="0">
                <a:solidFill>
                  <a:srgbClr val="FFFF00"/>
                </a:solidFill>
              </a:rPr>
              <a:t>Influence of parents</a:t>
            </a:r>
          </a:p>
          <a:p>
            <a:pPr algn="ctr"/>
            <a:r>
              <a:rPr lang="en-US" sz="3200" b="1" kern="0">
                <a:solidFill>
                  <a:srgbClr val="FFFF00"/>
                </a:solidFill>
              </a:rPr>
              <a:t>Choosing a companion</a:t>
            </a:r>
            <a:endParaRPr lang="en-US" sz="3200" b="1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E1EE6-C3CB-1DB3-A86C-4DBB2B2E9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>
            <a:extLst>
              <a:ext uri="{FF2B5EF4-FFF2-40B4-BE49-F238E27FC236}">
                <a16:creationId xmlns:a16="http://schemas.microsoft.com/office/drawing/2014/main" id="{0CEFE1E2-CCBC-12F3-4254-157DA9EC4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17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10000"/>
              </a:schemeClr>
            </a:gs>
            <a:gs pos="50000">
              <a:schemeClr val="accent1">
                <a:lumMod val="25000"/>
              </a:schemeClr>
            </a:gs>
            <a:gs pos="100000">
              <a:srgbClr val="008E00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A2545538-4F04-D871-9A22-11DAD44A0718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2024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BibleStudyLessons.com/powerpoint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2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1FF738-869E-6F7A-8AD0-E261EB7193B6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biblestudylessons.com</a:t>
            </a:r>
            <a:r>
              <a:rPr lang="en-US" sz="16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13415366"/>
      </p:ext>
    </p:extLst>
  </p:cSld>
  <p:clrMapOvr>
    <a:masterClrMapping/>
  </p:clrMapOvr>
  <p:transition>
    <p:wipe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heme/theme1.xml><?xml version="1.0" encoding="utf-8"?>
<a:theme xmlns:a="http://schemas.openxmlformats.org/drawingml/2006/main" name="Blue-burst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Liberty-Tahoma">
      <a:majorFont>
        <a:latin typeface="Liberty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18A5FF"/>
        </a:accent1>
        <a:accent2>
          <a:srgbClr val="8080FF"/>
        </a:accent2>
        <a:accent3>
          <a:srgbClr val="AAAAC0"/>
        </a:accent3>
        <a:accent4>
          <a:srgbClr val="DADADA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4398EE"/>
        </a:accent1>
        <a:accent2>
          <a:srgbClr val="B471F5"/>
        </a:accent2>
        <a:accent3>
          <a:srgbClr val="AAAAC0"/>
        </a:accent3>
        <a:accent4>
          <a:srgbClr val="DADADA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9B9BFF"/>
        </a:accent1>
        <a:accent2>
          <a:srgbClr val="D2C913"/>
        </a:accent2>
        <a:accent3>
          <a:srgbClr val="AAAAC0"/>
        </a:accent3>
        <a:accent4>
          <a:srgbClr val="DADADA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696969"/>
        </a:dk1>
        <a:lt1>
          <a:srgbClr val="FFFFFF"/>
        </a:lt1>
        <a:dk2>
          <a:srgbClr val="000080"/>
        </a:dk2>
        <a:lt2>
          <a:srgbClr val="FFFFFF"/>
        </a:lt2>
        <a:accent1>
          <a:srgbClr val="79C937"/>
        </a:accent1>
        <a:accent2>
          <a:srgbClr val="EDBB12"/>
        </a:accent2>
        <a:accent3>
          <a:srgbClr val="AAAAC0"/>
        </a:accent3>
        <a:accent4>
          <a:srgbClr val="DADADA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18A5FF"/>
        </a:accent1>
        <a:accent2>
          <a:srgbClr val="8080FF"/>
        </a:accent2>
        <a:accent3>
          <a:srgbClr val="FFFFFF"/>
        </a:accent3>
        <a:accent4>
          <a:srgbClr val="000000"/>
        </a:accent4>
        <a:accent5>
          <a:srgbClr val="ABCFFF"/>
        </a:accent5>
        <a:accent6>
          <a:srgbClr val="7373E7"/>
        </a:accent6>
        <a:hlink>
          <a:srgbClr val="9ED9FF"/>
        </a:hlink>
        <a:folHlink>
          <a:srgbClr val="BDB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398EE"/>
        </a:accent1>
        <a:accent2>
          <a:srgbClr val="B471F5"/>
        </a:accent2>
        <a:accent3>
          <a:srgbClr val="FFFFFF"/>
        </a:accent3>
        <a:accent4>
          <a:srgbClr val="000000"/>
        </a:accent4>
        <a:accent5>
          <a:srgbClr val="B0CAF5"/>
        </a:accent5>
        <a:accent6>
          <a:srgbClr val="A366DE"/>
        </a:accent6>
        <a:hlink>
          <a:srgbClr val="BDBEFF"/>
        </a:hlink>
        <a:folHlink>
          <a:srgbClr val="9FE8F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B9BFF"/>
        </a:accent1>
        <a:accent2>
          <a:srgbClr val="D2C913"/>
        </a:accent2>
        <a:accent3>
          <a:srgbClr val="FFFFFF"/>
        </a:accent3>
        <a:accent4>
          <a:srgbClr val="000000"/>
        </a:accent4>
        <a:accent5>
          <a:srgbClr val="CBCBFF"/>
        </a:accent5>
        <a:accent6>
          <a:srgbClr val="BEB610"/>
        </a:accent6>
        <a:hlink>
          <a:srgbClr val="E8F3AF"/>
        </a:hlink>
        <a:folHlink>
          <a:srgbClr val="FBDF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79C937"/>
        </a:accent1>
        <a:accent2>
          <a:srgbClr val="EDBB12"/>
        </a:accent2>
        <a:accent3>
          <a:srgbClr val="FFFFFF"/>
        </a:accent3>
        <a:accent4>
          <a:srgbClr val="000000"/>
        </a:accent4>
        <a:accent5>
          <a:srgbClr val="BEE1AE"/>
        </a:accent5>
        <a:accent6>
          <a:srgbClr val="D7A90F"/>
        </a:accent6>
        <a:hlink>
          <a:srgbClr val="D9D9FF"/>
        </a:hlink>
        <a:folHlink>
          <a:srgbClr val="FFD9E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Blue-burst.per</Template>
  <TotalTime>704</TotalTime>
  <Words>406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Comic Sans MS</vt:lpstr>
      <vt:lpstr>Liberty</vt:lpstr>
      <vt:lpstr>Tahoma</vt:lpstr>
      <vt:lpstr>Blue-burst.per</vt:lpstr>
      <vt:lpstr>PowerPoint Presentation</vt:lpstr>
      <vt:lpstr>Lessons from Noah’s Family</vt:lpstr>
      <vt:lpstr>Characteristics of Godly Leaders</vt:lpstr>
      <vt:lpstr>Lessons from Noah’s Family</vt:lpstr>
      <vt:lpstr>Success as a Parent</vt:lpstr>
      <vt:lpstr>Lessons from Noah’s Family</vt:lpstr>
      <vt:lpstr>Influence of Parents’ Conduct</vt:lpstr>
      <vt:lpstr>Lessons from Noah’s Family</vt:lpstr>
      <vt:lpstr>Choosing a Marriage Companion</vt:lpstr>
      <vt:lpstr>Lessons from Noah’s Family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Noah as a Husband and Father; David E. Pratte, https://gospelway.com</dc:title>
  <dc:subject>Noah as a Husband and Father; David E. Pratte, https://gospelway.com</dc:subject>
  <dc:creator>David E. Pratte</dc:creator>
  <cp:keywords>Noah's family characteristics leaders raising children example influence parents godly choosing companion wife husband marriage</cp:keywords>
  <cp:lastModifiedBy>David Pratte</cp:lastModifiedBy>
  <cp:revision>99</cp:revision>
  <dcterms:created xsi:type="dcterms:W3CDTF">2010-05-21T19:52:43Z</dcterms:created>
  <dcterms:modified xsi:type="dcterms:W3CDTF">2024-11-15T20:48:01Z</dcterms:modified>
  <cp:category>F-g; BT-L-Gen</cp:category>
</cp:coreProperties>
</file>