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4">
  <p:sldMasterIdLst>
    <p:sldMasterId id="2147483648" r:id="rId1"/>
  </p:sldMasterIdLst>
  <p:notesMasterIdLst>
    <p:notesMasterId r:id="rId24"/>
  </p:notesMasterIdLst>
  <p:sldIdLst>
    <p:sldId id="258" r:id="rId2"/>
    <p:sldId id="256" r:id="rId3"/>
    <p:sldId id="334" r:id="rId4"/>
    <p:sldId id="303" r:id="rId5"/>
    <p:sldId id="316" r:id="rId6"/>
    <p:sldId id="317" r:id="rId7"/>
    <p:sldId id="318" r:id="rId8"/>
    <p:sldId id="335" r:id="rId9"/>
    <p:sldId id="432" r:id="rId10"/>
    <p:sldId id="351" r:id="rId11"/>
    <p:sldId id="429" r:id="rId12"/>
    <p:sldId id="430" r:id="rId13"/>
    <p:sldId id="344" r:id="rId14"/>
    <p:sldId id="425" r:id="rId15"/>
    <p:sldId id="426" r:id="rId16"/>
    <p:sldId id="427" r:id="rId17"/>
    <p:sldId id="428" r:id="rId18"/>
    <p:sldId id="433" r:id="rId19"/>
    <p:sldId id="431" r:id="rId20"/>
    <p:sldId id="434" r:id="rId21"/>
    <p:sldId id="424" r:id="rId22"/>
    <p:sldId id="407" r:id="rId23"/>
  </p:sldIdLst>
  <p:sldSz cx="12192000" cy="6858000"/>
  <p:notesSz cx="7010400" cy="9296400"/>
  <p:embeddedFontLst>
    <p:embeddedFont>
      <p:font typeface="Algerian" panose="04020705040A02060702" pitchFamily="82" charset="0"/>
      <p:regular r:id="rId25"/>
    </p:embeddedFont>
    <p:embeddedFont>
      <p:font typeface="ArgosContour" pitchFamily="2" charset="0"/>
      <p:regular r:id="rId26"/>
    </p:embeddedFont>
    <p:embeddedFont>
      <p:font typeface="Bookman Old Style" panose="02050604050505020204" pitchFamily="18" charset="0"/>
      <p:regular r:id="rId27"/>
      <p:bold r:id="rId28"/>
      <p:italic r:id="rId29"/>
      <p:boldItalic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Comic Sans MS" panose="030F0702030302020204" pitchFamily="66" charset="0"/>
      <p:regular r:id="rId35"/>
      <p:bold r:id="rId36"/>
      <p:italic r:id="rId37"/>
      <p:boldItalic r:id="rId38"/>
    </p:embeddedFont>
    <p:embeddedFont>
      <p:font typeface="Cooper Black" panose="0208090404030B020404" pitchFamily="18" charset="0"/>
      <p:regular r:id="rId39"/>
    </p:embeddedFont>
    <p:embeddedFont>
      <p:font typeface="Tahoma" panose="020B0604030504040204" pitchFamily="34" charset="0"/>
      <p:regular r:id="rId40"/>
      <p:bold r:id="rId41"/>
    </p:embeddedFont>
    <p:embeddedFont>
      <p:font typeface="Trebuchet MS" panose="020B0603020202020204" pitchFamily="34" charset="0"/>
      <p:regular r:id="rId42"/>
      <p:bold r:id="rId43"/>
      <p:italic r:id="rId44"/>
      <p:boldItalic r:id="rId45"/>
    </p:embeddedFont>
  </p:embeddedFont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d Pratte" initials="DP" lastIdx="1" clrIdx="0">
    <p:extLst>
      <p:ext uri="{19B8F6BF-5375-455C-9EA6-DF929625EA0E}">
        <p15:presenceInfo xmlns:p15="http://schemas.microsoft.com/office/powerpoint/2012/main" userId="b025c337b1ca126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FFFF00"/>
    <a:srgbClr val="A50021"/>
    <a:srgbClr val="000099"/>
    <a:srgbClr val="3333FF"/>
    <a:srgbClr val="006600"/>
    <a:srgbClr val="0000CC"/>
    <a:srgbClr val="255997"/>
    <a:srgbClr val="3072C2"/>
    <a:srgbClr val="85AF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669" autoAdjust="0"/>
    <p:restoredTop sz="92829" autoAdjust="0"/>
  </p:normalViewPr>
  <p:slideViewPr>
    <p:cSldViewPr showGuides="1">
      <p:cViewPr varScale="1">
        <p:scale>
          <a:sx n="57" d="100"/>
          <a:sy n="57" d="100"/>
        </p:scale>
        <p:origin x="51" y="69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5" d="100"/>
        <a:sy n="5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font" Target="fonts/font18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46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41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45" Type="http://schemas.openxmlformats.org/officeDocument/2006/relationships/font" Target="fonts/font2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4" Type="http://schemas.openxmlformats.org/officeDocument/2006/relationships/font" Target="fonts/font2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font" Target="fonts/font19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8AE7724-F89D-434E-875D-CE2B3B36F62C}" type="datetimeFigureOut">
              <a:rPr lang="en-US" smtClean="0"/>
              <a:pPr/>
              <a:t>1/25/22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A791749-5BC2-43B7-B2AD-DDDAC45E00F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2285" y="1279526"/>
            <a:ext cx="10365316" cy="5027613"/>
          </a:xfrm>
        </p:spPr>
        <p:txBody>
          <a:bodyPr/>
          <a:lstStyle>
            <a:lvl1pPr>
              <a:defRPr sz="2400" b="0"/>
            </a:lvl1pPr>
            <a:lvl2pPr marL="168275" lvl="1" indent="339725" algn="l">
              <a:defRPr sz="2200"/>
            </a:lvl2pPr>
            <a:lvl3pPr marL="906463" lvl="2" indent="-284163">
              <a:defRPr sz="2200"/>
            </a:lvl3pPr>
            <a:lvl4pPr marL="1477963" lvl="3" indent="-457200">
              <a:defRPr/>
            </a:lvl4pPr>
            <a:lvl5pPr marL="2049463" lvl="4" indent="-457200">
              <a:defRPr/>
            </a:lvl5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1F2048-3D42-407A-9D28-C83CBC387D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F92636-9D43-48C2-9413-C1B4AECB7D8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F7CAC6-6D5F-4690-8F3F-253CE573C9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79526"/>
            <a:ext cx="5080000" cy="5027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79526"/>
            <a:ext cx="5080000" cy="5027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6DED69-2848-454A-A3E5-CA18CCA62AA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0474DC-4236-4098-A9FD-F54F53D0CA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C5AEBF-944A-4F68-9707-0F0B9747D7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6272D9-EC81-4C08-AA85-7246CFBD000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BB3E24-8372-419E-A57C-424937A7834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363DB0-0B75-4BD8-9C8C-8CA2940363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6CDE35-B606-46E7-B573-8D32A650BC5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547688"/>
            <a:ext cx="2590800" cy="57594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547688"/>
            <a:ext cx="7569200" cy="5759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ECE27E-C1DD-47DD-8654-BD4CC06692C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rgbClr val="C00000"/>
            </a:gs>
            <a:gs pos="50000">
              <a:srgbClr val="800000"/>
            </a:gs>
            <a:gs pos="100000">
              <a:srgbClr val="C00000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547689"/>
            <a:ext cx="10363200" cy="593725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279526"/>
            <a:ext cx="10363200" cy="502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97625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97625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97625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fld id="{ADD9027C-462F-4D67-AD24-58FA963681B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edg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9pPr>
    </p:titleStyle>
    <p:body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n-lt"/>
          <a:ea typeface="+mn-ea"/>
          <a:cs typeface="+mn-cs"/>
        </a:defRPr>
      </a:lvl1pPr>
      <a:lvl2pPr marL="114300" algn="ctr" rtl="0" eaLnBrk="1" fontAlgn="base" hangingPunct="1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n-lt"/>
        </a:defRPr>
      </a:lvl2pPr>
      <a:lvl3pPr marL="396875" indent="-168275" algn="l" rtl="0" eaLnBrk="1" fontAlgn="base" hangingPunct="1">
        <a:spcBef>
          <a:spcPct val="0"/>
        </a:spcBef>
        <a:spcAft>
          <a:spcPct val="0"/>
        </a:spcAft>
        <a:buChar char="•"/>
        <a:defRPr sz="2400" b="1" i="1">
          <a:solidFill>
            <a:schemeClr val="bg1"/>
          </a:solidFill>
          <a:latin typeface="+mn-lt"/>
        </a:defRPr>
      </a:lvl3pPr>
      <a:lvl4pPr marL="744538" indent="-233363" algn="l" rtl="0" eaLnBrk="1" fontAlgn="base" hangingPunct="1">
        <a:spcBef>
          <a:spcPct val="0"/>
        </a:spcBef>
        <a:spcAft>
          <a:spcPct val="0"/>
        </a:spcAft>
        <a:buChar char="–"/>
        <a:defRPr sz="2200">
          <a:solidFill>
            <a:schemeClr val="bg1"/>
          </a:solidFill>
          <a:latin typeface="+mn-lt"/>
        </a:defRPr>
      </a:lvl4pPr>
      <a:lvl5pPr marL="10890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5pPr>
      <a:lvl6pPr marL="15462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6pPr>
      <a:lvl7pPr marL="20034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7pPr>
      <a:lvl8pPr marL="24606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8pPr>
      <a:lvl9pPr marL="29178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67E058A-BE83-4555-A4E2-607B76F51D22}"/>
              </a:ext>
            </a:extLst>
          </p:cNvPr>
          <p:cNvSpPr txBox="1"/>
          <p:nvPr/>
        </p:nvSpPr>
        <p:spPr>
          <a:xfrm>
            <a:off x="6705600" y="1066800"/>
            <a:ext cx="3276598" cy="2862322"/>
          </a:xfrm>
          <a:prstGeom prst="rect">
            <a:avLst/>
          </a:prstGeom>
          <a:gradFill flip="none" rotWithShape="1">
            <a:gsLst>
              <a:gs pos="0">
                <a:srgbClr val="A50021"/>
              </a:gs>
              <a:gs pos="74000">
                <a:srgbClr val="C00000"/>
              </a:gs>
              <a:gs pos="100000">
                <a:srgbClr val="A50021"/>
              </a:gs>
            </a:gsLst>
            <a:path path="rect">
              <a:fillToRect l="100000" t="100000"/>
            </a:path>
            <a:tileRect r="-100000" b="-100000"/>
          </a:gradFill>
          <a:ln w="41275" cmpd="thickThin">
            <a:solidFill>
              <a:schemeClr val="tx2"/>
            </a:solidFill>
          </a:ln>
          <a:effectLst>
            <a:outerShdw blurRad="165100" dist="254000" dir="2700000" algn="tl" rotWithShape="0">
              <a:schemeClr val="accent1">
                <a:lumMod val="1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96850" h="190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FF00"/>
                </a:solidFill>
                <a:latin typeface="ArgosContour" pitchFamily="2" charset="0"/>
              </a:rPr>
              <a:t>Video Bible Study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B7A2F4-7EDE-4644-B59D-E0D1B7DC24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2362200"/>
            <a:ext cx="3543300" cy="2362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86E8D83-9758-44FF-9C1A-A68FB7EDFCEF}"/>
              </a:ext>
            </a:extLst>
          </p:cNvPr>
          <p:cNvSpPr txBox="1"/>
          <p:nvPr/>
        </p:nvSpPr>
        <p:spPr>
          <a:xfrm>
            <a:off x="3886200" y="5786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+mn-lt"/>
              </a:rPr>
              <a:t>www.gospelway.com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94F419-0C0B-45EA-A231-9FF958642A43}"/>
              </a:ext>
            </a:extLst>
          </p:cNvPr>
          <p:cNvSpPr txBox="1"/>
          <p:nvPr/>
        </p:nvSpPr>
        <p:spPr>
          <a:xfrm>
            <a:off x="6553200" y="4456094"/>
            <a:ext cx="3733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lgerian" panose="04020705040A02060702" pitchFamily="82" charset="0"/>
              </a:rPr>
              <a:t>presented by </a:t>
            </a:r>
            <a:br>
              <a:rPr lang="en-US" sz="2800" dirty="0">
                <a:latin typeface="Algerian" panose="04020705040A02060702" pitchFamily="82" charset="0"/>
              </a:rPr>
            </a:br>
            <a:r>
              <a:rPr lang="en-US" sz="2800" dirty="0">
                <a:latin typeface="Algerian" panose="04020705040A02060702" pitchFamily="82" charset="0"/>
              </a:rPr>
              <a:t>David E. Pratte</a:t>
            </a:r>
          </a:p>
        </p:txBody>
      </p:sp>
    </p:spTree>
    <p:extLst>
      <p:ext uri="{BB962C8B-B14F-4D97-AF65-F5344CB8AC3E}">
        <p14:creationId xmlns:p14="http://schemas.microsoft.com/office/powerpoint/2010/main" val="1510978630"/>
      </p:ext>
    </p:extLst>
  </p:cSld>
  <p:clrMapOvr>
    <a:masterClrMapping/>
  </p:clrMapOvr>
  <p:transition spd="slow"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B7A2F4-7EDE-4644-B59D-E0D1B7DC24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133600"/>
            <a:ext cx="3543300" cy="2362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E487EFC-A9F8-43DA-BD7D-195687AC27D4}"/>
              </a:ext>
            </a:extLst>
          </p:cNvPr>
          <p:cNvSpPr txBox="1"/>
          <p:nvPr/>
        </p:nvSpPr>
        <p:spPr>
          <a:xfrm>
            <a:off x="3200400" y="5105400"/>
            <a:ext cx="5753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+mn-lt"/>
              </a:rPr>
              <a:t>© Copyright David E. Pratte, 2021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009373-4638-4797-9163-632DBAA3E847}"/>
              </a:ext>
            </a:extLst>
          </p:cNvPr>
          <p:cNvSpPr txBox="1"/>
          <p:nvPr/>
        </p:nvSpPr>
        <p:spPr>
          <a:xfrm>
            <a:off x="2057400" y="5710536"/>
            <a:ext cx="807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+mn-lt"/>
              </a:rPr>
              <a:t>Scripture quotations are generally from the New King James Version (NKJV), copyright 1982, 1988 by Thomas Nelson, Inc. used by permission. All rights reserved.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B501B9-1620-4D41-BEAB-5D62324E8F19}"/>
              </a:ext>
            </a:extLst>
          </p:cNvPr>
          <p:cNvSpPr txBox="1"/>
          <p:nvPr/>
        </p:nvSpPr>
        <p:spPr>
          <a:xfrm>
            <a:off x="6477000" y="1219200"/>
            <a:ext cx="3962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The Prophecy of Obadiah </a:t>
            </a:r>
          </a:p>
          <a:p>
            <a:pPr algn="ctr"/>
            <a:r>
              <a:rPr lang="en-US" sz="28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Number 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1EC510-7C35-4287-BA51-03B81A035968}"/>
              </a:ext>
            </a:extLst>
          </p:cNvPr>
          <p:cNvSpPr txBox="1"/>
          <p:nvPr/>
        </p:nvSpPr>
        <p:spPr>
          <a:xfrm>
            <a:off x="6553200" y="3445370"/>
            <a:ext cx="396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+mn-lt"/>
              </a:rPr>
              <a:t>Thanks to Christians in the Hillcrest church for their participation.</a:t>
            </a:r>
          </a:p>
        </p:txBody>
      </p:sp>
    </p:spTree>
  </p:cSld>
  <p:clrMapOvr>
    <a:masterClrMapping/>
  </p:clrMapOvr>
  <p:transition spd="slow"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B7A2F4-7EDE-4644-B59D-E0D1B7DC24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676400"/>
            <a:ext cx="3543300" cy="2362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009373-4638-4797-9163-632DBAA3E847}"/>
              </a:ext>
            </a:extLst>
          </p:cNvPr>
          <p:cNvSpPr txBox="1"/>
          <p:nvPr/>
        </p:nvSpPr>
        <p:spPr>
          <a:xfrm>
            <a:off x="2057400" y="5080338"/>
            <a:ext cx="838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n-lt"/>
              </a:rPr>
              <a:t>Available at </a:t>
            </a:r>
            <a:br>
              <a:rPr lang="en-US" dirty="0">
                <a:latin typeface="+mn-lt"/>
              </a:rPr>
            </a:br>
            <a:r>
              <a:rPr lang="en-US" sz="3200" b="1" dirty="0">
                <a:latin typeface="+mn-lt"/>
              </a:rPr>
              <a:t>www.biblestudylessons.com/classbooks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B501B9-1620-4D41-BEAB-5D62324E8F19}"/>
              </a:ext>
            </a:extLst>
          </p:cNvPr>
          <p:cNvSpPr txBox="1"/>
          <p:nvPr/>
        </p:nvSpPr>
        <p:spPr>
          <a:xfrm>
            <a:off x="6248400" y="1431429"/>
            <a:ext cx="39624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Questions from </a:t>
            </a:r>
            <a:r>
              <a:rPr lang="en-US" sz="32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Bible Study Questions on Hosea, Joel, Amos, Obadiah</a:t>
            </a:r>
          </a:p>
        </p:txBody>
      </p:sp>
    </p:spTree>
    <p:extLst>
      <p:ext uri="{BB962C8B-B14F-4D97-AF65-F5344CB8AC3E}">
        <p14:creationId xmlns:p14="http://schemas.microsoft.com/office/powerpoint/2010/main" val="434060294"/>
      </p:ext>
    </p:extLst>
  </p:cSld>
  <p:clrMapOvr>
    <a:masterClrMapping/>
  </p:clrMapOvr>
  <p:transition spd="slow"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1" y="482026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i="1" dirty="0"/>
              <a:t>Understanding Old Testament prophecy</a:t>
            </a:r>
            <a:endParaRPr lang="en-US" sz="3200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09600" y="1219200"/>
            <a:ext cx="10972800" cy="5355312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200"/>
              </a:spcBef>
            </a:pP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* </a:t>
            </a:r>
            <a:r>
              <a:rPr lang="en-US" sz="28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The prophets are part of Scripture, and all Scripture is profitable to equip us in our service to God today</a:t>
            </a: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b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2800" dirty="0">
                <a:solidFill>
                  <a:schemeClr val="accent2"/>
                </a:solidFill>
                <a:latin typeface="Trebuchet MS" panose="020B0603020202020204" pitchFamily="34" charset="0"/>
              </a:rPr>
              <a:t>– 2 Timothy 3:16,17; Romans 15:4; 1 Corinthians 10:6,11.</a:t>
            </a: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* </a:t>
            </a:r>
            <a:r>
              <a:rPr lang="en-US" sz="28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Old Testament history may help us understand the background behind prophets’ teachings</a:t>
            </a: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. 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* </a:t>
            </a:r>
            <a:r>
              <a:rPr lang="en-US" sz="28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The prophets often used symbolic teaching.</a:t>
            </a: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28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But that does not give us the right to assign a meaning to the symbols according to our own imagination</a:t>
            </a: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. 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*</a:t>
            </a:r>
            <a:r>
              <a:rPr lang="en-US" sz="28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 The prophets often included predictions about the Messiah, His Kingdom, and His message.</a:t>
            </a: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en-US" sz="28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* Often New Testament writers give us an inspired explanation.</a:t>
            </a: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endParaRPr lang="en-US" sz="2800" b="1" kern="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</p:spTree>
  </p:cSld>
  <p:clrMapOvr>
    <a:masterClrMapping/>
  </p:clrMapOvr>
  <p:transition spd="slow"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1" y="482026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i="1" dirty="0"/>
              <a:t>Periods of Bible history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447800" y="1219200"/>
            <a:ext cx="9296400" cy="5539978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Before the Flood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(Creation to the flood)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2.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After the Flood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(the flood to the call of Abraham)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3.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Patriarchs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(the call of Abraham to the death of Joseph)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4.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Egyptian Bondage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(Joseph’s death to crossing Red Sea)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5.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Wilderness Wandering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(Red Sea to crossing the Jordan)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6.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Conquest of Canaan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(crossing Jordan to Joshua’s death)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7.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Judges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(death of Joshua to crowning of King Saul)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8.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United Kingdom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(crowning of Saul to death of Solomon)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9.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Divided Kingdom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(death of Solomon to the fall of Israel)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10.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Judah Alone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(the fall of Israel to the fall of Judah)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11.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Babylonian Captivity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(fall of Judah to end of captivity)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12.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Restoration of Israel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(return to the completion of OT) 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13.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Years of Silence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(completion of OT to the birth of Jesus)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14.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Life of Christ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(from the birth of Jesus to His ascension)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15.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Early Church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(Jesus’ ascension to the completion of NT) </a:t>
            </a:r>
          </a:p>
        </p:txBody>
      </p:sp>
    </p:spTree>
    <p:extLst>
      <p:ext uri="{BB962C8B-B14F-4D97-AF65-F5344CB8AC3E}">
        <p14:creationId xmlns:p14="http://schemas.microsoft.com/office/powerpoint/2010/main" val="3126522649"/>
      </p:ext>
    </p:extLst>
  </p:cSld>
  <p:clrMapOvr>
    <a:masterClrMapping/>
  </p:clrMapOvr>
  <p:transition spd="slow"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1" y="482026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i="1" dirty="0"/>
              <a:t>Prophets by Period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BA73319-02B2-41A4-A014-3293930C70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2002294"/>
              </p:ext>
            </p:extLst>
          </p:nvPr>
        </p:nvGraphicFramePr>
        <p:xfrm>
          <a:off x="762000" y="1295400"/>
          <a:ext cx="10515600" cy="5090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8497">
                  <a:extLst>
                    <a:ext uri="{9D8B030D-6E8A-4147-A177-3AD203B41FA5}">
                      <a16:colId xmlns:a16="http://schemas.microsoft.com/office/drawing/2014/main" val="1085562538"/>
                    </a:ext>
                  </a:extLst>
                </a:gridCol>
                <a:gridCol w="3453036">
                  <a:extLst>
                    <a:ext uri="{9D8B030D-6E8A-4147-A177-3AD203B41FA5}">
                      <a16:colId xmlns:a16="http://schemas.microsoft.com/office/drawing/2014/main" val="1145993946"/>
                    </a:ext>
                  </a:extLst>
                </a:gridCol>
                <a:gridCol w="3454067">
                  <a:extLst>
                    <a:ext uri="{9D8B030D-6E8A-4147-A177-3AD203B41FA5}">
                      <a16:colId xmlns:a16="http://schemas.microsoft.com/office/drawing/2014/main" val="479471347"/>
                    </a:ext>
                  </a:extLst>
                </a:gridCol>
              </a:tblGrid>
              <a:tr h="3434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rgbClr val="3333FF"/>
                          </a:solidFill>
                          <a:effectLst/>
                          <a:latin typeface="+mj-lt"/>
                        </a:rPr>
                        <a:t>Period of History</a:t>
                      </a:r>
                      <a:endParaRPr lang="en-US" sz="2800">
                        <a:solidFill>
                          <a:srgbClr val="3333FF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rgbClr val="3333FF"/>
                          </a:solidFill>
                          <a:effectLst/>
                          <a:latin typeface="+mj-lt"/>
                        </a:rPr>
                        <a:t>Prophets</a:t>
                      </a:r>
                      <a:endParaRPr lang="en-US" sz="2800" dirty="0">
                        <a:solidFill>
                          <a:srgbClr val="3333FF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397729"/>
                  </a:ext>
                </a:extLst>
              </a:tr>
              <a:tr h="140677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effectLst/>
                          <a:latin typeface="Trebuchet MS" panose="020B0603020202020204" pitchFamily="34" charset="0"/>
                        </a:rPr>
                        <a:t>Divided Kingdom</a:t>
                      </a:r>
                      <a:endParaRPr lang="en-US" sz="28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5002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solidFill>
                            <a:srgbClr val="FFFF00"/>
                          </a:solidFill>
                          <a:effectLst/>
                          <a:latin typeface="Trebuchet MS" panose="020B0603020202020204" pitchFamily="34" charset="0"/>
                        </a:rPr>
                        <a:t>Israel: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Jonah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Amos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Hosea</a:t>
                      </a:r>
                      <a:endParaRPr lang="en-US" sz="2800" dirty="0">
                        <a:solidFill>
                          <a:schemeClr val="accent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5002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solidFill>
                            <a:srgbClr val="FFFF00"/>
                          </a:solidFill>
                          <a:effectLst/>
                          <a:latin typeface="Trebuchet MS" panose="020B0603020202020204" pitchFamily="34" charset="0"/>
                        </a:rPr>
                        <a:t>Judah: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Obadiah (?)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  <a:defRPr/>
                      </a:pPr>
                      <a:r>
                        <a:rPr lang="en-US" sz="28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Joel (?)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Isaiah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Micah </a:t>
                      </a:r>
                      <a:endParaRPr lang="en-US" sz="2800" dirty="0">
                        <a:solidFill>
                          <a:schemeClr val="accent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A5002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6286687"/>
                  </a:ext>
                </a:extLst>
              </a:tr>
              <a:tr h="84406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effectLst/>
                          <a:latin typeface="Trebuchet MS" panose="020B0603020202020204" pitchFamily="34" charset="0"/>
                        </a:rPr>
                        <a:t>Judah Alone</a:t>
                      </a:r>
                      <a:endParaRPr lang="en-US" sz="28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rgbClr val="A5002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Jeremiah (Lamentations)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Zephaniah, Nahum (?), Habakkuk (?)</a:t>
                      </a:r>
                      <a:endParaRPr lang="en-US" sz="2800" dirty="0">
                        <a:solidFill>
                          <a:schemeClr val="accent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rgbClr val="A5002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468788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effectLst/>
                          <a:latin typeface="Trebuchet MS" panose="020B0603020202020204" pitchFamily="34" charset="0"/>
                        </a:rPr>
                        <a:t>Babylonian Captivity</a:t>
                      </a:r>
                      <a:endParaRPr lang="en-US" sz="28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rgbClr val="A5002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Ezekiel, Daniel </a:t>
                      </a:r>
                      <a:endParaRPr lang="en-US" sz="2800" dirty="0">
                        <a:solidFill>
                          <a:schemeClr val="accent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rgbClr val="A5002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47159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effectLst/>
                          <a:latin typeface="Trebuchet MS" panose="020B0603020202020204" pitchFamily="34" charset="0"/>
                        </a:rPr>
                        <a:t>Return from Captivity</a:t>
                      </a:r>
                      <a:endParaRPr lang="en-US" sz="28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rgbClr val="A5002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Haggai, Zechariah, Malachi</a:t>
                      </a:r>
                      <a:endParaRPr lang="en-US" sz="2800" dirty="0">
                        <a:solidFill>
                          <a:schemeClr val="accent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rgbClr val="A5002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4138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4922872"/>
      </p:ext>
    </p:extLst>
  </p:cSld>
  <p:clrMapOvr>
    <a:masterClrMapping/>
  </p:clrMapOvr>
  <p:transition spd="slow"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1" y="482026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i="1" dirty="0"/>
              <a:t>Themes of the Minor Prophets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85800" y="1219200"/>
            <a:ext cx="10744200" cy="5170646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Hosea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Israel’s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unfaithfulness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compared to Hosea’s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 wife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Joel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Locust plague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shows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Israel’s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need to repent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Amos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Israel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would go into captivity for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sins like the surrounding nations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Obadiah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Fall of Edom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for rejoicing in Judah’s affliction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Jonah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God uses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a fish and a plant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to teach Jonah His concern for the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salvation of Nineveh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and all people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Micah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God puts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Israel and Judah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on trial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for their sins.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Nahum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Prophecy of the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fall of Nineveh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Habakkuk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Habakkuk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questions God’s punishments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Zephaniah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God’s wrath is coming against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Jerusalem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and surrounding nations, but a remnant will be spared. 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Haggai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Returning Jews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 should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rebuild the temple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Zechariah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The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future glory of God’s people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Malachi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 Spiritual restoration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among the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returned Jews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7009482"/>
      </p:ext>
    </p:extLst>
  </p:cSld>
  <p:clrMapOvr>
    <a:masterClrMapping/>
  </p:clrMapOvr>
  <p:transition spd="slow"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93B0CF4-4717-4F8B-8758-CA927BE5B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1" y="533400"/>
            <a:ext cx="8410575" cy="584775"/>
          </a:xfrm>
          <a:prstGeom prst="rect">
            <a:avLst/>
          </a:prstGeom>
          <a:solidFill>
            <a:srgbClr val="000000">
              <a:alpha val="84706"/>
            </a:srgbClr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3200" b="1" i="1" kern="0" dirty="0"/>
              <a:t>Theme and Major Divisions of Obadiah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E88683F-1006-46DD-86AD-113C406AB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408361"/>
            <a:ext cx="9753600" cy="3016210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indent="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rgbClr val="FFFF00"/>
                </a:solidFill>
                <a:latin typeface="+mn-lt"/>
              </a:rPr>
              <a:t>Theme: </a:t>
            </a:r>
            <a:r>
              <a:rPr lang="en-US" sz="2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Obadiah prophesied the fall of Edom for rejoicing in Judah’s affliction.</a:t>
            </a:r>
            <a:r>
              <a:rPr lang="en-US" sz="2800" b="1" dirty="0"/>
              <a:t> </a:t>
            </a:r>
          </a:p>
          <a:p>
            <a:pPr marL="0" marR="0" indent="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chemeClr val="accent1"/>
                </a:solidFill>
                <a:latin typeface="Trebuchet MS" panose="020B0603020202020204" pitchFamily="34" charset="0"/>
              </a:rPr>
              <a:t>Major divisions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Verses 1-9 — Prediction of Edom’s doom 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Verses 10-16 – Edom condemned for rejoicing and taking spoils in Judah’s fall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Verses 17-21 — Prediction of Judah’s exaltation</a:t>
            </a:r>
          </a:p>
        </p:txBody>
      </p:sp>
    </p:spTree>
    <p:extLst>
      <p:ext uri="{BB962C8B-B14F-4D97-AF65-F5344CB8AC3E}">
        <p14:creationId xmlns:p14="http://schemas.microsoft.com/office/powerpoint/2010/main" val="1329084546"/>
      </p:ext>
    </p:extLst>
  </p:cSld>
  <p:clrMapOvr>
    <a:masterClrMapping/>
  </p:clrMapOvr>
  <p:transition spd="slow"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A894939-956F-48FE-ADC2-37D41E5F7B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9143" y="344487"/>
            <a:ext cx="8113713" cy="6169025"/>
          </a:xfrm>
          <a:prstGeom prst="rect">
            <a:avLst/>
          </a:prstGeom>
          <a:solidFill>
            <a:srgbClr val="800000"/>
          </a:solidFill>
          <a:ln w="9525">
            <a:solidFill>
              <a:srgbClr val="FFFF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33691149"/>
      </p:ext>
    </p:extLst>
  </p:cSld>
  <p:clrMapOvr>
    <a:masterClrMapping/>
  </p:clrMapOvr>
  <p:transition spd="slow"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3AC348B8-61EE-44F5-99F5-9DF5F5EFAA84}"/>
              </a:ext>
            </a:extLst>
          </p:cNvPr>
          <p:cNvSpPr txBox="1"/>
          <p:nvPr/>
        </p:nvSpPr>
        <p:spPr>
          <a:xfrm>
            <a:off x="228600" y="5029200"/>
            <a:ext cx="106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Bible Mapper 5.0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4B4E34-2FC0-4288-8110-ED44AAA513C4}"/>
              </a:ext>
            </a:extLst>
          </p:cNvPr>
          <p:cNvSpPr txBox="1"/>
          <p:nvPr/>
        </p:nvSpPr>
        <p:spPr>
          <a:xfrm>
            <a:off x="304800" y="1941493"/>
            <a:ext cx="2438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Nations around Israel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7AA8B1-E73B-49CB-A732-DE71D80FAF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708" y="0"/>
            <a:ext cx="50725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844145"/>
      </p:ext>
    </p:extLst>
  </p:cSld>
  <p:clrMapOvr>
    <a:masterClrMapping/>
  </p:clrMapOvr>
  <p:transition spd="slow">
    <p:wedg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93B0CF4-4717-4F8B-8758-CA927BE5B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46782"/>
            <a:ext cx="9067799" cy="523220"/>
          </a:xfrm>
          <a:prstGeom prst="rect">
            <a:avLst/>
          </a:prstGeom>
          <a:solidFill>
            <a:srgbClr val="000000">
              <a:alpha val="84706"/>
            </a:srgbClr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Conflict Between Israel and Edom</a:t>
            </a:r>
            <a:endParaRPr lang="en-US" sz="2800" b="1" dirty="0">
              <a:solidFill>
                <a:schemeClr val="accent1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E88683F-1006-46DD-86AD-113C406AB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136332"/>
            <a:ext cx="11353800" cy="5416868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="1" i="1" dirty="0">
                <a:solidFill>
                  <a:schemeClr val="accent1"/>
                </a:solidFill>
                <a:latin typeface="+mj-lt"/>
              </a:rPr>
              <a:t>“The elder will serve the younger” - </a:t>
            </a: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Genesis 25:22,23</a:t>
            </a:r>
            <a:endParaRPr lang="en-US" sz="2400" b="1" i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  <a:p>
            <a:r>
              <a:rPr lang="en-US" sz="2800" i="1" dirty="0">
                <a:latin typeface="+mj-lt"/>
              </a:rPr>
              <a:t>Refers to the </a:t>
            </a:r>
            <a:r>
              <a:rPr lang="en-US" sz="2800" b="1" i="1" dirty="0">
                <a:solidFill>
                  <a:schemeClr val="accent1"/>
                </a:solidFill>
                <a:latin typeface="+mj-lt"/>
              </a:rPr>
              <a:t>nations</a:t>
            </a:r>
            <a:r>
              <a:rPr lang="en-US" sz="2800" i="1" dirty="0">
                <a:latin typeface="+mj-lt"/>
              </a:rPr>
              <a:t> of descendants, not to the two individuals.</a:t>
            </a:r>
          </a:p>
          <a:p>
            <a:r>
              <a:rPr lang="en-US" sz="2800" i="1" dirty="0">
                <a:latin typeface="+mj-lt"/>
              </a:rPr>
              <a:t>No reference to eternal salvation.</a:t>
            </a:r>
            <a:endParaRPr lang="en-US" sz="2800" dirty="0">
              <a:latin typeface="+mj-lt"/>
            </a:endParaRPr>
          </a:p>
          <a:p>
            <a:r>
              <a:rPr lang="en-US" sz="2800" dirty="0">
                <a:latin typeface="+mj-lt"/>
              </a:rPr>
              <a:t>Fulfillment: </a:t>
            </a: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1 Chronicles 18:12,13; 2 Samuel 8:14; 2 Kings 14:7,22</a:t>
            </a:r>
          </a:p>
          <a:p>
            <a:r>
              <a:rPr lang="en-US" sz="2800" b="1" i="1" dirty="0">
                <a:solidFill>
                  <a:schemeClr val="accent1"/>
                </a:solidFill>
                <a:latin typeface="+mj-lt"/>
              </a:rPr>
              <a:t>“Jacob have I loved and Esau have I hated” -</a:t>
            </a:r>
            <a:r>
              <a:rPr lang="en-US" sz="2800" b="1" i="1" dirty="0">
                <a:latin typeface="+mj-lt"/>
              </a:rPr>
              <a:t> </a:t>
            </a:r>
            <a:r>
              <a:rPr lang="en-US" sz="2800" dirty="0">
                <a:solidFill>
                  <a:schemeClr val="accent2"/>
                </a:solidFill>
                <a:latin typeface="+mj-lt"/>
              </a:rPr>
              <a:t>Malachi 1:2,3</a:t>
            </a:r>
            <a:endParaRPr lang="en-US" sz="2800" i="1" dirty="0">
              <a:solidFill>
                <a:schemeClr val="accent2"/>
              </a:solidFill>
              <a:latin typeface="+mj-lt"/>
            </a:endParaRPr>
          </a:p>
          <a:p>
            <a:r>
              <a:rPr lang="en-US" sz="2800" i="1" dirty="0">
                <a:latin typeface="+mj-lt"/>
              </a:rPr>
              <a:t>No reference to eternal destinies. </a:t>
            </a:r>
            <a:endParaRPr lang="en-US" sz="2800" dirty="0">
              <a:latin typeface="+mj-lt"/>
            </a:endParaRPr>
          </a:p>
          <a:p>
            <a:r>
              <a:rPr lang="en-US" sz="2800" dirty="0">
                <a:latin typeface="+mj-lt"/>
              </a:rPr>
              <a:t>Also refers to the </a:t>
            </a:r>
            <a:r>
              <a:rPr lang="en-US" sz="2800" b="1" i="1" dirty="0">
                <a:latin typeface="+mj-lt"/>
              </a:rPr>
              <a:t>nations</a:t>
            </a:r>
            <a:r>
              <a:rPr lang="en-US" sz="2800" dirty="0">
                <a:latin typeface="+mj-lt"/>
              </a:rPr>
              <a:t> of descendants, not to individuals.</a:t>
            </a:r>
          </a:p>
          <a:p>
            <a:r>
              <a:rPr lang="en-US" sz="2800" dirty="0">
                <a:latin typeface="+mj-lt"/>
              </a:rPr>
              <a:t>“Hate” means a lesser love </a:t>
            </a: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(Genesis 29:33; Luke 14:26). </a:t>
            </a:r>
          </a:p>
          <a:p>
            <a:r>
              <a:rPr lang="en-US" sz="2800" b="1" dirty="0">
                <a:solidFill>
                  <a:schemeClr val="accent1"/>
                </a:solidFill>
                <a:latin typeface="+mj-lt"/>
              </a:rPr>
              <a:t>Conflict between Israel and Edom </a:t>
            </a:r>
            <a:br>
              <a:rPr lang="en-US" sz="2800" b="1" dirty="0">
                <a:latin typeface="+mj-lt"/>
              </a:rPr>
            </a:b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Amos 1:11; Num. 20:14-20; 1 Sam. 14:47; 1 Kings 11:14-17; 2 Chron. 20:22; 21:8</a:t>
            </a:r>
          </a:p>
          <a:p>
            <a:r>
              <a:rPr lang="en-US" sz="2800" dirty="0">
                <a:latin typeface="+mj-lt"/>
              </a:rPr>
              <a:t>Punishment on Edom: </a:t>
            </a: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Genesis 27:40; 2 Samuel 8:14; 2 Chronicles 25:11,12; Psalm 60:8; 83:5-15; Isaiah 34:5-13; 63:1-6; Jeremiah 49:7-22; Ezekiel 25:12-14; 35:1-15; Amos 1:11,12; 9:12; Malachi 1:2-5; Romans 9:10-13</a:t>
            </a:r>
          </a:p>
        </p:txBody>
      </p:sp>
    </p:spTree>
    <p:extLst>
      <p:ext uri="{BB962C8B-B14F-4D97-AF65-F5344CB8AC3E}">
        <p14:creationId xmlns:p14="http://schemas.microsoft.com/office/powerpoint/2010/main" val="300228555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93B0CF4-4717-4F8B-8758-CA927BE5B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685800"/>
            <a:ext cx="11201400" cy="584775"/>
          </a:xfrm>
          <a:prstGeom prst="rect">
            <a:avLst/>
          </a:prstGeom>
          <a:solidFill>
            <a:srgbClr val="000000">
              <a:alpha val="84706"/>
            </a:srgbClr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Pride of Your Heart Has Deceived You </a:t>
            </a:r>
            <a:r>
              <a:rPr lang="en-US" sz="3200" b="1" dirty="0">
                <a:effectLst/>
              </a:rPr>
              <a:t>- Verses 1-9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E88683F-1006-46DD-86AD-113C406AB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777186"/>
            <a:ext cx="11201400" cy="1015663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Edom would be small among the nations and greatly despised.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They trusted in secure location, but God would bring them down.</a:t>
            </a:r>
          </a:p>
        </p:txBody>
      </p:sp>
    </p:spTree>
    <p:extLst>
      <p:ext uri="{BB962C8B-B14F-4D97-AF65-F5344CB8AC3E}">
        <p14:creationId xmlns:p14="http://schemas.microsoft.com/office/powerpoint/2010/main" val="46023730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3AC348B8-61EE-44F5-99F5-9DF5F5EFAA84}"/>
              </a:ext>
            </a:extLst>
          </p:cNvPr>
          <p:cNvSpPr txBox="1"/>
          <p:nvPr/>
        </p:nvSpPr>
        <p:spPr>
          <a:xfrm>
            <a:off x="228600" y="5029200"/>
            <a:ext cx="106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Bible Mapper 5.0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4B4E34-2FC0-4288-8110-ED44AAA513C4}"/>
              </a:ext>
            </a:extLst>
          </p:cNvPr>
          <p:cNvSpPr txBox="1"/>
          <p:nvPr/>
        </p:nvSpPr>
        <p:spPr>
          <a:xfrm>
            <a:off x="304800" y="1941493"/>
            <a:ext cx="243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Cities of Edom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531E6D-0A0A-4E4A-AE1E-705B22D33A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184" y="711654"/>
            <a:ext cx="8020050" cy="515574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086F32E-BDCB-477C-9BA6-CE62AF077020}"/>
              </a:ext>
            </a:extLst>
          </p:cNvPr>
          <p:cNvSpPr txBox="1"/>
          <p:nvPr/>
        </p:nvSpPr>
        <p:spPr>
          <a:xfrm>
            <a:off x="5791200" y="4572000"/>
            <a:ext cx="220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Petra  </a:t>
            </a:r>
            <a:r>
              <a:rPr lang="en-US" sz="2400" dirty="0">
                <a:solidFill>
                  <a:schemeClr val="accent1">
                    <a:lumMod val="10000"/>
                  </a:schemeClr>
                </a:solidFill>
                <a:latin typeface="+mj-lt"/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482133471"/>
      </p:ext>
    </p:extLst>
  </p:cSld>
  <p:clrMapOvr>
    <a:masterClrMapping/>
  </p:clrMapOvr>
  <p:transition spd="slow">
    <p:wedg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734B4E34-2FC0-4288-8110-ED44AAA513C4}"/>
              </a:ext>
            </a:extLst>
          </p:cNvPr>
          <p:cNvSpPr txBox="1"/>
          <p:nvPr/>
        </p:nvSpPr>
        <p:spPr>
          <a:xfrm>
            <a:off x="304800" y="1941492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Petra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04B4E0-2294-4876-8798-872DFFDD65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530" y="533400"/>
            <a:ext cx="9001670" cy="598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72754"/>
      </p:ext>
    </p:extLst>
  </p:cSld>
  <p:clrMapOvr>
    <a:masterClrMapping/>
  </p:clrMapOvr>
  <p:transition spd="slow">
    <p:wedg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734B4E34-2FC0-4288-8110-ED44AAA513C4}"/>
              </a:ext>
            </a:extLst>
          </p:cNvPr>
          <p:cNvSpPr txBox="1"/>
          <p:nvPr/>
        </p:nvSpPr>
        <p:spPr>
          <a:xfrm>
            <a:off x="304800" y="1941492"/>
            <a:ext cx="1981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Petra - Temple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4D9E75-EEA5-423C-A3B8-F4E9F1787C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453199"/>
            <a:ext cx="6248400" cy="610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757620"/>
      </p:ext>
    </p:extLst>
  </p:cSld>
  <p:clrMapOvr>
    <a:masterClrMapping/>
  </p:clrMapOvr>
  <p:transition spd="slow">
    <p:wedg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734B4E34-2FC0-4288-8110-ED44AAA513C4}"/>
              </a:ext>
            </a:extLst>
          </p:cNvPr>
          <p:cNvSpPr txBox="1"/>
          <p:nvPr/>
        </p:nvSpPr>
        <p:spPr>
          <a:xfrm>
            <a:off x="304800" y="1941492"/>
            <a:ext cx="1981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Petra – Theater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ADFF68-FB6A-4C5E-B7A8-3325F3A5E0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252317"/>
            <a:ext cx="6324600" cy="6300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251897"/>
      </p:ext>
    </p:extLst>
  </p:cSld>
  <p:clrMapOvr>
    <a:masterClrMapping/>
  </p:clrMapOvr>
  <p:transition spd="slow">
    <p:wedg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734B4E34-2FC0-4288-8110-ED44AAA513C4}"/>
              </a:ext>
            </a:extLst>
          </p:cNvPr>
          <p:cNvSpPr txBox="1"/>
          <p:nvPr/>
        </p:nvSpPr>
        <p:spPr>
          <a:xfrm>
            <a:off x="304800" y="1941492"/>
            <a:ext cx="1981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Petra - Treasury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4CFC9C-2C3F-4F99-B77C-C2F603E045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0" y="609600"/>
            <a:ext cx="7950200" cy="596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25157"/>
      </p:ext>
    </p:extLst>
  </p:cSld>
  <p:clrMapOvr>
    <a:masterClrMapping/>
  </p:clrMapOvr>
  <p:transition spd="slow">
    <p:wedg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93B0CF4-4717-4F8B-8758-CA927BE5B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685800"/>
            <a:ext cx="11201400" cy="584775"/>
          </a:xfrm>
          <a:prstGeom prst="rect">
            <a:avLst/>
          </a:prstGeom>
          <a:solidFill>
            <a:srgbClr val="000000">
              <a:alpha val="84706"/>
            </a:srgbClr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Pride of Your Heart Has Deceived You </a:t>
            </a:r>
            <a:r>
              <a:rPr lang="en-US" sz="3200" b="1" dirty="0">
                <a:effectLst/>
              </a:rPr>
              <a:t>- Verses 1-9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E88683F-1006-46DD-86AD-113C406AB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777186"/>
            <a:ext cx="11201400" cy="2185214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Edom would be small among the nations and greatly despised.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They trusted in secure location, but God would bring them down.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Nothing would be left.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Confederates would lay a trap and prevail against them.</a:t>
            </a:r>
          </a:p>
        </p:txBody>
      </p:sp>
    </p:spTree>
    <p:extLst>
      <p:ext uri="{BB962C8B-B14F-4D97-AF65-F5344CB8AC3E}">
        <p14:creationId xmlns:p14="http://schemas.microsoft.com/office/powerpoint/2010/main" val="1410715143"/>
      </p:ext>
    </p:extLst>
  </p:cSld>
  <p:clrMapOvr>
    <a:masterClrMapping/>
  </p:clrMapOvr>
  <p:transition spd="slow">
    <p:wedg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93B0CF4-4717-4F8B-8758-CA927BE5B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46782"/>
            <a:ext cx="9067799" cy="584775"/>
          </a:xfrm>
          <a:prstGeom prst="rect">
            <a:avLst/>
          </a:prstGeom>
          <a:solidFill>
            <a:srgbClr val="000000">
              <a:alpha val="84706"/>
            </a:srgbClr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effectLst/>
                <a:latin typeface="Trebuchet MS" panose="020B0603020202020204" pitchFamily="34" charset="0"/>
              </a:rPr>
              <a:t>You Were as One of Them – Verses 10-16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E88683F-1006-46DD-86AD-113C406AB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396186"/>
            <a:ext cx="11201400" cy="4493538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latin typeface="+mn-lt"/>
              </a:rPr>
              <a:t>When strangers took captives from Jerusalem, Edom stood on the other side and were as one of them.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latin typeface="+mn-lt"/>
              </a:rPr>
              <a:t>They gazed on the captivity of their brother, rejoiced in their destruction, and spoke proudly when Judah faced distress.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latin typeface="+mn-lt"/>
              </a:rPr>
              <a:t>Edom entered the gate of Judah when they faced calamity and gazed on their affliction.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latin typeface="+mn-lt"/>
              </a:rPr>
              <a:t>They laid hands on their substance.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latin typeface="+mn-lt"/>
              </a:rPr>
              <a:t>They stood at the crossroads to cut off those who escaped and delivered up those who remained</a:t>
            </a:r>
            <a:endParaRPr lang="en-US" sz="28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8095488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3AC348B8-61EE-44F5-99F5-9DF5F5EFAA84}"/>
              </a:ext>
            </a:extLst>
          </p:cNvPr>
          <p:cNvSpPr txBox="1"/>
          <p:nvPr/>
        </p:nvSpPr>
        <p:spPr>
          <a:xfrm>
            <a:off x="228600" y="5029200"/>
            <a:ext cx="106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Bible Mapper 5.0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4B4E34-2FC0-4288-8110-ED44AAA513C4}"/>
              </a:ext>
            </a:extLst>
          </p:cNvPr>
          <p:cNvSpPr txBox="1"/>
          <p:nvPr/>
        </p:nvSpPr>
        <p:spPr>
          <a:xfrm>
            <a:off x="304800" y="1941493"/>
            <a:ext cx="2438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Nations around Israel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7AA8B1-E73B-49CB-A732-DE71D80FAF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708" y="0"/>
            <a:ext cx="50725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842879"/>
      </p:ext>
    </p:extLst>
  </p:cSld>
  <p:clrMapOvr>
    <a:masterClrMapping/>
  </p:clrMapOvr>
  <p:transition spd="slow">
    <p:wedg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93B0CF4-4717-4F8B-8758-CA927BE5B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46782"/>
            <a:ext cx="9067799" cy="584775"/>
          </a:xfrm>
          <a:prstGeom prst="rect">
            <a:avLst/>
          </a:prstGeom>
          <a:solidFill>
            <a:srgbClr val="000000">
              <a:alpha val="84706"/>
            </a:srgbClr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3200" b="1" dirty="0"/>
              <a:t>A Summary of the Sins of Edom</a:t>
            </a:r>
            <a:endParaRPr lang="en-US" sz="3200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E88683F-1006-46DD-86AD-113C406AB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524000"/>
            <a:ext cx="9906000" cy="3939540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200"/>
              </a:spcBef>
            </a:pPr>
            <a:r>
              <a:rPr lang="en-US" dirty="0">
                <a:latin typeface="+mn-lt"/>
              </a:rPr>
              <a:t>Pride (verses 3,11)</a:t>
            </a:r>
          </a:p>
          <a:p>
            <a:pPr>
              <a:spcBef>
                <a:spcPts val="1200"/>
              </a:spcBef>
            </a:pPr>
            <a:r>
              <a:rPr lang="en-US" dirty="0">
                <a:latin typeface="+mn-lt"/>
              </a:rPr>
              <a:t>Self-sufficiency (verse 3)</a:t>
            </a:r>
          </a:p>
          <a:p>
            <a:pPr>
              <a:spcBef>
                <a:spcPts val="1200"/>
              </a:spcBef>
            </a:pPr>
            <a:r>
              <a:rPr lang="en-US" dirty="0">
                <a:latin typeface="+mn-lt"/>
              </a:rPr>
              <a:t>Fellowship with error (verses 11,14)</a:t>
            </a:r>
          </a:p>
          <a:p>
            <a:pPr>
              <a:spcBef>
                <a:spcPts val="1200"/>
              </a:spcBef>
            </a:pPr>
            <a:r>
              <a:rPr lang="en-US" dirty="0">
                <a:latin typeface="+mn-lt"/>
              </a:rPr>
              <a:t>Sharing in ill-gotten spoils (verse 13)</a:t>
            </a:r>
          </a:p>
          <a:p>
            <a:pPr>
              <a:spcBef>
                <a:spcPts val="1200"/>
              </a:spcBef>
            </a:pPr>
            <a:r>
              <a:rPr lang="en-US" dirty="0">
                <a:latin typeface="+mn-lt"/>
              </a:rPr>
              <a:t>Hatred toward those whom they should have respected (verses 10-14)</a:t>
            </a:r>
          </a:p>
        </p:txBody>
      </p:sp>
    </p:spTree>
    <p:extLst>
      <p:ext uri="{BB962C8B-B14F-4D97-AF65-F5344CB8AC3E}">
        <p14:creationId xmlns:p14="http://schemas.microsoft.com/office/powerpoint/2010/main" val="2529643851"/>
      </p:ext>
    </p:extLst>
  </p:cSld>
  <p:clrMapOvr>
    <a:masterClrMapping/>
  </p:clrMapOvr>
  <p:transition spd="slow">
    <p:wedg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E6DADCC7-C325-4B7D-95E0-5B335F04D748}"/>
              </a:ext>
            </a:extLst>
          </p:cNvPr>
          <p:cNvSpPr txBox="1">
            <a:spLocks noChangeArrowheads="1"/>
          </p:cNvSpPr>
          <p:nvPr/>
        </p:nvSpPr>
        <p:spPr>
          <a:xfrm>
            <a:off x="838200" y="381000"/>
            <a:ext cx="10515600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2021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on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91C8B5-E62D-4A7C-BB9E-372D9F1B382B}"/>
              </a:ext>
            </a:extLst>
          </p:cNvPr>
          <p:cNvSpPr txBox="1"/>
          <p:nvPr/>
        </p:nvSpPr>
        <p:spPr>
          <a:xfrm>
            <a:off x="1676400" y="6352164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34033529"/>
      </p:ext>
    </p:extLst>
  </p:cSld>
  <p:clrMapOvr>
    <a:masterClrMapping/>
  </p:clrMapOvr>
  <p:transition spd="slow">
    <p:wedge/>
  </p:transition>
</p:sld>
</file>

<file path=ppt/theme/theme1.xml><?xml version="1.0" encoding="utf-8"?>
<a:theme xmlns:a="http://schemas.openxmlformats.org/drawingml/2006/main" name="Blue-Gradient.dep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Tahoma-Trebuchet">
      <a:majorFont>
        <a:latin typeface="Tahoma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oper Black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oper Black" pitchFamily="2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EBE2D1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Blue-Gradient.dep</Template>
  <TotalTime>3270</TotalTime>
  <Words>1188</Words>
  <Application>Microsoft Office PowerPoint</Application>
  <PresentationFormat>Widescreen</PresentationFormat>
  <Paragraphs>121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ArgosContour</vt:lpstr>
      <vt:lpstr>Calibri</vt:lpstr>
      <vt:lpstr>Arial</vt:lpstr>
      <vt:lpstr>Algerian</vt:lpstr>
      <vt:lpstr>Tahoma</vt:lpstr>
      <vt:lpstr>Comic Sans MS</vt:lpstr>
      <vt:lpstr>Bookman Old Style</vt:lpstr>
      <vt:lpstr>Cooper Black</vt:lpstr>
      <vt:lpstr>Times New Roman</vt:lpstr>
      <vt:lpstr>Trebuchet MS</vt:lpstr>
      <vt:lpstr>Blue-Gradient.dep</vt:lpstr>
      <vt:lpstr>PowerPoint Presentation</vt:lpstr>
      <vt:lpstr>PowerPoint Presentation</vt:lpstr>
      <vt:lpstr>PowerPoint Presentation</vt:lpstr>
      <vt:lpstr>Understanding Old Testament prophecy</vt:lpstr>
      <vt:lpstr>Periods of Bible history</vt:lpstr>
      <vt:lpstr>Prophets by Period</vt:lpstr>
      <vt:lpstr>Themes of the Minor Prophets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Pratte Publications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Obadiah - Free Bible study commentary, notes, and comments available free at www.gospelway.com PowerPoint slides and charts</dc:title>
  <dc:subject>Free study notes on the Bible book of Obadiah; commentary and comments on the Old Testament PowerPoint slides and charts</dc:subject>
  <dc:creator>David E. Pratte</dc:creator>
  <cp:keywords>Obadiah book commentary study notes comments Bible religion Old Testament free church Christ prophecy prophet Edom repentance sins wickedness captivity punishment fellowship enemies,  - David E. Pratte; www.biblestudylessons.com</cp:keywords>
  <cp:lastModifiedBy>David Pratte</cp:lastModifiedBy>
  <cp:revision>1028</cp:revision>
  <cp:lastPrinted>2016-03-16T15:34:38Z</cp:lastPrinted>
  <dcterms:created xsi:type="dcterms:W3CDTF">2013-07-15T18:37:31Z</dcterms:created>
  <dcterms:modified xsi:type="dcterms:W3CDTF">2022-01-25T20:04:03Z</dcterms:modified>
</cp:coreProperties>
</file>