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6" r:id="rId4"/>
    <p:sldId id="334" r:id="rId5"/>
    <p:sldId id="319" r:id="rId6"/>
    <p:sldId id="501" r:id="rId7"/>
    <p:sldId id="502" r:id="rId8"/>
    <p:sldId id="515" r:id="rId9"/>
    <p:sldId id="516" r:id="rId10"/>
    <p:sldId id="517" r:id="rId11"/>
    <p:sldId id="518" r:id="rId12"/>
    <p:sldId id="513" r:id="rId13"/>
    <p:sldId id="514" r:id="rId14"/>
    <p:sldId id="512" r:id="rId15"/>
    <p:sldId id="511" r:id="rId16"/>
    <p:sldId id="342" r:id="rId17"/>
  </p:sldIdLst>
  <p:sldSz cx="12192000" cy="6858000"/>
  <p:notesSz cx="7010400" cy="9296400"/>
  <p:embeddedFontLst>
    <p:embeddedFont>
      <p:font typeface="Algerian" panose="04020705040A02060702" pitchFamily="82" charset="0"/>
      <p:regular r:id="rId19"/>
    </p:embeddedFont>
    <p:embeddedFont>
      <p:font typeface="Barbie" panose="00000500000000000000" pitchFamily="2" charset="0"/>
      <p:italic r:id="rId20"/>
    </p:embeddedFont>
    <p:embeddedFont>
      <p:font typeface="Bookman Old Style" panose="02050604050505020204" pitchFamily="18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Cooper Black" panose="0208090404030B020404" pitchFamily="18" charset="0"/>
      <p:regular r:id="rId33"/>
    </p:embeddedFont>
    <p:embeddedFont>
      <p:font typeface="Tahoma" panose="020B0604030504040204" pitchFamily="34" charset="0"/>
      <p:regular r:id="rId34"/>
      <p:bold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9E00"/>
    <a:srgbClr val="00A800"/>
    <a:srgbClr val="000000"/>
    <a:srgbClr val="000066"/>
    <a:srgbClr val="3333FF"/>
    <a:srgbClr val="004A82"/>
    <a:srgbClr val="3072C2"/>
    <a:srgbClr val="009200"/>
    <a:srgbClr val="009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42" autoAdjust="0"/>
    <p:restoredTop sz="92308" autoAdjust="0"/>
  </p:normalViewPr>
  <p:slideViewPr>
    <p:cSldViewPr showGuides="1">
      <p:cViewPr varScale="1">
        <p:scale>
          <a:sx n="58" d="100"/>
          <a:sy n="58" d="100"/>
        </p:scale>
        <p:origin x="62" y="31"/>
      </p:cViewPr>
      <p:guideLst>
        <p:guide orient="horz" pos="22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15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10/27/22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47000">
              <a:srgbClr val="009E00"/>
            </a:gs>
            <a:gs pos="100000">
              <a:schemeClr val="accent1">
                <a:lumMod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248400" y="1300878"/>
            <a:ext cx="3581400" cy="2585323"/>
          </a:xfrm>
          <a:prstGeom prst="rect">
            <a:avLst/>
          </a:prstGeom>
          <a:gradFill flip="none" rotWithShape="1">
            <a:gsLst>
              <a:gs pos="0">
                <a:srgbClr val="00A800"/>
              </a:gs>
              <a:gs pos="55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  <a:latin typeface="Barbie" panose="00000500000000000000" pitchFamily="2" charset="0"/>
              </a:rPr>
              <a:t>Video Bible Study</a:t>
            </a:r>
          </a:p>
          <a:p>
            <a:pPr algn="ctr"/>
            <a:r>
              <a:rPr lang="en-US" sz="5400" dirty="0">
                <a:solidFill>
                  <a:srgbClr val="FFFF00"/>
                </a:solidFill>
                <a:latin typeface="Barbie" panose="00000500000000000000" pitchFamily="2" charset="0"/>
              </a:rPr>
              <a:t>Lessons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324600" y="4456094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lgerian" panose="04020705040A02060702" pitchFamily="82" charset="0"/>
              </a:rPr>
              <a:t>presented by </a:t>
            </a:r>
            <a:br>
              <a:rPr lang="en-US" sz="24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771900" y="51624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</a:rPr>
              <a:t>© Copyright David E. Pratte,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590800" y="57251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43143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Epistle to Philemon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324600" y="3886201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>
                <a:latin typeface="+mn-lt"/>
              </a:rPr>
            </a:br>
            <a:r>
              <a:rPr lang="en-US" sz="3200" b="1">
                <a:latin typeface="+mn-lt"/>
              </a:rPr>
              <a:t>biblestudylessons</a:t>
            </a:r>
            <a:r>
              <a:rPr lang="en-US" sz="3200" b="1" dirty="0">
                <a:latin typeface="+mn-lt"/>
              </a:rPr>
              <a:t>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143000"/>
            <a:ext cx="396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the Books of </a:t>
            </a:r>
            <a:b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1&amp;2 Timothy, Titus, &amp; Philemon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 and Major Divisions of Philemon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363206"/>
            <a:ext cx="9372600" cy="341632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3200" b="1" i="1" dirty="0">
                <a:solidFill>
                  <a:srgbClr val="FFFF00"/>
                </a:solidFill>
                <a:latin typeface="+mj-lt"/>
              </a:rPr>
              <a:t>Theme</a:t>
            </a:r>
            <a:r>
              <a:rPr lang="en-US" sz="2800" b="1" i="1" dirty="0">
                <a:solidFill>
                  <a:srgbClr val="FFFF00"/>
                </a:solidFill>
                <a:latin typeface="+mj-lt"/>
              </a:rPr>
              <a:t>: </a:t>
            </a: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return of Philemon’s slave Onesimus.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b="1" dirty="0"/>
              <a:t> </a:t>
            </a:r>
            <a:r>
              <a:rPr lang="en-US" sz="2800" b="1" i="1">
                <a:solidFill>
                  <a:schemeClr val="accent1"/>
                </a:solidFill>
                <a:latin typeface="Trebuchet MS" panose="020B0603020202020204" pitchFamily="34" charset="0"/>
              </a:rPr>
              <a:t>Major divisions	</a:t>
            </a:r>
            <a:endParaRPr lang="en-US" sz="2800" b="1" i="1" dirty="0">
              <a:solidFill>
                <a:schemeClr val="accent1"/>
              </a:solidFill>
              <a:latin typeface="Trebuchet MS" panose="020B0603020202020204" pitchFamily="34" charset="0"/>
            </a:endParaRP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1:1-3 – Greeting 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1:4-7 - Paul’s prayer on behalf of Philemon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1:8-21 - Paul’s plea on behalf of Onesimus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1:22-25 – Concluding thoughts</a:t>
            </a:r>
          </a:p>
        </p:txBody>
      </p:sp>
    </p:spTree>
    <p:extLst>
      <p:ext uri="{BB962C8B-B14F-4D97-AF65-F5344CB8AC3E}">
        <p14:creationId xmlns:p14="http://schemas.microsoft.com/office/powerpoint/2010/main" val="156737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 Facts Regarding Onesimus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363206"/>
            <a:ext cx="9372600" cy="387798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1) Onesimus had been a servant to Philemon (verse 16).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2) He had departed from Philemon (verse 15).</a:t>
            </a:r>
          </a:p>
          <a:p>
            <a:pPr marL="27432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Paul had converted him (verse 10).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4) He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had been unprofitable 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became profitable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(verse 11).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5) Paul was now sending him back (verse 12).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6) Paul preferred to keep Onesimus with him, but did not think it would be right to do so without Philemon’s permission (verses 13,14). </a:t>
            </a:r>
          </a:p>
        </p:txBody>
      </p:sp>
    </p:spTree>
    <p:extLst>
      <p:ext uri="{BB962C8B-B14F-4D97-AF65-F5344CB8AC3E}">
        <p14:creationId xmlns:p14="http://schemas.microsoft.com/office/powerpoint/2010/main" val="39142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Paul’s Appeal Regarding Onesimus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43000" y="1705451"/>
            <a:ext cx="9906000" cy="172354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Onesimus was now a brother in the Lord (verse 16)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Philemon should treat Onesimus as he would Paul (verse 17)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Paul would repay any debt Onesimus might owe (verse 18,19)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 expressed confidence in Philemon’s response (verse 20,21)</a:t>
            </a:r>
          </a:p>
        </p:txBody>
      </p:sp>
    </p:spTree>
    <p:extLst>
      <p:ext uri="{BB962C8B-B14F-4D97-AF65-F5344CB8AC3E}">
        <p14:creationId xmlns:p14="http://schemas.microsoft.com/office/powerpoint/2010/main" val="24741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>
                <a:latin typeface="+mn-lt"/>
              </a:rPr>
              <a:t>How People Became Slaves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1295400"/>
            <a:ext cx="100584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Improper enslavement of free and innocent people.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Free innocent people forcibly enslaved - Genesis 37; Exodus 1:10-14; men-stealing (1 Timothy 1:4-11).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People enslaved as inferior because of race. Acts 10:15,28,34f; James 2:1-13; 3:9; Romans 2:4-11; 1 Timothy 5:21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Families separated in slave trading.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But people sometimes became slaves by legitimate means.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Some chose to become or remain slaves - Leviticus 25:39-47; Genesis 47:18-25; Exodus 21:5; Deuteronomy 15:16,17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Others became slaves as a punishment for crimes or sins - Exodus 22:1-3; Genesis 44:17; Leviticus 25:45-46; </a:t>
            </a:r>
            <a:br>
              <a:rPr lang="en-US" sz="2800" dirty="0">
                <a:effectLst/>
                <a:latin typeface="+mn-lt"/>
              </a:rPr>
            </a:br>
            <a:r>
              <a:rPr lang="en-US" sz="2800" dirty="0">
                <a:effectLst/>
                <a:latin typeface="+mn-lt"/>
              </a:rPr>
              <a:t>2 Chronicles 36:20; Joshua 9:23; Exodus 21:16</a:t>
            </a:r>
          </a:p>
        </p:txBody>
      </p:sp>
    </p:spTree>
    <p:extLst>
      <p:ext uri="{BB962C8B-B14F-4D97-AF65-F5344CB8AC3E}">
        <p14:creationId xmlns:p14="http://schemas.microsoft.com/office/powerpoint/2010/main" val="8212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>
                <a:latin typeface="+mn-lt"/>
              </a:rPr>
              <a:t>Treatment of Slaves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38200" y="1143000"/>
            <a:ext cx="10744200" cy="560153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Slaves are often abused or mistreated.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Exodus 1:10-14 - Egyptians / Israel; Slaves in Rome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Some American slave women were treated like slave factories.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But God commanded masters to treat slaves well.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Israelites remember Egypt (Lev. 25:42,43; Deut. 15:13-15; 16:12)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Slaves provided opportunities for rest</a:t>
            </a:r>
            <a:r>
              <a:rPr lang="en-US" sz="2800" dirty="0">
                <a:latin typeface="+mn-lt"/>
              </a:rPr>
              <a:t>, enjoyment, and worship</a:t>
            </a:r>
            <a:r>
              <a:rPr lang="en-US" sz="2800" dirty="0">
                <a:effectLst/>
                <a:latin typeface="+mn-lt"/>
              </a:rPr>
              <a:t> (Deuteronomy 16:11,14; 5:14; Exodus 12:44; 20:10)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Cruel master punished / slave freed – Exodus 21:26,27,9-11,20.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Exodus 21:2 – Hebrew slaves released in the seventh year.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Colossians 4:1; Ephesians 6:9 – Masters give what is just and fair. Treat slaves as they want to be treated by their Master.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1 Timothy 6:2 – Believing masters not despised but beloved.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Some slaves honored and loved. Genesis 39; 24:2; Luke 7:1-5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4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482026"/>
            <a:ext cx="9601199" cy="584775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r>
              <a:rPr lang="en-US" sz="3200" b="1" dirty="0">
                <a:effectLst/>
                <a:latin typeface="+mn-lt"/>
              </a:rPr>
              <a:t>Spiritual Relations between Slaves and Freemen</a:t>
            </a:r>
            <a:endParaRPr lang="en-US" sz="3200" b="1" i="1" dirty="0">
              <a:latin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38200" y="1382554"/>
            <a:ext cx="10744200" cy="473975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Mark 16:15,16 – The gospel should be preached to all (Luke 24:47; 1 Timothy 2:4,6; Acts 10:34,35; 11:18; Revelation 5:9,10)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1 Corinthians 12:13 – By one Spirit we were all baptized into one body whether slave or free.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Galatians 3:28 – </a:t>
            </a:r>
            <a:r>
              <a:rPr lang="en-US" sz="2800" dirty="0">
                <a:latin typeface="+mn-lt"/>
              </a:rPr>
              <a:t>A</a:t>
            </a:r>
            <a:r>
              <a:rPr lang="en-US" sz="2800" dirty="0">
                <a:effectLst/>
                <a:latin typeface="+mn-lt"/>
              </a:rPr>
              <a:t>ll one in Christ Jesus. There is neither Jew nor Greek, there is neither slave nor free man… in Christ Jesus.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Colossians 3:11 – Neither Greek nor Jew, circumcised nor uncircumcised, … slave nor free, but Christ is all and in all.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All people are saved on the same basis and serve in the church without regard to free or slave. In theory a slave could serve as an elder over his master in the church.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78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482026"/>
            <a:ext cx="9601199" cy="584775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r>
              <a:rPr lang="en-US" sz="3200" b="1" dirty="0">
                <a:effectLst/>
                <a:latin typeface="+mn-lt"/>
              </a:rPr>
              <a:t>Abusive Slavery vs. Benevolent Slavery</a:t>
            </a:r>
            <a:endParaRPr lang="en-US" sz="3200" b="1" i="1" dirty="0">
              <a:latin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38200" y="1143000"/>
            <a:ext cx="10744200" cy="560153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gospel describes Christians as slaves to Jesus as our Master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Romans 6:6,16-23; Galatians 4:8,9; 5:1; 1 Corinthians 7:22.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Why, if the master-slave relationship is inherently evil?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Every aspect of slavery can be conducted properly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Slaves can be obtained in a legitimate and benevolent manner.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Masters can treat slaves in a kind and benevolent manner.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Masters and slaves can be Christians and treat one another right.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Would God te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ll slave owners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how to act if slavery is sinful?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Ephesians 6:9; Colossians 4:1; and Philemon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1 Timothy 6:2 – Slaves love, not despise, believing masters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Why</a:t>
            </a:r>
            <a:r>
              <a:rPr lang="en-US" sz="2800" dirty="0">
                <a:effectLst/>
                <a:latin typeface="+mn-lt"/>
              </a:rPr>
              <a:t> send Onesimus back to Philemon?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Whether slavery was harmful or beneficial depended on the relationship between the master and the slaves. </a:t>
            </a:r>
          </a:p>
        </p:txBody>
      </p:sp>
    </p:spTree>
    <p:extLst>
      <p:ext uri="{BB962C8B-B14F-4D97-AF65-F5344CB8AC3E}">
        <p14:creationId xmlns:p14="http://schemas.microsoft.com/office/powerpoint/2010/main" val="39077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latin typeface="+mn-lt"/>
              </a:rPr>
              <a:t>Passages about Restitution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1295400"/>
            <a:ext cx="10134600" cy="461664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26:20 </a:t>
            </a:r>
            <a:r>
              <a:rPr lang="en-US" sz="2800" dirty="0">
                <a:latin typeface="+mn-lt"/>
              </a:rPr>
              <a:t>– Do works worthy of repentance </a:t>
            </a:r>
            <a:r>
              <a:rPr lang="en-US" sz="2400" dirty="0">
                <a:latin typeface="+mn-lt"/>
              </a:rPr>
              <a:t>(Luke 3:8-14; Matthew 3:8). 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Ezekiel 33:14,15 </a:t>
            </a:r>
            <a:r>
              <a:rPr lang="en-US" sz="2800" dirty="0">
                <a:latin typeface="+mn-lt"/>
              </a:rPr>
              <a:t>– Return what is stolen. </a:t>
            </a:r>
            <a:r>
              <a:rPr lang="en-US" sz="2400" dirty="0">
                <a:latin typeface="+mn-lt"/>
              </a:rPr>
              <a:t>(Exodus 22:1-15; Leviticus 6:1-5; Numbers 5:5-8; 2 Samuel 12:6)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21:28-31 </a:t>
            </a:r>
            <a:r>
              <a:rPr lang="en-US" sz="2800" dirty="0">
                <a:latin typeface="+mn-lt"/>
              </a:rPr>
              <a:t>– Do what he should have done at first.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19:8 </a:t>
            </a:r>
            <a:r>
              <a:rPr lang="en-US" sz="2800" dirty="0">
                <a:latin typeface="+mn-lt"/>
              </a:rPr>
              <a:t>– Zacchaeus returned taxes charged wrongfully.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19:18,19 </a:t>
            </a:r>
            <a:r>
              <a:rPr lang="en-US" sz="2800" dirty="0">
                <a:latin typeface="+mn-lt"/>
              </a:rPr>
              <a:t>– People burned their books of magic.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Ezra 10:3,11,17,19,44 </a:t>
            </a:r>
            <a:r>
              <a:rPr lang="en-US" sz="2800" dirty="0">
                <a:latin typeface="+mn-lt"/>
              </a:rPr>
              <a:t>– Men who married foreign women were required to repent and put away the wives. 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14:3,4 </a:t>
            </a:r>
            <a:r>
              <a:rPr lang="en-US" sz="2800" dirty="0">
                <a:latin typeface="+mn-lt"/>
              </a:rPr>
              <a:t>– Herod forbidden to have his brother’s wife. </a:t>
            </a:r>
          </a:p>
          <a:p>
            <a:pPr marL="274320" indent="-274320" algn="l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Philemon 10-19 </a:t>
            </a:r>
            <a:r>
              <a:rPr lang="en-US" sz="2800" dirty="0">
                <a:latin typeface="+mn-lt"/>
              </a:rPr>
              <a:t>–Onesimus had to return to Philemon. </a:t>
            </a:r>
          </a:p>
        </p:txBody>
      </p:sp>
    </p:spTree>
    <p:extLst>
      <p:ext uri="{BB962C8B-B14F-4D97-AF65-F5344CB8AC3E}">
        <p14:creationId xmlns:p14="http://schemas.microsoft.com/office/powerpoint/2010/main" val="165035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>
                <a:latin typeface="+mn-lt"/>
              </a:rPr>
              <a:t>Obligations We Have before Conversion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66800" y="1295400"/>
            <a:ext cx="100584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+mn-lt"/>
              </a:rPr>
              <a:t>(1) Does conversion dissolve a man’s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marriage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? </a:t>
            </a:r>
          </a:p>
          <a:p>
            <a:r>
              <a:rPr lang="en-US" sz="2800" dirty="0">
                <a:latin typeface="+mn-lt"/>
              </a:rPr>
              <a:t>(2) Does conversion dissolve a man’s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financial debt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?</a:t>
            </a:r>
          </a:p>
          <a:p>
            <a:r>
              <a:rPr lang="en-US" sz="2800" dirty="0">
                <a:latin typeface="+mn-lt"/>
              </a:rPr>
              <a:t>(3) Does conversion free a man from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slavery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?</a:t>
            </a:r>
          </a:p>
          <a:p>
            <a:r>
              <a:rPr lang="en-US" sz="2800" dirty="0">
                <a:latin typeface="+mn-lt"/>
              </a:rPr>
              <a:t>(4) Does conversion relieve a man of obligations to his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relatives</a:t>
            </a:r>
            <a:r>
              <a:rPr lang="en-US" sz="2800" dirty="0">
                <a:latin typeface="+mn-lt"/>
              </a:rPr>
              <a:t> (parents, children, etc.)?</a:t>
            </a:r>
          </a:p>
          <a:p>
            <a:r>
              <a:rPr lang="en-US" sz="2800" dirty="0">
                <a:latin typeface="+mn-lt"/>
              </a:rPr>
              <a:t>(5) Does conversion dissolve obligations as a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citizen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?</a:t>
            </a:r>
          </a:p>
          <a:p>
            <a:r>
              <a:rPr lang="en-US" sz="2800" dirty="0">
                <a:latin typeface="+mn-lt"/>
              </a:rPr>
              <a:t>(6) Why would conversion release a man from obligations of marriage from which he unscripturally divorced and remarried?</a:t>
            </a:r>
          </a:p>
          <a:p>
            <a:r>
              <a:rPr lang="en-US" sz="2800" dirty="0">
                <a:solidFill>
                  <a:schemeClr val="accent1"/>
                </a:solidFill>
                <a:latin typeface="+mn-lt"/>
              </a:rPr>
              <a:t>Conversion does not relieve us from our previous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legitimate relationships and obligations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 but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 leads one to fulfill legitimate obligations and cease sinful relationships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119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latin typeface="+mn-lt"/>
              </a:rPr>
              <a:t>Solving Conflict between Christians</a:t>
            </a:r>
            <a:endParaRPr lang="en-US" sz="3200" b="1" i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43000" y="1295400"/>
            <a:ext cx="9906000" cy="430887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800" dirty="0">
                <a:latin typeface="+mn-lt"/>
              </a:rPr>
              <a:t>1) The two alienated parties should meet to resolve the issue. Matthew 18:15-17; 5:23,24</a:t>
            </a:r>
          </a:p>
          <a:p>
            <a:pPr marL="274320" indent="-274320" algn="l"/>
            <a:r>
              <a:rPr lang="en-US" sz="2800" dirty="0">
                <a:latin typeface="+mn-lt"/>
              </a:rPr>
              <a:t>2) Other people may serve as mediators to offer guidance but the alienated parties must resolve the problem. Matthew 18:15-17; 1 Corinthians 6:1-8</a:t>
            </a:r>
          </a:p>
          <a:p>
            <a:pPr marL="274320" indent="-274320" algn="l"/>
            <a:r>
              <a:rPr lang="en-US" sz="2800" dirty="0">
                <a:latin typeface="+mn-lt"/>
              </a:rPr>
              <a:t>3) The one who committed sin must repent, ask forgiveness from God, and ask forgiveness from the one against whom he sinned. Luke 17:3,4; Matthew 18:21-35</a:t>
            </a:r>
          </a:p>
          <a:p>
            <a:pPr marL="274320" indent="-274320" algn="l"/>
            <a:r>
              <a:rPr lang="en-US" sz="2800" dirty="0">
                <a:latin typeface="+mn-lt"/>
              </a:rPr>
              <a:t>4) The one against whom the sin was committed must be willing to forgive. Luke 17:3,4</a:t>
            </a:r>
          </a:p>
        </p:txBody>
      </p:sp>
    </p:spTree>
    <p:extLst>
      <p:ext uri="{BB962C8B-B14F-4D97-AF65-F5344CB8AC3E}">
        <p14:creationId xmlns:p14="http://schemas.microsoft.com/office/powerpoint/2010/main" val="400422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08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4F9C06A-06C5-4028-8C67-03DE2B7EBE0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04800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6B00B-032D-47C9-820C-C4CE6655D74B}"/>
              </a:ext>
            </a:extLst>
          </p:cNvPr>
          <p:cNvSpPr txBox="1"/>
          <p:nvPr/>
        </p:nvSpPr>
        <p:spPr>
          <a:xfrm>
            <a:off x="1676400" y="6306409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5613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7932</TotalTime>
  <Words>1269</Words>
  <Application>Microsoft Office PowerPoint</Application>
  <PresentationFormat>Widescreen</PresentationFormat>
  <Paragraphs>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Comic Sans MS</vt:lpstr>
      <vt:lpstr>Trebuchet MS</vt:lpstr>
      <vt:lpstr>Calibri</vt:lpstr>
      <vt:lpstr>Bookman Old Style</vt:lpstr>
      <vt:lpstr>Tahoma</vt:lpstr>
      <vt:lpstr>Times New Roman</vt:lpstr>
      <vt:lpstr>Cooper Black</vt:lpstr>
      <vt:lpstr>Algerian</vt:lpstr>
      <vt:lpstr>Barbie</vt:lpstr>
      <vt:lpstr>Blue-Gradient.dep</vt:lpstr>
      <vt:lpstr>PowerPoint Presentation</vt:lpstr>
      <vt:lpstr>PowerPoint Presentation</vt:lpstr>
      <vt:lpstr>PowerPoint Presentation</vt:lpstr>
      <vt:lpstr>PowerPoint Presentation</vt:lpstr>
      <vt:lpstr>Theme and Major Divisions of Philemon</vt:lpstr>
      <vt:lpstr>The Facts Regarding Onesimus</vt:lpstr>
      <vt:lpstr>Paul’s Appeal Regarding Onesimus</vt:lpstr>
      <vt:lpstr>How People Became Slaves</vt:lpstr>
      <vt:lpstr>Treatment of Slaves</vt:lpstr>
      <vt:lpstr>Spiritual Relations between Slaves and Freemen</vt:lpstr>
      <vt:lpstr>Abusive Slavery vs. Benevolent Slavery</vt:lpstr>
      <vt:lpstr>Passages about Restitution</vt:lpstr>
      <vt:lpstr>Obligations We Have before Conversion</vt:lpstr>
      <vt:lpstr>Solving Conflict between Christians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Philemon PowerPoint slides and charts - Free Bible study commentary, notes, questions, and comments; available free at www.gospelway.com</dc:title>
  <dc:subject>Free study notes on the Bible book of Philemon; commentary and comments on the New Testament epistle PowerPoint slides and charts David E. Pratte</dc:subject>
  <dc:creator>David E. Pratte</dc:creator>
  <cp:keywords>Philemon book letter epistle commentary study notes comments Bible religion New Testament free church Christ Jesus letter Paul slavery restitution conflict- David E. Pratte; www.biblestudylessons.com</cp:keywords>
  <cp:lastModifiedBy>David Pratte</cp:lastModifiedBy>
  <cp:revision>2132</cp:revision>
  <cp:lastPrinted>2016-03-16T15:34:38Z</cp:lastPrinted>
  <dcterms:created xsi:type="dcterms:W3CDTF">2013-07-15T18:37:31Z</dcterms:created>
  <dcterms:modified xsi:type="dcterms:W3CDTF">2022-10-27T18:21:56Z</dcterms:modified>
</cp:coreProperties>
</file>