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56" r:id="rId3"/>
    <p:sldId id="257" r:id="rId4"/>
    <p:sldId id="260" r:id="rId5"/>
    <p:sldId id="265" r:id="rId6"/>
    <p:sldId id="261" r:id="rId7"/>
    <p:sldId id="266" r:id="rId8"/>
    <p:sldId id="262" r:id="rId9"/>
    <p:sldId id="268" r:id="rId10"/>
    <p:sldId id="267" r:id="rId11"/>
    <p:sldId id="264" r:id="rId12"/>
    <p:sldId id="25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Russo One" panose="02000503050000020004" pitchFamily="2" charset="0"/>
      <p:regular r:id="rId18"/>
    </p:embeddedFont>
    <p:embeddedFont>
      <p:font typeface="Tahoma" panose="020B0604030504040204" pitchFamily="34" charset="0"/>
      <p:regular r:id="rId19"/>
      <p:bold r:id="rId20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C16"/>
    <a:srgbClr val="0C788E"/>
    <a:srgbClr val="006666"/>
    <a:srgbClr val="0099CC"/>
    <a:srgbClr val="660066"/>
    <a:srgbClr val="333300"/>
    <a:srgbClr val="33CCCC"/>
    <a:srgbClr val="ED3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52" autoAdjust="0"/>
  </p:normalViewPr>
  <p:slideViewPr>
    <p:cSldViewPr showGuides="1">
      <p:cViewPr varScale="1">
        <p:scale>
          <a:sx n="65" d="100"/>
          <a:sy n="65" d="100"/>
        </p:scale>
        <p:origin x="247" y="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F64E9-008F-4691-90AC-C34C9E5107B6}" type="slidenum">
              <a:rPr lang="es-ES" altLang="en-US"/>
              <a:pPr/>
              <a:t>‹#›</a:t>
            </a:fld>
            <a:endParaRPr lang="es-ES" altLang="en-US" dirty="0"/>
          </a:p>
        </p:txBody>
      </p:sp>
    </p:spTree>
    <p:extLst>
      <p:ext uri="{BB962C8B-B14F-4D97-AF65-F5344CB8AC3E}">
        <p14:creationId xmlns:p14="http://schemas.microsoft.com/office/powerpoint/2010/main" val="231646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ABFCE2-EDEA-4316-AD37-73D553686231}" type="slidenum">
              <a:rPr lang="es-ES" altLang="en-US"/>
              <a:pPr/>
              <a:t>‹#›</a:t>
            </a:fld>
            <a:endParaRPr lang="es-ES" altLang="en-US" dirty="0"/>
          </a:p>
        </p:txBody>
      </p:sp>
    </p:spTree>
    <p:extLst>
      <p:ext uri="{BB962C8B-B14F-4D97-AF65-F5344CB8AC3E}">
        <p14:creationId xmlns:p14="http://schemas.microsoft.com/office/powerpoint/2010/main" val="346728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502ED-F4B3-4752-8805-8EEC3752DDBB}" type="slidenum">
              <a:rPr lang="es-ES" altLang="en-US"/>
              <a:pPr/>
              <a:t>‹#›</a:t>
            </a:fld>
            <a:endParaRPr lang="es-ES" altLang="en-US" dirty="0"/>
          </a:p>
        </p:txBody>
      </p:sp>
    </p:spTree>
    <p:extLst>
      <p:ext uri="{BB962C8B-B14F-4D97-AF65-F5344CB8AC3E}">
        <p14:creationId xmlns:p14="http://schemas.microsoft.com/office/powerpoint/2010/main" val="99089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1697B-2D70-4AFB-B693-3405700AC3EA}" type="slidenum">
              <a:rPr lang="es-ES" altLang="en-US"/>
              <a:pPr/>
              <a:t>‹#›</a:t>
            </a:fld>
            <a:endParaRPr lang="es-ES" altLang="en-US" dirty="0"/>
          </a:p>
        </p:txBody>
      </p:sp>
    </p:spTree>
    <p:extLst>
      <p:ext uri="{BB962C8B-B14F-4D97-AF65-F5344CB8AC3E}">
        <p14:creationId xmlns:p14="http://schemas.microsoft.com/office/powerpoint/2010/main" val="402550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22652-7D6A-4E12-A971-E162596BC817}" type="slidenum">
              <a:rPr lang="es-ES" altLang="en-US"/>
              <a:pPr/>
              <a:t>‹#›</a:t>
            </a:fld>
            <a:endParaRPr lang="es-ES" altLang="en-US" dirty="0"/>
          </a:p>
        </p:txBody>
      </p:sp>
    </p:spTree>
    <p:extLst>
      <p:ext uri="{BB962C8B-B14F-4D97-AF65-F5344CB8AC3E}">
        <p14:creationId xmlns:p14="http://schemas.microsoft.com/office/powerpoint/2010/main" val="96107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E6C04-1362-4716-B77B-D5EA805BCF57}" type="slidenum">
              <a:rPr lang="es-ES" altLang="en-US"/>
              <a:pPr/>
              <a:t>‹#›</a:t>
            </a:fld>
            <a:endParaRPr lang="es-ES" altLang="en-US" dirty="0"/>
          </a:p>
        </p:txBody>
      </p:sp>
    </p:spTree>
    <p:extLst>
      <p:ext uri="{BB962C8B-B14F-4D97-AF65-F5344CB8AC3E}">
        <p14:creationId xmlns:p14="http://schemas.microsoft.com/office/powerpoint/2010/main" val="162398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9351B-4AA0-4A31-A33D-3E689F243968}" type="slidenum">
              <a:rPr lang="es-ES" altLang="en-US"/>
              <a:pPr/>
              <a:t>‹#›</a:t>
            </a:fld>
            <a:endParaRPr lang="es-ES" altLang="en-US" dirty="0"/>
          </a:p>
        </p:txBody>
      </p:sp>
    </p:spTree>
    <p:extLst>
      <p:ext uri="{BB962C8B-B14F-4D97-AF65-F5344CB8AC3E}">
        <p14:creationId xmlns:p14="http://schemas.microsoft.com/office/powerpoint/2010/main" val="379451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61844-5881-4194-877A-20670DC5AAFA}" type="slidenum">
              <a:rPr lang="es-ES" altLang="en-US"/>
              <a:pPr/>
              <a:t>‹#›</a:t>
            </a:fld>
            <a:endParaRPr lang="es-ES" altLang="en-US" dirty="0"/>
          </a:p>
        </p:txBody>
      </p:sp>
    </p:spTree>
    <p:extLst>
      <p:ext uri="{BB962C8B-B14F-4D97-AF65-F5344CB8AC3E}">
        <p14:creationId xmlns:p14="http://schemas.microsoft.com/office/powerpoint/2010/main" val="234303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D582D-C74B-42F2-A952-AC9EAC9C7ED0}" type="slidenum">
              <a:rPr lang="es-ES" altLang="en-US"/>
              <a:pPr/>
              <a:t>‹#›</a:t>
            </a:fld>
            <a:endParaRPr lang="es-ES" altLang="en-US" dirty="0"/>
          </a:p>
        </p:txBody>
      </p:sp>
    </p:spTree>
    <p:extLst>
      <p:ext uri="{BB962C8B-B14F-4D97-AF65-F5344CB8AC3E}">
        <p14:creationId xmlns:p14="http://schemas.microsoft.com/office/powerpoint/2010/main" val="175536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47279-8CF4-4BDF-8120-E419CBA33336}" type="slidenum">
              <a:rPr lang="es-ES" altLang="en-US"/>
              <a:pPr/>
              <a:t>‹#›</a:t>
            </a:fld>
            <a:endParaRPr lang="es-ES" altLang="en-US" dirty="0"/>
          </a:p>
        </p:txBody>
      </p:sp>
    </p:spTree>
    <p:extLst>
      <p:ext uri="{BB962C8B-B14F-4D97-AF65-F5344CB8AC3E}">
        <p14:creationId xmlns:p14="http://schemas.microsoft.com/office/powerpoint/2010/main" val="110000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5737C-B0D1-4377-9071-77959ACEA4EF}" type="slidenum">
              <a:rPr lang="es-ES" altLang="en-US"/>
              <a:pPr/>
              <a:t>‹#›</a:t>
            </a:fld>
            <a:endParaRPr lang="es-ES" altLang="en-US" dirty="0"/>
          </a:p>
        </p:txBody>
      </p:sp>
    </p:spTree>
    <p:extLst>
      <p:ext uri="{BB962C8B-B14F-4D97-AF65-F5344CB8AC3E}">
        <p14:creationId xmlns:p14="http://schemas.microsoft.com/office/powerpoint/2010/main" val="422894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FEB81A-C211-4972-9E18-D7D2E8E6E772}" type="slidenum">
              <a:rPr lang="es-ES" altLang="en-US"/>
              <a:pPr/>
              <a:t>‹#›</a:t>
            </a:fld>
            <a:endParaRPr lang="es-E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iblestudylessons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24DA5-C325-6931-AA0B-52C0AF975D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600" y="961311"/>
            <a:ext cx="7162800" cy="769441"/>
          </a:xfrm>
          <a:gradFill>
            <a:gsLst>
              <a:gs pos="0">
                <a:schemeClr val="accent1">
                  <a:lumMod val="10000"/>
                </a:schemeClr>
              </a:gs>
              <a:gs pos="35000">
                <a:schemeClr val="accent1">
                  <a:lumMod val="25000"/>
                </a:schemeClr>
              </a:gs>
              <a:gs pos="8300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1"/>
          </a:gradFill>
          <a:ln w="63500" cmpd="dbl">
            <a:solidFill>
              <a:schemeClr val="accent1"/>
            </a:solidFill>
          </a:ln>
          <a:effectLst>
            <a:outerShdw blurRad="101600" dist="114300" dir="8100000" algn="tr" rotWithShape="0">
              <a:schemeClr val="accent2">
                <a:alpha val="63000"/>
              </a:schemeClr>
            </a:outerShdw>
          </a:effectLst>
        </p:spPr>
        <p:txBody>
          <a:bodyPr wrap="square" anchor="ctr" anchorCtr="1">
            <a:spAutoFit/>
          </a:bodyPr>
          <a:lstStyle/>
          <a:p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</a:rPr>
              <a:t>Pleasing Men or God?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FECFE6-E505-DD4C-6EA7-8C29BB0F1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165" y="2209800"/>
            <a:ext cx="3608035" cy="2590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D20766-3119-7B15-3C0C-FC56ED0E3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819400"/>
            <a:ext cx="3625221" cy="130492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E34C85E-DFC5-4E4C-F4CE-CBE37A6BA1D3}"/>
              </a:ext>
            </a:extLst>
          </p:cNvPr>
          <p:cNvSpPr txBox="1">
            <a:spLocks/>
          </p:cNvSpPr>
          <p:nvPr/>
        </p:nvSpPr>
        <p:spPr bwMode="auto">
          <a:xfrm>
            <a:off x="4343400" y="2362200"/>
            <a:ext cx="3608036" cy="769441"/>
          </a:xfrm>
          <a:prstGeom prst="rect">
            <a:avLst/>
          </a:prstGeom>
          <a:solidFill>
            <a:schemeClr val="accent1">
              <a:lumMod val="10000"/>
              <a:alpha val="81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4400" dirty="0">
                <a:solidFill>
                  <a:schemeClr val="bg1"/>
                </a:solidFill>
              </a:rPr>
              <a:t>Rulers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AFAFA9-9710-E520-7EF3-44AD9C236D1F}"/>
              </a:ext>
            </a:extLst>
          </p:cNvPr>
          <p:cNvSpPr txBox="1"/>
          <p:nvPr/>
        </p:nvSpPr>
        <p:spPr>
          <a:xfrm>
            <a:off x="9220200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810702"/>
            <a:ext cx="9753600" cy="2862322"/>
          </a:xfrm>
          <a:solidFill>
            <a:schemeClr val="accent1">
              <a:lumMod val="10000"/>
              <a:alpha val="87000"/>
            </a:schemeClr>
          </a:solidFill>
        </p:spPr>
        <p:txBody>
          <a:bodyPr wrap="square">
            <a:spAutoFit/>
          </a:bodyPr>
          <a:lstStyle/>
          <a:p>
            <a:pPr marL="274320" indent="-274320">
              <a:spcBef>
                <a:spcPts val="12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4:18</a:t>
            </a:r>
            <a:r>
              <a:rPr lang="en-US" sz="280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5:28,29,40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– Apostles and Sanhedrin</a:t>
            </a:r>
          </a:p>
          <a:p>
            <a:pPr marL="274320" indent="-274320">
              <a:spcBef>
                <a:spcPts val="12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14:1-5,10-12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– Herod and John the Baptist </a:t>
            </a:r>
          </a:p>
          <a:p>
            <a:pPr marL="274320" marR="0" indent="-274320">
              <a:spcBef>
                <a:spcPts val="12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Kings 18; 19:1,2 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Elijah, Ahab, and Jezebel </a:t>
            </a:r>
          </a:p>
          <a:p>
            <a:pPr marL="274320" marR="0" indent="-274320">
              <a:spcBef>
                <a:spcPts val="12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Daniel 3:13-18 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Nebuchadnezzar and Daniel’s three friends  </a:t>
            </a:r>
          </a:p>
          <a:p>
            <a:pPr marL="274320" marR="0" indent="-274320" algn="ctr">
              <a:spcBef>
                <a:spcPts val="12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We must choose to obey God or man (</a:t>
            </a:r>
            <a:r>
              <a:rPr lang="en-US" sz="2800" dirty="0">
                <a:solidFill>
                  <a:schemeClr val="accent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5:29</a:t>
            </a:r>
            <a:r>
              <a:rPr lang="en-US" sz="28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US" altLang="en-US" sz="2800" dirty="0">
              <a:solidFill>
                <a:schemeClr val="accent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19AF3BB-7B0F-9925-7D42-8BC815D3B2FA}"/>
              </a:ext>
            </a:extLst>
          </p:cNvPr>
          <p:cNvSpPr txBox="1">
            <a:spLocks/>
          </p:cNvSpPr>
          <p:nvPr/>
        </p:nvSpPr>
        <p:spPr bwMode="auto">
          <a:xfrm>
            <a:off x="2514600" y="525959"/>
            <a:ext cx="7162800" cy="769441"/>
          </a:xfrm>
          <a:prstGeom prst="rect">
            <a:avLst/>
          </a:prstGeom>
          <a:gradFill>
            <a:gsLst>
              <a:gs pos="0">
                <a:schemeClr val="accent1">
                  <a:lumMod val="10000"/>
                </a:schemeClr>
              </a:gs>
              <a:gs pos="35000">
                <a:schemeClr val="accent1">
                  <a:lumMod val="25000"/>
                </a:schemeClr>
              </a:gs>
              <a:gs pos="8300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1"/>
          </a:gradFill>
          <a:ln w="63500" cmpd="dbl">
            <a:solidFill>
              <a:schemeClr val="accent1"/>
            </a:solidFill>
          </a:ln>
          <a:effectLst>
            <a:outerShdw blurRad="101600" dist="114300" dir="8100000" algn="tr" rotWithShape="0">
              <a:schemeClr val="accent2">
                <a:alpha val="63000"/>
              </a:scheme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dirty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</a:rPr>
              <a:t>Civil Rulers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FECFE6-E505-DD4C-6EA7-8C29BB0F1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165" y="2209800"/>
            <a:ext cx="3608035" cy="2590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D20766-3119-7B15-3C0C-FC56ED0E3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819400"/>
            <a:ext cx="3625221" cy="130492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E34C85E-DFC5-4E4C-F4CE-CBE37A6BA1D3}"/>
              </a:ext>
            </a:extLst>
          </p:cNvPr>
          <p:cNvSpPr txBox="1">
            <a:spLocks/>
          </p:cNvSpPr>
          <p:nvPr/>
        </p:nvSpPr>
        <p:spPr bwMode="auto">
          <a:xfrm>
            <a:off x="4343400" y="2362200"/>
            <a:ext cx="3608036" cy="1446550"/>
          </a:xfrm>
          <a:prstGeom prst="rect">
            <a:avLst/>
          </a:prstGeom>
          <a:solidFill>
            <a:schemeClr val="accent1">
              <a:lumMod val="10000"/>
              <a:alpha val="81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4400" dirty="0">
                <a:solidFill>
                  <a:schemeClr val="bg1"/>
                </a:solidFill>
              </a:rPr>
              <a:t>Rulers</a:t>
            </a:r>
          </a:p>
          <a:p>
            <a:r>
              <a:rPr lang="en-US" sz="4400" dirty="0">
                <a:solidFill>
                  <a:schemeClr val="bg1"/>
                </a:solidFill>
              </a:rPr>
              <a:t>Family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5F732C8-F498-CAA6-8DEA-C13171773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600" y="961311"/>
            <a:ext cx="7162800" cy="769441"/>
          </a:xfrm>
          <a:gradFill>
            <a:gsLst>
              <a:gs pos="0">
                <a:schemeClr val="accent1">
                  <a:lumMod val="10000"/>
                </a:schemeClr>
              </a:gs>
              <a:gs pos="35000">
                <a:schemeClr val="accent1">
                  <a:lumMod val="25000"/>
                </a:schemeClr>
              </a:gs>
              <a:gs pos="8300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1"/>
          </a:gradFill>
          <a:ln w="63500" cmpd="dbl">
            <a:solidFill>
              <a:schemeClr val="accent1"/>
            </a:solidFill>
          </a:ln>
          <a:effectLst>
            <a:outerShdw blurRad="101600" dist="114300" dir="8100000" algn="tr" rotWithShape="0">
              <a:schemeClr val="accent2">
                <a:alpha val="63000"/>
              </a:schemeClr>
            </a:outerShdw>
          </a:effectLst>
        </p:spPr>
        <p:txBody>
          <a:bodyPr wrap="square" anchor="ctr" anchorCtr="1">
            <a:spAutoFit/>
          </a:bodyPr>
          <a:lstStyle/>
          <a:p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</a:rPr>
              <a:t>Pleasing Men or God?</a:t>
            </a:r>
          </a:p>
        </p:txBody>
      </p:sp>
    </p:spTree>
    <p:extLst>
      <p:ext uri="{BB962C8B-B14F-4D97-AF65-F5344CB8AC3E}">
        <p14:creationId xmlns:p14="http://schemas.microsoft.com/office/powerpoint/2010/main" val="50517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4325"/>
            <a:ext cx="10134600" cy="4125745"/>
          </a:xfrm>
          <a:solidFill>
            <a:schemeClr val="accent1">
              <a:lumMod val="10000"/>
              <a:alpha val="87000"/>
            </a:schemeClr>
          </a:solidFill>
        </p:spPr>
        <p:txBody>
          <a:bodyPr wrap="square">
            <a:spAutoFit/>
          </a:bodyPr>
          <a:lstStyle/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bg1"/>
                </a:solidFill>
                <a:effectLst/>
              </a:rPr>
              <a:t>Adam and Eve – </a:t>
            </a: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Genesis 3:6,17</a:t>
            </a:r>
          </a:p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bg1"/>
                </a:solidFill>
                <a:effectLst/>
              </a:rPr>
              <a:t>Herod, Herodias, and Herodias’ daughter – </a:t>
            </a: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Matthew 14:6-11</a:t>
            </a:r>
          </a:p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bg1"/>
                </a:solidFill>
                <a:effectLst/>
              </a:rPr>
              <a:t>Job and his wife and friends – </a:t>
            </a: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Job 2:9,10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</a:rPr>
              <a:t>Modern Examples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effectLst/>
              </a:rPr>
              <a:t>Entertainment, recreation, and social activities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effectLst/>
              </a:rPr>
              <a:t>Church work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effectLst/>
              </a:rPr>
              <a:t>Conversion</a:t>
            </a:r>
          </a:p>
          <a:p>
            <a:pPr marL="274320" indent="-274320" algn="ctr">
              <a:buNone/>
            </a:pPr>
            <a:r>
              <a:rPr lang="en-US" sz="2800" dirty="0">
                <a:solidFill>
                  <a:srgbClr val="FFFF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10:34-37 - Whom </a:t>
            </a:r>
            <a:r>
              <a:rPr lang="en-US" sz="2800" dirty="0">
                <a:solidFill>
                  <a:srgbClr val="FFFF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en-US" sz="2800" dirty="0">
                <a:solidFill>
                  <a:srgbClr val="FFFF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we love most: Jesus or people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773B0B7-9AA7-ABE9-62B2-A34316A71622}"/>
              </a:ext>
            </a:extLst>
          </p:cNvPr>
          <p:cNvSpPr txBox="1">
            <a:spLocks/>
          </p:cNvSpPr>
          <p:nvPr/>
        </p:nvSpPr>
        <p:spPr bwMode="auto">
          <a:xfrm>
            <a:off x="1752600" y="525959"/>
            <a:ext cx="8763000" cy="769441"/>
          </a:xfrm>
          <a:prstGeom prst="rect">
            <a:avLst/>
          </a:prstGeom>
          <a:gradFill>
            <a:gsLst>
              <a:gs pos="0">
                <a:schemeClr val="accent1">
                  <a:lumMod val="10000"/>
                </a:schemeClr>
              </a:gs>
              <a:gs pos="35000">
                <a:schemeClr val="accent1">
                  <a:lumMod val="25000"/>
                </a:schemeClr>
              </a:gs>
              <a:gs pos="8300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1"/>
          </a:gradFill>
          <a:ln w="63500" cmpd="dbl">
            <a:solidFill>
              <a:schemeClr val="accent1"/>
            </a:solidFill>
          </a:ln>
          <a:effectLst>
            <a:outerShdw blurRad="101600" dist="114300" dir="8100000" algn="tr" rotWithShape="0">
              <a:schemeClr val="accent2">
                <a:alpha val="63000"/>
              </a:scheme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dirty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</a:rPr>
              <a:t>Family, Friends, Neighbors</a:t>
            </a:r>
          </a:p>
        </p:txBody>
      </p:sp>
    </p:spTree>
    <p:extLst>
      <p:ext uri="{BB962C8B-B14F-4D97-AF65-F5344CB8AC3E}">
        <p14:creationId xmlns:p14="http://schemas.microsoft.com/office/powerpoint/2010/main" val="104875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FECFE6-E505-DD4C-6EA7-8C29BB0F1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165" y="2209800"/>
            <a:ext cx="3608035" cy="2590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D20766-3119-7B15-3C0C-FC56ED0E3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819400"/>
            <a:ext cx="3625221" cy="130492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E34C85E-DFC5-4E4C-F4CE-CBE37A6BA1D3}"/>
              </a:ext>
            </a:extLst>
          </p:cNvPr>
          <p:cNvSpPr txBox="1">
            <a:spLocks/>
          </p:cNvSpPr>
          <p:nvPr/>
        </p:nvSpPr>
        <p:spPr bwMode="auto">
          <a:xfrm>
            <a:off x="4343400" y="2438400"/>
            <a:ext cx="3608036" cy="2800767"/>
          </a:xfrm>
          <a:prstGeom prst="rect">
            <a:avLst/>
          </a:prstGeom>
          <a:solidFill>
            <a:schemeClr val="accent1">
              <a:lumMod val="10000"/>
              <a:alpha val="81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4400" dirty="0">
                <a:solidFill>
                  <a:schemeClr val="bg1"/>
                </a:solidFill>
              </a:rPr>
              <a:t>Rulers</a:t>
            </a:r>
          </a:p>
          <a:p>
            <a:r>
              <a:rPr lang="en-US" sz="4400" dirty="0">
                <a:solidFill>
                  <a:schemeClr val="bg1"/>
                </a:solidFill>
              </a:rPr>
              <a:t>Family</a:t>
            </a:r>
          </a:p>
          <a:p>
            <a:r>
              <a:rPr lang="en-US" sz="4400" dirty="0">
                <a:solidFill>
                  <a:schemeClr val="bg1"/>
                </a:solidFill>
              </a:rPr>
              <a:t>Business</a:t>
            </a:r>
          </a:p>
          <a:p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8D8821B-80C3-3A6E-2EF5-D6AC5D68A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600" y="961311"/>
            <a:ext cx="7162800" cy="769441"/>
          </a:xfrm>
          <a:gradFill>
            <a:gsLst>
              <a:gs pos="0">
                <a:schemeClr val="accent1">
                  <a:lumMod val="10000"/>
                </a:schemeClr>
              </a:gs>
              <a:gs pos="35000">
                <a:schemeClr val="accent1">
                  <a:lumMod val="25000"/>
                </a:schemeClr>
              </a:gs>
              <a:gs pos="8300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1"/>
          </a:gradFill>
          <a:ln w="63500" cmpd="dbl">
            <a:solidFill>
              <a:schemeClr val="accent1"/>
            </a:solidFill>
          </a:ln>
          <a:effectLst>
            <a:outerShdw blurRad="101600" dist="114300" dir="8100000" algn="tr" rotWithShape="0">
              <a:schemeClr val="accent2">
                <a:alpha val="63000"/>
              </a:schemeClr>
            </a:outerShdw>
          </a:effectLst>
        </p:spPr>
        <p:txBody>
          <a:bodyPr wrap="square" anchor="ctr" anchorCtr="1">
            <a:spAutoFit/>
          </a:bodyPr>
          <a:lstStyle/>
          <a:p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</a:rPr>
              <a:t>Pleasing Men or God?</a:t>
            </a:r>
          </a:p>
        </p:txBody>
      </p:sp>
    </p:spTree>
    <p:extLst>
      <p:ext uri="{BB962C8B-B14F-4D97-AF65-F5344CB8AC3E}">
        <p14:creationId xmlns:p14="http://schemas.microsoft.com/office/powerpoint/2010/main" val="152680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4325"/>
            <a:ext cx="10134600" cy="4832092"/>
          </a:xfrm>
          <a:solidFill>
            <a:schemeClr val="accent1">
              <a:lumMod val="10000"/>
              <a:alpha val="87000"/>
            </a:schemeClr>
          </a:solidFill>
        </p:spPr>
        <p:txBody>
          <a:bodyPr wrap="square">
            <a:spAutoFit/>
          </a:bodyPr>
          <a:lstStyle/>
          <a:p>
            <a:pPr marL="274320" indent="-274320" algn="ctr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19:23-27 </a:t>
            </a:r>
            <a:r>
              <a:rPr lang="en-US" sz="2800" dirty="0"/>
              <a:t>– Silversmiths </a:t>
            </a:r>
          </a:p>
          <a:p>
            <a:pPr marL="274320" indent="-274320" algn="ctr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Proverbs 11:1 </a:t>
            </a:r>
            <a:r>
              <a:rPr lang="en-US" sz="2800" dirty="0"/>
              <a:t>– Dishonest scales </a:t>
            </a:r>
          </a:p>
          <a:p>
            <a:pPr marL="274320" indent="-27432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Modern Examples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* </a:t>
            </a:r>
            <a:r>
              <a:rPr lang="en-US" sz="2800" b="1" i="1" dirty="0"/>
              <a:t>Lie</a:t>
            </a:r>
            <a:endParaRPr lang="en-US" sz="2800" dirty="0"/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* </a:t>
            </a:r>
            <a:r>
              <a:rPr lang="en-US" sz="2800" b="1" i="1" dirty="0"/>
              <a:t>Provide alcoholic drinks,</a:t>
            </a:r>
            <a:r>
              <a:rPr lang="en-US" sz="2800" dirty="0"/>
              <a:t> </a:t>
            </a:r>
            <a:r>
              <a:rPr lang="en-US" sz="2800" b="1" i="1" dirty="0"/>
              <a:t>suggestive or dirty movies, TV programs, magazines, music</a:t>
            </a:r>
            <a:r>
              <a:rPr lang="en-US" sz="2800" dirty="0"/>
              <a:t>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* </a:t>
            </a:r>
            <a:r>
              <a:rPr lang="en-US" sz="2800" b="1" i="1" dirty="0"/>
              <a:t>Support United Fund</a:t>
            </a:r>
            <a:r>
              <a:rPr lang="en-US" sz="2800" dirty="0"/>
              <a:t> or </a:t>
            </a:r>
            <a:r>
              <a:rPr lang="en-US" sz="2800" b="1" i="1" dirty="0"/>
              <a:t>United Way</a:t>
            </a:r>
            <a:r>
              <a:rPr lang="en-US" sz="2800" dirty="0"/>
              <a:t>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* </a:t>
            </a:r>
            <a:r>
              <a:rPr lang="en-US" sz="2800" b="1" i="1" dirty="0"/>
              <a:t>Neglect church meetings</a:t>
            </a:r>
            <a:r>
              <a:rPr lang="en-US" sz="2800" dirty="0"/>
              <a:t> (Matthew 6:33)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* </a:t>
            </a:r>
            <a:r>
              <a:rPr lang="en-US" sz="2800" b="1" i="1" dirty="0"/>
              <a:t>Cheat people</a:t>
            </a:r>
            <a:r>
              <a:rPr lang="en-US" sz="2800" dirty="0"/>
              <a:t>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b="1" i="1" dirty="0"/>
              <a:t>* Affirm immoral conduct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* </a:t>
            </a:r>
            <a:r>
              <a:rPr lang="en-US" sz="2800" b="1" i="1" dirty="0"/>
              <a:t>Violate the golden rule</a:t>
            </a:r>
            <a:r>
              <a:rPr lang="en-US" sz="2800" dirty="0"/>
              <a:t> 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773B0B7-9AA7-ABE9-62B2-A34316A71622}"/>
              </a:ext>
            </a:extLst>
          </p:cNvPr>
          <p:cNvSpPr txBox="1">
            <a:spLocks/>
          </p:cNvSpPr>
          <p:nvPr/>
        </p:nvSpPr>
        <p:spPr bwMode="auto">
          <a:xfrm>
            <a:off x="1752600" y="525959"/>
            <a:ext cx="8763000" cy="769441"/>
          </a:xfrm>
          <a:prstGeom prst="rect">
            <a:avLst/>
          </a:prstGeom>
          <a:gradFill>
            <a:gsLst>
              <a:gs pos="0">
                <a:schemeClr val="accent1">
                  <a:lumMod val="10000"/>
                </a:schemeClr>
              </a:gs>
              <a:gs pos="35000">
                <a:schemeClr val="accent1">
                  <a:lumMod val="25000"/>
                </a:schemeClr>
              </a:gs>
              <a:gs pos="8300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1"/>
          </a:gradFill>
          <a:ln w="63500" cmpd="dbl">
            <a:solidFill>
              <a:schemeClr val="accent1"/>
            </a:solidFill>
          </a:ln>
          <a:effectLst>
            <a:outerShdw blurRad="101600" dist="114300" dir="8100000" algn="tr" rotWithShape="0">
              <a:schemeClr val="accent2">
                <a:alpha val="63000"/>
              </a:scheme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dirty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</a:rPr>
              <a:t>Business Associates</a:t>
            </a:r>
          </a:p>
        </p:txBody>
      </p:sp>
    </p:spTree>
    <p:extLst>
      <p:ext uri="{BB962C8B-B14F-4D97-AF65-F5344CB8AC3E}">
        <p14:creationId xmlns:p14="http://schemas.microsoft.com/office/powerpoint/2010/main" val="101247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FECFE6-E505-DD4C-6EA7-8C29BB0F1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165" y="2209800"/>
            <a:ext cx="3608035" cy="2590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D20766-3119-7B15-3C0C-FC56ED0E3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819400"/>
            <a:ext cx="3625221" cy="130492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E34C85E-DFC5-4E4C-F4CE-CBE37A6BA1D3}"/>
              </a:ext>
            </a:extLst>
          </p:cNvPr>
          <p:cNvSpPr txBox="1">
            <a:spLocks/>
          </p:cNvSpPr>
          <p:nvPr/>
        </p:nvSpPr>
        <p:spPr bwMode="auto">
          <a:xfrm>
            <a:off x="4343400" y="2438400"/>
            <a:ext cx="3608036" cy="2800767"/>
          </a:xfrm>
          <a:prstGeom prst="rect">
            <a:avLst/>
          </a:prstGeom>
          <a:solidFill>
            <a:schemeClr val="accent1">
              <a:lumMod val="10000"/>
              <a:alpha val="81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4400" dirty="0">
                <a:solidFill>
                  <a:schemeClr val="bg1"/>
                </a:solidFill>
              </a:rPr>
              <a:t>Rulers</a:t>
            </a:r>
          </a:p>
          <a:p>
            <a:r>
              <a:rPr lang="en-US" sz="4400" dirty="0">
                <a:solidFill>
                  <a:schemeClr val="bg1"/>
                </a:solidFill>
              </a:rPr>
              <a:t>Family</a:t>
            </a:r>
          </a:p>
          <a:p>
            <a:r>
              <a:rPr lang="en-US" sz="4400" dirty="0">
                <a:solidFill>
                  <a:schemeClr val="bg1"/>
                </a:solidFill>
              </a:rPr>
              <a:t>Business</a:t>
            </a:r>
          </a:p>
          <a:p>
            <a:r>
              <a:rPr lang="en-US" sz="4400" dirty="0">
                <a:solidFill>
                  <a:schemeClr val="bg1"/>
                </a:solidFill>
              </a:rPr>
              <a:t>Church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2D00A27-F96E-DF4E-FC9A-552C7E4F6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600" y="961311"/>
            <a:ext cx="7162800" cy="769441"/>
          </a:xfrm>
          <a:gradFill>
            <a:gsLst>
              <a:gs pos="0">
                <a:schemeClr val="accent1">
                  <a:lumMod val="10000"/>
                </a:schemeClr>
              </a:gs>
              <a:gs pos="35000">
                <a:schemeClr val="accent1">
                  <a:lumMod val="25000"/>
                </a:schemeClr>
              </a:gs>
              <a:gs pos="8300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1"/>
          </a:gradFill>
          <a:ln w="63500" cmpd="dbl">
            <a:solidFill>
              <a:schemeClr val="accent1"/>
            </a:solidFill>
          </a:ln>
          <a:effectLst>
            <a:outerShdw blurRad="101600" dist="114300" dir="8100000" algn="tr" rotWithShape="0">
              <a:schemeClr val="accent2">
                <a:alpha val="63000"/>
              </a:schemeClr>
            </a:outerShdw>
          </a:effectLst>
        </p:spPr>
        <p:txBody>
          <a:bodyPr wrap="square" anchor="ctr" anchorCtr="1">
            <a:spAutoFit/>
          </a:bodyPr>
          <a:lstStyle/>
          <a:p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</a:rPr>
              <a:t>Pleasing Men or God?</a:t>
            </a:r>
          </a:p>
        </p:txBody>
      </p:sp>
    </p:spTree>
    <p:extLst>
      <p:ext uri="{BB962C8B-B14F-4D97-AF65-F5344CB8AC3E}">
        <p14:creationId xmlns:p14="http://schemas.microsoft.com/office/powerpoint/2010/main" val="375864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74325"/>
            <a:ext cx="10134600" cy="4862870"/>
          </a:xfrm>
          <a:solidFill>
            <a:schemeClr val="accent1">
              <a:lumMod val="10000"/>
              <a:alpha val="87000"/>
            </a:schemeClr>
          </a:solidFill>
        </p:spPr>
        <p:txBody>
          <a:bodyPr wrap="square">
            <a:spAutoFit/>
          </a:bodyPr>
          <a:lstStyle/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</a:rPr>
              <a:t>Members May Tempt Elders or Preachers</a:t>
            </a:r>
          </a:p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2 Timothy 4:2-4 </a:t>
            </a:r>
            <a:r>
              <a:rPr lang="en-US" sz="2800" b="1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- 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Preachers after their own lusts. </a:t>
            </a:r>
          </a:p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1 Thessalonians 2:4,6 </a:t>
            </a:r>
            <a:r>
              <a:rPr lang="en-US" sz="2800" b="1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- 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preach to please God, not man: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10:28 </a:t>
            </a:r>
            <a:r>
              <a:rPr lang="en-US" sz="2800" b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Fear not them who can destroy the body, but fear Him who can destroy both body and soul in hell.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Jeremiah 20:7-9 </a:t>
            </a:r>
            <a:r>
              <a:rPr lang="en-US" sz="2800" b="1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– </a:t>
            </a:r>
            <a:r>
              <a:rPr lang="en-US" sz="2800" dirty="0">
                <a:effectLst/>
              </a:rPr>
              <a:t>Jeremiah could not keep quiet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</a:rPr>
              <a:t>Elders and Preachers May Tempt Others to Sin</a:t>
            </a:r>
          </a:p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John 12:42,43 </a:t>
            </a:r>
            <a:r>
              <a:rPr lang="en-US" sz="2800" b="1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-  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Favor of people or favor of God</a:t>
            </a:r>
          </a:p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Acts 20:28-30 </a:t>
            </a:r>
            <a:r>
              <a:rPr lang="en-US" sz="2800" b="1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- </a:t>
            </a:r>
            <a:r>
              <a:rPr lang="en-US" sz="2800" dirty="0"/>
              <a:t>Draw away disciples after themselves</a:t>
            </a:r>
            <a:endParaRPr lang="en-US" sz="2800" b="1" i="1" dirty="0">
              <a:solidFill>
                <a:srgbClr val="C80000"/>
              </a:solidFill>
              <a:effectLst/>
            </a:endParaRPr>
          </a:p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Matthew 15:14 </a:t>
            </a:r>
            <a:r>
              <a:rPr lang="en-US" sz="2800" b="1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- </a:t>
            </a:r>
            <a:r>
              <a:rPr lang="en-US" sz="28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Both 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fall into the ditch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773B0B7-9AA7-ABE9-62B2-A34316A71622}"/>
              </a:ext>
            </a:extLst>
          </p:cNvPr>
          <p:cNvSpPr txBox="1">
            <a:spLocks/>
          </p:cNvSpPr>
          <p:nvPr/>
        </p:nvSpPr>
        <p:spPr bwMode="auto">
          <a:xfrm>
            <a:off x="1752600" y="525959"/>
            <a:ext cx="8763000" cy="769441"/>
          </a:xfrm>
          <a:prstGeom prst="rect">
            <a:avLst/>
          </a:prstGeom>
          <a:gradFill>
            <a:gsLst>
              <a:gs pos="0">
                <a:schemeClr val="accent1">
                  <a:lumMod val="10000"/>
                </a:schemeClr>
              </a:gs>
              <a:gs pos="35000">
                <a:schemeClr val="accent1">
                  <a:lumMod val="25000"/>
                </a:schemeClr>
              </a:gs>
              <a:gs pos="8300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1"/>
          </a:gradFill>
          <a:ln w="63500" cmpd="dbl">
            <a:solidFill>
              <a:schemeClr val="accent1"/>
            </a:solidFill>
          </a:ln>
          <a:effectLst>
            <a:outerShdw blurRad="101600" dist="114300" dir="8100000" algn="tr" rotWithShape="0">
              <a:schemeClr val="accent2">
                <a:alpha val="63000"/>
              </a:schemeClr>
            </a:outerShdw>
          </a:effec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dirty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</a:rPr>
              <a:t>Church Members</a:t>
            </a:r>
          </a:p>
        </p:txBody>
      </p:sp>
    </p:spTree>
    <p:extLst>
      <p:ext uri="{BB962C8B-B14F-4D97-AF65-F5344CB8AC3E}">
        <p14:creationId xmlns:p14="http://schemas.microsoft.com/office/powerpoint/2010/main" val="150778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FECFE6-E505-DD4C-6EA7-8C29BB0F1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165" y="2209800"/>
            <a:ext cx="3608035" cy="2590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D20766-3119-7B15-3C0C-FC56ED0E3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819400"/>
            <a:ext cx="3625221" cy="130492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E34C85E-DFC5-4E4C-F4CE-CBE37A6BA1D3}"/>
              </a:ext>
            </a:extLst>
          </p:cNvPr>
          <p:cNvSpPr txBox="1">
            <a:spLocks/>
          </p:cNvSpPr>
          <p:nvPr/>
        </p:nvSpPr>
        <p:spPr bwMode="auto">
          <a:xfrm>
            <a:off x="4343400" y="2438400"/>
            <a:ext cx="3608036" cy="2800767"/>
          </a:xfrm>
          <a:prstGeom prst="rect">
            <a:avLst/>
          </a:prstGeom>
          <a:solidFill>
            <a:schemeClr val="accent1">
              <a:lumMod val="10000"/>
              <a:alpha val="81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4400" dirty="0">
                <a:solidFill>
                  <a:schemeClr val="bg1"/>
                </a:solidFill>
              </a:rPr>
              <a:t>Rulers</a:t>
            </a:r>
          </a:p>
          <a:p>
            <a:r>
              <a:rPr lang="en-US" sz="4400" dirty="0">
                <a:solidFill>
                  <a:schemeClr val="bg1"/>
                </a:solidFill>
              </a:rPr>
              <a:t>Family</a:t>
            </a:r>
          </a:p>
          <a:p>
            <a:r>
              <a:rPr lang="en-US" sz="4400" dirty="0">
                <a:solidFill>
                  <a:schemeClr val="bg1"/>
                </a:solidFill>
              </a:rPr>
              <a:t>Business</a:t>
            </a:r>
          </a:p>
          <a:p>
            <a:r>
              <a:rPr lang="en-US" sz="4400" dirty="0">
                <a:solidFill>
                  <a:schemeClr val="bg1"/>
                </a:solidFill>
              </a:rPr>
              <a:t>Church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2D00A27-F96E-DF4E-FC9A-552C7E4F6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4600" y="961311"/>
            <a:ext cx="7162800" cy="769441"/>
          </a:xfrm>
          <a:gradFill>
            <a:gsLst>
              <a:gs pos="0">
                <a:schemeClr val="accent1">
                  <a:lumMod val="10000"/>
                </a:schemeClr>
              </a:gs>
              <a:gs pos="35000">
                <a:schemeClr val="accent1">
                  <a:lumMod val="25000"/>
                </a:schemeClr>
              </a:gs>
              <a:gs pos="83000">
                <a:schemeClr val="accent1">
                  <a:lumMod val="50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1"/>
          </a:gradFill>
          <a:ln w="63500" cmpd="dbl">
            <a:solidFill>
              <a:schemeClr val="accent1"/>
            </a:solidFill>
          </a:ln>
          <a:effectLst>
            <a:outerShdw blurRad="101600" dist="114300" dir="8100000" algn="tr" rotWithShape="0">
              <a:schemeClr val="accent2">
                <a:alpha val="63000"/>
              </a:schemeClr>
            </a:outerShdw>
          </a:effectLst>
        </p:spPr>
        <p:txBody>
          <a:bodyPr wrap="square" anchor="ctr" anchorCtr="1">
            <a:spAutoFit/>
          </a:bodyPr>
          <a:lstStyle/>
          <a:p>
            <a:r>
              <a:rPr lang="en-US" sz="4400" dirty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</a:rPr>
              <a:t>Pleasing Men or God?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25BCF6-5B03-73C5-2D30-A5F6D50D3595}"/>
              </a:ext>
            </a:extLst>
          </p:cNvPr>
          <p:cNvSpPr txBox="1">
            <a:spLocks/>
          </p:cNvSpPr>
          <p:nvPr/>
        </p:nvSpPr>
        <p:spPr bwMode="auto">
          <a:xfrm>
            <a:off x="1268764" y="5446693"/>
            <a:ext cx="9627836" cy="954107"/>
          </a:xfrm>
          <a:prstGeom prst="rect">
            <a:avLst/>
          </a:prstGeom>
          <a:solidFill>
            <a:schemeClr val="accent1">
              <a:lumMod val="10000"/>
              <a:alpha val="81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rgbClr val="FFFF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Romans 2:29 – True Israelites seek the praises of God, rather than men. </a:t>
            </a:r>
          </a:p>
        </p:txBody>
      </p:sp>
    </p:spTree>
    <p:extLst>
      <p:ext uri="{BB962C8B-B14F-4D97-AF65-F5344CB8AC3E}">
        <p14:creationId xmlns:p14="http://schemas.microsoft.com/office/powerpoint/2010/main" val="200370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191D3A6-97A4-D608-A642-23BDCED4371C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2023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727E0A-8DD1-A61F-6171-16A22109AECE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Russo-Tahoma">
      <a:majorFont>
        <a:latin typeface="Russo One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D747A182-31CA-41F9-859A-A79599997AB9}" vid="{3605B561-BF2B-46E3-9617-051E755EBA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Green-24.per-fppt</Template>
  <TotalTime>506</TotalTime>
  <Words>446</Words>
  <Application>Microsoft Office PowerPoint</Application>
  <PresentationFormat>Widescreen</PresentationFormat>
  <Paragraphs>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Russo One</vt:lpstr>
      <vt:lpstr>Arial</vt:lpstr>
      <vt:lpstr>Tahoma</vt:lpstr>
      <vt:lpstr>Comic Sans MS</vt:lpstr>
      <vt:lpstr>Diseño predeterminado</vt:lpstr>
      <vt:lpstr>PowerPoint Presentation</vt:lpstr>
      <vt:lpstr>Pleasing Men or God?</vt:lpstr>
      <vt:lpstr>PowerPoint Presentation</vt:lpstr>
      <vt:lpstr>Pleasing Men or God?</vt:lpstr>
      <vt:lpstr>PowerPoint Presentation</vt:lpstr>
      <vt:lpstr>Pleasing Men or God?</vt:lpstr>
      <vt:lpstr>PowerPoint Presentation</vt:lpstr>
      <vt:lpstr>Pleasing Men or God?</vt:lpstr>
      <vt:lpstr>PowerPoint Presentation</vt:lpstr>
      <vt:lpstr>Pleasing Men or God?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Pleasing God or Man - David E. Pratte, https://gospelway.com</dc:title>
  <dc:subject>Pleasing God or Man - David E. Pratte, https://gospelway.com</dc:subject>
  <dc:creator>David Pratte</dc:creator>
  <cp:keywords>human relations; government; human authority, please, man, God, people, business, employer, employee, friends, family</cp:keywords>
  <cp:lastModifiedBy>David Pratte</cp:lastModifiedBy>
  <cp:revision>85</cp:revision>
  <dcterms:created xsi:type="dcterms:W3CDTF">2023-02-10T23:20:41Z</dcterms:created>
  <dcterms:modified xsi:type="dcterms:W3CDTF">2023-02-27T16:31:59Z</dcterms:modified>
  <cp:category>CL-LO</cp:category>
</cp:coreProperties>
</file>