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76" r:id="rId2"/>
    <p:sldId id="256" r:id="rId3"/>
    <p:sldId id="272" r:id="rId4"/>
    <p:sldId id="273" r:id="rId5"/>
    <p:sldId id="279" r:id="rId6"/>
    <p:sldId id="274" r:id="rId7"/>
    <p:sldId id="280" r:id="rId8"/>
    <p:sldId id="290" r:id="rId9"/>
    <p:sldId id="271" r:id="rId10"/>
    <p:sldId id="259" r:id="rId11"/>
    <p:sldId id="260" r:id="rId12"/>
    <p:sldId id="283" r:id="rId13"/>
    <p:sldId id="284" r:id="rId14"/>
    <p:sldId id="285" r:id="rId15"/>
    <p:sldId id="286" r:id="rId16"/>
    <p:sldId id="282" r:id="rId17"/>
    <p:sldId id="266" r:id="rId18"/>
    <p:sldId id="287" r:id="rId19"/>
    <p:sldId id="288" r:id="rId20"/>
    <p:sldId id="289" r:id="rId21"/>
    <p:sldId id="281" r:id="rId22"/>
    <p:sldId id="268" r:id="rId23"/>
    <p:sldId id="269" r:id="rId24"/>
    <p:sldId id="270" r:id="rId25"/>
    <p:sldId id="277" r:id="rId26"/>
    <p:sldId id="278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66FFCC"/>
    <a:srgbClr val="FFFFFF"/>
    <a:srgbClr val="00002C"/>
    <a:srgbClr val="00004C"/>
    <a:srgbClr val="000099"/>
    <a:srgbClr val="FFFF66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811" autoAdjust="0"/>
    <p:restoredTop sz="90970" autoAdjust="0"/>
  </p:normalViewPr>
  <p:slideViewPr>
    <p:cSldViewPr showGuides="1">
      <p:cViewPr varScale="1">
        <p:scale>
          <a:sx n="55" d="100"/>
          <a:sy n="55" d="100"/>
        </p:scale>
        <p:origin x="51" y="2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19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39FE34-7043-4210-A090-0A0838643170}" type="datetimeFigureOut">
              <a:rPr lang="en-US" smtClean="0"/>
              <a:t>9/18/23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4DF7D-422A-4492-B1B9-CE7784E07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21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4DF7D-422A-4492-B1B9-CE7784E074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509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4DF7D-422A-4492-B1B9-CE7784E0740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19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4DF7D-422A-4492-B1B9-CE7784E0740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727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4DF7D-422A-4492-B1B9-CE7784E074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38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04DF7D-422A-4492-B1B9-CE7784E0740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745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6AF6C-EC2D-497D-8F6F-CCB52BC4316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296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81972-4B73-4FB6-A9A0-035709CC776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364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5C9CD-A93C-4191-9A4B-519643603E1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196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D4097-BE4A-441D-8666-EF06E584AC8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586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2607E-7441-4B83-B115-A71A37C7887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009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413EA-2F77-45FB-B0ED-CCC8BAC374F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321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7CB40-47F7-48F3-8858-1270C50E5A8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474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3D83E-D8DC-4A64-8A21-67C6250FFE5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133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F5901-B7C6-4A9C-8286-EF809B8804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115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3E097-B37B-4D0E-8E2B-8D3274EC0F0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92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8EC28-EAC8-4D25-BACB-8706D6B0E11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584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EF857-320E-4C3E-8721-AE3B2856256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2922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studylessons.com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2D0A9B-A94A-24A8-8FA7-71150A196A0A}"/>
              </a:ext>
            </a:extLst>
          </p:cNvPr>
          <p:cNvSpPr txBox="1"/>
          <p:nvPr/>
        </p:nvSpPr>
        <p:spPr>
          <a:xfrm>
            <a:off x="2286000" y="587514"/>
            <a:ext cx="7620000" cy="707886"/>
          </a:xfrm>
          <a:prstGeom prst="rect">
            <a:avLst/>
          </a:prstGeom>
          <a:gradFill>
            <a:gsLst>
              <a:gs pos="0">
                <a:schemeClr val="accent1">
                  <a:lumMod val="10000"/>
                </a:schemeClr>
              </a:gs>
              <a:gs pos="34000">
                <a:schemeClr val="accent1">
                  <a:lumMod val="25000"/>
                </a:schemeClr>
              </a:gs>
              <a:gs pos="76000">
                <a:schemeClr val="accent1">
                  <a:lumMod val="10000"/>
                </a:schemeClr>
              </a:gs>
            </a:gsLst>
            <a:path path="circle">
              <a:fillToRect l="50000" t="50000" r="50000" b="50000"/>
            </a:path>
          </a:gradFill>
          <a:ln w="47625">
            <a:solidFill>
              <a:schemeClr val="accent1"/>
            </a:solidFill>
          </a:ln>
          <a:effectLst>
            <a:outerShdw blurRad="88900" dist="279400" dir="8100000" algn="tr" rotWithShape="0">
              <a:prstClr val="black">
                <a:alpha val="51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dirty="0">
                <a:solidFill>
                  <a:srgbClr val="FFFF00"/>
                </a:solidFill>
                <a:latin typeface="+mj-lt"/>
              </a:rPr>
              <a:t>Preservation of the Bible</a:t>
            </a:r>
            <a:endParaRPr lang="en-US" sz="400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A5101-7842-5BD5-1386-533EB457D9FA}"/>
              </a:ext>
            </a:extLst>
          </p:cNvPr>
          <p:cNvSpPr txBox="1"/>
          <p:nvPr/>
        </p:nvSpPr>
        <p:spPr>
          <a:xfrm>
            <a:off x="6781800" y="2020669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altLang="en-US" sz="3600" b="1" dirty="0">
                <a:solidFill>
                  <a:schemeClr val="accent1"/>
                </a:solidFill>
              </a:rPr>
              <a:t>The Promises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2A0F15-17EF-55B6-EFD1-650724A150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4"/>
          <a:stretch/>
        </p:blipFill>
        <p:spPr>
          <a:xfrm>
            <a:off x="762000" y="2286000"/>
            <a:ext cx="5105400" cy="3249167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7B2D72F5-63B5-AFEC-5E1D-F5381406A1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324602" y="2750606"/>
            <a:ext cx="5638798" cy="867930"/>
          </a:xfrm>
          <a:noFill/>
        </p:spPr>
        <p:txBody>
          <a:bodyPr wrap="square">
            <a:spAutoFit/>
          </a:bodyPr>
          <a:lstStyle/>
          <a:p>
            <a:pPr marL="0" lvl="2" indent="0" algn="ctr">
              <a:spcBef>
                <a:spcPts val="1800"/>
              </a:spcBef>
              <a:buNone/>
            </a:pPr>
            <a:r>
              <a:rPr lang="en-US" sz="2800" b="1" dirty="0"/>
              <a:t>God Revealed the Scriptures So Men Could Know His Will.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D5E206-B7AB-15B0-95B8-33E03D7C03AA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CA38B623-420F-827F-4E32-C06FA43642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515677"/>
            <a:ext cx="10515600" cy="584775"/>
          </a:xfrm>
          <a:ln/>
        </p:spPr>
        <p:txBody>
          <a:bodyPr>
            <a:spAutoFit/>
          </a:bodyPr>
          <a:lstStyle/>
          <a:p>
            <a:pPr lvl="2" indent="0" algn="ctr">
              <a:buNone/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God Gave </a:t>
            </a:r>
            <a:r>
              <a:rPr lang="en-US" sz="3200" b="1" i="1" dirty="0">
                <a:solidFill>
                  <a:srgbClr val="FFFF00"/>
                </a:solidFill>
                <a:latin typeface="+mn-lt"/>
              </a:rPr>
              <a:t>Scriptures</a:t>
            </a:r>
            <a:r>
              <a:rPr lang="en-US" sz="3200" b="1" dirty="0">
                <a:solidFill>
                  <a:srgbClr val="FFFF00"/>
                </a:solidFill>
                <a:latin typeface="+mn-lt"/>
              </a:rPr>
              <a:t> So Men Could Know His Will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614A9666-C71E-C5B7-F18F-3C9EB1ED17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143000"/>
            <a:ext cx="11125200" cy="5693866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chemeClr val="accent1"/>
                </a:solidFill>
              </a:rPr>
              <a:t>Old Testament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Exodus 24:3,4,7 </a:t>
            </a:r>
            <a:r>
              <a:rPr lang="en-US" dirty="0"/>
              <a:t>– Moses </a:t>
            </a:r>
            <a:r>
              <a:rPr lang="en-US" b="1" dirty="0"/>
              <a:t>wrote</a:t>
            </a:r>
            <a:r>
              <a:rPr lang="en-US" dirty="0"/>
              <a:t> in a book all the words of God the people should obey.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Deuteronomy 28:58,59; 30:9,10 </a:t>
            </a:r>
            <a:r>
              <a:rPr lang="en-US" dirty="0"/>
              <a:t>– People blessed if they obeyed the commands </a:t>
            </a:r>
            <a:r>
              <a:rPr lang="en-US" b="1" dirty="0"/>
              <a:t>written</a:t>
            </a:r>
            <a:r>
              <a:rPr lang="en-US" dirty="0"/>
              <a:t> in the book.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Jeremiah 36:1-4 </a:t>
            </a:r>
            <a:r>
              <a:rPr lang="en-US" dirty="0"/>
              <a:t>– Jeremiah to </a:t>
            </a:r>
            <a:r>
              <a:rPr lang="en-US" b="1" dirty="0"/>
              <a:t>write</a:t>
            </a:r>
            <a:r>
              <a:rPr lang="en-US" dirty="0"/>
              <a:t> all the words God gave Israel</a:t>
            </a:r>
          </a:p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chemeClr val="accent1"/>
                </a:solidFill>
              </a:rPr>
              <a:t>New Testament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1 Corinthians 14:37 </a:t>
            </a:r>
            <a:r>
              <a:rPr lang="en-US" dirty="0"/>
              <a:t>– Paul </a:t>
            </a:r>
            <a:r>
              <a:rPr lang="en-US" b="1" dirty="0"/>
              <a:t>wrote</a:t>
            </a:r>
            <a:r>
              <a:rPr lang="en-US" dirty="0"/>
              <a:t> the commands of the Lord.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1 John 1:1-4 </a:t>
            </a:r>
            <a:r>
              <a:rPr lang="en-US" dirty="0"/>
              <a:t>– John </a:t>
            </a:r>
            <a:r>
              <a:rPr lang="en-US" b="1" dirty="0"/>
              <a:t>wrote</a:t>
            </a:r>
            <a:r>
              <a:rPr lang="en-US" dirty="0"/>
              <a:t> so people could know God’s teaching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Revelation 1:10,11,19; chapters 2 &amp; 3 </a:t>
            </a:r>
            <a:r>
              <a:rPr lang="en-US" dirty="0"/>
              <a:t>– Jesus told John to </a:t>
            </a:r>
            <a:r>
              <a:rPr lang="en-US" b="1" dirty="0"/>
              <a:t>write</a:t>
            </a:r>
            <a:r>
              <a:rPr lang="en-US" dirty="0"/>
              <a:t> God’s instructions to the churches of Asia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2 Timothy 3:16,17 </a:t>
            </a:r>
            <a:r>
              <a:rPr lang="en-US" dirty="0"/>
              <a:t>– </a:t>
            </a:r>
            <a:r>
              <a:rPr lang="en-US" b="1" i="1" dirty="0"/>
              <a:t>All </a:t>
            </a:r>
            <a:r>
              <a:rPr lang="en-US" b="1" dirty="0"/>
              <a:t>Scripture</a:t>
            </a:r>
            <a:r>
              <a:rPr lang="en-US" dirty="0"/>
              <a:t> is inspired by God given to teach and instruct men so they could know all good works. </a:t>
            </a:r>
          </a:p>
        </p:txBody>
      </p:sp>
    </p:spTree>
    <p:extLst>
      <p:ext uri="{BB962C8B-B14F-4D97-AF65-F5344CB8AC3E}">
        <p14:creationId xmlns:p14="http://schemas.microsoft.com/office/powerpoint/2010/main" val="175764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2D0A9B-A94A-24A8-8FA7-71150A196A0A}"/>
              </a:ext>
            </a:extLst>
          </p:cNvPr>
          <p:cNvSpPr txBox="1"/>
          <p:nvPr/>
        </p:nvSpPr>
        <p:spPr>
          <a:xfrm>
            <a:off x="2286000" y="587514"/>
            <a:ext cx="7620000" cy="707886"/>
          </a:xfrm>
          <a:prstGeom prst="rect">
            <a:avLst/>
          </a:prstGeom>
          <a:gradFill>
            <a:gsLst>
              <a:gs pos="0">
                <a:schemeClr val="accent1">
                  <a:lumMod val="10000"/>
                </a:schemeClr>
              </a:gs>
              <a:gs pos="34000">
                <a:schemeClr val="accent1">
                  <a:lumMod val="25000"/>
                </a:schemeClr>
              </a:gs>
              <a:gs pos="76000">
                <a:schemeClr val="accent1">
                  <a:lumMod val="10000"/>
                </a:schemeClr>
              </a:gs>
            </a:gsLst>
            <a:path path="circle">
              <a:fillToRect l="50000" t="50000" r="50000" b="50000"/>
            </a:path>
          </a:gradFill>
          <a:ln w="47625">
            <a:solidFill>
              <a:schemeClr val="accent1"/>
            </a:solidFill>
          </a:ln>
          <a:effectLst>
            <a:outerShdw blurRad="88900" dist="279400" dir="8100000" algn="tr" rotWithShape="0">
              <a:prstClr val="black">
                <a:alpha val="51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dirty="0">
                <a:solidFill>
                  <a:srgbClr val="FFFF00"/>
                </a:solidFill>
                <a:latin typeface="+mj-lt"/>
              </a:rPr>
              <a:t>Preservation of the Bible</a:t>
            </a:r>
            <a:endParaRPr lang="en-US" sz="400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A5101-7842-5BD5-1386-533EB457D9FA}"/>
              </a:ext>
            </a:extLst>
          </p:cNvPr>
          <p:cNvSpPr txBox="1"/>
          <p:nvPr/>
        </p:nvSpPr>
        <p:spPr>
          <a:xfrm>
            <a:off x="6781800" y="2020669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altLang="en-US" sz="3600" b="1" dirty="0">
                <a:solidFill>
                  <a:schemeClr val="accent1"/>
                </a:solidFill>
              </a:rPr>
              <a:t>The Promises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2A0F15-17EF-55B6-EFD1-650724A150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4"/>
          <a:stretch/>
        </p:blipFill>
        <p:spPr>
          <a:xfrm>
            <a:off x="762000" y="2286000"/>
            <a:ext cx="5105400" cy="3249167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7B2D72F5-63B5-AFEC-5E1D-F5381406A1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324602" y="2750606"/>
            <a:ext cx="5638798" cy="2262158"/>
          </a:xfrm>
          <a:noFill/>
        </p:spPr>
        <p:txBody>
          <a:bodyPr wrap="square">
            <a:spAutoFit/>
          </a:bodyPr>
          <a:lstStyle/>
          <a:p>
            <a:pPr marL="0" lvl="2" indent="0" algn="ctr">
              <a:spcBef>
                <a:spcPts val="1800"/>
              </a:spcBef>
              <a:buNone/>
            </a:pPr>
            <a:r>
              <a:rPr lang="en-US" sz="2800" b="1" dirty="0"/>
              <a:t>God Revealed the Scriptures So Men Could Know His Will. </a:t>
            </a:r>
          </a:p>
          <a:p>
            <a:pPr marL="0" lvl="2" indent="0" algn="ctr">
              <a:spcBef>
                <a:spcPts val="1800"/>
              </a:spcBef>
              <a:buNone/>
            </a:pPr>
            <a:r>
              <a:rPr lang="en-US" sz="2800" b="1" dirty="0"/>
              <a:t>God Intended the Scriptures to Guide People of Future Generations </a:t>
            </a:r>
          </a:p>
        </p:txBody>
      </p:sp>
    </p:spTree>
    <p:extLst>
      <p:ext uri="{BB962C8B-B14F-4D97-AF65-F5344CB8AC3E}">
        <p14:creationId xmlns:p14="http://schemas.microsoft.com/office/powerpoint/2010/main" val="371844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CA38B623-420F-827F-4E32-C06FA43642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10896600" cy="584775"/>
          </a:xfrm>
          <a:ln/>
        </p:spPr>
        <p:txBody>
          <a:bodyPr wrap="square">
            <a:spAutoFit/>
          </a:bodyPr>
          <a:lstStyle/>
          <a:p>
            <a:pPr marL="0" lvl="2" indent="0" algn="ctr">
              <a:spcBef>
                <a:spcPts val="1800"/>
              </a:spcBef>
              <a:buNone/>
            </a:pPr>
            <a:r>
              <a:rPr lang="en-US" sz="3200" b="1" dirty="0">
                <a:solidFill>
                  <a:srgbClr val="FFFF00"/>
                </a:solidFill>
              </a:rPr>
              <a:t>God Intended Scriptures to Guide </a:t>
            </a:r>
            <a:r>
              <a:rPr lang="en-US" sz="3200" b="1" i="1" dirty="0">
                <a:solidFill>
                  <a:srgbClr val="FFFF00"/>
                </a:solidFill>
              </a:rPr>
              <a:t>Future Generations 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614A9666-C71E-C5B7-F18F-3C9EB1ED17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143000"/>
            <a:ext cx="11125200" cy="5370701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 marL="274320" indent="-27432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b="1" i="1" dirty="0">
                <a:solidFill>
                  <a:schemeClr val="accent1"/>
                </a:solidFill>
              </a:rPr>
              <a:t>Old Testament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Deuteronomy 17:18-20 </a:t>
            </a:r>
            <a:r>
              <a:rPr lang="en-US" dirty="0"/>
              <a:t>– Future kings to copy, study, obey God’s law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Psalm 102:18 </a:t>
            </a:r>
            <a:r>
              <a:rPr lang="en-US" dirty="0"/>
              <a:t>– The psalmist wrote “for the generation to come.” 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1 Chronicles 16:15 </a:t>
            </a:r>
            <a:r>
              <a:rPr lang="en-US" dirty="0"/>
              <a:t>– Remember covenant for thousand generations. </a:t>
            </a:r>
          </a:p>
          <a:p>
            <a:pPr marL="274320" indent="-27432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b="1" i="1" dirty="0">
                <a:solidFill>
                  <a:schemeClr val="accent1"/>
                </a:solidFill>
              </a:rPr>
              <a:t>New Testament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John 20:29-31 </a:t>
            </a:r>
            <a:r>
              <a:rPr lang="en-US" dirty="0"/>
              <a:t>– John wrote to give testimony so people who had not seen Jesus’ miracles could read, believe, and have eternal life. 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2 Peter 1:12-15 </a:t>
            </a:r>
            <a:r>
              <a:rPr lang="en-US" dirty="0"/>
              <a:t>(3:1,2) – Peter wrote so people could have the written record after he died. </a:t>
            </a:r>
          </a:p>
          <a:p>
            <a:pPr marL="274320" indent="-27432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2 Peter 3:15,16; 1 Timothy 5:18 </a:t>
            </a:r>
            <a:r>
              <a:rPr lang="en-US" dirty="0"/>
              <a:t>– Writings of Paul and Luke classified with other “Scripture” as the Old Testament had been.</a:t>
            </a:r>
          </a:p>
        </p:txBody>
      </p:sp>
    </p:spTree>
    <p:extLst>
      <p:ext uri="{BB962C8B-B14F-4D97-AF65-F5344CB8AC3E}">
        <p14:creationId xmlns:p14="http://schemas.microsoft.com/office/powerpoint/2010/main" val="388571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2D0A9B-A94A-24A8-8FA7-71150A196A0A}"/>
              </a:ext>
            </a:extLst>
          </p:cNvPr>
          <p:cNvSpPr txBox="1"/>
          <p:nvPr/>
        </p:nvSpPr>
        <p:spPr>
          <a:xfrm>
            <a:off x="2286000" y="587514"/>
            <a:ext cx="7620000" cy="707886"/>
          </a:xfrm>
          <a:prstGeom prst="rect">
            <a:avLst/>
          </a:prstGeom>
          <a:gradFill>
            <a:gsLst>
              <a:gs pos="0">
                <a:schemeClr val="accent1">
                  <a:lumMod val="10000"/>
                </a:schemeClr>
              </a:gs>
              <a:gs pos="34000">
                <a:schemeClr val="accent1">
                  <a:lumMod val="25000"/>
                </a:schemeClr>
              </a:gs>
              <a:gs pos="76000">
                <a:schemeClr val="accent1">
                  <a:lumMod val="10000"/>
                </a:schemeClr>
              </a:gs>
            </a:gsLst>
            <a:path path="circle">
              <a:fillToRect l="50000" t="50000" r="50000" b="50000"/>
            </a:path>
          </a:gradFill>
          <a:ln w="47625">
            <a:solidFill>
              <a:schemeClr val="accent1"/>
            </a:solidFill>
          </a:ln>
          <a:effectLst>
            <a:outerShdw blurRad="88900" dist="279400" dir="8100000" algn="tr" rotWithShape="0">
              <a:prstClr val="black">
                <a:alpha val="51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dirty="0">
                <a:solidFill>
                  <a:srgbClr val="FFFF00"/>
                </a:solidFill>
                <a:latin typeface="+mj-lt"/>
              </a:rPr>
              <a:t>Preservation of the Bible</a:t>
            </a:r>
            <a:endParaRPr lang="en-US" sz="400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A5101-7842-5BD5-1386-533EB457D9FA}"/>
              </a:ext>
            </a:extLst>
          </p:cNvPr>
          <p:cNvSpPr txBox="1"/>
          <p:nvPr/>
        </p:nvSpPr>
        <p:spPr>
          <a:xfrm>
            <a:off x="6781800" y="2020669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altLang="en-US" sz="3600" b="1" dirty="0">
                <a:solidFill>
                  <a:schemeClr val="accent1"/>
                </a:solidFill>
              </a:rPr>
              <a:t>The Promises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2A0F15-17EF-55B6-EFD1-650724A150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4"/>
          <a:stretch/>
        </p:blipFill>
        <p:spPr>
          <a:xfrm>
            <a:off x="762000" y="2286000"/>
            <a:ext cx="5105400" cy="3249167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7B2D72F5-63B5-AFEC-5E1D-F5381406A1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324602" y="2750606"/>
            <a:ext cx="5638798" cy="3268587"/>
          </a:xfrm>
          <a:noFill/>
        </p:spPr>
        <p:txBody>
          <a:bodyPr wrap="square">
            <a:spAutoFit/>
          </a:bodyPr>
          <a:lstStyle/>
          <a:p>
            <a:pPr marL="0" lvl="2" indent="0" algn="ctr">
              <a:spcBef>
                <a:spcPts val="1800"/>
              </a:spcBef>
              <a:buNone/>
            </a:pPr>
            <a:r>
              <a:rPr lang="en-US" sz="2800" b="1" dirty="0"/>
              <a:t>God Revealed the Scriptures So Men Could Know His Will. </a:t>
            </a:r>
          </a:p>
          <a:p>
            <a:pPr marL="0" lvl="2" indent="0" algn="ctr">
              <a:spcBef>
                <a:spcPts val="1800"/>
              </a:spcBef>
              <a:buNone/>
            </a:pPr>
            <a:r>
              <a:rPr lang="en-US" sz="2800" b="1" dirty="0"/>
              <a:t>God Intended the Scriptures to Guide People of Future Generations </a:t>
            </a:r>
          </a:p>
          <a:p>
            <a:pPr marL="0" lvl="2" indent="0" algn="ctr">
              <a:spcBef>
                <a:spcPts val="1800"/>
              </a:spcBef>
              <a:buNone/>
            </a:pPr>
            <a:r>
              <a:rPr lang="en-US" sz="2800" b="1" dirty="0"/>
              <a:t>God Promised to Preserve His Word for People of All Ages. </a:t>
            </a:r>
          </a:p>
        </p:txBody>
      </p:sp>
    </p:spTree>
    <p:extLst>
      <p:ext uri="{BB962C8B-B14F-4D97-AF65-F5344CB8AC3E}">
        <p14:creationId xmlns:p14="http://schemas.microsoft.com/office/powerpoint/2010/main" val="384824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CA38B623-420F-827F-4E32-C06FA43642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515677"/>
            <a:ext cx="10515600" cy="584775"/>
          </a:xfrm>
          <a:ln/>
        </p:spPr>
        <p:txBody>
          <a:bodyPr>
            <a:spAutoFit/>
          </a:bodyPr>
          <a:lstStyle/>
          <a:p>
            <a:pPr marL="0" lvl="2" indent="0" algn="ctr">
              <a:spcBef>
                <a:spcPts val="1800"/>
              </a:spcBef>
              <a:buNone/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God Promised to </a:t>
            </a:r>
            <a:r>
              <a:rPr lang="en-US" sz="3200" b="1" i="1" dirty="0">
                <a:solidFill>
                  <a:srgbClr val="FFFF00"/>
                </a:solidFill>
                <a:latin typeface="+mn-lt"/>
              </a:rPr>
              <a:t>Preserve</a:t>
            </a:r>
            <a:r>
              <a:rPr lang="en-US" sz="3200" b="1" dirty="0">
                <a:solidFill>
                  <a:srgbClr val="FFFF00"/>
                </a:solidFill>
                <a:latin typeface="+mn-lt"/>
              </a:rPr>
              <a:t> His Word for All Ages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614A9666-C71E-C5B7-F18F-3C9EB1ED17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066800"/>
            <a:ext cx="11125200" cy="5693866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chemeClr val="accent1"/>
                </a:solidFill>
              </a:rPr>
              <a:t>Old Testament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Psalm 119:152,160 </a:t>
            </a:r>
            <a:r>
              <a:rPr lang="en-US" dirty="0"/>
              <a:t>– Every one of God’s ordinances endures </a:t>
            </a:r>
            <a:r>
              <a:rPr lang="en-US" b="1" i="1" dirty="0"/>
              <a:t>forever</a:t>
            </a:r>
            <a:endParaRPr lang="en-US" dirty="0"/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Isaiah 40:8 </a:t>
            </a:r>
            <a:r>
              <a:rPr lang="en-US" dirty="0"/>
              <a:t>– God’s word unlike flower that dies; will stand </a:t>
            </a:r>
            <a:r>
              <a:rPr lang="en-US" b="1" i="1" dirty="0"/>
              <a:t>forever</a:t>
            </a:r>
            <a:r>
              <a:rPr lang="en-US" dirty="0"/>
              <a:t>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Isaiah 30:8 </a:t>
            </a:r>
            <a:r>
              <a:rPr lang="en-US" dirty="0"/>
              <a:t>– God’s words written in a book to be for the time to come </a:t>
            </a:r>
            <a:r>
              <a:rPr lang="en-US" b="1" i="1" dirty="0"/>
              <a:t>for ever and ever</a:t>
            </a:r>
            <a:r>
              <a:rPr lang="en-US" dirty="0"/>
              <a:t>. </a:t>
            </a:r>
          </a:p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chemeClr val="accent1"/>
                </a:solidFill>
              </a:rPr>
              <a:t>New Testament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John 12:48 </a:t>
            </a:r>
            <a:r>
              <a:rPr lang="en-US" dirty="0"/>
              <a:t>– Jesus’ words will judge us at the </a:t>
            </a:r>
            <a:r>
              <a:rPr lang="en-US" b="1" i="1" dirty="0"/>
              <a:t>last day</a:t>
            </a:r>
            <a:r>
              <a:rPr lang="en-US" dirty="0"/>
              <a:t>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2 John 2 </a:t>
            </a:r>
            <a:r>
              <a:rPr lang="en-US" dirty="0"/>
              <a:t>– The truth will be with us </a:t>
            </a:r>
            <a:r>
              <a:rPr lang="en-US" b="1" i="1" dirty="0"/>
              <a:t>forever</a:t>
            </a:r>
            <a:r>
              <a:rPr lang="en-US" dirty="0"/>
              <a:t>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2 Peter 1:15 </a:t>
            </a:r>
            <a:r>
              <a:rPr lang="en-US" dirty="0"/>
              <a:t>– Peter wrote so we could remember teachings </a:t>
            </a:r>
            <a:r>
              <a:rPr lang="en-US" b="1" i="1" dirty="0"/>
              <a:t>always</a:t>
            </a:r>
            <a:endParaRPr lang="en-US" dirty="0"/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1 Peter 1:22-25 </a:t>
            </a:r>
            <a:r>
              <a:rPr lang="en-US" dirty="0"/>
              <a:t>– The gospel will live, abide, and endure </a:t>
            </a:r>
            <a:r>
              <a:rPr lang="en-US" b="1" i="1" dirty="0"/>
              <a:t>forever</a:t>
            </a:r>
            <a:r>
              <a:rPr lang="en-US" dirty="0"/>
              <a:t>. It will not be like grass or a flower that springs forth then dies.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2 Timothy 3:16,17 </a:t>
            </a:r>
            <a:r>
              <a:rPr lang="en-US" dirty="0"/>
              <a:t>– God intends for “Scripture” to instruct men and provide us to all good works. </a:t>
            </a:r>
          </a:p>
        </p:txBody>
      </p:sp>
    </p:spTree>
    <p:extLst>
      <p:ext uri="{BB962C8B-B14F-4D97-AF65-F5344CB8AC3E}">
        <p14:creationId xmlns:p14="http://schemas.microsoft.com/office/powerpoint/2010/main" val="280223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2D0A9B-A94A-24A8-8FA7-71150A196A0A}"/>
              </a:ext>
            </a:extLst>
          </p:cNvPr>
          <p:cNvSpPr txBox="1"/>
          <p:nvPr/>
        </p:nvSpPr>
        <p:spPr>
          <a:xfrm>
            <a:off x="2286000" y="587514"/>
            <a:ext cx="7620000" cy="707886"/>
          </a:xfrm>
          <a:prstGeom prst="rect">
            <a:avLst/>
          </a:prstGeom>
          <a:gradFill>
            <a:gsLst>
              <a:gs pos="0">
                <a:schemeClr val="accent1">
                  <a:lumMod val="10000"/>
                </a:schemeClr>
              </a:gs>
              <a:gs pos="34000">
                <a:schemeClr val="accent1">
                  <a:lumMod val="25000"/>
                </a:schemeClr>
              </a:gs>
              <a:gs pos="76000">
                <a:schemeClr val="accent1">
                  <a:lumMod val="10000"/>
                </a:schemeClr>
              </a:gs>
            </a:gsLst>
            <a:path path="circle">
              <a:fillToRect l="50000" t="50000" r="50000" b="50000"/>
            </a:path>
          </a:gradFill>
          <a:ln w="47625">
            <a:solidFill>
              <a:schemeClr val="accent1"/>
            </a:solidFill>
          </a:ln>
          <a:effectLst>
            <a:outerShdw blurRad="88900" dist="279400" dir="8100000" algn="tr" rotWithShape="0">
              <a:prstClr val="black">
                <a:alpha val="51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dirty="0">
                <a:solidFill>
                  <a:srgbClr val="FFFF00"/>
                </a:solidFill>
                <a:latin typeface="+mj-lt"/>
              </a:rPr>
              <a:t>Preservation of the Bible</a:t>
            </a:r>
            <a:endParaRPr lang="en-US" sz="400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A5101-7842-5BD5-1386-533EB457D9FA}"/>
              </a:ext>
            </a:extLst>
          </p:cNvPr>
          <p:cNvSpPr txBox="1"/>
          <p:nvPr/>
        </p:nvSpPr>
        <p:spPr>
          <a:xfrm>
            <a:off x="6781800" y="2020669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altLang="en-US" sz="3600" b="1" dirty="0">
                <a:solidFill>
                  <a:schemeClr val="accent1"/>
                </a:solidFill>
              </a:rPr>
              <a:t>The Promises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2A0F15-17EF-55B6-EFD1-650724A150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4"/>
          <a:stretch/>
        </p:blipFill>
        <p:spPr>
          <a:xfrm>
            <a:off x="762000" y="2286000"/>
            <a:ext cx="5105400" cy="3249167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7B2D72F5-63B5-AFEC-5E1D-F5381406A1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324602" y="2750606"/>
            <a:ext cx="5638798" cy="3268587"/>
          </a:xfrm>
          <a:noFill/>
        </p:spPr>
        <p:txBody>
          <a:bodyPr wrap="square">
            <a:spAutoFit/>
          </a:bodyPr>
          <a:lstStyle/>
          <a:p>
            <a:pPr marL="0" lvl="2" indent="0" algn="ctr">
              <a:spcBef>
                <a:spcPts val="1800"/>
              </a:spcBef>
              <a:buNone/>
            </a:pPr>
            <a:r>
              <a:rPr lang="en-US" sz="2800" b="1" dirty="0"/>
              <a:t>God Revealed the Scriptures So Men Could Know His Will. </a:t>
            </a:r>
          </a:p>
          <a:p>
            <a:pPr marL="0" lvl="2" indent="0" algn="ctr">
              <a:spcBef>
                <a:spcPts val="1800"/>
              </a:spcBef>
              <a:buNone/>
            </a:pPr>
            <a:r>
              <a:rPr lang="en-US" sz="2800" b="1" dirty="0"/>
              <a:t>God Intended the Scriptures to Guide People of Future Generations </a:t>
            </a:r>
          </a:p>
          <a:p>
            <a:pPr marL="0" lvl="2" indent="0" algn="ctr">
              <a:spcBef>
                <a:spcPts val="1800"/>
              </a:spcBef>
              <a:buNone/>
            </a:pPr>
            <a:r>
              <a:rPr lang="en-US" sz="2800" b="1" dirty="0"/>
              <a:t>God Promised to Preserve His Word for People of All Ages. </a:t>
            </a:r>
          </a:p>
        </p:txBody>
      </p:sp>
    </p:spTree>
    <p:extLst>
      <p:ext uri="{BB962C8B-B14F-4D97-AF65-F5344CB8AC3E}">
        <p14:creationId xmlns:p14="http://schemas.microsoft.com/office/powerpoint/2010/main" val="189939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A2D0A9B-A94A-24A8-8FA7-71150A196A0A}"/>
              </a:ext>
            </a:extLst>
          </p:cNvPr>
          <p:cNvSpPr txBox="1"/>
          <p:nvPr/>
        </p:nvSpPr>
        <p:spPr>
          <a:xfrm>
            <a:off x="2286000" y="587514"/>
            <a:ext cx="7620000" cy="707886"/>
          </a:xfrm>
          <a:prstGeom prst="rect">
            <a:avLst/>
          </a:prstGeom>
          <a:gradFill>
            <a:gsLst>
              <a:gs pos="0">
                <a:schemeClr val="accent1">
                  <a:lumMod val="10000"/>
                </a:schemeClr>
              </a:gs>
              <a:gs pos="34000">
                <a:schemeClr val="accent1">
                  <a:lumMod val="25000"/>
                </a:schemeClr>
              </a:gs>
              <a:gs pos="76000">
                <a:schemeClr val="accent1">
                  <a:lumMod val="10000"/>
                </a:schemeClr>
              </a:gs>
            </a:gsLst>
            <a:path path="circle">
              <a:fillToRect l="50000" t="50000" r="50000" b="50000"/>
            </a:path>
          </a:gradFill>
          <a:ln w="47625">
            <a:solidFill>
              <a:schemeClr val="accent1"/>
            </a:solidFill>
          </a:ln>
          <a:effectLst>
            <a:outerShdw blurRad="88900" dist="279400" dir="8100000" algn="tr" rotWithShape="0">
              <a:prstClr val="black">
                <a:alpha val="51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dirty="0">
                <a:solidFill>
                  <a:srgbClr val="FFFF00"/>
                </a:solidFill>
                <a:latin typeface="+mj-lt"/>
              </a:rPr>
              <a:t>Preservation of the Bible</a:t>
            </a:r>
            <a:endParaRPr lang="en-US" sz="400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6A5101-7842-5BD5-1386-533EB457D9FA}"/>
              </a:ext>
            </a:extLst>
          </p:cNvPr>
          <p:cNvSpPr txBox="1"/>
          <p:nvPr/>
        </p:nvSpPr>
        <p:spPr>
          <a:xfrm>
            <a:off x="6781800" y="2971800"/>
            <a:ext cx="441960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altLang="en-US" sz="3600" b="1" dirty="0">
                <a:solidFill>
                  <a:schemeClr val="accent1"/>
                </a:solidFill>
              </a:rPr>
              <a:t>The Promises</a:t>
            </a:r>
          </a:p>
          <a:p>
            <a:pPr algn="ctr">
              <a:spcBef>
                <a:spcPts val="1800"/>
              </a:spcBef>
            </a:pPr>
            <a:r>
              <a:rPr lang="en-US" sz="3600" b="1" dirty="0">
                <a:solidFill>
                  <a:schemeClr val="accent1"/>
                </a:solidFill>
              </a:rPr>
              <a:t>The Fulfillment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2A0F15-17EF-55B6-EFD1-650724A150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4"/>
          <a:stretch/>
        </p:blipFill>
        <p:spPr>
          <a:xfrm>
            <a:off x="762000" y="2286000"/>
            <a:ext cx="5105400" cy="324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96A15AE1-C406-31C1-E443-D4924C448A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dirty="0"/>
              <a:t>Facts about the Testaments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C67B3E1D-BFC2-A505-AA0E-BE08CC918D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1524000"/>
            <a:ext cx="6629400" cy="5016758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3200" b="1" i="1" dirty="0">
                <a:solidFill>
                  <a:schemeClr val="accent1"/>
                </a:solidFill>
              </a:rPr>
              <a:t>God inspired both testaments and promised to preserve them as authority.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sz="3200" b="1" i="1" dirty="0">
                <a:solidFill>
                  <a:schemeClr val="accent1"/>
                </a:solidFill>
              </a:rPr>
              <a:t>Both testaments were collected, copied, circulated, and translated over many years. 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sz="3200" b="1" i="1" dirty="0">
                <a:solidFill>
                  <a:schemeClr val="accent1"/>
                </a:solidFill>
              </a:rPr>
              <a:t>Both testaments passed through generations of neglect with no new revelations added.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86BBF9-F846-9027-DD4E-B1EB304F5E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514600"/>
            <a:ext cx="4038600" cy="26937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274E1764-7B11-EF59-7957-F549FAA24C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732441"/>
            <a:ext cx="10515600" cy="5909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sz="3600" dirty="0"/>
              <a:t>Preservation of Moses’ Writings</a:t>
            </a:r>
          </a:p>
        </p:txBody>
      </p:sp>
      <p:sp>
        <p:nvSpPr>
          <p:cNvPr id="10308" name="Line 68">
            <a:extLst>
              <a:ext uri="{FF2B5EF4-FFF2-40B4-BE49-F238E27FC236}">
                <a16:creationId xmlns:a16="http://schemas.microsoft.com/office/drawing/2014/main" id="{CD7DFB87-A098-4D09-94E7-3EA23F4EBC0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3048000"/>
            <a:ext cx="78486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0309" name="Line 69">
            <a:extLst>
              <a:ext uri="{FF2B5EF4-FFF2-40B4-BE49-F238E27FC236}">
                <a16:creationId xmlns:a16="http://schemas.microsoft.com/office/drawing/2014/main" id="{4BCCB585-405F-6667-22F9-94E96718E44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0310" name="Line 70">
            <a:extLst>
              <a:ext uri="{FF2B5EF4-FFF2-40B4-BE49-F238E27FC236}">
                <a16:creationId xmlns:a16="http://schemas.microsoft.com/office/drawing/2014/main" id="{BEAB6D1F-CC77-69BD-DE37-04CB48B017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0311" name="Line 71">
            <a:extLst>
              <a:ext uri="{FF2B5EF4-FFF2-40B4-BE49-F238E27FC236}">
                <a16:creationId xmlns:a16="http://schemas.microsoft.com/office/drawing/2014/main" id="{2A0C0DD8-796D-9016-C13B-8B108B7C773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0312" name="Line 72">
            <a:extLst>
              <a:ext uri="{FF2B5EF4-FFF2-40B4-BE49-F238E27FC236}">
                <a16:creationId xmlns:a16="http://schemas.microsoft.com/office/drawing/2014/main" id="{0828D8F8-290E-A5C7-A561-74532663A99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0313" name="Line 73">
            <a:extLst>
              <a:ext uri="{FF2B5EF4-FFF2-40B4-BE49-F238E27FC236}">
                <a16:creationId xmlns:a16="http://schemas.microsoft.com/office/drawing/2014/main" id="{231FD97D-C72B-1C92-6E72-11355BBF0BF1}"/>
              </a:ext>
            </a:extLst>
          </p:cNvPr>
          <p:cNvSpPr>
            <a:spLocks noChangeShapeType="1"/>
          </p:cNvSpPr>
          <p:nvPr/>
        </p:nvSpPr>
        <p:spPr bwMode="auto">
          <a:xfrm>
            <a:off x="92964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2" name="Group 4">
            <a:extLst>
              <a:ext uri="{FF2B5EF4-FFF2-40B4-BE49-F238E27FC236}">
                <a16:creationId xmlns:a16="http://schemas.microsoft.com/office/drawing/2014/main" id="{C8997AC7-1EA1-65C1-8398-A7324C2E76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636525"/>
              </p:ext>
            </p:extLst>
          </p:nvPr>
        </p:nvGraphicFramePr>
        <p:xfrm>
          <a:off x="1828800" y="1524000"/>
          <a:ext cx="8839199" cy="3962400"/>
        </p:xfrm>
        <a:graphic>
          <a:graphicData uri="http://schemas.openxmlformats.org/drawingml/2006/table">
            <a:tbl>
              <a:tblPr/>
              <a:tblGrid>
                <a:gridCol w="1636888">
                  <a:extLst>
                    <a:ext uri="{9D8B030D-6E8A-4147-A177-3AD203B41FA5}">
                      <a16:colId xmlns:a16="http://schemas.microsoft.com/office/drawing/2014/main" val="902539569"/>
                    </a:ext>
                  </a:extLst>
                </a:gridCol>
                <a:gridCol w="1477877">
                  <a:extLst>
                    <a:ext uri="{9D8B030D-6E8A-4147-A177-3AD203B41FA5}">
                      <a16:colId xmlns:a16="http://schemas.microsoft.com/office/drawing/2014/main" val="1708914500"/>
                    </a:ext>
                  </a:extLst>
                </a:gridCol>
                <a:gridCol w="1936206">
                  <a:extLst>
                    <a:ext uri="{9D8B030D-6E8A-4147-A177-3AD203B41FA5}">
                      <a16:colId xmlns:a16="http://schemas.microsoft.com/office/drawing/2014/main" val="2187197076"/>
                    </a:ext>
                  </a:extLst>
                </a:gridCol>
                <a:gridCol w="1959429">
                  <a:extLst>
                    <a:ext uri="{9D8B030D-6E8A-4147-A177-3AD203B41FA5}">
                      <a16:colId xmlns:a16="http://schemas.microsoft.com/office/drawing/2014/main" val="2622570617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3922797545"/>
                    </a:ext>
                  </a:extLst>
                </a:gridCol>
              </a:tblGrid>
              <a:tr h="1600200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Joshua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758275"/>
                  </a:ext>
                </a:extLst>
              </a:tr>
              <a:tr h="990600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536475"/>
                  </a:ext>
                </a:extLst>
              </a:tr>
              <a:tr h="1354138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Joshua 1:7,8; 23:2,6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860342"/>
                  </a:ext>
                </a:extLst>
              </a:tr>
            </a:tbl>
          </a:graphicData>
        </a:graphic>
      </p:graphicFrame>
      <p:sp>
        <p:nvSpPr>
          <p:cNvPr id="17444" name="Line 36">
            <a:extLst>
              <a:ext uri="{FF2B5EF4-FFF2-40B4-BE49-F238E27FC236}">
                <a16:creationId xmlns:a16="http://schemas.microsoft.com/office/drawing/2014/main" id="{EA1755A8-F114-1E31-0591-A804B9C0068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799" y="3048000"/>
            <a:ext cx="8839199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5" name="Line 37">
            <a:extLst>
              <a:ext uri="{FF2B5EF4-FFF2-40B4-BE49-F238E27FC236}">
                <a16:creationId xmlns:a16="http://schemas.microsoft.com/office/drawing/2014/main" id="{FB05E87D-E193-1854-26F4-7ECD43E499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286247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6" name="Line 38">
            <a:extLst>
              <a:ext uri="{FF2B5EF4-FFF2-40B4-BE49-F238E27FC236}">
                <a16:creationId xmlns:a16="http://schemas.microsoft.com/office/drawing/2014/main" id="{CE54FBC3-190D-F50A-3A30-6FD2EA142A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7" name="Line 39">
            <a:extLst>
              <a:ext uri="{FF2B5EF4-FFF2-40B4-BE49-F238E27FC236}">
                <a16:creationId xmlns:a16="http://schemas.microsoft.com/office/drawing/2014/main" id="{468CD101-5B09-39E7-B233-E1045480595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8" name="Line 40">
            <a:extLst>
              <a:ext uri="{FF2B5EF4-FFF2-40B4-BE49-F238E27FC236}">
                <a16:creationId xmlns:a16="http://schemas.microsoft.com/office/drawing/2014/main" id="{EB752A68-2B13-B88F-7233-D76D75C57562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86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9" name="Line 41">
            <a:extLst>
              <a:ext uri="{FF2B5EF4-FFF2-40B4-BE49-F238E27FC236}">
                <a16:creationId xmlns:a16="http://schemas.microsoft.com/office/drawing/2014/main" id="{4D35BEA5-53FA-FE83-0EB5-02509D0D8A79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74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2CCDDAD-3361-50BD-4A88-D3ACFF7019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10515600" cy="5909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sz="3600" dirty="0"/>
              <a:t>Preservation of Moses’ Writings</a:t>
            </a:r>
          </a:p>
        </p:txBody>
      </p:sp>
    </p:spTree>
    <p:extLst>
      <p:ext uri="{BB962C8B-B14F-4D97-AF65-F5344CB8AC3E}">
        <p14:creationId xmlns:p14="http://schemas.microsoft.com/office/powerpoint/2010/main" val="173869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2" name="Group 4">
            <a:extLst>
              <a:ext uri="{FF2B5EF4-FFF2-40B4-BE49-F238E27FC236}">
                <a16:creationId xmlns:a16="http://schemas.microsoft.com/office/drawing/2014/main" id="{C8997AC7-1EA1-65C1-8398-A7324C2E76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766570"/>
              </p:ext>
            </p:extLst>
          </p:nvPr>
        </p:nvGraphicFramePr>
        <p:xfrm>
          <a:off x="1828800" y="1524000"/>
          <a:ext cx="8839199" cy="3962400"/>
        </p:xfrm>
        <a:graphic>
          <a:graphicData uri="http://schemas.openxmlformats.org/drawingml/2006/table">
            <a:tbl>
              <a:tblPr/>
              <a:tblGrid>
                <a:gridCol w="1636888">
                  <a:extLst>
                    <a:ext uri="{9D8B030D-6E8A-4147-A177-3AD203B41FA5}">
                      <a16:colId xmlns:a16="http://schemas.microsoft.com/office/drawing/2014/main" val="902539569"/>
                    </a:ext>
                  </a:extLst>
                </a:gridCol>
                <a:gridCol w="1477877">
                  <a:extLst>
                    <a:ext uri="{9D8B030D-6E8A-4147-A177-3AD203B41FA5}">
                      <a16:colId xmlns:a16="http://schemas.microsoft.com/office/drawing/2014/main" val="1708914500"/>
                    </a:ext>
                  </a:extLst>
                </a:gridCol>
                <a:gridCol w="1936206">
                  <a:extLst>
                    <a:ext uri="{9D8B030D-6E8A-4147-A177-3AD203B41FA5}">
                      <a16:colId xmlns:a16="http://schemas.microsoft.com/office/drawing/2014/main" val="2187197076"/>
                    </a:ext>
                  </a:extLst>
                </a:gridCol>
                <a:gridCol w="1959429">
                  <a:extLst>
                    <a:ext uri="{9D8B030D-6E8A-4147-A177-3AD203B41FA5}">
                      <a16:colId xmlns:a16="http://schemas.microsoft.com/office/drawing/2014/main" val="2622570617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3922797545"/>
                    </a:ext>
                  </a:extLst>
                </a:gridCol>
              </a:tblGrid>
              <a:tr h="1600200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Joshua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David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758275"/>
                  </a:ext>
                </a:extLst>
              </a:tr>
              <a:tr h="990600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536475"/>
                  </a:ext>
                </a:extLst>
              </a:tr>
              <a:tr h="1354138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Joshua 1:7,8; 23:2,6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1 Kings 2:3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860342"/>
                  </a:ext>
                </a:extLst>
              </a:tr>
            </a:tbl>
          </a:graphicData>
        </a:graphic>
      </p:graphicFrame>
      <p:sp>
        <p:nvSpPr>
          <p:cNvPr id="17444" name="Line 36">
            <a:extLst>
              <a:ext uri="{FF2B5EF4-FFF2-40B4-BE49-F238E27FC236}">
                <a16:creationId xmlns:a16="http://schemas.microsoft.com/office/drawing/2014/main" id="{EA1755A8-F114-1E31-0591-A804B9C0068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799" y="3048000"/>
            <a:ext cx="8839199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5" name="Line 37">
            <a:extLst>
              <a:ext uri="{FF2B5EF4-FFF2-40B4-BE49-F238E27FC236}">
                <a16:creationId xmlns:a16="http://schemas.microsoft.com/office/drawing/2014/main" id="{FB05E87D-E193-1854-26F4-7ECD43E499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286247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6" name="Line 38">
            <a:extLst>
              <a:ext uri="{FF2B5EF4-FFF2-40B4-BE49-F238E27FC236}">
                <a16:creationId xmlns:a16="http://schemas.microsoft.com/office/drawing/2014/main" id="{CE54FBC3-190D-F50A-3A30-6FD2EA142A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7" name="Line 39">
            <a:extLst>
              <a:ext uri="{FF2B5EF4-FFF2-40B4-BE49-F238E27FC236}">
                <a16:creationId xmlns:a16="http://schemas.microsoft.com/office/drawing/2014/main" id="{468CD101-5B09-39E7-B233-E1045480595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8" name="Line 40">
            <a:extLst>
              <a:ext uri="{FF2B5EF4-FFF2-40B4-BE49-F238E27FC236}">
                <a16:creationId xmlns:a16="http://schemas.microsoft.com/office/drawing/2014/main" id="{EB752A68-2B13-B88F-7233-D76D75C57562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86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9" name="Line 41">
            <a:extLst>
              <a:ext uri="{FF2B5EF4-FFF2-40B4-BE49-F238E27FC236}">
                <a16:creationId xmlns:a16="http://schemas.microsoft.com/office/drawing/2014/main" id="{4D35BEA5-53FA-FE83-0EB5-02509D0D8A79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74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2CCDDAD-3361-50BD-4A88-D3ACFF7019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10515600" cy="5909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sz="3600" dirty="0"/>
              <a:t>Preservation of Moses’ Writings</a:t>
            </a:r>
          </a:p>
        </p:txBody>
      </p:sp>
    </p:spTree>
    <p:extLst>
      <p:ext uri="{BB962C8B-B14F-4D97-AF65-F5344CB8AC3E}">
        <p14:creationId xmlns:p14="http://schemas.microsoft.com/office/powerpoint/2010/main" val="251074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2" name="Group 4">
            <a:extLst>
              <a:ext uri="{FF2B5EF4-FFF2-40B4-BE49-F238E27FC236}">
                <a16:creationId xmlns:a16="http://schemas.microsoft.com/office/drawing/2014/main" id="{C8997AC7-1EA1-65C1-8398-A7324C2E76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666321"/>
              </p:ext>
            </p:extLst>
          </p:nvPr>
        </p:nvGraphicFramePr>
        <p:xfrm>
          <a:off x="1828800" y="1524000"/>
          <a:ext cx="8839199" cy="3962400"/>
        </p:xfrm>
        <a:graphic>
          <a:graphicData uri="http://schemas.openxmlformats.org/drawingml/2006/table">
            <a:tbl>
              <a:tblPr/>
              <a:tblGrid>
                <a:gridCol w="1636888">
                  <a:extLst>
                    <a:ext uri="{9D8B030D-6E8A-4147-A177-3AD203B41FA5}">
                      <a16:colId xmlns:a16="http://schemas.microsoft.com/office/drawing/2014/main" val="902539569"/>
                    </a:ext>
                  </a:extLst>
                </a:gridCol>
                <a:gridCol w="1477877">
                  <a:extLst>
                    <a:ext uri="{9D8B030D-6E8A-4147-A177-3AD203B41FA5}">
                      <a16:colId xmlns:a16="http://schemas.microsoft.com/office/drawing/2014/main" val="1708914500"/>
                    </a:ext>
                  </a:extLst>
                </a:gridCol>
                <a:gridCol w="1936206">
                  <a:extLst>
                    <a:ext uri="{9D8B030D-6E8A-4147-A177-3AD203B41FA5}">
                      <a16:colId xmlns:a16="http://schemas.microsoft.com/office/drawing/2014/main" val="2187197076"/>
                    </a:ext>
                  </a:extLst>
                </a:gridCol>
                <a:gridCol w="1959429">
                  <a:extLst>
                    <a:ext uri="{9D8B030D-6E8A-4147-A177-3AD203B41FA5}">
                      <a16:colId xmlns:a16="http://schemas.microsoft.com/office/drawing/2014/main" val="2622570617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3922797545"/>
                    </a:ext>
                  </a:extLst>
                </a:gridCol>
              </a:tblGrid>
              <a:tr h="1600200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Joshua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David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Josiah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758275"/>
                  </a:ext>
                </a:extLst>
              </a:tr>
              <a:tr h="990600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536475"/>
                  </a:ext>
                </a:extLst>
              </a:tr>
              <a:tr h="1354138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Joshua 1:7,8; 23:2,6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1 Kings 2:3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 Chron. 34:14-19,29-31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860342"/>
                  </a:ext>
                </a:extLst>
              </a:tr>
            </a:tbl>
          </a:graphicData>
        </a:graphic>
      </p:graphicFrame>
      <p:sp>
        <p:nvSpPr>
          <p:cNvPr id="17444" name="Line 36">
            <a:extLst>
              <a:ext uri="{FF2B5EF4-FFF2-40B4-BE49-F238E27FC236}">
                <a16:creationId xmlns:a16="http://schemas.microsoft.com/office/drawing/2014/main" id="{EA1755A8-F114-1E31-0591-A804B9C0068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799" y="3048000"/>
            <a:ext cx="8839199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5" name="Line 37">
            <a:extLst>
              <a:ext uri="{FF2B5EF4-FFF2-40B4-BE49-F238E27FC236}">
                <a16:creationId xmlns:a16="http://schemas.microsoft.com/office/drawing/2014/main" id="{FB05E87D-E193-1854-26F4-7ECD43E499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286247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6" name="Line 38">
            <a:extLst>
              <a:ext uri="{FF2B5EF4-FFF2-40B4-BE49-F238E27FC236}">
                <a16:creationId xmlns:a16="http://schemas.microsoft.com/office/drawing/2014/main" id="{CE54FBC3-190D-F50A-3A30-6FD2EA142A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7" name="Line 39">
            <a:extLst>
              <a:ext uri="{FF2B5EF4-FFF2-40B4-BE49-F238E27FC236}">
                <a16:creationId xmlns:a16="http://schemas.microsoft.com/office/drawing/2014/main" id="{468CD101-5B09-39E7-B233-E1045480595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8" name="Line 40">
            <a:extLst>
              <a:ext uri="{FF2B5EF4-FFF2-40B4-BE49-F238E27FC236}">
                <a16:creationId xmlns:a16="http://schemas.microsoft.com/office/drawing/2014/main" id="{EB752A68-2B13-B88F-7233-D76D75C57562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86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9" name="Line 41">
            <a:extLst>
              <a:ext uri="{FF2B5EF4-FFF2-40B4-BE49-F238E27FC236}">
                <a16:creationId xmlns:a16="http://schemas.microsoft.com/office/drawing/2014/main" id="{4D35BEA5-53FA-FE83-0EB5-02509D0D8A79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74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2CCDDAD-3361-50BD-4A88-D3ACFF7019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10515600" cy="5909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sz="3600" dirty="0"/>
              <a:t>Preservation of Moses’ Writings</a:t>
            </a:r>
          </a:p>
        </p:txBody>
      </p:sp>
    </p:spTree>
    <p:extLst>
      <p:ext uri="{BB962C8B-B14F-4D97-AF65-F5344CB8AC3E}">
        <p14:creationId xmlns:p14="http://schemas.microsoft.com/office/powerpoint/2010/main" val="7105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2" name="Group 4">
            <a:extLst>
              <a:ext uri="{FF2B5EF4-FFF2-40B4-BE49-F238E27FC236}">
                <a16:creationId xmlns:a16="http://schemas.microsoft.com/office/drawing/2014/main" id="{C8997AC7-1EA1-65C1-8398-A7324C2E76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00924"/>
              </p:ext>
            </p:extLst>
          </p:nvPr>
        </p:nvGraphicFramePr>
        <p:xfrm>
          <a:off x="1828800" y="1524000"/>
          <a:ext cx="8839199" cy="3962400"/>
        </p:xfrm>
        <a:graphic>
          <a:graphicData uri="http://schemas.openxmlformats.org/drawingml/2006/table">
            <a:tbl>
              <a:tblPr/>
              <a:tblGrid>
                <a:gridCol w="1636888">
                  <a:extLst>
                    <a:ext uri="{9D8B030D-6E8A-4147-A177-3AD203B41FA5}">
                      <a16:colId xmlns:a16="http://schemas.microsoft.com/office/drawing/2014/main" val="902539569"/>
                    </a:ext>
                  </a:extLst>
                </a:gridCol>
                <a:gridCol w="1477877">
                  <a:extLst>
                    <a:ext uri="{9D8B030D-6E8A-4147-A177-3AD203B41FA5}">
                      <a16:colId xmlns:a16="http://schemas.microsoft.com/office/drawing/2014/main" val="1708914500"/>
                    </a:ext>
                  </a:extLst>
                </a:gridCol>
                <a:gridCol w="1936206">
                  <a:extLst>
                    <a:ext uri="{9D8B030D-6E8A-4147-A177-3AD203B41FA5}">
                      <a16:colId xmlns:a16="http://schemas.microsoft.com/office/drawing/2014/main" val="2187197076"/>
                    </a:ext>
                  </a:extLst>
                </a:gridCol>
                <a:gridCol w="1959429">
                  <a:extLst>
                    <a:ext uri="{9D8B030D-6E8A-4147-A177-3AD203B41FA5}">
                      <a16:colId xmlns:a16="http://schemas.microsoft.com/office/drawing/2014/main" val="2622570617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3922797545"/>
                    </a:ext>
                  </a:extLst>
                </a:gridCol>
              </a:tblGrid>
              <a:tr h="1600200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Joshua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David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Josiah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Nehemiah 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758275"/>
                  </a:ext>
                </a:extLst>
              </a:tr>
              <a:tr h="990600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900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536475"/>
                  </a:ext>
                </a:extLst>
              </a:tr>
              <a:tr h="1354138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Joshua 1:7,8; 23:2,6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1 Kings 2:3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 Chron. 34:14-19,29-31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Nehemiah 8:1-3,8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860342"/>
                  </a:ext>
                </a:extLst>
              </a:tr>
            </a:tbl>
          </a:graphicData>
        </a:graphic>
      </p:graphicFrame>
      <p:sp>
        <p:nvSpPr>
          <p:cNvPr id="17444" name="Line 36">
            <a:extLst>
              <a:ext uri="{FF2B5EF4-FFF2-40B4-BE49-F238E27FC236}">
                <a16:creationId xmlns:a16="http://schemas.microsoft.com/office/drawing/2014/main" id="{EA1755A8-F114-1E31-0591-A804B9C0068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799" y="3048000"/>
            <a:ext cx="8839199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5" name="Line 37">
            <a:extLst>
              <a:ext uri="{FF2B5EF4-FFF2-40B4-BE49-F238E27FC236}">
                <a16:creationId xmlns:a16="http://schemas.microsoft.com/office/drawing/2014/main" id="{FB05E87D-E193-1854-26F4-7ECD43E499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286247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6" name="Line 38">
            <a:extLst>
              <a:ext uri="{FF2B5EF4-FFF2-40B4-BE49-F238E27FC236}">
                <a16:creationId xmlns:a16="http://schemas.microsoft.com/office/drawing/2014/main" id="{CE54FBC3-190D-F50A-3A30-6FD2EA142A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7" name="Line 39">
            <a:extLst>
              <a:ext uri="{FF2B5EF4-FFF2-40B4-BE49-F238E27FC236}">
                <a16:creationId xmlns:a16="http://schemas.microsoft.com/office/drawing/2014/main" id="{468CD101-5B09-39E7-B233-E1045480595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8" name="Line 40">
            <a:extLst>
              <a:ext uri="{FF2B5EF4-FFF2-40B4-BE49-F238E27FC236}">
                <a16:creationId xmlns:a16="http://schemas.microsoft.com/office/drawing/2014/main" id="{EB752A68-2B13-B88F-7233-D76D75C57562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86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9" name="Line 41">
            <a:extLst>
              <a:ext uri="{FF2B5EF4-FFF2-40B4-BE49-F238E27FC236}">
                <a16:creationId xmlns:a16="http://schemas.microsoft.com/office/drawing/2014/main" id="{4D35BEA5-53FA-FE83-0EB5-02509D0D8A79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74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2CCDDAD-3361-50BD-4A88-D3ACFF7019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10515600" cy="5909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sz="3600" dirty="0"/>
              <a:t>Preservation of Moses’ Writings</a:t>
            </a:r>
          </a:p>
        </p:txBody>
      </p:sp>
    </p:spTree>
    <p:extLst>
      <p:ext uri="{BB962C8B-B14F-4D97-AF65-F5344CB8AC3E}">
        <p14:creationId xmlns:p14="http://schemas.microsoft.com/office/powerpoint/2010/main" val="384158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2" name="Group 4">
            <a:extLst>
              <a:ext uri="{FF2B5EF4-FFF2-40B4-BE49-F238E27FC236}">
                <a16:creationId xmlns:a16="http://schemas.microsoft.com/office/drawing/2014/main" id="{C8997AC7-1EA1-65C1-8398-A7324C2E76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501116"/>
              </p:ext>
            </p:extLst>
          </p:nvPr>
        </p:nvGraphicFramePr>
        <p:xfrm>
          <a:off x="1828800" y="1524000"/>
          <a:ext cx="8839199" cy="3962400"/>
        </p:xfrm>
        <a:graphic>
          <a:graphicData uri="http://schemas.openxmlformats.org/drawingml/2006/table">
            <a:tbl>
              <a:tblPr/>
              <a:tblGrid>
                <a:gridCol w="1636888">
                  <a:extLst>
                    <a:ext uri="{9D8B030D-6E8A-4147-A177-3AD203B41FA5}">
                      <a16:colId xmlns:a16="http://schemas.microsoft.com/office/drawing/2014/main" val="902539569"/>
                    </a:ext>
                  </a:extLst>
                </a:gridCol>
                <a:gridCol w="1477877">
                  <a:extLst>
                    <a:ext uri="{9D8B030D-6E8A-4147-A177-3AD203B41FA5}">
                      <a16:colId xmlns:a16="http://schemas.microsoft.com/office/drawing/2014/main" val="1708914500"/>
                    </a:ext>
                  </a:extLst>
                </a:gridCol>
                <a:gridCol w="1936206">
                  <a:extLst>
                    <a:ext uri="{9D8B030D-6E8A-4147-A177-3AD203B41FA5}">
                      <a16:colId xmlns:a16="http://schemas.microsoft.com/office/drawing/2014/main" val="2187197076"/>
                    </a:ext>
                  </a:extLst>
                </a:gridCol>
                <a:gridCol w="1959429">
                  <a:extLst>
                    <a:ext uri="{9D8B030D-6E8A-4147-A177-3AD203B41FA5}">
                      <a16:colId xmlns:a16="http://schemas.microsoft.com/office/drawing/2014/main" val="2622570617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3922797545"/>
                    </a:ext>
                  </a:extLst>
                </a:gridCol>
              </a:tblGrid>
              <a:tr h="1600200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Joshua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David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Josiah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Nehemiah 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Jesus 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758275"/>
                  </a:ext>
                </a:extLst>
              </a:tr>
              <a:tr h="990600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900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1400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536475"/>
                  </a:ext>
                </a:extLst>
              </a:tr>
              <a:tr h="1354138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Joshua 1:7,8; 23:2,6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1 Kings 2:3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 Chron. 34:14-19,29-31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Nehemiah 8:1-3,8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Many Examples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860342"/>
                  </a:ext>
                </a:extLst>
              </a:tr>
            </a:tbl>
          </a:graphicData>
        </a:graphic>
      </p:graphicFrame>
      <p:sp>
        <p:nvSpPr>
          <p:cNvPr id="17444" name="Line 36">
            <a:extLst>
              <a:ext uri="{FF2B5EF4-FFF2-40B4-BE49-F238E27FC236}">
                <a16:creationId xmlns:a16="http://schemas.microsoft.com/office/drawing/2014/main" id="{EA1755A8-F114-1E31-0591-A804B9C0068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799" y="3048000"/>
            <a:ext cx="8839199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5" name="Line 37">
            <a:extLst>
              <a:ext uri="{FF2B5EF4-FFF2-40B4-BE49-F238E27FC236}">
                <a16:creationId xmlns:a16="http://schemas.microsoft.com/office/drawing/2014/main" id="{FB05E87D-E193-1854-26F4-7ECD43E499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286247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6" name="Line 38">
            <a:extLst>
              <a:ext uri="{FF2B5EF4-FFF2-40B4-BE49-F238E27FC236}">
                <a16:creationId xmlns:a16="http://schemas.microsoft.com/office/drawing/2014/main" id="{CE54FBC3-190D-F50A-3A30-6FD2EA142A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7" name="Line 39">
            <a:extLst>
              <a:ext uri="{FF2B5EF4-FFF2-40B4-BE49-F238E27FC236}">
                <a16:creationId xmlns:a16="http://schemas.microsoft.com/office/drawing/2014/main" id="{468CD101-5B09-39E7-B233-E1045480595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8" name="Line 40">
            <a:extLst>
              <a:ext uri="{FF2B5EF4-FFF2-40B4-BE49-F238E27FC236}">
                <a16:creationId xmlns:a16="http://schemas.microsoft.com/office/drawing/2014/main" id="{EB752A68-2B13-B88F-7233-D76D75C57562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86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9" name="Line 41">
            <a:extLst>
              <a:ext uri="{FF2B5EF4-FFF2-40B4-BE49-F238E27FC236}">
                <a16:creationId xmlns:a16="http://schemas.microsoft.com/office/drawing/2014/main" id="{4D35BEA5-53FA-FE83-0EB5-02509D0D8A79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74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2CCDDAD-3361-50BD-4A88-D3ACFF7019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10515600" cy="5909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sz="3600" dirty="0"/>
              <a:t>Preservation of Moses’ Writings</a:t>
            </a:r>
          </a:p>
        </p:txBody>
      </p:sp>
    </p:spTree>
    <p:extLst>
      <p:ext uri="{BB962C8B-B14F-4D97-AF65-F5344CB8AC3E}">
        <p14:creationId xmlns:p14="http://schemas.microsoft.com/office/powerpoint/2010/main" val="304436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5EAD6B84-FA11-6505-7316-F5583D09CF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dirty="0">
                <a:solidFill>
                  <a:srgbClr val="FFFF00"/>
                </a:solidFill>
              </a:rPr>
              <a:t>The Old Testament in the First Century </a:t>
            </a:r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BEA93320-F2CF-B0B3-3776-F389D49AD3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47800"/>
            <a:ext cx="10896600" cy="3539430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chemeClr val="accent1"/>
                </a:solidFill>
              </a:rPr>
              <a:t>Copies of the Old Testament had been circulated and studied as revelation from God.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Luke 4:16-21 </a:t>
            </a:r>
            <a:r>
              <a:rPr lang="en-US" dirty="0"/>
              <a:t>– In the synagogue in Nazareth, Jesus read from the prophet Isaiah.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>
                <a:solidFill>
                  <a:schemeClr val="accent3"/>
                </a:solidFill>
              </a:rPr>
              <a:t>Acts 8:27-35 </a:t>
            </a:r>
            <a:r>
              <a:rPr lang="en-US" dirty="0"/>
              <a:t>– The Ethiopian treasurer was reading Isaiah. Philip used it to teach about Jesus.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Acts 15:21 </a:t>
            </a:r>
            <a:r>
              <a:rPr lang="en-US" dirty="0"/>
              <a:t>– For generations in synagogues in every city Scriptures were read every Sabbath.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5EAD6B84-FA11-6505-7316-F5583D09CF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dirty="0">
                <a:solidFill>
                  <a:srgbClr val="FFFF00"/>
                </a:solidFill>
              </a:rPr>
              <a:t>The Old Testament in the First Century </a:t>
            </a:r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BEA93320-F2CF-B0B3-3776-F389D49AD3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47800"/>
            <a:ext cx="10896600" cy="5262979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chemeClr val="accent1"/>
                </a:solidFill>
              </a:rPr>
              <a:t>Copies of the Old Testament had been circulated and studied as revelation from God. </a:t>
            </a:r>
          </a:p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chemeClr val="accent1"/>
                </a:solidFill>
              </a:rPr>
              <a:t>Inspired men cited Old Testament Scripture as authority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Matthew 4:4,7,10 </a:t>
            </a:r>
            <a:r>
              <a:rPr lang="en-US" dirty="0"/>
              <a:t>– Jesus quoted Scripture to defeat Satan.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Matthew 15:1-9 </a:t>
            </a:r>
            <a:r>
              <a:rPr lang="en-US" dirty="0"/>
              <a:t>– Jesus quoted the Old Testament as the commandment of God and rebuked those who did not obey it.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Matthew 22:29-33 </a:t>
            </a:r>
            <a:r>
              <a:rPr lang="en-US" dirty="0"/>
              <a:t>– Jesus rebuked people for not knowing the Scriptures. He quoted Moses saying God said this “to you”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 1 Corinthians 10:11; Romans 15:4 </a:t>
            </a:r>
            <a:r>
              <a:rPr lang="en-US" dirty="0"/>
              <a:t>– Paul said O.T. Scriptures were written for the learning and admonition of people in his day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Acts 17:11 </a:t>
            </a:r>
            <a:r>
              <a:rPr lang="en-US" dirty="0"/>
              <a:t>– The Bereans were noble-minded because they willingly searched the Scriptures to determine truth. </a:t>
            </a:r>
          </a:p>
        </p:txBody>
      </p:sp>
    </p:spTree>
    <p:extLst>
      <p:ext uri="{BB962C8B-B14F-4D97-AF65-F5344CB8AC3E}">
        <p14:creationId xmlns:p14="http://schemas.microsoft.com/office/powerpoint/2010/main" val="302402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5EAD6B84-FA11-6505-7316-F5583D09CF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dirty="0">
                <a:solidFill>
                  <a:srgbClr val="FFFF00"/>
                </a:solidFill>
              </a:rPr>
              <a:t>The Old Testament in the First Century </a:t>
            </a:r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BEA93320-F2CF-B0B3-3776-F389D49AD3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47800"/>
            <a:ext cx="10896600" cy="4832092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chemeClr val="accent1"/>
                </a:solidFill>
              </a:rPr>
              <a:t>Copies of the Old Testament had been circulated and studied as revelation from God. </a:t>
            </a:r>
          </a:p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chemeClr val="accent1"/>
                </a:solidFill>
              </a:rPr>
              <a:t>Inspired men cited Old Testament Scripture as authority </a:t>
            </a:r>
          </a:p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chemeClr val="accent1"/>
                </a:solidFill>
              </a:rPr>
              <a:t>Inspired men appealed to Old Testament authority to confirm their own teaching.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Luke 24:27,44-46 </a:t>
            </a:r>
            <a:r>
              <a:rPr lang="en-US" dirty="0"/>
              <a:t>– Jesus claimed He fulfilled Moses, all the prophets, and the psalms.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John 5:39,45-47 </a:t>
            </a:r>
            <a:r>
              <a:rPr lang="en-US" dirty="0"/>
              <a:t>– Jesus said that Moses and the Scriptures testified of Him.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Acts 17:2,3 </a:t>
            </a:r>
            <a:r>
              <a:rPr lang="en-US" dirty="0"/>
              <a:t>– Paul demonstrated that Jesus was the Christ by reasoning from the Scriptures. </a:t>
            </a:r>
          </a:p>
        </p:txBody>
      </p:sp>
    </p:spTree>
    <p:extLst>
      <p:ext uri="{BB962C8B-B14F-4D97-AF65-F5344CB8AC3E}">
        <p14:creationId xmlns:p14="http://schemas.microsoft.com/office/powerpoint/2010/main" val="213061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>
            <a:extLst>
              <a:ext uri="{FF2B5EF4-FFF2-40B4-BE49-F238E27FC236}">
                <a16:creationId xmlns:a16="http://schemas.microsoft.com/office/drawing/2014/main" id="{5EAD6B84-FA11-6505-7316-F5583D09CF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dirty="0">
                <a:solidFill>
                  <a:srgbClr val="FFFF00"/>
                </a:solidFill>
              </a:rPr>
              <a:t>The Old Testament in the First Century </a:t>
            </a:r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BEA93320-F2CF-B0B3-3776-F389D49AD3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47800"/>
            <a:ext cx="10896600" cy="3970318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chemeClr val="accent1"/>
                </a:solidFill>
              </a:rPr>
              <a:t>Copies of the Old Testament had been circulated and studied as revelation from God. </a:t>
            </a:r>
          </a:p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chemeClr val="accent1"/>
                </a:solidFill>
              </a:rPr>
              <a:t>Inspired men cited Old Testament Scripture as authority </a:t>
            </a:r>
          </a:p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chemeClr val="accent1"/>
                </a:solidFill>
              </a:rPr>
              <a:t>Inspired men appealed to Old Testament authority to confirm their own teaching. </a:t>
            </a:r>
          </a:p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chemeClr val="accent1"/>
                </a:solidFill>
              </a:rPr>
              <a:t>Inspired men used evidence based on minute details of the Scriptures.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3"/>
                </a:solidFill>
              </a:rPr>
              <a:t>Matthew 22:31,32 </a:t>
            </a:r>
            <a:r>
              <a:rPr lang="en-US" dirty="0"/>
              <a:t>– Jesus proved the resurrection because God said, “I </a:t>
            </a:r>
            <a:r>
              <a:rPr lang="en-US" b="1" i="1" dirty="0"/>
              <a:t>am </a:t>
            </a:r>
            <a:r>
              <a:rPr lang="en-US" dirty="0"/>
              <a:t>the God of Abraham….”</a:t>
            </a:r>
            <a:endParaRPr lang="en-US" altLang="en-US" sz="2400" b="0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87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0" name="Rectangle 42">
            <a:extLst>
              <a:ext uri="{FF2B5EF4-FFF2-40B4-BE49-F238E27FC236}">
                <a16:creationId xmlns:a16="http://schemas.microsoft.com/office/drawing/2014/main" id="{7090E5D8-6D36-C297-67AD-2947E72EE9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5791200"/>
            <a:ext cx="9677400" cy="867930"/>
          </a:xfrm>
          <a:solidFill>
            <a:srgbClr val="000000">
              <a:alpha val="50000"/>
            </a:srgbClr>
          </a:solidFill>
          <a:ln/>
        </p:spPr>
        <p:txBody>
          <a:bodyPr wrap="square">
            <a:spAutoFit/>
          </a:bodyPr>
          <a:lstStyle/>
          <a:p>
            <a:pPr marL="0" indent="0" algn="ctr">
              <a:spcBef>
                <a:spcPct val="5000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  <a:t>If the Old Testament was so completely preserved, why doubt God has likewise preserved the New Testament? </a:t>
            </a:r>
          </a:p>
        </p:txBody>
      </p:sp>
      <p:graphicFrame>
        <p:nvGraphicFramePr>
          <p:cNvPr id="17412" name="Group 4">
            <a:extLst>
              <a:ext uri="{FF2B5EF4-FFF2-40B4-BE49-F238E27FC236}">
                <a16:creationId xmlns:a16="http://schemas.microsoft.com/office/drawing/2014/main" id="{C8997AC7-1EA1-65C1-8398-A7324C2E76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856034"/>
              </p:ext>
            </p:extLst>
          </p:nvPr>
        </p:nvGraphicFramePr>
        <p:xfrm>
          <a:off x="1828800" y="1524000"/>
          <a:ext cx="8839199" cy="3962400"/>
        </p:xfrm>
        <a:graphic>
          <a:graphicData uri="http://schemas.openxmlformats.org/drawingml/2006/table">
            <a:tbl>
              <a:tblPr/>
              <a:tblGrid>
                <a:gridCol w="1636888">
                  <a:extLst>
                    <a:ext uri="{9D8B030D-6E8A-4147-A177-3AD203B41FA5}">
                      <a16:colId xmlns:a16="http://schemas.microsoft.com/office/drawing/2014/main" val="902539569"/>
                    </a:ext>
                  </a:extLst>
                </a:gridCol>
                <a:gridCol w="1477877">
                  <a:extLst>
                    <a:ext uri="{9D8B030D-6E8A-4147-A177-3AD203B41FA5}">
                      <a16:colId xmlns:a16="http://schemas.microsoft.com/office/drawing/2014/main" val="1708914500"/>
                    </a:ext>
                  </a:extLst>
                </a:gridCol>
                <a:gridCol w="1936206">
                  <a:extLst>
                    <a:ext uri="{9D8B030D-6E8A-4147-A177-3AD203B41FA5}">
                      <a16:colId xmlns:a16="http://schemas.microsoft.com/office/drawing/2014/main" val="2187197076"/>
                    </a:ext>
                  </a:extLst>
                </a:gridCol>
                <a:gridCol w="1959429">
                  <a:extLst>
                    <a:ext uri="{9D8B030D-6E8A-4147-A177-3AD203B41FA5}">
                      <a16:colId xmlns:a16="http://schemas.microsoft.com/office/drawing/2014/main" val="2622570617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3922797545"/>
                    </a:ext>
                  </a:extLst>
                </a:gridCol>
              </a:tblGrid>
              <a:tr h="1600200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Joshua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David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Josiah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Nehemiah 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</a:rPr>
                        <a:t>Jesus 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758275"/>
                  </a:ext>
                </a:extLst>
              </a:tr>
              <a:tr h="990600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800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900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1400 </a:t>
                      </a:r>
                      <a:r>
                        <a:rPr kumimoji="0" lang="en-US" alt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Trebuchet MS" panose="020B060302020202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yrs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Trebuchet MS" panose="020B06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536475"/>
                  </a:ext>
                </a:extLst>
              </a:tr>
              <a:tr h="1354138"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Joshua 1:7,8; 23:2,6</a:t>
                      </a: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1 Kings 2:3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2 Chron. 34:14-19,29-31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Nehemiah 8:1-3,8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defRPr sz="2400" b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1pPr>
                      <a:lvl2pPr marL="114300">
                        <a:defRPr sz="22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2pPr>
                      <a:lvl3pPr marL="228600" algn="l">
                        <a:defRPr sz="2000" b="1" i="1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3pPr>
                      <a:lvl4pPr marL="511175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4pPr>
                      <a:lvl5pPr marL="858838" algn="l"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5pPr>
                      <a:lvl6pPr marL="13160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6pPr>
                      <a:lvl7pPr marL="17732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7pPr>
                      <a:lvl8pPr marL="22304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8pPr>
                      <a:lvl9pPr marL="2687638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bg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mic Sans MS" panose="030F0702030302020204" pitchFamily="66" charset="0"/>
                        </a:rPr>
                        <a:t>Many Examples</a:t>
                      </a:r>
                    </a:p>
                  </a:txBody>
                  <a:tcPr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2C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860342"/>
                  </a:ext>
                </a:extLst>
              </a:tr>
            </a:tbl>
          </a:graphicData>
        </a:graphic>
      </p:graphicFrame>
      <p:sp>
        <p:nvSpPr>
          <p:cNvPr id="17444" name="Line 36">
            <a:extLst>
              <a:ext uri="{FF2B5EF4-FFF2-40B4-BE49-F238E27FC236}">
                <a16:creationId xmlns:a16="http://schemas.microsoft.com/office/drawing/2014/main" id="{EA1755A8-F114-1E31-0591-A804B9C0068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799" y="3048000"/>
            <a:ext cx="8839199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5" name="Line 37">
            <a:extLst>
              <a:ext uri="{FF2B5EF4-FFF2-40B4-BE49-F238E27FC236}">
                <a16:creationId xmlns:a16="http://schemas.microsoft.com/office/drawing/2014/main" id="{FB05E87D-E193-1854-26F4-7ECD43E499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286247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6" name="Line 38">
            <a:extLst>
              <a:ext uri="{FF2B5EF4-FFF2-40B4-BE49-F238E27FC236}">
                <a16:creationId xmlns:a16="http://schemas.microsoft.com/office/drawing/2014/main" id="{CE54FBC3-190D-F50A-3A30-6FD2EA142A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7" name="Line 39">
            <a:extLst>
              <a:ext uri="{FF2B5EF4-FFF2-40B4-BE49-F238E27FC236}">
                <a16:creationId xmlns:a16="http://schemas.microsoft.com/office/drawing/2014/main" id="{468CD101-5B09-39E7-B233-E1045480595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8" name="Line 40">
            <a:extLst>
              <a:ext uri="{FF2B5EF4-FFF2-40B4-BE49-F238E27FC236}">
                <a16:creationId xmlns:a16="http://schemas.microsoft.com/office/drawing/2014/main" id="{EB752A68-2B13-B88F-7233-D76D75C57562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86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7449" name="Line 41">
            <a:extLst>
              <a:ext uri="{FF2B5EF4-FFF2-40B4-BE49-F238E27FC236}">
                <a16:creationId xmlns:a16="http://schemas.microsoft.com/office/drawing/2014/main" id="{4D35BEA5-53FA-FE83-0EB5-02509D0D8A79}"/>
              </a:ext>
            </a:extLst>
          </p:cNvPr>
          <p:cNvSpPr>
            <a:spLocks noChangeShapeType="1"/>
          </p:cNvSpPr>
          <p:nvPr/>
        </p:nvSpPr>
        <p:spPr bwMode="auto">
          <a:xfrm>
            <a:off x="9677400" y="2895600"/>
            <a:ext cx="0" cy="30480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2CCDDAD-3361-50BD-4A88-D3ACFF7019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10515600" cy="5909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sz="3600" dirty="0"/>
              <a:t>Preservation of Moses’ Writings</a:t>
            </a:r>
          </a:p>
        </p:txBody>
      </p:sp>
    </p:spTree>
    <p:extLst>
      <p:ext uri="{BB962C8B-B14F-4D97-AF65-F5344CB8AC3E}">
        <p14:creationId xmlns:p14="http://schemas.microsoft.com/office/powerpoint/2010/main" val="36377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>
            <a:extLst>
              <a:ext uri="{FF2B5EF4-FFF2-40B4-BE49-F238E27FC236}">
                <a16:creationId xmlns:a16="http://schemas.microsoft.com/office/drawing/2014/main" id="{984BEE62-466E-C814-A2EA-978AE27FAE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dirty="0">
                <a:solidFill>
                  <a:srgbClr val="FFFF00"/>
                </a:solidFill>
              </a:rPr>
              <a:t>Evidence Since the First Century</a:t>
            </a: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742713B6-757C-9CC0-3D59-521DED03EAE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7924800" cy="5392245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  <a:t>Ancient Manuscripts</a:t>
            </a:r>
            <a:br>
              <a:rPr lang="en-US" altLang="en-US" dirty="0">
                <a:solidFill>
                  <a:srgbClr val="66FF99"/>
                </a:solidFill>
                <a:latin typeface="Trebuchet MS" panose="020B0603020202020204" pitchFamily="34" charset="0"/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</a:rPr>
              <a:t>5000+ handwritten copies in original languages</a:t>
            </a:r>
            <a:b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</a:rPr>
              <a:t>Many dated within a few centuries/decades of writing</a:t>
            </a:r>
            <a:b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</a:rPr>
              <a:t>Copyists were fanatically precise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  <a:t>Ancient Translations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  <a:t>Ancient Quotations</a:t>
            </a:r>
            <a:br>
              <a:rPr lang="en-US" altLang="en-US" dirty="0">
                <a:solidFill>
                  <a:srgbClr val="66FF99"/>
                </a:solidFill>
                <a:latin typeface="Trebuchet MS" panose="020B0603020202020204" pitchFamily="34" charset="0"/>
              </a:rPr>
            </a:br>
            <a:r>
              <a:rPr lang="en-US" altLang="en-US" dirty="0">
                <a:solidFill>
                  <a:srgbClr val="66FF99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</a:rPr>
              <a:t>Nearly whole New Testament can be reproduced</a:t>
            </a:r>
          </a:p>
          <a:p>
            <a:pPr marL="0" indent="0" algn="ctr">
              <a:spcBef>
                <a:spcPct val="50000"/>
              </a:spcBef>
              <a:buNone/>
            </a:pPr>
            <a:r>
              <a:rPr lang="en-US" altLang="en-US" b="0" dirty="0">
                <a:solidFill>
                  <a:srgbClr val="66FFFF"/>
                </a:solidFill>
                <a:latin typeface="Trebuchet MS" panose="020B0603020202020204" pitchFamily="34" charset="0"/>
              </a:rPr>
              <a:t>For other writings, a few manuscripts dated within 1000 years of when the men lived is considered “convincing evidence.”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06E162-11A8-3630-8262-6D02F4A1B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2557836"/>
            <a:ext cx="3592889" cy="24666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>
            <a:extLst>
              <a:ext uri="{FF2B5EF4-FFF2-40B4-BE49-F238E27FC236}">
                <a16:creationId xmlns:a16="http://schemas.microsoft.com/office/drawing/2014/main" id="{495524EA-A192-07B0-843E-DCF851D6EB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dirty="0">
                <a:solidFill>
                  <a:srgbClr val="FFFF00"/>
                </a:solidFill>
              </a:rPr>
              <a:t>“Thousands of Errors”?</a:t>
            </a: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A14A08F1-8F93-2481-DEF7-5F0CCB4A3B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10820400" cy="5262979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>
                <a:solidFill>
                  <a:srgbClr val="66FFFF"/>
                </a:solidFill>
                <a:latin typeface="Trebuchet MS" panose="020B0603020202020204" pitchFamily="34" charset="0"/>
              </a:rPr>
              <a:t>Manuscript variations with no change in doctrine. Result from the great number of manuscripts.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  <a:t>Different spelling; same meaning</a:t>
            </a:r>
            <a:br>
              <a:rPr lang="en-US" altLang="en-US" dirty="0">
                <a:solidFill>
                  <a:srgbClr val="66FF99"/>
                </a:solidFill>
                <a:latin typeface="Trebuchet MS" panose="020B0603020202020204" pitchFamily="34" charset="0"/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</a:rPr>
              <a:t>“Elijah” or “Elias”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  <a:t>Different word order; same meaning</a:t>
            </a:r>
            <a:br>
              <a:rPr lang="en-US" altLang="en-US" dirty="0">
                <a:solidFill>
                  <a:srgbClr val="66FF99"/>
                </a:solidFill>
                <a:latin typeface="Trebuchet MS" panose="020B0603020202020204" pitchFamily="34" charset="0"/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</a:rPr>
              <a:t>“the Lord Jesus Christ” or “Jesus Christ the Lord”</a:t>
            </a:r>
            <a:endParaRPr lang="en-US" altLang="en-US" dirty="0">
              <a:solidFill>
                <a:srgbClr val="66FF99"/>
              </a:solidFill>
              <a:latin typeface="Trebuchet MS" panose="020B0603020202020204" pitchFamily="34" charset="0"/>
            </a:endParaRP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  <a:t>Different word; same meaning</a:t>
            </a:r>
            <a:br>
              <a:rPr lang="en-US" altLang="en-US" dirty="0">
                <a:solidFill>
                  <a:srgbClr val="66FF99"/>
                </a:solidFill>
                <a:latin typeface="Trebuchet MS" panose="020B0603020202020204" pitchFamily="34" charset="0"/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</a:rPr>
              <a:t>“God the Father” or “God your Father”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b="1" dirty="0">
                <a:solidFill>
                  <a:srgbClr val="66FF99"/>
                </a:solidFill>
                <a:latin typeface="Trebuchet MS" panose="020B0603020202020204" pitchFamily="34" charset="0"/>
              </a:rPr>
              <a:t>Phrases/sentences inserted/omitted</a:t>
            </a:r>
            <a:br>
              <a:rPr lang="en-US" altLang="en-US" dirty="0">
                <a:solidFill>
                  <a:srgbClr val="66FF99"/>
                </a:solidFill>
                <a:latin typeface="Trebuchet MS" panose="020B0603020202020204" pitchFamily="34" charset="0"/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</a:rPr>
              <a:t>Same concept/doctrine taught elsewhere</a:t>
            </a:r>
          </a:p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b="0" dirty="0">
                <a:solidFill>
                  <a:srgbClr val="66FFFF"/>
                </a:solidFill>
                <a:latin typeface="Trebuchet MS" panose="020B0603020202020204" pitchFamily="34" charset="0"/>
              </a:rPr>
              <a:t>The “true word of God, handed down without essential loss from generation to generation through the centuries” - Kenyon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>
            <a:extLst>
              <a:ext uri="{FF2B5EF4-FFF2-40B4-BE49-F238E27FC236}">
                <a16:creationId xmlns:a16="http://schemas.microsoft.com/office/drawing/2014/main" id="{5B059514-CABA-D584-B1AE-4C3B666DAB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10515600" cy="701731"/>
          </a:xfrm>
          <a:ln/>
        </p:spPr>
        <p:txBody>
          <a:bodyPr>
            <a:spAutoFit/>
          </a:bodyPr>
          <a:lstStyle/>
          <a:p>
            <a:pPr algn="ctr"/>
            <a:r>
              <a:rPr lang="en-US" altLang="en-US" dirty="0"/>
              <a:t>What It Means to You</a:t>
            </a:r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64BD003D-1931-B103-39FE-E9178BDB4F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800600" y="1295401"/>
            <a:ext cx="6553200" cy="4934684"/>
          </a:xfrm>
          <a:solidFill>
            <a:srgbClr val="000000">
              <a:alpha val="50000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altLang="en-US" b="1" dirty="0">
                <a:solidFill>
                  <a:srgbClr val="66FFFF"/>
                </a:solidFill>
                <a:latin typeface="Trebuchet MS" panose="020B0603020202020204" pitchFamily="34" charset="0"/>
              </a:rPr>
              <a:t>* God gave the Scriptures so you are able to know His will.</a:t>
            </a:r>
          </a:p>
          <a:p>
            <a:pPr marL="0" indent="0" algn="ctr">
              <a:buNone/>
            </a:pPr>
            <a:r>
              <a:rPr lang="en-US" altLang="en-US" b="1" dirty="0">
                <a:solidFill>
                  <a:srgbClr val="66FFFF"/>
                </a:solidFill>
                <a:latin typeface="Trebuchet MS" panose="020B0603020202020204" pitchFamily="34" charset="0"/>
              </a:rPr>
              <a:t>* God repeatedly promised that He would preserve His word for you. </a:t>
            </a:r>
          </a:p>
          <a:p>
            <a:pPr marL="0" indent="0" algn="ctr">
              <a:buNone/>
            </a:pPr>
            <a:r>
              <a:rPr lang="en-US" altLang="en-US" b="1" dirty="0">
                <a:solidFill>
                  <a:srgbClr val="66FFFF"/>
                </a:solidFill>
                <a:latin typeface="Trebuchet MS" panose="020B0603020202020204" pitchFamily="34" charset="0"/>
              </a:rPr>
              <a:t>* Both Bible history and secular history confirm that God has preserved His word.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altLang="en-US" sz="3200" b="1" i="1" dirty="0">
                <a:solidFill>
                  <a:srgbClr val="66FF99"/>
                </a:solidFill>
                <a:latin typeface="Trebuchet MS" panose="020B0603020202020204" pitchFamily="34" charset="0"/>
              </a:rPr>
              <a:t>Our faith that we have God’s word rests, not on any church, humans, or human decrees but on the promises of God!</a:t>
            </a:r>
            <a:endParaRPr lang="en-US" altLang="en-US" sz="3200" b="1" dirty="0">
              <a:solidFill>
                <a:srgbClr val="66FF99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2155E0-EC74-8EDE-3826-14ADDB84B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86000"/>
            <a:ext cx="4064000" cy="304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11E902-3783-4799-88A2-1E86133462A0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2023</a:t>
            </a:r>
            <a:endParaRPr lang="en-US" sz="2800" b="1" dirty="0">
              <a:solidFill>
                <a:schemeClr val="accent1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EB95DB-884A-47DD-B2D6-F29C4BE8520C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3298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Righteous-Tahoma">
      <a:majorFont>
        <a:latin typeface="Righteous"/>
        <a:ea typeface=""/>
        <a:cs typeface=""/>
      </a:majorFont>
      <a:minorFont>
        <a:latin typeface="Tahom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EBE2D1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657</TotalTime>
  <Words>1495</Words>
  <Application>Microsoft Office PowerPoint</Application>
  <PresentationFormat>Widescreen</PresentationFormat>
  <Paragraphs>179</Paragraphs>
  <Slides>26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Comic Sans MS</vt:lpstr>
      <vt:lpstr>Righteous</vt:lpstr>
      <vt:lpstr>Tahoma</vt:lpstr>
      <vt:lpstr>Trebuchet MS</vt:lpstr>
      <vt:lpstr>Office Theme</vt:lpstr>
      <vt:lpstr>PowerPoint Presentation</vt:lpstr>
      <vt:lpstr>PowerPoint Presentation</vt:lpstr>
      <vt:lpstr>God Gave Scriptures So Men Could Know His Will</vt:lpstr>
      <vt:lpstr>PowerPoint Presentation</vt:lpstr>
      <vt:lpstr>God Intended Scriptures to Guide Future Generations </vt:lpstr>
      <vt:lpstr>PowerPoint Presentation</vt:lpstr>
      <vt:lpstr>God Promised to Preserve His Word for All Ages</vt:lpstr>
      <vt:lpstr>PowerPoint Presentation</vt:lpstr>
      <vt:lpstr>PowerPoint Presentation</vt:lpstr>
      <vt:lpstr>Facts about the Testaments</vt:lpstr>
      <vt:lpstr>Preservation of Moses’ Writings</vt:lpstr>
      <vt:lpstr>Preservation of Moses’ Writings</vt:lpstr>
      <vt:lpstr>Preservation of Moses’ Writings</vt:lpstr>
      <vt:lpstr>Preservation of Moses’ Writings</vt:lpstr>
      <vt:lpstr>Preservation of Moses’ Writings</vt:lpstr>
      <vt:lpstr>Preservation of Moses’ Writings</vt:lpstr>
      <vt:lpstr>The Old Testament in the First Century </vt:lpstr>
      <vt:lpstr>The Old Testament in the First Century </vt:lpstr>
      <vt:lpstr>The Old Testament in the First Century </vt:lpstr>
      <vt:lpstr>The Old Testament in the First Century </vt:lpstr>
      <vt:lpstr>Preservation of Moses’ Writings</vt:lpstr>
      <vt:lpstr>Evidence Since the First Century</vt:lpstr>
      <vt:lpstr>“Thousands of Errors”?</vt:lpstr>
      <vt:lpstr>What It Means to You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Preservation of the Bible; David E. Pratte, https://gospelway.com</dc:title>
  <dc:subject>Preservation of the Bible; David E. Pratte, https://gospelway.com</dc:subject>
  <dc:creator>David E. Pratte</dc:creator>
  <cp:keywords>preservation, Bible, errors, accuracy, transmission, accurate, transmitted, preserved</cp:keywords>
  <cp:lastModifiedBy>David Pratte</cp:lastModifiedBy>
  <cp:revision>273</cp:revision>
  <dcterms:created xsi:type="dcterms:W3CDTF">2009-04-15T22:35:17Z</dcterms:created>
  <dcterms:modified xsi:type="dcterms:W3CDTF">2023-09-18T15:08:52Z</dcterms:modified>
  <cp:category>B-Ins-AT</cp:category>
</cp:coreProperties>
</file>