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6" r:id="rId3"/>
    <p:sldId id="257" r:id="rId4"/>
    <p:sldId id="259" r:id="rId5"/>
    <p:sldId id="260" r:id="rId6"/>
    <p:sldId id="261" r:id="rId7"/>
    <p:sldId id="262" r:id="rId8"/>
    <p:sldId id="264" r:id="rId9"/>
    <p:sldId id="258" r:id="rId10"/>
    <p:sldId id="263" r:id="rId11"/>
    <p:sldId id="266" r:id="rId12"/>
    <p:sldId id="268" r:id="rId13"/>
    <p:sldId id="274" r:id="rId14"/>
    <p:sldId id="269" r:id="rId15"/>
    <p:sldId id="270" r:id="rId16"/>
    <p:sldId id="271" r:id="rId17"/>
    <p:sldId id="272" r:id="rId18"/>
    <p:sldId id="273" r:id="rId19"/>
    <p:sldId id="277" r:id="rId20"/>
  </p:sldIdLst>
  <p:sldSz cx="12192000" cy="6858000"/>
  <p:notesSz cx="6858000" cy="9144000"/>
  <p:defaultTex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52" autoAdjust="0"/>
  </p:normalViewPr>
  <p:slideViewPr>
    <p:cSldViewPr showGuides="1">
      <p:cViewPr varScale="1">
        <p:scale>
          <a:sx n="65" d="100"/>
          <a:sy n="65" d="100"/>
        </p:scale>
        <p:origin x="247" y="3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813"/>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AC769F12-BE59-4738-A69A-090D10B92C2E}" type="slidenum">
              <a:rPr lang="es-ES" altLang="en-US"/>
              <a:pPr/>
              <a:t>‹#›</a:t>
            </a:fld>
            <a:endParaRPr lang="es-ES" altLang="en-US"/>
          </a:p>
        </p:txBody>
      </p:sp>
    </p:spTree>
    <p:extLst>
      <p:ext uri="{BB962C8B-B14F-4D97-AF65-F5344CB8AC3E}">
        <p14:creationId xmlns:p14="http://schemas.microsoft.com/office/powerpoint/2010/main" val="214152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864390A0-5AB4-4541-B93D-DC77A52C3E0F}" type="slidenum">
              <a:rPr lang="es-ES" altLang="en-US"/>
              <a:pPr/>
              <a:t>‹#›</a:t>
            </a:fld>
            <a:endParaRPr lang="es-ES" altLang="en-US"/>
          </a:p>
        </p:txBody>
      </p:sp>
    </p:spTree>
    <p:extLst>
      <p:ext uri="{BB962C8B-B14F-4D97-AF65-F5344CB8AC3E}">
        <p14:creationId xmlns:p14="http://schemas.microsoft.com/office/powerpoint/2010/main" val="413909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67119291-AD1F-4AC2-A4D1-EB18E9A7C70E}" type="slidenum">
              <a:rPr lang="es-ES" altLang="en-US"/>
              <a:pPr/>
              <a:t>‹#›</a:t>
            </a:fld>
            <a:endParaRPr lang="es-ES" altLang="en-US"/>
          </a:p>
        </p:txBody>
      </p:sp>
    </p:spTree>
    <p:extLst>
      <p:ext uri="{BB962C8B-B14F-4D97-AF65-F5344CB8AC3E}">
        <p14:creationId xmlns:p14="http://schemas.microsoft.com/office/powerpoint/2010/main" val="19388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7AFE72DB-4E4E-46BC-8CA0-E073F47649CC}" type="slidenum">
              <a:rPr lang="es-ES" altLang="en-US"/>
              <a:pPr/>
              <a:t>‹#›</a:t>
            </a:fld>
            <a:endParaRPr lang="es-ES" altLang="en-US"/>
          </a:p>
        </p:txBody>
      </p:sp>
    </p:spTree>
    <p:extLst>
      <p:ext uri="{BB962C8B-B14F-4D97-AF65-F5344CB8AC3E}">
        <p14:creationId xmlns:p14="http://schemas.microsoft.com/office/powerpoint/2010/main" val="2871701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s-ES" altLang="en-US"/>
          </a:p>
        </p:txBody>
      </p:sp>
      <p:sp>
        <p:nvSpPr>
          <p:cNvPr id="8" name="Footer Placeholder 7"/>
          <p:cNvSpPr>
            <a:spLocks noGrp="1"/>
          </p:cNvSpPr>
          <p:nvPr>
            <p:ph type="ftr" sz="quarter" idx="11"/>
          </p:nvPr>
        </p:nvSpPr>
        <p:spPr/>
        <p:txBody>
          <a:bodyPr/>
          <a:lstStyle>
            <a:lvl1pPr>
              <a:defRPr/>
            </a:lvl1pPr>
          </a:lstStyle>
          <a:p>
            <a:endParaRPr lang="es-ES" altLang="en-US"/>
          </a:p>
        </p:txBody>
      </p:sp>
      <p:sp>
        <p:nvSpPr>
          <p:cNvPr id="9" name="Slide Number Placeholder 8"/>
          <p:cNvSpPr>
            <a:spLocks noGrp="1"/>
          </p:cNvSpPr>
          <p:nvPr>
            <p:ph type="sldNum" sz="quarter" idx="12"/>
          </p:nvPr>
        </p:nvSpPr>
        <p:spPr/>
        <p:txBody>
          <a:bodyPr/>
          <a:lstStyle>
            <a:lvl1pPr>
              <a:defRPr/>
            </a:lvl1pPr>
          </a:lstStyle>
          <a:p>
            <a:fld id="{F563539E-7D26-4420-A61C-3F584BDAB69A}" type="slidenum">
              <a:rPr lang="es-ES" altLang="en-US"/>
              <a:pPr/>
              <a:t>‹#›</a:t>
            </a:fld>
            <a:endParaRPr lang="es-ES" altLang="en-US"/>
          </a:p>
        </p:txBody>
      </p:sp>
    </p:spTree>
    <p:extLst>
      <p:ext uri="{BB962C8B-B14F-4D97-AF65-F5344CB8AC3E}">
        <p14:creationId xmlns:p14="http://schemas.microsoft.com/office/powerpoint/2010/main" val="832800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s-ES" altLang="en-US"/>
          </a:p>
        </p:txBody>
      </p:sp>
      <p:sp>
        <p:nvSpPr>
          <p:cNvPr id="4" name="Footer Placeholder 3"/>
          <p:cNvSpPr>
            <a:spLocks noGrp="1"/>
          </p:cNvSpPr>
          <p:nvPr>
            <p:ph type="ftr" sz="quarter" idx="11"/>
          </p:nvPr>
        </p:nvSpPr>
        <p:spPr/>
        <p:txBody>
          <a:bodyPr/>
          <a:lstStyle>
            <a:lvl1pPr>
              <a:defRPr/>
            </a:lvl1pPr>
          </a:lstStyle>
          <a:p>
            <a:endParaRPr lang="es-ES" altLang="en-US"/>
          </a:p>
        </p:txBody>
      </p:sp>
      <p:sp>
        <p:nvSpPr>
          <p:cNvPr id="5" name="Slide Number Placeholder 4"/>
          <p:cNvSpPr>
            <a:spLocks noGrp="1"/>
          </p:cNvSpPr>
          <p:nvPr>
            <p:ph type="sldNum" sz="quarter" idx="12"/>
          </p:nvPr>
        </p:nvSpPr>
        <p:spPr/>
        <p:txBody>
          <a:bodyPr/>
          <a:lstStyle>
            <a:lvl1pPr>
              <a:defRPr/>
            </a:lvl1pPr>
          </a:lstStyle>
          <a:p>
            <a:fld id="{1D75016A-A665-45EE-9C39-80B6B40D6FF2}" type="slidenum">
              <a:rPr lang="es-ES" altLang="en-US"/>
              <a:pPr/>
              <a:t>‹#›</a:t>
            </a:fld>
            <a:endParaRPr lang="es-ES" altLang="en-US"/>
          </a:p>
        </p:txBody>
      </p:sp>
    </p:spTree>
    <p:extLst>
      <p:ext uri="{BB962C8B-B14F-4D97-AF65-F5344CB8AC3E}">
        <p14:creationId xmlns:p14="http://schemas.microsoft.com/office/powerpoint/2010/main" val="3871219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ltLang="en-US"/>
          </a:p>
        </p:txBody>
      </p:sp>
      <p:sp>
        <p:nvSpPr>
          <p:cNvPr id="3" name="Footer Placeholder 2"/>
          <p:cNvSpPr>
            <a:spLocks noGrp="1"/>
          </p:cNvSpPr>
          <p:nvPr>
            <p:ph type="ftr" sz="quarter" idx="11"/>
          </p:nvPr>
        </p:nvSpPr>
        <p:spPr/>
        <p:txBody>
          <a:bodyPr/>
          <a:lstStyle>
            <a:lvl1pPr>
              <a:defRPr/>
            </a:lvl1pPr>
          </a:lstStyle>
          <a:p>
            <a:endParaRPr lang="es-ES" altLang="en-US"/>
          </a:p>
        </p:txBody>
      </p:sp>
      <p:sp>
        <p:nvSpPr>
          <p:cNvPr id="4" name="Slide Number Placeholder 3"/>
          <p:cNvSpPr>
            <a:spLocks noGrp="1"/>
          </p:cNvSpPr>
          <p:nvPr>
            <p:ph type="sldNum" sz="quarter" idx="12"/>
          </p:nvPr>
        </p:nvSpPr>
        <p:spPr/>
        <p:txBody>
          <a:bodyPr/>
          <a:lstStyle>
            <a:lvl1pPr>
              <a:defRPr/>
            </a:lvl1pPr>
          </a:lstStyle>
          <a:p>
            <a:fld id="{7949896B-71F5-4DAB-8CA8-5540991D6883}" type="slidenum">
              <a:rPr lang="es-ES" altLang="en-US"/>
              <a:pPr/>
              <a:t>‹#›</a:t>
            </a:fld>
            <a:endParaRPr lang="es-ES" altLang="en-US"/>
          </a:p>
        </p:txBody>
      </p:sp>
    </p:spTree>
    <p:extLst>
      <p:ext uri="{BB962C8B-B14F-4D97-AF65-F5344CB8AC3E}">
        <p14:creationId xmlns:p14="http://schemas.microsoft.com/office/powerpoint/2010/main" val="3045515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2DD6328A-A3A9-4A0D-81EC-2CF527D22978}" type="slidenum">
              <a:rPr lang="es-ES" altLang="en-US"/>
              <a:pPr/>
              <a:t>‹#›</a:t>
            </a:fld>
            <a:endParaRPr lang="es-ES" altLang="en-US"/>
          </a:p>
        </p:txBody>
      </p:sp>
    </p:spTree>
    <p:extLst>
      <p:ext uri="{BB962C8B-B14F-4D97-AF65-F5344CB8AC3E}">
        <p14:creationId xmlns:p14="http://schemas.microsoft.com/office/powerpoint/2010/main" val="1131311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36B2DA44-9D91-4F83-9DBF-C78FDA73BF8A}" type="slidenum">
              <a:rPr lang="es-ES" altLang="en-US"/>
              <a:pPr/>
              <a:t>‹#›</a:t>
            </a:fld>
            <a:endParaRPr lang="es-ES" altLang="en-US"/>
          </a:p>
        </p:txBody>
      </p:sp>
    </p:spTree>
    <p:extLst>
      <p:ext uri="{BB962C8B-B14F-4D97-AF65-F5344CB8AC3E}">
        <p14:creationId xmlns:p14="http://schemas.microsoft.com/office/powerpoint/2010/main" val="2856074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E8C5C18C-815C-4E02-A237-C4B920253809}" type="slidenum">
              <a:rPr lang="es-ES" altLang="en-US"/>
              <a:pPr/>
              <a:t>‹#›</a:t>
            </a:fld>
            <a:endParaRPr lang="es-ES" altLang="en-US"/>
          </a:p>
        </p:txBody>
      </p:sp>
    </p:spTree>
    <p:extLst>
      <p:ext uri="{BB962C8B-B14F-4D97-AF65-F5344CB8AC3E}">
        <p14:creationId xmlns:p14="http://schemas.microsoft.com/office/powerpoint/2010/main" val="3203885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3052A04A-45C8-44DB-8C35-E613B4B5CEFA}" type="slidenum">
              <a:rPr lang="es-ES" altLang="en-US"/>
              <a:pPr/>
              <a:t>‹#›</a:t>
            </a:fld>
            <a:endParaRPr lang="es-ES" altLang="en-US"/>
          </a:p>
        </p:txBody>
      </p:sp>
    </p:spTree>
    <p:extLst>
      <p:ext uri="{BB962C8B-B14F-4D97-AF65-F5344CB8AC3E}">
        <p14:creationId xmlns:p14="http://schemas.microsoft.com/office/powerpoint/2010/main" val="2640123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s-ES"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s-E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82E93CE0-163E-48C7-B962-042773B2474F}" type="slidenum">
              <a:rPr lang="es-ES" altLang="en-US"/>
              <a:pPr/>
              <a:t>‹#›</a:t>
            </a:fld>
            <a:endParaRPr lang="es-E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biblestudylessons.com/"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2.xml"/><Relationship Id="rId4" Type="http://schemas.openxmlformats.org/officeDocument/2006/relationships/hyperlink" Target="https://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10756"/>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D19A74-BD0D-96BE-F76E-375C47E9BB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chemeClr val="accent1">
                  <a:lumMod val="10000"/>
                </a:schemeClr>
              </a:gs>
              <a:gs pos="74000">
                <a:schemeClr val="accent1">
                  <a:lumMod val="45000"/>
                  <a:lumOff val="55000"/>
                </a:schemeClr>
              </a:gs>
              <a:gs pos="83000">
                <a:schemeClr val="accent1">
                  <a:lumMod val="45000"/>
                  <a:lumOff val="55000"/>
                </a:schemeClr>
              </a:gs>
              <a:gs pos="98000">
                <a:schemeClr val="accent1">
                  <a:lumMod val="10000"/>
                </a:schemeClr>
              </a:gs>
            </a:gsLst>
            <a:lin ang="5400000" scaled="1"/>
          </a:gradFill>
        </p:spPr>
      </p:pic>
      <p:sp>
        <p:nvSpPr>
          <p:cNvPr id="2073" name="Rectangle 25"/>
          <p:cNvSpPr>
            <a:spLocks noGrp="1" noChangeArrowheads="1"/>
          </p:cNvSpPr>
          <p:nvPr>
            <p:ph type="ctrTitle"/>
          </p:nvPr>
        </p:nvSpPr>
        <p:spPr>
          <a:xfrm>
            <a:off x="7772400" y="587276"/>
            <a:ext cx="3048000" cy="2308324"/>
          </a:xfr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p:spPr>
        <p:txBody>
          <a:bodyPr wrap="square" anchor="ctr">
            <a:spAutoFit/>
          </a:bodyPr>
          <a:lstStyle/>
          <a:p>
            <a:pPr marL="0" marR="0" algn="ctr">
              <a:spcBef>
                <a:spcPts val="300"/>
              </a:spcBef>
              <a:spcAft>
                <a:spcPts val="300"/>
              </a:spcAft>
              <a:tabLst>
                <a:tab pos="457200" algn="l"/>
                <a:tab pos="914400" algn="l"/>
                <a:tab pos="1371600" algn="l"/>
                <a:tab pos="3246120" algn="ctr"/>
              </a:tabLst>
            </a:pPr>
            <a:r>
              <a:rPr lang="en-US" sz="3600" b="1" kern="0" dirty="0">
                <a:solidFill>
                  <a:srgbClr val="FFFF00"/>
                </a:solidFill>
                <a:effectLst/>
                <a:latin typeface="Tahoma" panose="020B0604030504040204" pitchFamily="34" charset="0"/>
                <a:cs typeface="Times New Roman" panose="02020603050405020304" pitchFamily="18" charset="0"/>
              </a:rPr>
              <a:t>Priests and Priesthood </a:t>
            </a:r>
            <a:br>
              <a:rPr lang="en-US" sz="3600" b="1" kern="0" dirty="0">
                <a:solidFill>
                  <a:srgbClr val="FFFF00"/>
                </a:solidFill>
                <a:effectLst/>
                <a:latin typeface="Tahoma" panose="020B0604030504040204" pitchFamily="34" charset="0"/>
                <a:cs typeface="Times New Roman" panose="02020603050405020304" pitchFamily="18" charset="0"/>
              </a:rPr>
            </a:br>
            <a:r>
              <a:rPr lang="en-US" sz="3600" b="1" kern="0" dirty="0">
                <a:solidFill>
                  <a:srgbClr val="FFFF00"/>
                </a:solidFill>
                <a:effectLst/>
                <a:latin typeface="Tahoma" panose="020B0604030504040204" pitchFamily="34" charset="0"/>
                <a:cs typeface="Times New Roman" panose="02020603050405020304" pitchFamily="18" charset="0"/>
              </a:rPr>
              <a:t>in the Gospel</a:t>
            </a:r>
          </a:p>
        </p:txBody>
      </p:sp>
      <p:sp>
        <p:nvSpPr>
          <p:cNvPr id="2106" name="Rectangle 58"/>
          <p:cNvSpPr>
            <a:spLocks noGrp="1" noChangeArrowheads="1"/>
          </p:cNvSpPr>
          <p:nvPr>
            <p:ph type="subTitle" idx="1"/>
          </p:nvPr>
        </p:nvSpPr>
        <p:spPr>
          <a:xfrm>
            <a:off x="457200" y="1066800"/>
            <a:ext cx="6400800" cy="1668149"/>
          </a:xfrm>
          <a:solidFill>
            <a:schemeClr val="accent1">
              <a:lumMod val="25000"/>
            </a:schemeClr>
          </a:solidFill>
        </p:spPr>
        <p:txBody>
          <a:bodyPr>
            <a:spAutoFit/>
          </a:bodyPr>
          <a:lstStyle/>
          <a:p>
            <a:r>
              <a:rPr lang="en-US" sz="3200" b="1" dirty="0">
                <a:solidFill>
                  <a:schemeClr val="tx2"/>
                </a:solidFill>
                <a:effectLst/>
              </a:rPr>
              <a:t>Who May Serve as Priests?</a:t>
            </a:r>
          </a:p>
          <a:p>
            <a:r>
              <a:rPr lang="en-US" sz="3200" b="1" dirty="0">
                <a:solidFill>
                  <a:schemeClr val="tx2"/>
                </a:solidFill>
                <a:effectLst/>
              </a:rPr>
              <a:t>What Are the Duties of Priests?</a:t>
            </a:r>
          </a:p>
        </p:txBody>
      </p:sp>
      <p:sp>
        <p:nvSpPr>
          <p:cNvPr id="2" name="TextBox 1">
            <a:extLst>
              <a:ext uri="{FF2B5EF4-FFF2-40B4-BE49-F238E27FC236}">
                <a16:creationId xmlns:a16="http://schemas.microsoft.com/office/drawing/2014/main" id="{E9301732-2507-BBC2-E265-F37CF246C916}"/>
              </a:ext>
            </a:extLst>
          </p:cNvPr>
          <p:cNvSpPr txBox="1"/>
          <p:nvPr/>
        </p:nvSpPr>
        <p:spPr>
          <a:xfrm>
            <a:off x="1036948" y="6342736"/>
            <a:ext cx="261122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06">
                                            <p:bg/>
                                          </p:spTgt>
                                        </p:tgtEl>
                                        <p:attrNameLst>
                                          <p:attrName>style.visibility</p:attrName>
                                        </p:attrNameLst>
                                      </p:cBhvr>
                                      <p:to>
                                        <p:strVal val="visible"/>
                                      </p:to>
                                    </p:set>
                                    <p:animEffect transition="in" filter="fade">
                                      <p:cBhvr>
                                        <p:cTn id="7" dur="500"/>
                                        <p:tgtEl>
                                          <p:spTgt spid="210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06">
                                            <p:txEl>
                                              <p:pRg st="0" end="0"/>
                                            </p:txEl>
                                          </p:spTgt>
                                        </p:tgtEl>
                                        <p:attrNameLst>
                                          <p:attrName>style.visibility</p:attrName>
                                        </p:attrNameLst>
                                      </p:cBhvr>
                                      <p:to>
                                        <p:strVal val="visible"/>
                                      </p:to>
                                    </p:set>
                                    <p:animEffect transition="in" filter="fade">
                                      <p:cBhvr>
                                        <p:cTn id="10" dur="500"/>
                                        <p:tgtEl>
                                          <p:spTgt spid="2106">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06">
                                            <p:txEl>
                                              <p:pRg st="1" end="1"/>
                                            </p:txEl>
                                          </p:spTgt>
                                        </p:tgtEl>
                                        <p:attrNameLst>
                                          <p:attrName>style.visibility</p:attrName>
                                        </p:attrNameLst>
                                      </p:cBhvr>
                                      <p:to>
                                        <p:strVal val="visible"/>
                                      </p:to>
                                    </p:set>
                                    <p:animEffect transition="in" filter="fade">
                                      <p:cBhvr>
                                        <p:cTn id="13" dur="500"/>
                                        <p:tgtEl>
                                          <p:spTgt spid="210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6" grpId="0" uiExpand="1"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524000"/>
            <a:ext cx="11125200" cy="4525963"/>
          </a:xfrm>
        </p:spPr>
        <p:txBody>
          <a:bodyPr/>
          <a:lstStyle/>
          <a:p>
            <a:pPr marL="0" marR="0" indent="0" algn="just">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Hebrews 5:4 </a:t>
            </a:r>
          </a:p>
          <a:p>
            <a:pPr marL="0" marR="0" indent="0" algn="ctr">
              <a:spcBef>
                <a:spcPts val="0"/>
              </a:spcBef>
              <a:spcAft>
                <a:spcPts val="0"/>
              </a:spcAft>
              <a:buNone/>
              <a:tabLst>
                <a:tab pos="457200" algn="l"/>
                <a:tab pos="914400" algn="l"/>
                <a:tab pos="1371600" algn="l"/>
                <a:tab pos="3246120" algn="ctr"/>
              </a:tabLst>
            </a:pPr>
            <a:r>
              <a:rPr lang="en-US" sz="2800" b="1" dirty="0">
                <a:solidFill>
                  <a:schemeClr val="accent1"/>
                </a:solidFill>
                <a:effectLst/>
              </a:rPr>
              <a:t>No One Today Possesses the Aaronic (Levitical) Priesthood.</a:t>
            </a:r>
            <a:br>
              <a:rPr lang="en-US" sz="2800" b="1" dirty="0">
                <a:solidFill>
                  <a:schemeClr val="accent1"/>
                </a:solidFill>
                <a:effectLst/>
              </a:rPr>
            </a:br>
            <a:r>
              <a:rPr lang="en-US" sz="28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Numbers 3:10</a:t>
            </a:r>
            <a:r>
              <a:rPr lang="en-US" sz="2800" dirty="0">
                <a:ea typeface="Times New Roman" panose="02020603050405020304" pitchFamily="18" charset="0"/>
                <a:cs typeface="Times New Roman" panose="02020603050405020304" pitchFamily="18" charset="0"/>
              </a:rPr>
              <a:t> - </a:t>
            </a:r>
            <a:r>
              <a:rPr lang="en-US" sz="2800" dirty="0">
                <a:effectLst/>
              </a:rPr>
              <a:t>Only descendants of Aaron could be Levitical priests</a:t>
            </a:r>
            <a:br>
              <a:rPr lang="en-US" sz="2800" dirty="0">
                <a:effectLst/>
              </a:rPr>
            </a:br>
            <a:r>
              <a:rPr lang="en-US" sz="28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Hebrews 7:11-14; 10:9,10 </a:t>
            </a:r>
            <a:r>
              <a:rPr lang="en-US" sz="2800" dirty="0">
                <a:solidFill>
                  <a:schemeClr val="bg1"/>
                </a:solidFill>
                <a:effectLst/>
              </a:rPr>
              <a:t>- The Levitical priesthood was abolished</a:t>
            </a:r>
            <a:endPar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p>
            <a:pPr marL="0" marR="0" indent="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No Man on Earth Possesses the Melchizedek Priesthood.</a:t>
            </a:r>
            <a:br>
              <a:rPr lang="en-US" sz="2800" b="1" dirty="0">
                <a:solidFill>
                  <a:schemeClr val="accent1"/>
                </a:solidFill>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Genesis 14:18 (Hebrews 7:1) </a:t>
            </a:r>
            <a:r>
              <a:rPr lang="en-US" sz="2800" dirty="0">
                <a:effectLst/>
                <a:ea typeface="Times New Roman" panose="02020603050405020304" pitchFamily="18" charset="0"/>
                <a:cs typeface="Times New Roman" panose="02020603050405020304" pitchFamily="18" charset="0"/>
              </a:rPr>
              <a:t>– Melchizedek was both priest and king </a:t>
            </a:r>
            <a:br>
              <a:rPr lang="en-US" sz="2800" dirty="0">
                <a:effectLst/>
                <a:ea typeface="Times New Roman" panose="02020603050405020304" pitchFamily="18" charset="0"/>
                <a:cs typeface="Times New Roman" panose="02020603050405020304" pitchFamily="18" charset="0"/>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Hebrews 5:5,6,10 </a:t>
            </a:r>
            <a:r>
              <a:rPr lang="en-US" sz="2800" dirty="0">
                <a:effectLst/>
                <a:ea typeface="Times New Roman" panose="02020603050405020304" pitchFamily="18" charset="0"/>
                <a:cs typeface="Times New Roman" panose="02020603050405020304" pitchFamily="18" charset="0"/>
              </a:rPr>
              <a:t>– Only Jesus is a priest like Melchizedek. </a:t>
            </a:r>
          </a:p>
          <a:p>
            <a:pPr marL="0" marR="0" indent="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No One on Earth Can Be a Successor to the Apostles.</a:t>
            </a:r>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a:spcBef>
                <a:spcPts val="300"/>
              </a:spcBef>
              <a:spcAft>
                <a:spcPts val="300"/>
              </a:spcAft>
              <a:tabLst>
                <a:tab pos="457200" algn="l"/>
                <a:tab pos="914400" algn="l"/>
                <a:tab pos="1371600" algn="l"/>
                <a:tab pos="3246120" algn="ctr"/>
              </a:tabLst>
            </a:pPr>
            <a:r>
              <a:rPr lang="en-US" sz="3200" b="1" kern="0" dirty="0">
                <a:solidFill>
                  <a:srgbClr val="FFFF00"/>
                </a:solidFill>
                <a:latin typeface="Tahoma" panose="020B0604030504040204" pitchFamily="34" charset="0"/>
                <a:cs typeface="Times New Roman" panose="02020603050405020304" pitchFamily="18" charset="0"/>
              </a:rPr>
              <a:t>Who May Serve as Priests?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499">
                                            <p:txEl>
                                              <p:pRg st="1" end="1"/>
                                            </p:txEl>
                                          </p:spTgt>
                                        </p:tgtEl>
                                        <p:attrNameLst>
                                          <p:attrName>style.visibility</p:attrName>
                                        </p:attrNameLst>
                                      </p:cBhvr>
                                      <p:to>
                                        <p:strVal val="visible"/>
                                      </p:to>
                                    </p:set>
                                    <p:animEffect transition="in" filter="fade">
                                      <p:cBhvr>
                                        <p:cTn id="7" dur="500"/>
                                        <p:tgtEl>
                                          <p:spTgt spid="1064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499">
                                            <p:txEl>
                                              <p:pRg st="2" end="2"/>
                                            </p:txEl>
                                          </p:spTgt>
                                        </p:tgtEl>
                                        <p:attrNameLst>
                                          <p:attrName>style.visibility</p:attrName>
                                        </p:attrNameLst>
                                      </p:cBhvr>
                                      <p:to>
                                        <p:strVal val="visible"/>
                                      </p:to>
                                    </p:set>
                                    <p:animEffect transition="in" filter="fade">
                                      <p:cBhvr>
                                        <p:cTn id="12" dur="500"/>
                                        <p:tgtEl>
                                          <p:spTgt spid="1064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6499">
                                            <p:txEl>
                                              <p:pRg st="3" end="3"/>
                                            </p:txEl>
                                          </p:spTgt>
                                        </p:tgtEl>
                                        <p:attrNameLst>
                                          <p:attrName>style.visibility</p:attrName>
                                        </p:attrNameLst>
                                      </p:cBhvr>
                                      <p:to>
                                        <p:strVal val="visible"/>
                                      </p:to>
                                    </p:set>
                                    <p:animEffect transition="in" filter="fade">
                                      <p:cBhvr>
                                        <p:cTn id="17" dur="500"/>
                                        <p:tgtEl>
                                          <p:spTgt spid="1064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524000"/>
            <a:ext cx="11125200" cy="3147015"/>
          </a:xfrm>
        </p:spPr>
        <p:txBody>
          <a:bodyPr>
            <a:spAutoFit/>
          </a:bodyPr>
          <a:lstStyle/>
          <a:p>
            <a:pPr marL="0" marR="0" indent="0" algn="ctr">
              <a:spcBef>
                <a:spcPts val="0"/>
              </a:spcBef>
              <a:spcAft>
                <a:spcPts val="0"/>
              </a:spcAft>
              <a:buNone/>
              <a:tabLst>
                <a:tab pos="457200" algn="l"/>
                <a:tab pos="914400" algn="l"/>
                <a:tab pos="1371600" algn="l"/>
                <a:tab pos="3246120" algn="ctr"/>
              </a:tabLst>
            </a:pPr>
            <a:r>
              <a:rPr lang="en-US" sz="2800" dirty="0">
                <a:solidFill>
                  <a:schemeClr val="accent1"/>
                </a:solidFill>
                <a:effectLst/>
                <a:ea typeface="Times New Roman" panose="02020603050405020304" pitchFamily="18" charset="0"/>
                <a:cs typeface="Times New Roman" panose="02020603050405020304" pitchFamily="18" charset="0"/>
              </a:rPr>
              <a:t>Catholicism claims its priests are successors to the apostles:</a:t>
            </a:r>
          </a:p>
          <a:p>
            <a:pPr marL="274320" marR="274320" indent="0" algn="just">
              <a:spcBef>
                <a:spcPts val="30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“Who were the first Christian priests? The Apostles, who were ordained to the priesthood by Jesus Christ Himself. … </a:t>
            </a:r>
          </a:p>
          <a:p>
            <a:pPr marL="274320" marR="274320" indent="0" algn="just">
              <a:spcBef>
                <a:spcPts val="0"/>
              </a:spcBef>
              <a:spcAft>
                <a:spcPts val="30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Before they died, the Apostles made other men bishops, who in turn, made other men bishops, and in this way the power of the priesthood have been handed down during the past 2000 years.” – </a:t>
            </a:r>
            <a:r>
              <a:rPr lang="en-US" sz="2800" i="1" dirty="0">
                <a:effectLst/>
                <a:ea typeface="Times New Roman" panose="02020603050405020304" pitchFamily="18" charset="0"/>
                <a:cs typeface="Times New Roman" panose="02020603050405020304" pitchFamily="18" charset="0"/>
              </a:rPr>
              <a:t>A Catechism for Adults</a:t>
            </a:r>
            <a:r>
              <a:rPr lang="en-US" sz="2800" dirty="0">
                <a:effectLst/>
                <a:ea typeface="Times New Roman" panose="02020603050405020304" pitchFamily="18" charset="0"/>
                <a:cs typeface="Times New Roman" panose="02020603050405020304" pitchFamily="18" charset="0"/>
              </a:rPr>
              <a:t>, Cogan, 1975 Edition, p. 88.</a:t>
            </a:r>
            <a:endParaRPr lang="en-US" altLang="en-US" sz="2800" dirty="0"/>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a:spcBef>
                <a:spcPts val="300"/>
              </a:spcBef>
              <a:spcAft>
                <a:spcPts val="300"/>
              </a:spcAft>
              <a:tabLst>
                <a:tab pos="457200" algn="l"/>
                <a:tab pos="914400" algn="l"/>
                <a:tab pos="1371600" algn="l"/>
                <a:tab pos="3246120" algn="ctr"/>
              </a:tabLst>
            </a:pPr>
            <a:r>
              <a:rPr lang="en-US" sz="3200" b="1" kern="0" dirty="0">
                <a:solidFill>
                  <a:srgbClr val="FFFF00"/>
                </a:solidFill>
                <a:latin typeface="Tahoma" panose="020B0604030504040204" pitchFamily="34" charset="0"/>
                <a:cs typeface="Times New Roman" panose="02020603050405020304" pitchFamily="18" charset="0"/>
              </a:rPr>
              <a:t>Who May Serve as Priests?</a:t>
            </a:r>
          </a:p>
        </p:txBody>
      </p:sp>
    </p:spTree>
    <p:extLst>
      <p:ext uri="{BB962C8B-B14F-4D97-AF65-F5344CB8AC3E}">
        <p14:creationId xmlns:p14="http://schemas.microsoft.com/office/powerpoint/2010/main" val="1186022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366421"/>
            <a:ext cx="11125200" cy="5262979"/>
          </a:xfrm>
        </p:spPr>
        <p:txBody>
          <a:bodyPr>
            <a:spAutoFit/>
          </a:bodyPr>
          <a:lstStyle/>
          <a:p>
            <a:pPr marL="0" marR="0" indent="0" algn="ctr">
              <a:spcBef>
                <a:spcPts val="0"/>
              </a:spcBef>
              <a:spcAft>
                <a:spcPts val="0"/>
              </a:spcAft>
              <a:buNone/>
              <a:tabLst>
                <a:tab pos="457200" algn="l"/>
                <a:tab pos="914400" algn="l"/>
                <a:tab pos="1371600" algn="l"/>
                <a:tab pos="3246120" algn="ctr"/>
              </a:tabLst>
            </a:pPr>
            <a:r>
              <a:rPr lang="en-US" sz="2800" b="1" dirty="0">
                <a:solidFill>
                  <a:schemeClr val="accent1"/>
                </a:solidFill>
                <a:effectLst/>
              </a:rPr>
              <a:t>No One on Earth Is a Successor to the Apostles.</a:t>
            </a:r>
          </a:p>
          <a:p>
            <a:pPr marL="0" marR="0" indent="0" algn="ctr">
              <a:spcBef>
                <a:spcPts val="0"/>
              </a:spcBef>
              <a:spcAft>
                <a:spcPts val="0"/>
              </a:spcAft>
              <a:buNone/>
              <a:tabLst>
                <a:tab pos="457200" algn="l"/>
                <a:tab pos="914400" algn="l"/>
                <a:tab pos="1371600" algn="l"/>
                <a:tab pos="3246120" algn="ctr"/>
              </a:tabLst>
            </a:pPr>
            <a:r>
              <a:rPr lang="en-US" sz="2800" b="1" i="1" dirty="0">
                <a:solidFill>
                  <a:srgbClr val="FFFF00"/>
                </a:solidFill>
                <a:effectLst/>
              </a:rPr>
              <a:t>Apostles were eyewitnesses of the resurrected Christ</a:t>
            </a:r>
            <a:br>
              <a:rPr lang="en-US" sz="2800" b="1" i="1" dirty="0">
                <a:solidFill>
                  <a:srgbClr val="FFFF00"/>
                </a:solidFill>
                <a:effectLst/>
              </a:rPr>
            </a:br>
            <a:r>
              <a:rPr lang="en-US" sz="28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Acts 1:21,22 (1 Corinthians 15:4-8; 9:1; Acts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2:32; 3:15; 4:33)</a:t>
            </a:r>
          </a:p>
          <a:p>
            <a:pPr marL="0" marR="0" indent="0" algn="ctr">
              <a:spcBef>
                <a:spcPts val="0"/>
              </a:spcBef>
              <a:spcAft>
                <a:spcPts val="0"/>
              </a:spcAft>
              <a:buNone/>
              <a:tabLst>
                <a:tab pos="457200" algn="l"/>
                <a:tab pos="914400" algn="l"/>
                <a:tab pos="1371600" algn="l"/>
                <a:tab pos="3246120" algn="ctr"/>
              </a:tabLst>
            </a:pPr>
            <a:r>
              <a:rPr lang="en-US" sz="2800" b="1" i="1" dirty="0">
                <a:solidFill>
                  <a:srgbClr val="FFFF00"/>
                </a:solidFill>
                <a:effectLst/>
              </a:rPr>
              <a:t>Apostles did miracles to confirm their apostleship</a:t>
            </a:r>
            <a:br>
              <a:rPr lang="en-US" sz="2800" b="1" i="1" dirty="0">
                <a:solidFill>
                  <a:srgbClr val="FFFF00"/>
                </a:solidFill>
                <a:effectLst/>
              </a:rPr>
            </a:br>
            <a:r>
              <a:rPr lang="en-US" sz="28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2 Corinthians 12:12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Acts 3:1-10; 9:32-42; 5:12-16; 13:6-12)</a:t>
            </a:r>
          </a:p>
          <a:p>
            <a:pPr marL="0" marR="0" indent="0" algn="ctr">
              <a:spcBef>
                <a:spcPts val="0"/>
              </a:spcBef>
              <a:spcAft>
                <a:spcPts val="0"/>
              </a:spcAft>
              <a:buNone/>
              <a:tabLst>
                <a:tab pos="457200" algn="l"/>
                <a:tab pos="914400" algn="l"/>
                <a:tab pos="1371600" algn="l"/>
                <a:tab pos="3246120" algn="ctr"/>
              </a:tabLst>
            </a:pPr>
            <a:r>
              <a:rPr lang="en-US" sz="2800" b="1" i="1" dirty="0">
                <a:solidFill>
                  <a:srgbClr val="FFFF00"/>
                </a:solidFill>
                <a:effectLst/>
              </a:rPr>
              <a:t>Apostles could impart miraculous powers to others</a:t>
            </a:r>
            <a:br>
              <a:rPr lang="en-US" sz="2800" b="1" i="1" dirty="0">
                <a:solidFill>
                  <a:srgbClr val="FFFF00"/>
                </a:solidFill>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Acts 8:14-19 (19:1-7; Romans 1:8-11)</a:t>
            </a:r>
          </a:p>
          <a:p>
            <a:pPr marL="0" marR="0" indent="0" algn="ctr">
              <a:spcBef>
                <a:spcPts val="0"/>
              </a:spcBef>
              <a:spcAft>
                <a:spcPts val="0"/>
              </a:spcAft>
              <a:buNone/>
              <a:tabLst>
                <a:tab pos="457200" algn="l"/>
                <a:tab pos="914400" algn="l"/>
                <a:tab pos="1371600" algn="l"/>
                <a:tab pos="3246120" algn="ctr"/>
              </a:tabLst>
            </a:pPr>
            <a:r>
              <a:rPr lang="en-US" sz="2800" b="1" i="1" dirty="0">
                <a:solidFill>
                  <a:srgbClr val="FFFF00"/>
                </a:solidFill>
                <a:effectLst/>
              </a:rPr>
              <a:t>Apostles taught by direct guidance of the Spirit</a:t>
            </a:r>
            <a:br>
              <a:rPr lang="en-US" sz="2800" b="1" i="1" dirty="0">
                <a:solidFill>
                  <a:srgbClr val="FFFF00"/>
                </a:solidFill>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John 16:13; Matthew 10:19,20; Ephesians 3:3-5; 1 Cor. 14:37</a:t>
            </a:r>
          </a:p>
          <a:p>
            <a:pPr marL="0" marR="0" indent="0" algn="ctr">
              <a:spcBef>
                <a:spcPts val="0"/>
              </a:spcBef>
              <a:spcAft>
                <a:spcPts val="0"/>
              </a:spcAft>
              <a:buNone/>
              <a:tabLst>
                <a:tab pos="457200" algn="l"/>
                <a:tab pos="914400" algn="l"/>
                <a:tab pos="1371600" algn="l"/>
                <a:tab pos="3246120" algn="ctr"/>
              </a:tabLst>
            </a:pPr>
            <a:r>
              <a:rPr lang="en-US" sz="2800" b="1" i="1" dirty="0">
                <a:solidFill>
                  <a:srgbClr val="FFFF00"/>
                </a:solidFill>
                <a:effectLst/>
              </a:rPr>
              <a:t>The first-century apostles completed the work of apostles</a:t>
            </a:r>
            <a:br>
              <a:rPr lang="en-US" sz="2800" b="1" i="1" dirty="0">
                <a:solidFill>
                  <a:srgbClr val="FFFF00"/>
                </a:solidFill>
                <a:effectLst/>
              </a:rPr>
            </a:br>
            <a:r>
              <a:rPr lang="en-US" sz="28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Jude 3; 1 Corinthians 13:8-13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John 16:13; 2 Timothy 3:16,17)</a:t>
            </a:r>
          </a:p>
          <a:p>
            <a:pPr marL="0" marR="0" indent="0" algn="ctr">
              <a:spcBef>
                <a:spcPts val="0"/>
              </a:spcBef>
              <a:spcAft>
                <a:spcPts val="0"/>
              </a:spcAft>
              <a:buNone/>
              <a:tabLst>
                <a:tab pos="457200" algn="l"/>
                <a:tab pos="914400" algn="l"/>
                <a:tab pos="1371600" algn="l"/>
                <a:tab pos="3246120" algn="ctr"/>
              </a:tabLst>
            </a:pPr>
            <a:r>
              <a:rPr lang="en-US" sz="2800" b="1" dirty="0">
                <a:solidFill>
                  <a:schemeClr val="accent1"/>
                </a:solidFill>
                <a:ea typeface="Times New Roman" panose="02020603050405020304" pitchFamily="18" charset="0"/>
                <a:cs typeface="Times New Roman" panose="02020603050405020304" pitchFamily="18" charset="0"/>
              </a:rPr>
              <a:t>Like Jesus, apostles are not needed on earth today.</a:t>
            </a:r>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a:spcBef>
                <a:spcPts val="300"/>
              </a:spcBef>
              <a:spcAft>
                <a:spcPts val="300"/>
              </a:spcAft>
              <a:tabLst>
                <a:tab pos="457200" algn="l"/>
                <a:tab pos="914400" algn="l"/>
                <a:tab pos="1371600" algn="l"/>
                <a:tab pos="3246120" algn="ctr"/>
              </a:tabLst>
            </a:pPr>
            <a:r>
              <a:rPr lang="en-US" sz="3200" b="1" kern="0" dirty="0">
                <a:solidFill>
                  <a:srgbClr val="FFFF00"/>
                </a:solidFill>
                <a:latin typeface="Tahoma" panose="020B0604030504040204" pitchFamily="34" charset="0"/>
                <a:cs typeface="Times New Roman" panose="02020603050405020304" pitchFamily="18" charset="0"/>
              </a:rPr>
              <a:t>Who May Serve as Priests?</a:t>
            </a:r>
          </a:p>
        </p:txBody>
      </p:sp>
    </p:spTree>
    <p:extLst>
      <p:ext uri="{BB962C8B-B14F-4D97-AF65-F5344CB8AC3E}">
        <p14:creationId xmlns:p14="http://schemas.microsoft.com/office/powerpoint/2010/main" val="1786230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752600"/>
            <a:ext cx="11125200" cy="4747453"/>
          </a:xfrm>
        </p:spPr>
        <p:txBody>
          <a:bodyPr>
            <a:spAutoFit/>
          </a:bodyPr>
          <a:lstStyle/>
          <a:p>
            <a:pPr marL="0" marR="0" indent="0" algn="ctr">
              <a:spcBef>
                <a:spcPts val="0"/>
              </a:spcBef>
              <a:spcAft>
                <a:spcPts val="0"/>
              </a:spcAft>
              <a:buNone/>
              <a:tabLst>
                <a:tab pos="457200" algn="l"/>
                <a:tab pos="914400" algn="l"/>
                <a:tab pos="1371600" algn="l"/>
                <a:tab pos="3246120" algn="ctr"/>
              </a:tabLst>
            </a:pPr>
            <a:r>
              <a:rPr lang="en-US" sz="2800" b="1" dirty="0">
                <a:solidFill>
                  <a:schemeClr val="accent1"/>
                </a:solidFill>
                <a:effectLst/>
              </a:rPr>
              <a:t>No One Today Possesses the Aaronic (Levitical) Priesthood.</a:t>
            </a:r>
          </a:p>
          <a:p>
            <a:pPr marL="0" marR="0" indent="0" algn="ctr">
              <a:spcBef>
                <a:spcPts val="300"/>
              </a:spcBef>
              <a:spcAft>
                <a:spcPts val="300"/>
              </a:spcAft>
              <a:buNone/>
              <a:tabLst>
                <a:tab pos="457200" algn="l"/>
                <a:tab pos="914400" algn="l"/>
                <a:tab pos="1371600" algn="l"/>
                <a:tab pos="3246120" algn="ctr"/>
              </a:tabLst>
            </a:pPr>
            <a:r>
              <a:rPr lang="en-US" sz="28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Numbers 3:10</a:t>
            </a:r>
            <a:r>
              <a:rPr lang="en-US" sz="2800" dirty="0">
                <a:ea typeface="Times New Roman" panose="02020603050405020304" pitchFamily="18" charset="0"/>
                <a:cs typeface="Times New Roman" panose="02020603050405020304" pitchFamily="18" charset="0"/>
              </a:rPr>
              <a:t> - </a:t>
            </a:r>
            <a:r>
              <a:rPr lang="en-US" sz="2800" dirty="0">
                <a:effectLst/>
              </a:rPr>
              <a:t>Only descendants of Aaron could be Levitical priests</a:t>
            </a:r>
            <a:endParaRPr lang="en-US" sz="2800" dirty="0">
              <a:effectLst/>
              <a:ea typeface="Times New Roman" panose="02020603050405020304" pitchFamily="18" charset="0"/>
              <a:cs typeface="Times New Roman" panose="02020603050405020304" pitchFamily="18" charset="0"/>
            </a:endParaRPr>
          </a:p>
          <a:p>
            <a:pPr marL="0" marR="0" indent="0" algn="ctr">
              <a:spcBef>
                <a:spcPts val="0"/>
              </a:spcBef>
              <a:spcAft>
                <a:spcPts val="0"/>
              </a:spcAft>
              <a:buNone/>
              <a:tabLst>
                <a:tab pos="457200" algn="l"/>
                <a:tab pos="914400" algn="l"/>
                <a:tab pos="1371600" algn="l"/>
                <a:tab pos="3246120" algn="ctr"/>
              </a:tabLst>
            </a:pPr>
            <a:r>
              <a:rPr lang="en-US" sz="28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Hebrews 7:11-14; 10:9,10 </a:t>
            </a:r>
            <a:r>
              <a:rPr lang="en-US" sz="2800" dirty="0">
                <a:solidFill>
                  <a:schemeClr val="bg1"/>
                </a:solidFill>
                <a:effectLst/>
              </a:rPr>
              <a:t>- The Levitical priesthood was abolished</a:t>
            </a:r>
            <a:endPar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p>
            <a:pPr marL="0" marR="0" indent="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No Man on Earth Possesses the Melchizedek Priesthood.</a:t>
            </a:r>
          </a:p>
          <a:p>
            <a:pPr marL="0" marR="0" indent="0" algn="ctr">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Genesis 14:18 (Hebrews 7:1) </a:t>
            </a:r>
            <a:r>
              <a:rPr lang="en-US" sz="2800" dirty="0">
                <a:effectLst/>
                <a:ea typeface="Times New Roman" panose="02020603050405020304" pitchFamily="18" charset="0"/>
                <a:cs typeface="Times New Roman" panose="02020603050405020304" pitchFamily="18" charset="0"/>
              </a:rPr>
              <a:t>– Melchizedek was both priest and king </a:t>
            </a:r>
          </a:p>
          <a:p>
            <a:pPr marL="0" marR="0" indent="0" algn="ctr">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Hebrews 5:5,6,10 </a:t>
            </a:r>
            <a:r>
              <a:rPr lang="en-US" sz="2800" dirty="0">
                <a:effectLst/>
                <a:ea typeface="Times New Roman" panose="02020603050405020304" pitchFamily="18" charset="0"/>
                <a:cs typeface="Times New Roman" panose="02020603050405020304" pitchFamily="18" charset="0"/>
              </a:rPr>
              <a:t>– Only Jesus is a priest like of Melchizedek. </a:t>
            </a:r>
          </a:p>
          <a:p>
            <a:pPr marL="0" marR="0" indent="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No One on Earth Is a Successor to the Apostles.</a:t>
            </a:r>
          </a:p>
          <a:p>
            <a:pPr marL="0" marR="0" indent="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Jesus Is Our Only High Priest Today.</a:t>
            </a:r>
            <a:br>
              <a:rPr lang="en-US" sz="2800" b="1" dirty="0">
                <a:solidFill>
                  <a:schemeClr val="accent1"/>
                </a:solidFill>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Hebrews 7:21-25; 1 Timothy 2:5,6</a:t>
            </a:r>
          </a:p>
          <a:p>
            <a:pPr marL="0" marR="0" indent="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All Christians Today Are Priests of God.</a:t>
            </a:r>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a:spcBef>
                <a:spcPts val="300"/>
              </a:spcBef>
              <a:spcAft>
                <a:spcPts val="300"/>
              </a:spcAft>
              <a:tabLst>
                <a:tab pos="457200" algn="l"/>
                <a:tab pos="914400" algn="l"/>
                <a:tab pos="1371600" algn="l"/>
                <a:tab pos="3246120" algn="ctr"/>
              </a:tabLst>
            </a:pPr>
            <a:r>
              <a:rPr lang="en-US" sz="3200" b="1" kern="0" dirty="0">
                <a:solidFill>
                  <a:srgbClr val="FFFF00"/>
                </a:solidFill>
                <a:latin typeface="Tahoma" panose="020B0604030504040204" pitchFamily="34" charset="0"/>
                <a:cs typeface="Times New Roman" panose="02020603050405020304" pitchFamily="18" charset="0"/>
              </a:rPr>
              <a:t>Who May Serve as Priests?</a:t>
            </a:r>
          </a:p>
        </p:txBody>
      </p:sp>
    </p:spTree>
    <p:extLst>
      <p:ext uri="{BB962C8B-B14F-4D97-AF65-F5344CB8AC3E}">
        <p14:creationId xmlns:p14="http://schemas.microsoft.com/office/powerpoint/2010/main" val="794328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499">
                                            <p:txEl>
                                              <p:pRg st="7" end="7"/>
                                            </p:txEl>
                                          </p:spTgt>
                                        </p:tgtEl>
                                        <p:attrNameLst>
                                          <p:attrName>style.visibility</p:attrName>
                                        </p:attrNameLst>
                                      </p:cBhvr>
                                      <p:to>
                                        <p:strVal val="visible"/>
                                      </p:to>
                                    </p:set>
                                    <p:animEffect transition="in" filter="fade">
                                      <p:cBhvr>
                                        <p:cTn id="7" dur="500"/>
                                        <p:tgtEl>
                                          <p:spTgt spid="106499">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499">
                                            <p:txEl>
                                              <p:pRg st="8" end="8"/>
                                            </p:txEl>
                                          </p:spTgt>
                                        </p:tgtEl>
                                        <p:attrNameLst>
                                          <p:attrName>style.visibility</p:attrName>
                                        </p:attrNameLst>
                                      </p:cBhvr>
                                      <p:to>
                                        <p:strVal val="visible"/>
                                      </p:to>
                                    </p:set>
                                    <p:animEffect transition="in" filter="fade">
                                      <p:cBhvr>
                                        <p:cTn id="12" dur="500"/>
                                        <p:tgtEl>
                                          <p:spTgt spid="1064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371600"/>
            <a:ext cx="11125200" cy="5780044"/>
          </a:xfrm>
        </p:spPr>
        <p:txBody>
          <a:bodyPr>
            <a:spAutoFit/>
          </a:bodyPr>
          <a:lstStyle/>
          <a:p>
            <a:pPr marL="0" marR="0" indent="0">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1 Peter 2:5,9 </a:t>
            </a:r>
            <a:r>
              <a:rPr lang="en-US" sz="2800" dirty="0">
                <a:effectLst/>
                <a:ea typeface="Times New Roman" panose="02020603050405020304" pitchFamily="18" charset="0"/>
                <a:cs typeface="Times New Roman" panose="02020603050405020304" pitchFamily="18" charset="0"/>
              </a:rPr>
              <a:t>– Peter addresses “holy priesthood,” “royal priesthood</a:t>
            </a:r>
            <a:r>
              <a:rPr lang="en-US" sz="2800" dirty="0">
                <a:ea typeface="Times New Roman" panose="02020603050405020304" pitchFamily="18" charset="0"/>
                <a:cs typeface="Times New Roman" panose="02020603050405020304" pitchFamily="18" charset="0"/>
              </a:rPr>
              <a:t>”</a:t>
            </a:r>
            <a:endParaRPr lang="en-US" sz="2800" dirty="0">
              <a:effectLst/>
              <a:ea typeface="Times New Roman" panose="02020603050405020304" pitchFamily="18" charset="0"/>
              <a:cs typeface="Times New Roman" panose="02020603050405020304" pitchFamily="18" charset="0"/>
            </a:endParaRPr>
          </a:p>
          <a:p>
            <a:pPr marL="0" marR="0" indent="0" algn="just">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Elect and sanctified (1:1,2) * Destined for heaven (1:3-9)</a:t>
            </a:r>
          </a:p>
          <a:p>
            <a:pPr marL="0" marR="0" indent="0" algn="just">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Call on God as Father (1:17) * Redeemed by Jesus’ blood (1:18-21)</a:t>
            </a:r>
          </a:p>
          <a:p>
            <a:pPr marL="0" marR="0" indent="0" algn="just">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Purified by obedience and born again by the gospel (1:22-25)</a:t>
            </a:r>
          </a:p>
          <a:p>
            <a:pPr marL="0" marR="0" indent="0" algn="just">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Living stones in God’s spiritual house (2:5)</a:t>
            </a:r>
          </a:p>
          <a:p>
            <a:pPr marL="0" marR="0" indent="0" algn="just">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Believe in Jesus (2:7; 1:21)</a:t>
            </a:r>
          </a:p>
          <a:p>
            <a:pPr marL="0" marR="0" indent="0" algn="just">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 Belong to God, are His people, have received mercy (2:9,10)</a:t>
            </a:r>
          </a:p>
          <a:p>
            <a:pPr marL="0" marR="0" indent="0">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Revelation 1:5,6 </a:t>
            </a:r>
            <a:r>
              <a:rPr lang="en-US" sz="2800" dirty="0">
                <a:effectLst/>
                <a:ea typeface="Times New Roman" panose="02020603050405020304" pitchFamily="18" charset="0"/>
                <a:cs typeface="Times New Roman" panose="02020603050405020304" pitchFamily="18" charset="0"/>
              </a:rPr>
              <a:t>– All who have been washed from their sins. </a:t>
            </a:r>
          </a:p>
          <a:p>
            <a:pPr marL="0" marR="0" indent="0" algn="ctr">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“The words ‘priest,’ ‘priesthood’ … are never applied in the New Testament to the office of the Christian ministry. All Christians are said to be priests (1 Peter ii.5,9; Apoc. v.10) …” </a:t>
            </a:r>
            <a:br>
              <a:rPr lang="en-US" sz="2800" dirty="0">
                <a:effectLst/>
                <a:ea typeface="Times New Roman" panose="02020603050405020304" pitchFamily="18" charset="0"/>
                <a:cs typeface="Times New Roman" panose="02020603050405020304" pitchFamily="18" charset="0"/>
              </a:rPr>
            </a:br>
            <a:r>
              <a:rPr lang="en-US" sz="2800" dirty="0">
                <a:effectLst/>
                <a:ea typeface="Times New Roman" panose="02020603050405020304" pitchFamily="18" charset="0"/>
                <a:cs typeface="Times New Roman" panose="02020603050405020304" pitchFamily="18" charset="0"/>
              </a:rPr>
              <a:t>– </a:t>
            </a:r>
            <a:r>
              <a:rPr lang="en-US" sz="2800" i="1" dirty="0">
                <a:effectLst/>
                <a:ea typeface="Times New Roman" panose="02020603050405020304" pitchFamily="18" charset="0"/>
                <a:cs typeface="Times New Roman" panose="02020603050405020304" pitchFamily="18" charset="0"/>
              </a:rPr>
              <a:t>The Catholic Dictionary</a:t>
            </a:r>
            <a:r>
              <a:rPr lang="en-US" sz="2800" dirty="0">
                <a:effectLst/>
                <a:ea typeface="Times New Roman" panose="02020603050405020304" pitchFamily="18" charset="0"/>
                <a:cs typeface="Times New Roman" panose="02020603050405020304" pitchFamily="18" charset="0"/>
              </a:rPr>
              <a:t>, Addis &amp; Arnold, p. 692. </a:t>
            </a:r>
          </a:p>
          <a:p>
            <a:pPr marL="0" indent="0">
              <a:buNone/>
            </a:pPr>
            <a:endParaRPr lang="en-US" altLang="en-US" sz="2800" dirty="0"/>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marL="0" marR="0" indent="0" algn="ctr">
              <a:spcBef>
                <a:spcPts val="300"/>
              </a:spcBef>
              <a:spcAft>
                <a:spcPts val="300"/>
              </a:spcAft>
              <a:buNone/>
              <a:tabLst>
                <a:tab pos="457200" algn="l"/>
                <a:tab pos="914400" algn="l"/>
                <a:tab pos="1371600" algn="l"/>
                <a:tab pos="3246120" algn="ctr"/>
              </a:tabLst>
            </a:pPr>
            <a:r>
              <a:rPr lang="en-US" sz="3200" b="1" dirty="0">
                <a:solidFill>
                  <a:schemeClr val="accent1"/>
                </a:solidFill>
                <a:effectLst/>
              </a:rPr>
              <a:t>All Christians Today Are Priests of God.</a:t>
            </a:r>
          </a:p>
        </p:txBody>
      </p:sp>
    </p:spTree>
    <p:extLst>
      <p:ext uri="{BB962C8B-B14F-4D97-AF65-F5344CB8AC3E}">
        <p14:creationId xmlns:p14="http://schemas.microsoft.com/office/powerpoint/2010/main" val="3037521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499">
                                            <p:txEl>
                                              <p:pRg st="7" end="7"/>
                                            </p:txEl>
                                          </p:spTgt>
                                        </p:tgtEl>
                                        <p:attrNameLst>
                                          <p:attrName>style.visibility</p:attrName>
                                        </p:attrNameLst>
                                      </p:cBhvr>
                                      <p:to>
                                        <p:strVal val="visible"/>
                                      </p:to>
                                    </p:set>
                                    <p:animEffect transition="in" filter="fade">
                                      <p:cBhvr>
                                        <p:cTn id="7" dur="500"/>
                                        <p:tgtEl>
                                          <p:spTgt spid="106499">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499">
                                            <p:txEl>
                                              <p:pRg st="8" end="8"/>
                                            </p:txEl>
                                          </p:spTgt>
                                        </p:tgtEl>
                                        <p:attrNameLst>
                                          <p:attrName>style.visibility</p:attrName>
                                        </p:attrNameLst>
                                      </p:cBhvr>
                                      <p:to>
                                        <p:strVal val="visible"/>
                                      </p:to>
                                    </p:set>
                                    <p:animEffect transition="in" filter="fade">
                                      <p:cBhvr>
                                        <p:cTn id="12" dur="500"/>
                                        <p:tgtEl>
                                          <p:spTgt spid="1064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600200"/>
            <a:ext cx="11125200" cy="4747453"/>
          </a:xfrm>
        </p:spPr>
        <p:txBody>
          <a:bodyPr>
            <a:spAutoFit/>
          </a:bodyPr>
          <a:lstStyle/>
          <a:p>
            <a:pPr marL="0" marR="0" indent="0" algn="ctr">
              <a:spcBef>
                <a:spcPts val="0"/>
              </a:spcBef>
              <a:spcAft>
                <a:spcPts val="0"/>
              </a:spcAft>
              <a:buNone/>
              <a:tabLst>
                <a:tab pos="457200" algn="l"/>
                <a:tab pos="914400" algn="l"/>
                <a:tab pos="1371600" algn="l"/>
                <a:tab pos="3246120" algn="ctr"/>
              </a:tabLst>
            </a:pPr>
            <a:r>
              <a:rPr lang="en-US" sz="2800" b="1" dirty="0">
                <a:solidFill>
                  <a:schemeClr val="accent1"/>
                </a:solidFill>
                <a:effectLst/>
              </a:rPr>
              <a:t>No One Today Possesses the Aaronic (Levitical) Priesthood.</a:t>
            </a:r>
          </a:p>
          <a:p>
            <a:pPr marL="0" marR="0" indent="0" algn="ctr">
              <a:spcBef>
                <a:spcPts val="300"/>
              </a:spcBef>
              <a:spcAft>
                <a:spcPts val="300"/>
              </a:spcAft>
              <a:buNone/>
              <a:tabLst>
                <a:tab pos="457200" algn="l"/>
                <a:tab pos="914400" algn="l"/>
                <a:tab pos="1371600" algn="l"/>
                <a:tab pos="3246120" algn="ctr"/>
              </a:tabLst>
            </a:pPr>
            <a:r>
              <a:rPr lang="en-US" sz="28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Numbers 3:10</a:t>
            </a:r>
            <a:r>
              <a:rPr lang="en-US" sz="2800" dirty="0">
                <a:ea typeface="Times New Roman" panose="02020603050405020304" pitchFamily="18" charset="0"/>
                <a:cs typeface="Times New Roman" panose="02020603050405020304" pitchFamily="18" charset="0"/>
              </a:rPr>
              <a:t> - </a:t>
            </a:r>
            <a:r>
              <a:rPr lang="en-US" sz="2800" dirty="0">
                <a:effectLst/>
              </a:rPr>
              <a:t>Only descendants of Aaron could be Levitical priests</a:t>
            </a:r>
            <a:endParaRPr lang="en-US" sz="2800" dirty="0">
              <a:effectLst/>
              <a:ea typeface="Times New Roman" panose="02020603050405020304" pitchFamily="18" charset="0"/>
              <a:cs typeface="Times New Roman" panose="02020603050405020304" pitchFamily="18" charset="0"/>
            </a:endParaRPr>
          </a:p>
          <a:p>
            <a:pPr marL="0" marR="0" indent="0" algn="ctr">
              <a:spcBef>
                <a:spcPts val="0"/>
              </a:spcBef>
              <a:spcAft>
                <a:spcPts val="0"/>
              </a:spcAft>
              <a:buNone/>
              <a:tabLst>
                <a:tab pos="457200" algn="l"/>
                <a:tab pos="914400" algn="l"/>
                <a:tab pos="1371600" algn="l"/>
                <a:tab pos="3246120" algn="ctr"/>
              </a:tabLst>
            </a:pPr>
            <a:r>
              <a:rPr lang="en-US" sz="28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Hebrews 7:11-14; 10:9,10 </a:t>
            </a:r>
            <a:r>
              <a:rPr lang="en-US" sz="2800" dirty="0">
                <a:solidFill>
                  <a:schemeClr val="bg1"/>
                </a:solidFill>
                <a:effectLst/>
              </a:rPr>
              <a:t>- The Levitical priesthood was abolished</a:t>
            </a:r>
            <a:endPar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p>
            <a:pPr marL="0" marR="0" indent="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No Man on Earth Possesses the Melchizedek Priesthood.</a:t>
            </a:r>
          </a:p>
          <a:p>
            <a:pPr marL="0" marR="0" indent="0" algn="ctr">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Genesis 14:18 (Hebrews 7:1) </a:t>
            </a:r>
            <a:r>
              <a:rPr lang="en-US" sz="2800" dirty="0">
                <a:effectLst/>
                <a:ea typeface="Times New Roman" panose="02020603050405020304" pitchFamily="18" charset="0"/>
                <a:cs typeface="Times New Roman" panose="02020603050405020304" pitchFamily="18" charset="0"/>
              </a:rPr>
              <a:t>– Melchizedek was both priest and king </a:t>
            </a:r>
          </a:p>
          <a:p>
            <a:pPr marL="0" marR="0" indent="0" algn="ctr">
              <a:spcBef>
                <a:spcPts val="0"/>
              </a:spcBef>
              <a:spcAft>
                <a:spcPts val="0"/>
              </a:spcAft>
              <a:buNone/>
              <a:tabLst>
                <a:tab pos="457200" algn="l"/>
                <a:tab pos="914400" algn="l"/>
                <a:tab pos="1371600" algn="l"/>
                <a:tab pos="3246120" algn="ctr"/>
              </a:tabLst>
            </a:pP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Hebrews 5:5,6,10 </a:t>
            </a:r>
            <a:r>
              <a:rPr lang="en-US" sz="2800" dirty="0">
                <a:effectLst/>
                <a:ea typeface="Times New Roman" panose="02020603050405020304" pitchFamily="18" charset="0"/>
                <a:cs typeface="Times New Roman" panose="02020603050405020304" pitchFamily="18" charset="0"/>
              </a:rPr>
              <a:t>– Only Jesus is a priest like of Melchizedek. </a:t>
            </a:r>
          </a:p>
          <a:p>
            <a:pPr marL="0" marR="0" indent="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No One on Earth Is a Successor to the Apostles.</a:t>
            </a:r>
          </a:p>
          <a:p>
            <a:pPr marL="0" marR="0" indent="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Jesus Is Our Only High Priest Today.</a:t>
            </a:r>
            <a:br>
              <a:rPr lang="en-US" sz="2800" b="1" dirty="0">
                <a:solidFill>
                  <a:schemeClr val="accent1"/>
                </a:solidFill>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Hebrews 7:21-25; 1 Timothy 2:5,6</a:t>
            </a:r>
          </a:p>
          <a:p>
            <a:pPr marL="0" marR="0" indent="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All Christians Today Are Priests of God.</a:t>
            </a:r>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a:spcBef>
                <a:spcPts val="300"/>
              </a:spcBef>
              <a:spcAft>
                <a:spcPts val="300"/>
              </a:spcAft>
              <a:tabLst>
                <a:tab pos="457200" algn="l"/>
                <a:tab pos="914400" algn="l"/>
                <a:tab pos="1371600" algn="l"/>
                <a:tab pos="3246120" algn="ctr"/>
              </a:tabLst>
            </a:pPr>
            <a:r>
              <a:rPr lang="en-US" sz="3200" b="1" kern="0" dirty="0">
                <a:solidFill>
                  <a:srgbClr val="FFFF00"/>
                </a:solidFill>
                <a:latin typeface="Tahoma" panose="020B0604030504040204" pitchFamily="34" charset="0"/>
                <a:cs typeface="Times New Roman" panose="02020603050405020304" pitchFamily="18" charset="0"/>
              </a:rPr>
              <a:t>Who May Serve as Priests?</a:t>
            </a:r>
          </a:p>
        </p:txBody>
      </p:sp>
    </p:spTree>
    <p:extLst>
      <p:ext uri="{BB962C8B-B14F-4D97-AF65-F5344CB8AC3E}">
        <p14:creationId xmlns:p14="http://schemas.microsoft.com/office/powerpoint/2010/main" val="724183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D19A74-BD0D-96BE-F76E-375C47E9BB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chemeClr val="accent1">
                  <a:lumMod val="10000"/>
                </a:schemeClr>
              </a:gs>
              <a:gs pos="74000">
                <a:schemeClr val="accent1">
                  <a:lumMod val="45000"/>
                  <a:lumOff val="55000"/>
                </a:schemeClr>
              </a:gs>
              <a:gs pos="83000">
                <a:schemeClr val="accent1">
                  <a:lumMod val="45000"/>
                  <a:lumOff val="55000"/>
                </a:schemeClr>
              </a:gs>
              <a:gs pos="98000">
                <a:schemeClr val="accent1">
                  <a:lumMod val="10000"/>
                </a:schemeClr>
              </a:gs>
            </a:gsLst>
            <a:lin ang="5400000" scaled="1"/>
          </a:gradFill>
        </p:spPr>
      </p:pic>
      <p:sp>
        <p:nvSpPr>
          <p:cNvPr id="2073" name="Rectangle 25"/>
          <p:cNvSpPr>
            <a:spLocks noGrp="1" noChangeArrowheads="1"/>
          </p:cNvSpPr>
          <p:nvPr>
            <p:ph type="ctrTitle"/>
          </p:nvPr>
        </p:nvSpPr>
        <p:spPr>
          <a:xfrm>
            <a:off x="7772400" y="587276"/>
            <a:ext cx="3048000" cy="2308324"/>
          </a:xfr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p:spPr>
        <p:txBody>
          <a:bodyPr wrap="square" anchor="ctr">
            <a:spAutoFit/>
          </a:bodyPr>
          <a:lstStyle/>
          <a:p>
            <a:pPr marL="0" marR="0" algn="ctr">
              <a:spcBef>
                <a:spcPts val="300"/>
              </a:spcBef>
              <a:spcAft>
                <a:spcPts val="300"/>
              </a:spcAft>
              <a:tabLst>
                <a:tab pos="457200" algn="l"/>
                <a:tab pos="914400" algn="l"/>
                <a:tab pos="1371600" algn="l"/>
                <a:tab pos="3246120" algn="ctr"/>
              </a:tabLst>
            </a:pPr>
            <a:r>
              <a:rPr lang="en-US" sz="3600" b="1" kern="0" dirty="0">
                <a:solidFill>
                  <a:srgbClr val="FFFF00"/>
                </a:solidFill>
                <a:effectLst/>
                <a:latin typeface="Tahoma" panose="020B0604030504040204" pitchFamily="34" charset="0"/>
                <a:cs typeface="Times New Roman" panose="02020603050405020304" pitchFamily="18" charset="0"/>
              </a:rPr>
              <a:t>Priests and Priesthood </a:t>
            </a:r>
            <a:br>
              <a:rPr lang="en-US" sz="3600" b="1" kern="0" dirty="0">
                <a:solidFill>
                  <a:srgbClr val="FFFF00"/>
                </a:solidFill>
                <a:effectLst/>
                <a:latin typeface="Tahoma" panose="020B0604030504040204" pitchFamily="34" charset="0"/>
                <a:cs typeface="Times New Roman" panose="02020603050405020304" pitchFamily="18" charset="0"/>
              </a:rPr>
            </a:br>
            <a:r>
              <a:rPr lang="en-US" sz="3600" b="1" kern="0" dirty="0">
                <a:solidFill>
                  <a:srgbClr val="FFFF00"/>
                </a:solidFill>
                <a:effectLst/>
                <a:latin typeface="Tahoma" panose="020B0604030504040204" pitchFamily="34" charset="0"/>
                <a:cs typeface="Times New Roman" panose="02020603050405020304" pitchFamily="18" charset="0"/>
              </a:rPr>
              <a:t>in the Gospel</a:t>
            </a:r>
          </a:p>
        </p:txBody>
      </p:sp>
      <p:sp>
        <p:nvSpPr>
          <p:cNvPr id="2106" name="Rectangle 58"/>
          <p:cNvSpPr>
            <a:spLocks noGrp="1" noChangeArrowheads="1"/>
          </p:cNvSpPr>
          <p:nvPr>
            <p:ph type="subTitle" idx="1"/>
          </p:nvPr>
        </p:nvSpPr>
        <p:spPr>
          <a:xfrm>
            <a:off x="457200" y="1066800"/>
            <a:ext cx="6400800" cy="1668149"/>
          </a:xfrm>
          <a:solidFill>
            <a:schemeClr val="accent1">
              <a:lumMod val="25000"/>
            </a:schemeClr>
          </a:solidFill>
        </p:spPr>
        <p:txBody>
          <a:bodyPr>
            <a:spAutoFit/>
          </a:bodyPr>
          <a:lstStyle/>
          <a:p>
            <a:r>
              <a:rPr lang="en-US" sz="3200" b="1" dirty="0">
                <a:solidFill>
                  <a:schemeClr val="tx2"/>
                </a:solidFill>
                <a:effectLst/>
              </a:rPr>
              <a:t>Who May Serve as Priests?</a:t>
            </a:r>
          </a:p>
          <a:p>
            <a:r>
              <a:rPr lang="en-US" sz="3200" b="1" dirty="0">
                <a:solidFill>
                  <a:schemeClr val="tx2"/>
                </a:solidFill>
                <a:effectLst/>
              </a:rPr>
              <a:t>What Are the Duties of Priests?</a:t>
            </a:r>
          </a:p>
        </p:txBody>
      </p:sp>
    </p:spTree>
    <p:extLst>
      <p:ext uri="{BB962C8B-B14F-4D97-AF65-F5344CB8AC3E}">
        <p14:creationId xmlns:p14="http://schemas.microsoft.com/office/powerpoint/2010/main" val="776958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447800"/>
            <a:ext cx="11125200" cy="3223959"/>
          </a:xfrm>
        </p:spPr>
        <p:txBody>
          <a:bodyPr>
            <a:spAutoFit/>
          </a:bodyPr>
          <a:lstStyle/>
          <a:p>
            <a:pPr marL="274320" marR="0" indent="-27432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Priests Offer Sacrifices</a:t>
            </a:r>
          </a:p>
          <a:p>
            <a:pPr marL="274320" marR="0" indent="-274320">
              <a:spcBef>
                <a:spcPts val="300"/>
              </a:spcBef>
              <a:spcAft>
                <a:spcPts val="300"/>
              </a:spcAft>
              <a:buNone/>
              <a:tabLst>
                <a:tab pos="457200" algn="l"/>
                <a:tab pos="914400" algn="l"/>
                <a:tab pos="1371600" algn="l"/>
                <a:tab pos="3246120" algn="ctr"/>
              </a:tabLst>
            </a:pPr>
            <a:r>
              <a:rPr lang="en-US" sz="2800" b="1" i="1" dirty="0">
                <a:effectLst/>
              </a:rPr>
              <a:t>Levitical priests offered Old Testament animal sacrifices.</a:t>
            </a:r>
            <a:br>
              <a:rPr lang="en-US" sz="2800" b="1" i="1" dirty="0">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Hebrews 10:1-4,11 </a:t>
            </a:r>
          </a:p>
          <a:p>
            <a:pPr marL="274320" marR="0" indent="-274320">
              <a:spcBef>
                <a:spcPts val="0"/>
              </a:spcBef>
              <a:spcAft>
                <a:spcPts val="0"/>
              </a:spcAft>
              <a:buNone/>
              <a:tabLst>
                <a:tab pos="457200" algn="l"/>
                <a:tab pos="914400" algn="l"/>
                <a:tab pos="1371600" algn="l"/>
                <a:tab pos="3246120" algn="ctr"/>
              </a:tabLst>
            </a:pPr>
            <a:r>
              <a:rPr lang="en-US" sz="2800" b="1" i="1" dirty="0">
                <a:effectLst/>
              </a:rPr>
              <a:t>Jesus offered Himself as the perfect sacrifice for our sins.</a:t>
            </a:r>
            <a:br>
              <a:rPr lang="en-US" sz="2800" b="1" i="1" dirty="0">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Hebrews 9:11-14,24-26 </a:t>
            </a:r>
          </a:p>
          <a:p>
            <a:pPr marL="274320" marR="0" indent="-274320">
              <a:spcBef>
                <a:spcPts val="0"/>
              </a:spcBef>
              <a:spcAft>
                <a:spcPts val="0"/>
              </a:spcAft>
              <a:buNone/>
              <a:tabLst>
                <a:tab pos="457200" algn="l"/>
                <a:tab pos="914400" algn="l"/>
                <a:tab pos="1371600" algn="l"/>
                <a:tab pos="3246120" algn="ctr"/>
              </a:tabLst>
            </a:pPr>
            <a:r>
              <a:rPr lang="en-US" sz="2800" b="1" i="1" dirty="0">
                <a:effectLst/>
              </a:rPr>
              <a:t>All Christians offer spiritual sacrifices to God.</a:t>
            </a:r>
            <a:br>
              <a:rPr lang="en-US" sz="2800" b="1" i="1" dirty="0">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1 Peter 2:5; Romans 12:1; Hebrews 13:15</a:t>
            </a:r>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marL="0" marR="0" indent="0" algn="ctr">
              <a:spcBef>
                <a:spcPts val="300"/>
              </a:spcBef>
              <a:spcAft>
                <a:spcPts val="300"/>
              </a:spcAft>
              <a:buNone/>
              <a:tabLst>
                <a:tab pos="457200" algn="l"/>
                <a:tab pos="914400" algn="l"/>
                <a:tab pos="1371600" algn="l"/>
                <a:tab pos="3246120" algn="ctr"/>
              </a:tabLst>
            </a:pPr>
            <a:r>
              <a:rPr lang="en-US" sz="3200" b="1" dirty="0">
                <a:solidFill>
                  <a:srgbClr val="FFFF00"/>
                </a:solidFill>
                <a:effectLst/>
                <a:latin typeface="+mn-lt"/>
              </a:rPr>
              <a:t>What Are the Duties of Priests?</a:t>
            </a:r>
          </a:p>
        </p:txBody>
      </p:sp>
    </p:spTree>
    <p:extLst>
      <p:ext uri="{BB962C8B-B14F-4D97-AF65-F5344CB8AC3E}">
        <p14:creationId xmlns:p14="http://schemas.microsoft.com/office/powerpoint/2010/main" val="2093651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499">
                                            <p:txEl>
                                              <p:pRg st="1" end="1"/>
                                            </p:txEl>
                                          </p:spTgt>
                                        </p:tgtEl>
                                        <p:attrNameLst>
                                          <p:attrName>style.visibility</p:attrName>
                                        </p:attrNameLst>
                                      </p:cBhvr>
                                      <p:to>
                                        <p:strVal val="visible"/>
                                      </p:to>
                                    </p:set>
                                    <p:animEffect transition="in" filter="fade">
                                      <p:cBhvr>
                                        <p:cTn id="7" dur="500"/>
                                        <p:tgtEl>
                                          <p:spTgt spid="1064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499">
                                            <p:txEl>
                                              <p:pRg st="2" end="2"/>
                                            </p:txEl>
                                          </p:spTgt>
                                        </p:tgtEl>
                                        <p:attrNameLst>
                                          <p:attrName>style.visibility</p:attrName>
                                        </p:attrNameLst>
                                      </p:cBhvr>
                                      <p:to>
                                        <p:strVal val="visible"/>
                                      </p:to>
                                    </p:set>
                                    <p:animEffect transition="in" filter="fade">
                                      <p:cBhvr>
                                        <p:cTn id="12" dur="500"/>
                                        <p:tgtEl>
                                          <p:spTgt spid="1064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6499">
                                            <p:txEl>
                                              <p:pRg st="3" end="3"/>
                                            </p:txEl>
                                          </p:spTgt>
                                        </p:tgtEl>
                                        <p:attrNameLst>
                                          <p:attrName>style.visibility</p:attrName>
                                        </p:attrNameLst>
                                      </p:cBhvr>
                                      <p:to>
                                        <p:strVal val="visible"/>
                                      </p:to>
                                    </p:set>
                                    <p:animEffect transition="in" filter="fade">
                                      <p:cBhvr>
                                        <p:cTn id="17" dur="500"/>
                                        <p:tgtEl>
                                          <p:spTgt spid="1064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447800"/>
            <a:ext cx="11125200" cy="4593565"/>
          </a:xfrm>
        </p:spPr>
        <p:txBody>
          <a:bodyPr>
            <a:spAutoFit/>
          </a:bodyPr>
          <a:lstStyle/>
          <a:p>
            <a:pPr marL="274320" marR="0" indent="-27432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Priests Offer Sacrifices</a:t>
            </a:r>
          </a:p>
          <a:p>
            <a:pPr marL="274320" marR="0" indent="-27432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Priests Obtain Forgiveness of Sins.</a:t>
            </a:r>
          </a:p>
          <a:p>
            <a:pPr marL="274320" marR="0" indent="-274320">
              <a:spcBef>
                <a:spcPts val="300"/>
              </a:spcBef>
              <a:spcAft>
                <a:spcPts val="300"/>
              </a:spcAft>
              <a:buNone/>
              <a:tabLst>
                <a:tab pos="457200" algn="l"/>
                <a:tab pos="914400" algn="l"/>
                <a:tab pos="1371600" algn="l"/>
                <a:tab pos="3246120" algn="ctr"/>
              </a:tabLst>
            </a:pPr>
            <a:r>
              <a:rPr lang="en-US" sz="2800" b="1" i="1" dirty="0">
                <a:effectLst/>
              </a:rPr>
              <a:t>Levitical priests offered animal sacrifices for the forgiveness of the people.</a:t>
            </a:r>
            <a:br>
              <a:rPr lang="en-US" sz="2800" b="1" i="1" dirty="0">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Leviticus 17:1-9; Hebrews 10:1-4,11 </a:t>
            </a:r>
          </a:p>
          <a:p>
            <a:pPr marL="274320" marR="0" indent="-274320">
              <a:spcBef>
                <a:spcPts val="0"/>
              </a:spcBef>
              <a:spcAft>
                <a:spcPts val="0"/>
              </a:spcAft>
              <a:buNone/>
              <a:tabLst>
                <a:tab pos="457200" algn="l"/>
                <a:tab pos="914400" algn="l"/>
                <a:tab pos="1371600" algn="l"/>
                <a:tab pos="3246120" algn="ctr"/>
              </a:tabLst>
            </a:pPr>
            <a:r>
              <a:rPr lang="en-US" sz="2800" b="1" i="1" dirty="0">
                <a:solidFill>
                  <a:schemeClr val="bg1"/>
                </a:solidFill>
                <a:effectLst/>
              </a:rPr>
              <a:t>Jesus’ death is the perfect sacrifice which completely removes sin.</a:t>
            </a:r>
            <a:br>
              <a:rPr lang="en-US" sz="2800" b="1" i="1" dirty="0">
                <a:solidFill>
                  <a:schemeClr val="bg1"/>
                </a:solidFill>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Hebrews 10:10-18; 1 John 1:7; Hebrews 7:25 </a:t>
            </a:r>
          </a:p>
          <a:p>
            <a:pPr marL="274320" marR="0" indent="-274320">
              <a:spcBef>
                <a:spcPts val="0"/>
              </a:spcBef>
              <a:spcAft>
                <a:spcPts val="0"/>
              </a:spcAft>
              <a:buNone/>
              <a:tabLst>
                <a:tab pos="457200" algn="l"/>
                <a:tab pos="914400" algn="l"/>
                <a:tab pos="1371600" algn="l"/>
                <a:tab pos="3246120" algn="ctr"/>
              </a:tabLst>
            </a:pPr>
            <a:r>
              <a:rPr lang="en-US" sz="2800" b="1" i="1" dirty="0">
                <a:solidFill>
                  <a:schemeClr val="bg1"/>
                </a:solidFill>
                <a:effectLst/>
              </a:rPr>
              <a:t>All Christians can go to God through Jesus to receive forgiveness of sins. </a:t>
            </a:r>
            <a:endPar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marL="0" marR="0" indent="0" algn="ctr">
              <a:spcBef>
                <a:spcPts val="300"/>
              </a:spcBef>
              <a:spcAft>
                <a:spcPts val="300"/>
              </a:spcAft>
              <a:buNone/>
              <a:tabLst>
                <a:tab pos="457200" algn="l"/>
                <a:tab pos="914400" algn="l"/>
                <a:tab pos="1371600" algn="l"/>
                <a:tab pos="3246120" algn="ctr"/>
              </a:tabLst>
            </a:pPr>
            <a:r>
              <a:rPr lang="en-US" sz="3200" b="1" dirty="0">
                <a:solidFill>
                  <a:srgbClr val="FFFF00"/>
                </a:solidFill>
                <a:effectLst/>
                <a:latin typeface="+mn-lt"/>
              </a:rPr>
              <a:t>What Are the Duties of Priests?</a:t>
            </a:r>
          </a:p>
        </p:txBody>
      </p:sp>
    </p:spTree>
    <p:extLst>
      <p:ext uri="{BB962C8B-B14F-4D97-AF65-F5344CB8AC3E}">
        <p14:creationId xmlns:p14="http://schemas.microsoft.com/office/powerpoint/2010/main" val="1572955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499">
                                            <p:txEl>
                                              <p:pRg st="2" end="2"/>
                                            </p:txEl>
                                          </p:spTgt>
                                        </p:tgtEl>
                                        <p:attrNameLst>
                                          <p:attrName>style.visibility</p:attrName>
                                        </p:attrNameLst>
                                      </p:cBhvr>
                                      <p:to>
                                        <p:strVal val="visible"/>
                                      </p:to>
                                    </p:set>
                                    <p:animEffect transition="in" filter="fade">
                                      <p:cBhvr>
                                        <p:cTn id="7" dur="500"/>
                                        <p:tgtEl>
                                          <p:spTgt spid="10649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499">
                                            <p:txEl>
                                              <p:pRg st="3" end="3"/>
                                            </p:txEl>
                                          </p:spTgt>
                                        </p:tgtEl>
                                        <p:attrNameLst>
                                          <p:attrName>style.visibility</p:attrName>
                                        </p:attrNameLst>
                                      </p:cBhvr>
                                      <p:to>
                                        <p:strVal val="visible"/>
                                      </p:to>
                                    </p:set>
                                    <p:animEffect transition="in" filter="fade">
                                      <p:cBhvr>
                                        <p:cTn id="12" dur="500"/>
                                        <p:tgtEl>
                                          <p:spTgt spid="10649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6499">
                                            <p:txEl>
                                              <p:pRg st="4" end="4"/>
                                            </p:txEl>
                                          </p:spTgt>
                                        </p:tgtEl>
                                        <p:attrNameLst>
                                          <p:attrName>style.visibility</p:attrName>
                                        </p:attrNameLst>
                                      </p:cBhvr>
                                      <p:to>
                                        <p:strVal val="visible"/>
                                      </p:to>
                                    </p:set>
                                    <p:animEffect transition="in" filter="fade">
                                      <p:cBhvr>
                                        <p:cTn id="17" dur="500"/>
                                        <p:tgtEl>
                                          <p:spTgt spid="1064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447800"/>
            <a:ext cx="11125200" cy="3147015"/>
          </a:xfrm>
        </p:spPr>
        <p:txBody>
          <a:bodyPr>
            <a:spAutoFit/>
          </a:bodyPr>
          <a:lstStyle/>
          <a:p>
            <a:pPr marL="274320" marR="0" indent="-274320" algn="ctr">
              <a:spcBef>
                <a:spcPts val="0"/>
              </a:spcBef>
              <a:spcAft>
                <a:spcPts val="0"/>
              </a:spcAft>
              <a:buNone/>
              <a:tabLst>
                <a:tab pos="457200" algn="l"/>
                <a:tab pos="914400" algn="l"/>
                <a:tab pos="1371600" algn="l"/>
                <a:tab pos="3246120" algn="ctr"/>
              </a:tabLst>
            </a:pPr>
            <a:r>
              <a:rPr lang="en-US" sz="2800" b="1" dirty="0">
                <a:solidFill>
                  <a:schemeClr val="accent1"/>
                </a:solidFill>
                <a:effectLst/>
                <a:ea typeface="Times New Roman" panose="02020603050405020304" pitchFamily="18" charset="0"/>
                <a:cs typeface="Times New Roman" panose="02020603050405020304" pitchFamily="18" charset="0"/>
              </a:rPr>
              <a:t>Catholicism teaches that sins must be confessed to a priest</a:t>
            </a:r>
          </a:p>
          <a:p>
            <a:pPr marL="0" marR="274320" indent="0" algn="ctr">
              <a:spcBef>
                <a:spcPts val="300"/>
              </a:spcBef>
              <a:spcAft>
                <a:spcPts val="30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“Who has the power to forgive sin today? All bishops and priests of the Catholic Church can forgive sin … What do you have to do to have your sins forgiven? You have to be truly sorry for them and confess them to a Catholic priest … Does the priest merely pray that your sins will be forgiven? No, acting as God’s instrument and ordained minister, he truly forgives the sins” </a:t>
            </a:r>
            <a:r>
              <a:rPr lang="en-US" sz="2000" dirty="0">
                <a:effectLst/>
                <a:ea typeface="Times New Roman" panose="02020603050405020304" pitchFamily="18" charset="0"/>
                <a:cs typeface="Times New Roman" panose="02020603050405020304" pitchFamily="18" charset="0"/>
              </a:rPr>
              <a:t>– </a:t>
            </a:r>
            <a:r>
              <a:rPr lang="en-US" sz="2000" i="1" dirty="0">
                <a:effectLst/>
                <a:ea typeface="Times New Roman" panose="02020603050405020304" pitchFamily="18" charset="0"/>
                <a:cs typeface="Times New Roman" panose="02020603050405020304" pitchFamily="18" charset="0"/>
              </a:rPr>
              <a:t>Catechism</a:t>
            </a:r>
            <a:r>
              <a:rPr lang="en-US" sz="2000" dirty="0">
                <a:effectLst/>
                <a:ea typeface="Times New Roman" panose="02020603050405020304" pitchFamily="18" charset="0"/>
                <a:cs typeface="Times New Roman" panose="02020603050405020304" pitchFamily="18" charset="0"/>
              </a:rPr>
              <a:t>, pp. 78.</a:t>
            </a:r>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marL="0" marR="0" indent="0" algn="ctr">
              <a:spcBef>
                <a:spcPts val="300"/>
              </a:spcBef>
              <a:spcAft>
                <a:spcPts val="300"/>
              </a:spcAft>
              <a:buNone/>
              <a:tabLst>
                <a:tab pos="457200" algn="l"/>
                <a:tab pos="914400" algn="l"/>
                <a:tab pos="1371600" algn="l"/>
                <a:tab pos="3246120" algn="ctr"/>
              </a:tabLst>
            </a:pPr>
            <a:r>
              <a:rPr lang="en-US" sz="3200" b="1" dirty="0">
                <a:solidFill>
                  <a:srgbClr val="FFFF00"/>
                </a:solidFill>
                <a:effectLst/>
                <a:latin typeface="+mn-lt"/>
              </a:rPr>
              <a:t>What Are the Duties of Priests?</a:t>
            </a:r>
          </a:p>
        </p:txBody>
      </p:sp>
    </p:spTree>
    <p:extLst>
      <p:ext uri="{BB962C8B-B14F-4D97-AF65-F5344CB8AC3E}">
        <p14:creationId xmlns:p14="http://schemas.microsoft.com/office/powerpoint/2010/main" val="431573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447800"/>
            <a:ext cx="11125200" cy="5024452"/>
          </a:xfrm>
        </p:spPr>
        <p:txBody>
          <a:bodyPr>
            <a:spAutoFit/>
          </a:bodyPr>
          <a:lstStyle/>
          <a:p>
            <a:pPr marL="274320" marR="0" indent="-27432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Priests Offer Sacrifices</a:t>
            </a:r>
          </a:p>
          <a:p>
            <a:pPr marL="274320" marR="0" indent="-27432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Priests Obtain Forgiveness of Sins.</a:t>
            </a:r>
          </a:p>
          <a:p>
            <a:pPr marL="274320" marR="0" indent="-274320">
              <a:spcBef>
                <a:spcPts val="300"/>
              </a:spcBef>
              <a:spcAft>
                <a:spcPts val="300"/>
              </a:spcAft>
              <a:buNone/>
              <a:tabLst>
                <a:tab pos="457200" algn="l"/>
                <a:tab pos="914400" algn="l"/>
                <a:tab pos="1371600" algn="l"/>
                <a:tab pos="3246120" algn="ctr"/>
              </a:tabLst>
            </a:pPr>
            <a:r>
              <a:rPr lang="en-US" sz="2800" b="1" i="1" dirty="0">
                <a:effectLst/>
              </a:rPr>
              <a:t>Levitical priests offered animal sacrifices for the forgiveness of the people.</a:t>
            </a:r>
            <a:br>
              <a:rPr lang="en-US" sz="2800" b="1" i="1" dirty="0">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Leviticus 17:1-9; Hebrews 10:1-4,11 </a:t>
            </a:r>
          </a:p>
          <a:p>
            <a:pPr marL="274320" marR="0" indent="-274320">
              <a:spcBef>
                <a:spcPts val="0"/>
              </a:spcBef>
              <a:spcAft>
                <a:spcPts val="0"/>
              </a:spcAft>
              <a:buNone/>
              <a:tabLst>
                <a:tab pos="457200" algn="l"/>
                <a:tab pos="914400" algn="l"/>
                <a:tab pos="1371600" algn="l"/>
                <a:tab pos="3246120" algn="ctr"/>
              </a:tabLst>
            </a:pPr>
            <a:r>
              <a:rPr lang="en-US" sz="2800" b="1" i="1" dirty="0">
                <a:solidFill>
                  <a:schemeClr val="bg1"/>
                </a:solidFill>
                <a:effectLst/>
              </a:rPr>
              <a:t>Jesus’ death is the perfect sacrifice which completely removes sin.</a:t>
            </a:r>
            <a:br>
              <a:rPr lang="en-US" sz="2800" b="1" i="1" dirty="0">
                <a:solidFill>
                  <a:schemeClr val="bg1"/>
                </a:solidFill>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Hebrews 10:10-18; 1 John 1:7; Hebrews 7:25 </a:t>
            </a:r>
          </a:p>
          <a:p>
            <a:pPr marL="274320" marR="0" indent="-274320">
              <a:spcBef>
                <a:spcPts val="0"/>
              </a:spcBef>
              <a:spcAft>
                <a:spcPts val="0"/>
              </a:spcAft>
              <a:buNone/>
              <a:tabLst>
                <a:tab pos="457200" algn="l"/>
                <a:tab pos="914400" algn="l"/>
                <a:tab pos="1371600" algn="l"/>
                <a:tab pos="3246120" algn="ctr"/>
              </a:tabLst>
            </a:pPr>
            <a:r>
              <a:rPr lang="en-US" sz="2800" b="1" i="1" dirty="0">
                <a:solidFill>
                  <a:schemeClr val="bg1"/>
                </a:solidFill>
                <a:effectLst/>
              </a:rPr>
              <a:t>All Christians can go to God through Jesus to receive forgiveness of sins. </a:t>
            </a:r>
            <a:br>
              <a:rPr lang="en-US" sz="2800" b="1" i="1" dirty="0">
                <a:solidFill>
                  <a:schemeClr val="bg1"/>
                </a:solidFill>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Mark 2:7-12; Acts 8:22; Matthew 6:12</a:t>
            </a:r>
            <a:r>
              <a:rPr lang="en-US" sz="28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1 Timothy 2:5,6 </a:t>
            </a:r>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marL="0" marR="0" indent="0" algn="ctr">
              <a:spcBef>
                <a:spcPts val="300"/>
              </a:spcBef>
              <a:spcAft>
                <a:spcPts val="300"/>
              </a:spcAft>
              <a:buNone/>
              <a:tabLst>
                <a:tab pos="457200" algn="l"/>
                <a:tab pos="914400" algn="l"/>
                <a:tab pos="1371600" algn="l"/>
                <a:tab pos="3246120" algn="ctr"/>
              </a:tabLst>
            </a:pPr>
            <a:r>
              <a:rPr lang="en-US" sz="3200" b="1" dirty="0">
                <a:solidFill>
                  <a:srgbClr val="FFFF00"/>
                </a:solidFill>
                <a:effectLst/>
                <a:latin typeface="+mn-lt"/>
              </a:rPr>
              <a:t>What Are the Duties of Priests?</a:t>
            </a:r>
          </a:p>
        </p:txBody>
      </p:sp>
    </p:spTree>
    <p:extLst>
      <p:ext uri="{BB962C8B-B14F-4D97-AF65-F5344CB8AC3E}">
        <p14:creationId xmlns:p14="http://schemas.microsoft.com/office/powerpoint/2010/main" val="1102391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447800"/>
            <a:ext cx="11125200" cy="4201150"/>
          </a:xfrm>
        </p:spPr>
        <p:txBody>
          <a:bodyPr>
            <a:spAutoFit/>
          </a:bodyPr>
          <a:lstStyle/>
          <a:p>
            <a:pPr marL="274320" marR="0" indent="-27432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Priests Offer Sacrifices</a:t>
            </a:r>
          </a:p>
          <a:p>
            <a:pPr marL="274320" marR="0" indent="-27432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Priests Obtain Forgiveness of Sins.</a:t>
            </a:r>
          </a:p>
          <a:p>
            <a:pPr marL="274320" marR="0" indent="-274320" algn="ctr">
              <a:spcBef>
                <a:spcPts val="0"/>
              </a:spcBef>
              <a:spcAft>
                <a:spcPts val="0"/>
              </a:spcAft>
              <a:buNone/>
              <a:tabLst>
                <a:tab pos="457200" algn="l"/>
                <a:tab pos="914400" algn="l"/>
                <a:tab pos="1371600" algn="l"/>
                <a:tab pos="3246120" algn="ctr"/>
              </a:tabLst>
            </a:pPr>
            <a:r>
              <a:rPr lang="en-US" sz="2800" b="1" dirty="0">
                <a:solidFill>
                  <a:schemeClr val="accent1"/>
                </a:solidFill>
                <a:effectLst/>
              </a:rPr>
              <a:t>Priests Teach God’s Law.</a:t>
            </a:r>
          </a:p>
          <a:p>
            <a:pPr marL="274320" marR="0" indent="-274320">
              <a:spcBef>
                <a:spcPts val="300"/>
              </a:spcBef>
              <a:spcAft>
                <a:spcPts val="300"/>
              </a:spcAft>
              <a:buNone/>
              <a:tabLst>
                <a:tab pos="457200" algn="l"/>
                <a:tab pos="914400" algn="l"/>
                <a:tab pos="1371600" algn="l"/>
                <a:tab pos="3246120" algn="ctr"/>
              </a:tabLst>
            </a:pPr>
            <a:r>
              <a:rPr lang="en-US" sz="2800" b="1" i="1" dirty="0">
                <a:effectLst/>
              </a:rPr>
              <a:t>Levitical priests under the law were responsible to teach</a:t>
            </a:r>
            <a:br>
              <a:rPr lang="en-US" sz="2800" b="1" i="1" dirty="0">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Ezekiel 44:23;Nehemiah 8:2-8 </a:t>
            </a:r>
          </a:p>
          <a:p>
            <a:pPr marL="274320" marR="0" indent="-274320">
              <a:spcBef>
                <a:spcPts val="0"/>
              </a:spcBef>
              <a:spcAft>
                <a:spcPts val="0"/>
              </a:spcAft>
              <a:buNone/>
              <a:tabLst>
                <a:tab pos="457200" algn="l"/>
                <a:tab pos="914400" algn="l"/>
                <a:tab pos="1371600" algn="l"/>
                <a:tab pos="3246120" algn="ctr"/>
              </a:tabLst>
            </a:pPr>
            <a:r>
              <a:rPr lang="en-US" sz="2800" b="1" i="1" dirty="0">
                <a:effectLst/>
              </a:rPr>
              <a:t>Jesus our High Priest was a Master teacher</a:t>
            </a:r>
            <a:br>
              <a:rPr lang="en-US" sz="2800" b="1" i="1" dirty="0">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Mark 1:14; John 6:68;Matthew 28:18-20; 2 Timothy 3:16,17</a:t>
            </a:r>
          </a:p>
          <a:p>
            <a:pPr marL="274320" marR="0" indent="-274320">
              <a:spcBef>
                <a:spcPts val="300"/>
              </a:spcBef>
              <a:spcAft>
                <a:spcPts val="300"/>
              </a:spcAft>
              <a:buNone/>
              <a:tabLst>
                <a:tab pos="457200" algn="l"/>
                <a:tab pos="914400" algn="l"/>
                <a:tab pos="1371600" algn="l"/>
                <a:tab pos="3246120" algn="ctr"/>
              </a:tabLst>
            </a:pPr>
            <a:r>
              <a:rPr lang="en-US" sz="2800" b="1" i="1" dirty="0">
                <a:effectLst/>
              </a:rPr>
              <a:t>All Christians should learn </a:t>
            </a:r>
            <a:r>
              <a:rPr lang="en-US" sz="2800" b="1" i="1" dirty="0"/>
              <a:t>and teach </a:t>
            </a:r>
            <a:r>
              <a:rPr lang="en-US" sz="2800" b="1" i="1" dirty="0">
                <a:effectLst/>
              </a:rPr>
              <a:t>the Scriptures.</a:t>
            </a:r>
            <a:br>
              <a:rPr lang="en-US" sz="2800" b="1" i="1" dirty="0">
                <a:effectLst/>
              </a:rPr>
            </a:br>
            <a:endPar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marL="0" marR="0" indent="0" algn="ctr">
              <a:spcBef>
                <a:spcPts val="300"/>
              </a:spcBef>
              <a:spcAft>
                <a:spcPts val="300"/>
              </a:spcAft>
              <a:buNone/>
              <a:tabLst>
                <a:tab pos="457200" algn="l"/>
                <a:tab pos="914400" algn="l"/>
                <a:tab pos="1371600" algn="l"/>
                <a:tab pos="3246120" algn="ctr"/>
              </a:tabLst>
            </a:pPr>
            <a:r>
              <a:rPr lang="en-US" sz="3200" b="1" dirty="0">
                <a:solidFill>
                  <a:srgbClr val="FFFF00"/>
                </a:solidFill>
                <a:effectLst/>
                <a:latin typeface="+mn-lt"/>
              </a:rPr>
              <a:t>What Are the Duties of Priests?</a:t>
            </a:r>
          </a:p>
        </p:txBody>
      </p:sp>
    </p:spTree>
    <p:extLst>
      <p:ext uri="{BB962C8B-B14F-4D97-AF65-F5344CB8AC3E}">
        <p14:creationId xmlns:p14="http://schemas.microsoft.com/office/powerpoint/2010/main" val="4257896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499">
                                            <p:txEl>
                                              <p:pRg st="3" end="3"/>
                                            </p:txEl>
                                          </p:spTgt>
                                        </p:tgtEl>
                                        <p:attrNameLst>
                                          <p:attrName>style.visibility</p:attrName>
                                        </p:attrNameLst>
                                      </p:cBhvr>
                                      <p:to>
                                        <p:strVal val="visible"/>
                                      </p:to>
                                    </p:set>
                                    <p:animEffect transition="in" filter="fade">
                                      <p:cBhvr>
                                        <p:cTn id="7" dur="500"/>
                                        <p:tgtEl>
                                          <p:spTgt spid="10649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499">
                                            <p:txEl>
                                              <p:pRg st="4" end="4"/>
                                            </p:txEl>
                                          </p:spTgt>
                                        </p:tgtEl>
                                        <p:attrNameLst>
                                          <p:attrName>style.visibility</p:attrName>
                                        </p:attrNameLst>
                                      </p:cBhvr>
                                      <p:to>
                                        <p:strVal val="visible"/>
                                      </p:to>
                                    </p:set>
                                    <p:animEffect transition="in" filter="fade">
                                      <p:cBhvr>
                                        <p:cTn id="12" dur="500"/>
                                        <p:tgtEl>
                                          <p:spTgt spid="106499">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6499">
                                            <p:txEl>
                                              <p:pRg st="5" end="5"/>
                                            </p:txEl>
                                          </p:spTgt>
                                        </p:tgtEl>
                                        <p:attrNameLst>
                                          <p:attrName>style.visibility</p:attrName>
                                        </p:attrNameLst>
                                      </p:cBhvr>
                                      <p:to>
                                        <p:strVal val="visible"/>
                                      </p:to>
                                    </p:set>
                                    <p:animEffect transition="in" filter="fade">
                                      <p:cBhvr>
                                        <p:cTn id="17" dur="500"/>
                                        <p:tgtEl>
                                          <p:spTgt spid="1064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447800"/>
            <a:ext cx="11125200" cy="4909036"/>
          </a:xfrm>
        </p:spPr>
        <p:txBody>
          <a:bodyPr>
            <a:spAutoFit/>
          </a:bodyPr>
          <a:lstStyle/>
          <a:p>
            <a:pPr marL="274320" marR="0" indent="-27432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Catholicism teaches that only their priests can properly teach the word. Others must accept their word. </a:t>
            </a:r>
          </a:p>
          <a:p>
            <a:pPr marL="0" marR="274320" indent="0" algn="ctr">
              <a:spcBef>
                <a:spcPts val="30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“In early times, the Bible was read freely by the lay people … No prohibitions were issued against the popular reading of the Bible. New dangers came in during the middle ages … To meet these evils, the Councils of Toulouse (1229) and Tarragona (1234) forbade the laity to read the vernacular translations of the Bible. Pius IV required the bishops to refuse lay persons leave to read even Catholic versions of Scripture unless their confessors or parish priests judged that such reading was likely to prove beneficial” – </a:t>
            </a:r>
            <a:r>
              <a:rPr lang="en-US" sz="2800" i="1" dirty="0">
                <a:effectLst/>
                <a:ea typeface="Times New Roman" panose="02020603050405020304" pitchFamily="18" charset="0"/>
                <a:cs typeface="Times New Roman" panose="02020603050405020304" pitchFamily="18" charset="0"/>
              </a:rPr>
              <a:t>The Catholic Dictionary</a:t>
            </a:r>
            <a:r>
              <a:rPr lang="en-US" sz="2800" dirty="0">
                <a:effectLst/>
                <a:ea typeface="Times New Roman" panose="02020603050405020304" pitchFamily="18" charset="0"/>
                <a:cs typeface="Times New Roman" panose="02020603050405020304" pitchFamily="18" charset="0"/>
              </a:rPr>
              <a:t>, Addis and Arnold, p. 82. </a:t>
            </a:r>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marL="0" marR="0" indent="0" algn="ctr">
              <a:spcBef>
                <a:spcPts val="300"/>
              </a:spcBef>
              <a:spcAft>
                <a:spcPts val="300"/>
              </a:spcAft>
              <a:buNone/>
              <a:tabLst>
                <a:tab pos="457200" algn="l"/>
                <a:tab pos="914400" algn="l"/>
                <a:tab pos="1371600" algn="l"/>
                <a:tab pos="3246120" algn="ctr"/>
              </a:tabLst>
            </a:pPr>
            <a:r>
              <a:rPr lang="en-US" sz="3200" b="1" dirty="0">
                <a:solidFill>
                  <a:srgbClr val="FFFF00"/>
                </a:solidFill>
                <a:effectLst/>
                <a:latin typeface="+mn-lt"/>
              </a:rPr>
              <a:t>What Are the Duties of Priests?</a:t>
            </a:r>
          </a:p>
        </p:txBody>
      </p:sp>
    </p:spTree>
    <p:extLst>
      <p:ext uri="{BB962C8B-B14F-4D97-AF65-F5344CB8AC3E}">
        <p14:creationId xmlns:p14="http://schemas.microsoft.com/office/powerpoint/2010/main" val="3940124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447800"/>
            <a:ext cx="11125200" cy="3416320"/>
          </a:xfrm>
        </p:spPr>
        <p:txBody>
          <a:bodyPr>
            <a:spAutoFit/>
          </a:bodyPr>
          <a:lstStyle/>
          <a:p>
            <a:pPr marL="274320" marR="0" indent="-274320" algn="ctr">
              <a:spcBef>
                <a:spcPts val="0"/>
              </a:spcBef>
              <a:spcAft>
                <a:spcPts val="0"/>
              </a:spcAft>
              <a:buNone/>
              <a:tabLst>
                <a:tab pos="457200" algn="l"/>
                <a:tab pos="914400" algn="l"/>
                <a:tab pos="1371600" algn="l"/>
                <a:tab pos="3246120" algn="ctr"/>
              </a:tabLst>
            </a:pPr>
            <a:r>
              <a:rPr lang="en-US" sz="2800" b="1" dirty="0">
                <a:solidFill>
                  <a:schemeClr val="accent1"/>
                </a:solidFill>
                <a:effectLst/>
              </a:rPr>
              <a:t>Catholicism teaches that only their priests can properly teach the word. Others must accept their word. </a:t>
            </a:r>
          </a:p>
          <a:p>
            <a:pPr marL="0" marR="274320" indent="0" algn="ctr">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“There was a far more extensive and continuous use of Scripture in the public services of the early Church than there is among us” – </a:t>
            </a:r>
            <a:r>
              <a:rPr lang="en-US" sz="2000" i="1" dirty="0">
                <a:effectLst/>
                <a:ea typeface="Times New Roman" panose="02020603050405020304" pitchFamily="18" charset="0"/>
                <a:cs typeface="Times New Roman" panose="02020603050405020304" pitchFamily="18" charset="0"/>
              </a:rPr>
              <a:t>The Catholic Dictionary</a:t>
            </a:r>
            <a:r>
              <a:rPr lang="en-US" sz="2000" dirty="0">
                <a:effectLst/>
                <a:ea typeface="Times New Roman" panose="02020603050405020304" pitchFamily="18" charset="0"/>
                <a:cs typeface="Times New Roman" panose="02020603050405020304" pitchFamily="18" charset="0"/>
              </a:rPr>
              <a:t>, Addis and Arnold, p. 509.</a:t>
            </a:r>
          </a:p>
          <a:p>
            <a:pPr marL="0" marR="274320" indent="0" algn="ctr">
              <a:spcBef>
                <a:spcPts val="0"/>
              </a:spcBef>
              <a:spcAft>
                <a:spcPts val="0"/>
              </a:spcAft>
              <a:buNone/>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“...there is more certainty of doing the will of God by obedience to superiors than by obedience to Jesus Christ, should he appear in person and give his commands” – </a:t>
            </a:r>
            <a:r>
              <a:rPr lang="en-US" sz="2000" i="1" dirty="0">
                <a:effectLst/>
                <a:ea typeface="Times New Roman" panose="02020603050405020304" pitchFamily="18" charset="0"/>
                <a:cs typeface="Times New Roman" panose="02020603050405020304" pitchFamily="18" charset="0"/>
              </a:rPr>
              <a:t>The True Spouse of Jesus Christ, </a:t>
            </a:r>
            <a:r>
              <a:rPr lang="en-US" sz="2000" dirty="0">
                <a:effectLst/>
                <a:ea typeface="Times New Roman" panose="02020603050405020304" pitchFamily="18" charset="0"/>
                <a:cs typeface="Times New Roman" panose="02020603050405020304" pitchFamily="18" charset="0"/>
              </a:rPr>
              <a:t>page 182</a:t>
            </a:r>
            <a:r>
              <a:rPr lang="en-US" sz="1600" dirty="0">
                <a:effectLst/>
                <a:ea typeface="Times New Roman" panose="02020603050405020304" pitchFamily="18" charset="0"/>
                <a:cs typeface="Times New Roman" panose="02020603050405020304" pitchFamily="18" charset="0"/>
              </a:rPr>
              <a:t>.</a:t>
            </a:r>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marL="0" marR="0" indent="0" algn="ctr">
              <a:spcBef>
                <a:spcPts val="300"/>
              </a:spcBef>
              <a:spcAft>
                <a:spcPts val="300"/>
              </a:spcAft>
              <a:buNone/>
              <a:tabLst>
                <a:tab pos="457200" algn="l"/>
                <a:tab pos="914400" algn="l"/>
                <a:tab pos="1371600" algn="l"/>
                <a:tab pos="3246120" algn="ctr"/>
              </a:tabLst>
            </a:pPr>
            <a:r>
              <a:rPr lang="en-US" sz="3200" b="1" dirty="0">
                <a:solidFill>
                  <a:srgbClr val="FFFF00"/>
                </a:solidFill>
                <a:effectLst/>
                <a:latin typeface="+mn-lt"/>
              </a:rPr>
              <a:t>What Are the Duties of Priests?</a:t>
            </a:r>
          </a:p>
        </p:txBody>
      </p:sp>
    </p:spTree>
    <p:extLst>
      <p:ext uri="{BB962C8B-B14F-4D97-AF65-F5344CB8AC3E}">
        <p14:creationId xmlns:p14="http://schemas.microsoft.com/office/powerpoint/2010/main" val="1597214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533400" y="1447800"/>
            <a:ext cx="11125200" cy="5062924"/>
          </a:xfrm>
        </p:spPr>
        <p:txBody>
          <a:bodyPr>
            <a:spAutoFit/>
          </a:bodyPr>
          <a:lstStyle/>
          <a:p>
            <a:pPr marL="274320" marR="0" indent="-27432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Priests Offer Sacrifices</a:t>
            </a:r>
          </a:p>
          <a:p>
            <a:pPr marL="274320" marR="0" indent="-274320" algn="ctr">
              <a:spcBef>
                <a:spcPts val="300"/>
              </a:spcBef>
              <a:spcAft>
                <a:spcPts val="300"/>
              </a:spcAft>
              <a:buNone/>
              <a:tabLst>
                <a:tab pos="457200" algn="l"/>
                <a:tab pos="914400" algn="l"/>
                <a:tab pos="1371600" algn="l"/>
                <a:tab pos="3246120" algn="ctr"/>
              </a:tabLst>
            </a:pPr>
            <a:r>
              <a:rPr lang="en-US" sz="2800" b="1" dirty="0">
                <a:solidFill>
                  <a:schemeClr val="accent1"/>
                </a:solidFill>
                <a:effectLst/>
              </a:rPr>
              <a:t>Priests Obtain Forgiveness of Sins.</a:t>
            </a:r>
          </a:p>
          <a:p>
            <a:pPr marL="274320" marR="0" indent="-274320" algn="ctr">
              <a:spcBef>
                <a:spcPts val="0"/>
              </a:spcBef>
              <a:spcAft>
                <a:spcPts val="0"/>
              </a:spcAft>
              <a:buNone/>
              <a:tabLst>
                <a:tab pos="457200" algn="l"/>
                <a:tab pos="914400" algn="l"/>
                <a:tab pos="1371600" algn="l"/>
                <a:tab pos="3246120" algn="ctr"/>
              </a:tabLst>
            </a:pPr>
            <a:r>
              <a:rPr lang="en-US" sz="2800" b="1" dirty="0">
                <a:solidFill>
                  <a:schemeClr val="accent1"/>
                </a:solidFill>
                <a:effectLst/>
              </a:rPr>
              <a:t>Priests Teach God’s Law.</a:t>
            </a:r>
          </a:p>
          <a:p>
            <a:pPr marL="274320" marR="0" indent="-274320">
              <a:spcBef>
                <a:spcPts val="300"/>
              </a:spcBef>
              <a:spcAft>
                <a:spcPts val="300"/>
              </a:spcAft>
              <a:buNone/>
              <a:tabLst>
                <a:tab pos="457200" algn="l"/>
                <a:tab pos="914400" algn="l"/>
                <a:tab pos="1371600" algn="l"/>
                <a:tab pos="3246120" algn="ctr"/>
              </a:tabLst>
            </a:pPr>
            <a:r>
              <a:rPr lang="en-US" sz="2800" b="1" i="1" dirty="0">
                <a:effectLst/>
              </a:rPr>
              <a:t>Levitical priests under the law were responsible to teach</a:t>
            </a:r>
            <a:br>
              <a:rPr lang="en-US" sz="2800" b="1" i="1" dirty="0">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Ezekiel 44:23; Nehemiah 8:2-8 </a:t>
            </a:r>
          </a:p>
          <a:p>
            <a:pPr marL="274320" marR="0" indent="-274320">
              <a:spcBef>
                <a:spcPts val="0"/>
              </a:spcBef>
              <a:spcAft>
                <a:spcPts val="0"/>
              </a:spcAft>
              <a:buNone/>
              <a:tabLst>
                <a:tab pos="457200" algn="l"/>
                <a:tab pos="914400" algn="l"/>
                <a:tab pos="1371600" algn="l"/>
                <a:tab pos="3246120" algn="ctr"/>
              </a:tabLst>
            </a:pPr>
            <a:r>
              <a:rPr lang="en-US" sz="2800" b="1" i="1" dirty="0">
                <a:effectLst/>
              </a:rPr>
              <a:t>Jesus our High Priest was a Master teacher</a:t>
            </a:r>
            <a:br>
              <a:rPr lang="en-US" sz="2800" b="1" i="1" dirty="0">
                <a:effectLs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Mark 1:14; John 6:68; Matthew 28:18-20; 2 Timothy 3:16,17</a:t>
            </a:r>
          </a:p>
          <a:p>
            <a:pPr marL="274320" marR="0" indent="-274320">
              <a:spcBef>
                <a:spcPts val="300"/>
              </a:spcBef>
              <a:spcAft>
                <a:spcPts val="300"/>
              </a:spcAft>
              <a:buNone/>
              <a:tabLst>
                <a:tab pos="457200" algn="l"/>
                <a:tab pos="914400" algn="l"/>
                <a:tab pos="1371600" algn="l"/>
                <a:tab pos="3246120" algn="ctr"/>
              </a:tabLst>
            </a:pPr>
            <a:r>
              <a:rPr lang="en-US" sz="2800" b="1" i="1" dirty="0">
                <a:effectLst/>
              </a:rPr>
              <a:t>All Christians should learn </a:t>
            </a:r>
            <a:r>
              <a:rPr lang="en-US" sz="2800" b="1" i="1" dirty="0"/>
              <a:t>and teach </a:t>
            </a:r>
            <a:r>
              <a:rPr lang="en-US" sz="2800" b="1" i="1" dirty="0">
                <a:effectLst/>
              </a:rPr>
              <a:t>the Scriptures.</a:t>
            </a:r>
            <a:br>
              <a:rPr lang="en-US" sz="2800" b="1" i="1" dirty="0">
                <a:effectLst/>
              </a:rPr>
            </a:br>
            <a:r>
              <a:rPr lang="en-US" sz="2800" b="1" i="1" dirty="0">
                <a:solidFill>
                  <a:schemeClr val="accent1"/>
                </a:solidFill>
                <a:effectLst/>
              </a:rPr>
              <a:t>Learning -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Mark 7:14; Acts </a:t>
            </a:r>
            <a:r>
              <a:rPr lang="en-US" sz="280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17:11; </a:t>
            </a:r>
            <a:r>
              <a:rPr lang="en-US" sz="280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Galatians </a:t>
            </a:r>
            <a:r>
              <a:rPr lang="en-US" sz="28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t>1:6-9; 2 John 9-11; Matthew 15:14; Acts 20:28-30 </a:t>
            </a:r>
            <a:br>
              <a:rPr lang="en-US" sz="2800" dirty="0">
                <a:solidFill>
                  <a:schemeClr val="accent2"/>
                </a:solidFill>
                <a:latin typeface="Comic Sans MS" panose="030F0702030302020204" pitchFamily="66" charset="0"/>
                <a:ea typeface="Times New Roman" panose="02020603050405020304" pitchFamily="18" charset="0"/>
                <a:cs typeface="Times New Roman" panose="02020603050405020304" pitchFamily="18" charset="0"/>
              </a:rPr>
            </a:br>
            <a:r>
              <a:rPr lang="en-US" sz="2800" b="1" dirty="0">
                <a:solidFill>
                  <a:schemeClr val="accent1"/>
                </a:solidFill>
                <a:ea typeface="Times New Roman" panose="02020603050405020304" pitchFamily="18" charset="0"/>
                <a:cs typeface="Times New Roman" panose="02020603050405020304" pitchFamily="18" charset="0"/>
              </a:rPr>
              <a:t>Teaching - </a:t>
            </a: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Acts 8:1,4; 2 Timothy 2:2,24-26; Hebrews 3:12-14 </a:t>
            </a:r>
          </a:p>
        </p:txBody>
      </p:sp>
      <p:sp>
        <p:nvSpPr>
          <p:cNvPr id="2" name="Rectangle 25">
            <a:extLst>
              <a:ext uri="{FF2B5EF4-FFF2-40B4-BE49-F238E27FC236}">
                <a16:creationId xmlns:a16="http://schemas.microsoft.com/office/drawing/2014/main" id="{AC7C5776-7167-C9C5-DF94-D5E9DDA86131}"/>
              </a:ext>
            </a:extLst>
          </p:cNvPr>
          <p:cNvSpPr txBox="1">
            <a:spLocks noChangeArrowheads="1"/>
          </p:cNvSpPr>
          <p:nvPr/>
        </p:nvSpPr>
        <p:spPr bwMode="auto">
          <a:xfrm>
            <a:off x="838200" y="612577"/>
            <a:ext cx="9982200" cy="584775"/>
          </a:xfrm>
          <a:prstGeom prst="rect">
            <a:avLst/>
          </a:prstGeo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a:lstStyle>
          <a:p>
            <a:pPr marL="0" marR="0" indent="0" algn="ctr">
              <a:spcBef>
                <a:spcPts val="300"/>
              </a:spcBef>
              <a:spcAft>
                <a:spcPts val="300"/>
              </a:spcAft>
              <a:buNone/>
              <a:tabLst>
                <a:tab pos="457200" algn="l"/>
                <a:tab pos="914400" algn="l"/>
                <a:tab pos="1371600" algn="l"/>
                <a:tab pos="3246120" algn="ctr"/>
              </a:tabLst>
            </a:pPr>
            <a:r>
              <a:rPr lang="en-US" sz="3200" b="1" dirty="0">
                <a:solidFill>
                  <a:srgbClr val="FFFF00"/>
                </a:solidFill>
                <a:effectLst/>
                <a:latin typeface="+mn-lt"/>
              </a:rPr>
              <a:t>What Are the Duties of Priests?</a:t>
            </a:r>
          </a:p>
        </p:txBody>
      </p:sp>
    </p:spTree>
    <p:extLst>
      <p:ext uri="{BB962C8B-B14F-4D97-AF65-F5344CB8AC3E}">
        <p14:creationId xmlns:p14="http://schemas.microsoft.com/office/powerpoint/2010/main" val="225589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D19A74-BD0D-96BE-F76E-375C47E9BB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chemeClr val="accent1">
                  <a:lumMod val="10000"/>
                </a:schemeClr>
              </a:gs>
              <a:gs pos="74000">
                <a:schemeClr val="accent1">
                  <a:lumMod val="45000"/>
                  <a:lumOff val="55000"/>
                </a:schemeClr>
              </a:gs>
              <a:gs pos="83000">
                <a:schemeClr val="accent1">
                  <a:lumMod val="45000"/>
                  <a:lumOff val="55000"/>
                </a:schemeClr>
              </a:gs>
              <a:gs pos="98000">
                <a:schemeClr val="accent1">
                  <a:lumMod val="10000"/>
                </a:schemeClr>
              </a:gs>
            </a:gsLst>
            <a:lin ang="5400000" scaled="1"/>
          </a:gradFill>
        </p:spPr>
      </p:pic>
      <p:sp>
        <p:nvSpPr>
          <p:cNvPr id="2073" name="Rectangle 25"/>
          <p:cNvSpPr>
            <a:spLocks noGrp="1" noChangeArrowheads="1"/>
          </p:cNvSpPr>
          <p:nvPr>
            <p:ph type="ctrTitle"/>
          </p:nvPr>
        </p:nvSpPr>
        <p:spPr>
          <a:xfrm>
            <a:off x="7772400" y="587276"/>
            <a:ext cx="3048000" cy="2308324"/>
          </a:xfrm>
          <a:gradFill flip="none" rotWithShape="1">
            <a:gsLst>
              <a:gs pos="0">
                <a:schemeClr val="accent1">
                  <a:lumMod val="10000"/>
                </a:schemeClr>
              </a:gs>
              <a:gs pos="74000">
                <a:schemeClr val="accent1">
                  <a:lumMod val="50000"/>
                </a:schemeClr>
              </a:gs>
              <a:gs pos="98000">
                <a:schemeClr val="accent1">
                  <a:lumMod val="10000"/>
                </a:schemeClr>
              </a:gs>
            </a:gsLst>
            <a:path path="rect">
              <a:fillToRect l="100000" t="100000"/>
            </a:path>
            <a:tileRect r="-100000" b="-100000"/>
          </a:gradFill>
        </p:spPr>
        <p:txBody>
          <a:bodyPr wrap="square" anchor="ctr">
            <a:spAutoFit/>
          </a:bodyPr>
          <a:lstStyle/>
          <a:p>
            <a:pPr marL="0" marR="0" algn="ctr">
              <a:spcBef>
                <a:spcPts val="300"/>
              </a:spcBef>
              <a:spcAft>
                <a:spcPts val="300"/>
              </a:spcAft>
              <a:tabLst>
                <a:tab pos="457200" algn="l"/>
                <a:tab pos="914400" algn="l"/>
                <a:tab pos="1371600" algn="l"/>
                <a:tab pos="3246120" algn="ctr"/>
              </a:tabLst>
            </a:pPr>
            <a:r>
              <a:rPr lang="en-US" sz="3600" b="1" kern="0" dirty="0">
                <a:solidFill>
                  <a:srgbClr val="FFFF00"/>
                </a:solidFill>
                <a:effectLst/>
                <a:latin typeface="Tahoma" panose="020B0604030504040204" pitchFamily="34" charset="0"/>
                <a:cs typeface="Times New Roman" panose="02020603050405020304" pitchFamily="18" charset="0"/>
              </a:rPr>
              <a:t>Priests and Priesthood </a:t>
            </a:r>
            <a:br>
              <a:rPr lang="en-US" sz="3600" b="1" kern="0" dirty="0">
                <a:solidFill>
                  <a:srgbClr val="FFFF00"/>
                </a:solidFill>
                <a:effectLst/>
                <a:latin typeface="Tahoma" panose="020B0604030504040204" pitchFamily="34" charset="0"/>
                <a:cs typeface="Times New Roman" panose="02020603050405020304" pitchFamily="18" charset="0"/>
              </a:rPr>
            </a:br>
            <a:r>
              <a:rPr lang="en-US" sz="3600" b="1" kern="0" dirty="0">
                <a:solidFill>
                  <a:srgbClr val="FFFF00"/>
                </a:solidFill>
                <a:effectLst/>
                <a:latin typeface="Tahoma" panose="020B0604030504040204" pitchFamily="34" charset="0"/>
                <a:cs typeface="Times New Roman" panose="02020603050405020304" pitchFamily="18" charset="0"/>
              </a:rPr>
              <a:t>in the Gospel</a:t>
            </a:r>
          </a:p>
        </p:txBody>
      </p:sp>
      <p:sp>
        <p:nvSpPr>
          <p:cNvPr id="2106" name="Rectangle 58"/>
          <p:cNvSpPr>
            <a:spLocks noGrp="1" noChangeArrowheads="1"/>
          </p:cNvSpPr>
          <p:nvPr>
            <p:ph type="subTitle" idx="1"/>
          </p:nvPr>
        </p:nvSpPr>
        <p:spPr>
          <a:xfrm>
            <a:off x="457200" y="663000"/>
            <a:ext cx="6858000" cy="5509200"/>
          </a:xfrm>
          <a:solidFill>
            <a:schemeClr val="accent1">
              <a:lumMod val="25000"/>
            </a:schemeClr>
          </a:solidFill>
        </p:spPr>
        <p:txBody>
          <a:bodyPr wrap="square">
            <a:spAutoFit/>
          </a:bodyPr>
          <a:lstStyle/>
          <a:p>
            <a:pPr marR="0">
              <a:spcBef>
                <a:spcPts val="0"/>
              </a:spcBef>
              <a:spcAft>
                <a:spcPts val="0"/>
              </a:spcAft>
              <a:buNone/>
              <a:tabLst>
                <a:tab pos="457200" algn="l"/>
                <a:tab pos="914400" algn="l"/>
                <a:tab pos="1371600" algn="l"/>
                <a:tab pos="3246120" algn="ctr"/>
              </a:tabLst>
            </a:pPr>
            <a:r>
              <a:rPr lang="en-US" sz="3200" b="1" dirty="0">
                <a:solidFill>
                  <a:schemeClr val="accent1"/>
                </a:solidFill>
                <a:effectLst/>
                <a:ea typeface="Times New Roman" panose="02020603050405020304" pitchFamily="18" charset="0"/>
                <a:cs typeface="Times New Roman" panose="02020603050405020304" pitchFamily="18" charset="0"/>
              </a:rPr>
              <a:t>Are you fulfilling your duties as priest?</a:t>
            </a:r>
          </a:p>
          <a:p>
            <a:pPr marR="0">
              <a:spcBef>
                <a:spcPts val="0"/>
              </a:spcBef>
              <a:spcAft>
                <a:spcPts val="0"/>
              </a:spcAft>
              <a:buNone/>
              <a:tabLst>
                <a:tab pos="457200" algn="l"/>
                <a:tab pos="914400" algn="l"/>
                <a:tab pos="1371600" algn="l"/>
                <a:tab pos="3246120" algn="ctr"/>
              </a:tabLst>
            </a:pPr>
            <a:r>
              <a:rPr lang="en-US" sz="3200" dirty="0">
                <a:solidFill>
                  <a:srgbClr val="FFFF00"/>
                </a:solidFill>
                <a:effectLst/>
                <a:ea typeface="Times New Roman" panose="02020603050405020304" pitchFamily="18" charset="0"/>
                <a:cs typeface="Times New Roman" panose="02020603050405020304" pitchFamily="18" charset="0"/>
              </a:rPr>
              <a:t>* Do you present your body as a living sacrifice to God?</a:t>
            </a:r>
          </a:p>
          <a:p>
            <a:pPr marR="0">
              <a:spcBef>
                <a:spcPts val="0"/>
              </a:spcBef>
              <a:spcAft>
                <a:spcPts val="0"/>
              </a:spcAft>
              <a:buNone/>
              <a:tabLst>
                <a:tab pos="457200" algn="l"/>
                <a:tab pos="914400" algn="l"/>
                <a:tab pos="1371600" algn="l"/>
                <a:tab pos="3246120" algn="ctr"/>
              </a:tabLst>
            </a:pPr>
            <a:r>
              <a:rPr lang="en-US" sz="3200" dirty="0">
                <a:solidFill>
                  <a:srgbClr val="FFFF00"/>
                </a:solidFill>
                <a:effectLst/>
                <a:ea typeface="Times New Roman" panose="02020603050405020304" pitchFamily="18" charset="0"/>
                <a:cs typeface="Times New Roman" panose="02020603050405020304" pitchFamily="18" charset="0"/>
              </a:rPr>
              <a:t>* Do you worship regularly giving God the sacrifice of praise?</a:t>
            </a:r>
          </a:p>
          <a:p>
            <a:pPr marR="0">
              <a:spcBef>
                <a:spcPts val="0"/>
              </a:spcBef>
              <a:spcAft>
                <a:spcPts val="0"/>
              </a:spcAft>
              <a:buNone/>
              <a:tabLst>
                <a:tab pos="457200" algn="l"/>
                <a:tab pos="914400" algn="l"/>
                <a:tab pos="1371600" algn="l"/>
                <a:tab pos="3246120" algn="ctr"/>
              </a:tabLst>
            </a:pPr>
            <a:r>
              <a:rPr lang="en-US" sz="3200" dirty="0">
                <a:solidFill>
                  <a:srgbClr val="FFFF00"/>
                </a:solidFill>
                <a:effectLst/>
                <a:ea typeface="Times New Roman" panose="02020603050405020304" pitchFamily="18" charset="0"/>
                <a:cs typeface="Times New Roman" panose="02020603050405020304" pitchFamily="18" charset="0"/>
              </a:rPr>
              <a:t>* Do you pray diligently for forgiveness?</a:t>
            </a:r>
          </a:p>
          <a:p>
            <a:pPr marR="0">
              <a:spcBef>
                <a:spcPts val="0"/>
              </a:spcBef>
              <a:spcAft>
                <a:spcPts val="0"/>
              </a:spcAft>
              <a:buNone/>
              <a:tabLst>
                <a:tab pos="457200" algn="l"/>
                <a:tab pos="914400" algn="l"/>
                <a:tab pos="1371600" algn="l"/>
                <a:tab pos="3246120" algn="ctr"/>
              </a:tabLst>
            </a:pPr>
            <a:r>
              <a:rPr lang="en-US" sz="3200" dirty="0">
                <a:solidFill>
                  <a:srgbClr val="FFFF00"/>
                </a:solidFill>
                <a:effectLst/>
                <a:ea typeface="Times New Roman" panose="02020603050405020304" pitchFamily="18" charset="0"/>
                <a:cs typeface="Times New Roman" panose="02020603050405020304" pitchFamily="18" charset="0"/>
              </a:rPr>
              <a:t>* Do you study God’s word daily?</a:t>
            </a:r>
          </a:p>
          <a:p>
            <a:pPr marR="0">
              <a:spcBef>
                <a:spcPts val="0"/>
              </a:spcBef>
              <a:spcAft>
                <a:spcPts val="0"/>
              </a:spcAft>
              <a:buNone/>
              <a:tabLst>
                <a:tab pos="457200" algn="l"/>
                <a:tab pos="914400" algn="l"/>
                <a:tab pos="1371600" algn="l"/>
                <a:tab pos="3246120" algn="ctr"/>
              </a:tabLst>
            </a:pPr>
            <a:r>
              <a:rPr lang="en-US" sz="3200" dirty="0">
                <a:solidFill>
                  <a:srgbClr val="FFFF00"/>
                </a:solidFill>
                <a:effectLst/>
                <a:ea typeface="Times New Roman" panose="02020603050405020304" pitchFamily="18" charset="0"/>
                <a:cs typeface="Times New Roman" panose="02020603050405020304" pitchFamily="18" charset="0"/>
              </a:rPr>
              <a:t>* Do you diligently seek opportunities to teach others?</a:t>
            </a:r>
          </a:p>
        </p:txBody>
      </p:sp>
    </p:spTree>
    <p:extLst>
      <p:ext uri="{BB962C8B-B14F-4D97-AF65-F5344CB8AC3E}">
        <p14:creationId xmlns:p14="http://schemas.microsoft.com/office/powerpoint/2010/main" val="2118090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7B3AB9EE-E13F-7291-8518-5FD680065606}"/>
              </a:ext>
            </a:extLst>
          </p:cNvPr>
          <p:cNvSpPr txBox="1">
            <a:spLocks noChangeArrowheads="1"/>
          </p:cNvSpPr>
          <p:nvPr/>
        </p:nvSpPr>
        <p:spPr>
          <a:xfrm>
            <a:off x="414779" y="341128"/>
            <a:ext cx="11462994"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 2023</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https://BibleStudyLessons.com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37C80F82-5100-37F3-00DD-7F94110FA836}"/>
              </a:ext>
            </a:extLst>
          </p:cNvPr>
          <p:cNvSpPr txBox="1"/>
          <p:nvPr/>
        </p:nvSpPr>
        <p:spPr>
          <a:xfrm>
            <a:off x="1036948" y="6342736"/>
            <a:ext cx="261122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4057443426"/>
      </p:ext>
    </p:extLst>
  </p:cSld>
  <p:clrMapOvr>
    <a:masterClrMapping/>
  </p:clrMapOvr>
  <p:transition/>
</p:sld>
</file>

<file path=ppt/theme/theme1.xml><?xml version="1.0" encoding="utf-8"?>
<a:theme xmlns:a="http://schemas.openxmlformats.org/drawingml/2006/main" name="Diseño predeterminado">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Belgium-Tahoma">
      <a:majorFont>
        <a:latin typeface="Belgium"/>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0187E87F-A894-49E8-94CB-8A7BF664D9C3}" vid="{3CA4E13A-0153-4273-921C-F90283BD701C}"/>
    </a:ext>
  </a:extLst>
</a:theme>
</file>

<file path=docProps/app.xml><?xml version="1.0" encoding="utf-8"?>
<Properties xmlns="http://schemas.openxmlformats.org/officeDocument/2006/extended-properties" xmlns:vt="http://schemas.openxmlformats.org/officeDocument/2006/docPropsVTypes">
  <Template>Green-10.per-fppt</Template>
  <TotalTime>360</TotalTime>
  <Words>1656</Words>
  <Application>Microsoft Office PowerPoint</Application>
  <PresentationFormat>Widescreen</PresentationFormat>
  <Paragraphs>110</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Belgium</vt:lpstr>
      <vt:lpstr>Comic Sans MS</vt:lpstr>
      <vt:lpstr>Tahoma</vt:lpstr>
      <vt:lpstr>Diseño predeterminado</vt:lpstr>
      <vt:lpstr>PowerPoint Presentation</vt:lpstr>
      <vt:lpstr>Priests and Priesthood  in the Gospel</vt:lpstr>
      <vt:lpstr>PowerPoint Presentation</vt:lpstr>
      <vt:lpstr>PowerPoint Presentation</vt:lpstr>
      <vt:lpstr>PowerPoint Presentation</vt:lpstr>
      <vt:lpstr>PowerPoint Presentation</vt:lpstr>
      <vt:lpstr>PowerPoint Presentation</vt:lpstr>
      <vt:lpstr>PowerPoint Presentation</vt:lpstr>
      <vt:lpstr>Priests and Priesthood  in the Gospel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Priests and Priesthood  in the Gospel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Priests and Priesthood in the Gospel; David E. Pratte, https://gospelway.com</dc:title>
  <dc:subject>Priests and Priesthood in the Gospel; David E. Pratte, https://gospelway.com</dc:subject>
  <dc:creator>David Pratte</dc:creator>
  <cp:keywords>priests priesthood duties sacrifices worship prayer teaching Bible study Levitical Aaronic Melchizedek forgiveness high priest</cp:keywords>
  <cp:lastModifiedBy>David Pratte</cp:lastModifiedBy>
  <cp:revision>132</cp:revision>
  <dcterms:created xsi:type="dcterms:W3CDTF">2023-04-07T19:43:07Z</dcterms:created>
  <dcterms:modified xsi:type="dcterms:W3CDTF">2023-05-01T16:28:44Z</dcterms:modified>
</cp:coreProperties>
</file>