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256" r:id="rId3"/>
    <p:sldId id="257" r:id="rId4"/>
    <p:sldId id="258" r:id="rId5"/>
    <p:sldId id="260" r:id="rId6"/>
    <p:sldId id="259" r:id="rId7"/>
    <p:sldId id="261" r:id="rId8"/>
    <p:sldId id="263" r:id="rId9"/>
    <p:sldId id="264" r:id="rId10"/>
    <p:sldId id="266" r:id="rId11"/>
    <p:sldId id="262" r:id="rId12"/>
    <p:sldId id="267" r:id="rId13"/>
    <p:sldId id="268" r:id="rId14"/>
    <p:sldId id="269" r:id="rId15"/>
    <p:sldId id="271" r:id="rId16"/>
    <p:sldId id="270" r:id="rId17"/>
    <p:sldId id="273" r:id="rId18"/>
    <p:sldId id="272" r:id="rId19"/>
    <p:sldId id="274" r:id="rId20"/>
    <p:sldId id="276" r:id="rId21"/>
  </p:sldIdLst>
  <p:sldSz cx="9144000" cy="6858000" type="screen4x3"/>
  <p:notesSz cx="6858000" cy="9144000"/>
  <p:defaultTextStyle>
    <a:defPPr>
      <a:defRPr lang="es-ES"/>
    </a:defPPr>
    <a:lvl1pPr algn="l" rtl="0" fontAlgn="base">
      <a:spcBef>
        <a:spcPct val="0"/>
      </a:spcBef>
      <a:spcAft>
        <a:spcPct val="0"/>
      </a:spcAft>
      <a:defRPr sz="48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sz="48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sz="48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sz="48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sz="48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48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48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48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48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2C16"/>
    <a:srgbClr val="0C788E"/>
    <a:srgbClr val="006666"/>
    <a:srgbClr val="0099CC"/>
    <a:srgbClr val="660066"/>
    <a:srgbClr val="660033"/>
    <a:srgbClr val="015153"/>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52" autoAdjust="0"/>
  </p:normalViewPr>
  <p:slideViewPr>
    <p:cSldViewPr showGuides="1">
      <p:cViewPr varScale="1">
        <p:scale>
          <a:sx n="58" d="100"/>
          <a:sy n="58" d="100"/>
        </p:scale>
        <p:origin x="1077" y="4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729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1778F5E7-3A74-4F78-9868-8EE88747B690}" type="slidenum">
              <a:rPr lang="es-ES" altLang="en-US"/>
              <a:pPr/>
              <a:t>‹#›</a:t>
            </a:fld>
            <a:endParaRPr lang="es-ES" altLang="en-US"/>
          </a:p>
        </p:txBody>
      </p:sp>
    </p:spTree>
    <p:extLst>
      <p:ext uri="{BB962C8B-B14F-4D97-AF65-F5344CB8AC3E}">
        <p14:creationId xmlns:p14="http://schemas.microsoft.com/office/powerpoint/2010/main" val="28151989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F4BCFD89-4441-473F-90BD-674324733921}" type="slidenum">
              <a:rPr lang="es-ES" altLang="en-US"/>
              <a:pPr/>
              <a:t>‹#›</a:t>
            </a:fld>
            <a:endParaRPr lang="es-ES" altLang="en-US"/>
          </a:p>
        </p:txBody>
      </p:sp>
    </p:spTree>
    <p:extLst>
      <p:ext uri="{BB962C8B-B14F-4D97-AF65-F5344CB8AC3E}">
        <p14:creationId xmlns:p14="http://schemas.microsoft.com/office/powerpoint/2010/main" val="30264620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BFCBB26D-0394-46B9-81AD-A24947B15F8E}" type="slidenum">
              <a:rPr lang="es-ES" altLang="en-US"/>
              <a:pPr/>
              <a:t>‹#›</a:t>
            </a:fld>
            <a:endParaRPr lang="es-ES" altLang="en-US"/>
          </a:p>
        </p:txBody>
      </p:sp>
    </p:spTree>
    <p:extLst>
      <p:ext uri="{BB962C8B-B14F-4D97-AF65-F5344CB8AC3E}">
        <p14:creationId xmlns:p14="http://schemas.microsoft.com/office/powerpoint/2010/main" val="12352144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DBEFEC6D-B7BE-4874-9DBB-2FD14E3D03E5}" type="slidenum">
              <a:rPr lang="es-ES" altLang="en-US"/>
              <a:pPr/>
              <a:t>‹#›</a:t>
            </a:fld>
            <a:endParaRPr lang="es-ES" altLang="en-US"/>
          </a:p>
        </p:txBody>
      </p:sp>
    </p:spTree>
    <p:extLst>
      <p:ext uri="{BB962C8B-B14F-4D97-AF65-F5344CB8AC3E}">
        <p14:creationId xmlns:p14="http://schemas.microsoft.com/office/powerpoint/2010/main" val="40650644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s-ES" altLang="en-US"/>
          </a:p>
        </p:txBody>
      </p:sp>
      <p:sp>
        <p:nvSpPr>
          <p:cNvPr id="8" name="Footer Placeholder 7"/>
          <p:cNvSpPr>
            <a:spLocks noGrp="1"/>
          </p:cNvSpPr>
          <p:nvPr>
            <p:ph type="ftr" sz="quarter" idx="11"/>
          </p:nvPr>
        </p:nvSpPr>
        <p:spPr/>
        <p:txBody>
          <a:bodyPr/>
          <a:lstStyle>
            <a:lvl1pPr>
              <a:defRPr/>
            </a:lvl1pPr>
          </a:lstStyle>
          <a:p>
            <a:endParaRPr lang="es-ES" altLang="en-US"/>
          </a:p>
        </p:txBody>
      </p:sp>
      <p:sp>
        <p:nvSpPr>
          <p:cNvPr id="9" name="Slide Number Placeholder 8"/>
          <p:cNvSpPr>
            <a:spLocks noGrp="1"/>
          </p:cNvSpPr>
          <p:nvPr>
            <p:ph type="sldNum" sz="quarter" idx="12"/>
          </p:nvPr>
        </p:nvSpPr>
        <p:spPr/>
        <p:txBody>
          <a:bodyPr/>
          <a:lstStyle>
            <a:lvl1pPr>
              <a:defRPr/>
            </a:lvl1pPr>
          </a:lstStyle>
          <a:p>
            <a:fld id="{EA56179C-C75B-43AC-8E41-76F4DBDFA881}" type="slidenum">
              <a:rPr lang="es-ES" altLang="en-US"/>
              <a:pPr/>
              <a:t>‹#›</a:t>
            </a:fld>
            <a:endParaRPr lang="es-ES" altLang="en-US"/>
          </a:p>
        </p:txBody>
      </p:sp>
    </p:spTree>
    <p:extLst>
      <p:ext uri="{BB962C8B-B14F-4D97-AF65-F5344CB8AC3E}">
        <p14:creationId xmlns:p14="http://schemas.microsoft.com/office/powerpoint/2010/main" val="36029871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s-ES" altLang="en-US"/>
          </a:p>
        </p:txBody>
      </p:sp>
      <p:sp>
        <p:nvSpPr>
          <p:cNvPr id="4" name="Footer Placeholder 3"/>
          <p:cNvSpPr>
            <a:spLocks noGrp="1"/>
          </p:cNvSpPr>
          <p:nvPr>
            <p:ph type="ftr" sz="quarter" idx="11"/>
          </p:nvPr>
        </p:nvSpPr>
        <p:spPr/>
        <p:txBody>
          <a:bodyPr/>
          <a:lstStyle>
            <a:lvl1pPr>
              <a:defRPr/>
            </a:lvl1pPr>
          </a:lstStyle>
          <a:p>
            <a:endParaRPr lang="es-ES" altLang="en-US"/>
          </a:p>
        </p:txBody>
      </p:sp>
      <p:sp>
        <p:nvSpPr>
          <p:cNvPr id="5" name="Slide Number Placeholder 4"/>
          <p:cNvSpPr>
            <a:spLocks noGrp="1"/>
          </p:cNvSpPr>
          <p:nvPr>
            <p:ph type="sldNum" sz="quarter" idx="12"/>
          </p:nvPr>
        </p:nvSpPr>
        <p:spPr/>
        <p:txBody>
          <a:bodyPr/>
          <a:lstStyle>
            <a:lvl1pPr>
              <a:defRPr/>
            </a:lvl1pPr>
          </a:lstStyle>
          <a:p>
            <a:fld id="{95590E72-AE41-4121-9C01-AD066E9F819B}" type="slidenum">
              <a:rPr lang="es-ES" altLang="en-US"/>
              <a:pPr/>
              <a:t>‹#›</a:t>
            </a:fld>
            <a:endParaRPr lang="es-ES" altLang="en-US"/>
          </a:p>
        </p:txBody>
      </p:sp>
    </p:spTree>
    <p:extLst>
      <p:ext uri="{BB962C8B-B14F-4D97-AF65-F5344CB8AC3E}">
        <p14:creationId xmlns:p14="http://schemas.microsoft.com/office/powerpoint/2010/main" val="23645123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s-ES" altLang="en-US"/>
          </a:p>
        </p:txBody>
      </p:sp>
      <p:sp>
        <p:nvSpPr>
          <p:cNvPr id="3" name="Footer Placeholder 2"/>
          <p:cNvSpPr>
            <a:spLocks noGrp="1"/>
          </p:cNvSpPr>
          <p:nvPr>
            <p:ph type="ftr" sz="quarter" idx="11"/>
          </p:nvPr>
        </p:nvSpPr>
        <p:spPr/>
        <p:txBody>
          <a:bodyPr/>
          <a:lstStyle>
            <a:lvl1pPr>
              <a:defRPr/>
            </a:lvl1pPr>
          </a:lstStyle>
          <a:p>
            <a:endParaRPr lang="es-ES" altLang="en-US"/>
          </a:p>
        </p:txBody>
      </p:sp>
      <p:sp>
        <p:nvSpPr>
          <p:cNvPr id="4" name="Slide Number Placeholder 3"/>
          <p:cNvSpPr>
            <a:spLocks noGrp="1"/>
          </p:cNvSpPr>
          <p:nvPr>
            <p:ph type="sldNum" sz="quarter" idx="12"/>
          </p:nvPr>
        </p:nvSpPr>
        <p:spPr/>
        <p:txBody>
          <a:bodyPr/>
          <a:lstStyle>
            <a:lvl1pPr>
              <a:defRPr/>
            </a:lvl1pPr>
          </a:lstStyle>
          <a:p>
            <a:fld id="{26263E69-CB98-4355-A530-ED89B60029AC}" type="slidenum">
              <a:rPr lang="es-ES" altLang="en-US"/>
              <a:pPr/>
              <a:t>‹#›</a:t>
            </a:fld>
            <a:endParaRPr lang="es-ES" altLang="en-US"/>
          </a:p>
        </p:txBody>
      </p:sp>
    </p:spTree>
    <p:extLst>
      <p:ext uri="{BB962C8B-B14F-4D97-AF65-F5344CB8AC3E}">
        <p14:creationId xmlns:p14="http://schemas.microsoft.com/office/powerpoint/2010/main" val="24701252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84CA8848-75DD-45C3-BDBA-F816C09BAF29}" type="slidenum">
              <a:rPr lang="es-ES" altLang="en-US"/>
              <a:pPr/>
              <a:t>‹#›</a:t>
            </a:fld>
            <a:endParaRPr lang="es-ES" altLang="en-US"/>
          </a:p>
        </p:txBody>
      </p:sp>
    </p:spTree>
    <p:extLst>
      <p:ext uri="{BB962C8B-B14F-4D97-AF65-F5344CB8AC3E}">
        <p14:creationId xmlns:p14="http://schemas.microsoft.com/office/powerpoint/2010/main" val="42900633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F1F3855A-F6AE-45E8-A5E1-B8CCF064C8A6}" type="slidenum">
              <a:rPr lang="es-ES" altLang="en-US"/>
              <a:pPr/>
              <a:t>‹#›</a:t>
            </a:fld>
            <a:endParaRPr lang="es-ES" altLang="en-US"/>
          </a:p>
        </p:txBody>
      </p:sp>
    </p:spTree>
    <p:extLst>
      <p:ext uri="{BB962C8B-B14F-4D97-AF65-F5344CB8AC3E}">
        <p14:creationId xmlns:p14="http://schemas.microsoft.com/office/powerpoint/2010/main" val="14717995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B8AD6280-F7E9-4F4C-8701-05655D97DD59}" type="slidenum">
              <a:rPr lang="es-ES" altLang="en-US"/>
              <a:pPr/>
              <a:t>‹#›</a:t>
            </a:fld>
            <a:endParaRPr lang="es-ES" altLang="en-US"/>
          </a:p>
        </p:txBody>
      </p:sp>
    </p:spTree>
    <p:extLst>
      <p:ext uri="{BB962C8B-B14F-4D97-AF65-F5344CB8AC3E}">
        <p14:creationId xmlns:p14="http://schemas.microsoft.com/office/powerpoint/2010/main" val="4927752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4C349AD0-4915-4C32-AB4D-12377F26AD33}" type="slidenum">
              <a:rPr lang="es-ES" altLang="en-US"/>
              <a:pPr/>
              <a:t>‹#›</a:t>
            </a:fld>
            <a:endParaRPr lang="es-ES" altLang="en-US"/>
          </a:p>
        </p:txBody>
      </p:sp>
    </p:spTree>
    <p:extLst>
      <p:ext uri="{BB962C8B-B14F-4D97-AF65-F5344CB8AC3E}">
        <p14:creationId xmlns:p14="http://schemas.microsoft.com/office/powerpoint/2010/main" val="31314109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n-US"/>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n-US"/>
              <a:t>Haga clic para modificar el estilo de texto del patrón</a:t>
            </a:r>
          </a:p>
          <a:p>
            <a:pPr lvl="1"/>
            <a:r>
              <a:rPr lang="es-ES" altLang="en-US"/>
              <a:t>Segundo nivel</a:t>
            </a:r>
          </a:p>
          <a:p>
            <a:pPr lvl="2"/>
            <a:r>
              <a:rPr lang="es-ES" altLang="en-US"/>
              <a:t>Tercer nivel</a:t>
            </a:r>
          </a:p>
          <a:p>
            <a:pPr lvl="3"/>
            <a:r>
              <a:rPr lang="es-ES" altLang="en-US"/>
              <a:t>Cuarto nivel</a:t>
            </a:r>
          </a:p>
          <a:p>
            <a:pPr lvl="4"/>
            <a:r>
              <a:rPr lang="es-ES" altLang="en-US"/>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s-E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s-E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C1D21E28-EF4E-48F5-9568-B77E4E95288A}" type="slidenum">
              <a:rPr lang="es-ES" altLang="en-US"/>
              <a:pPr/>
              <a:t>‹#›</a:t>
            </a:fld>
            <a:endParaRPr lang="es-E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Reasons-Attend-Announce.ppt" TargetMode="External"/><Relationship Id="rId2" Type="http://schemas.openxmlformats.org/officeDocument/2006/relationships/hyperlink" Target="Announcements.pptx"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biblestudylessons.com/"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pewresearch.org/fact-tank/2020/06/24/recent-protest-attendees-are-more-racially-and-ethnically-diverse-younger-than-americans-overal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breitbart.com/clips/2020/06/24/black-lives-matter-leader-if-america-doesnt-give-us-what-we-want-we-will-burn-down-this-syste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dailysignal.com/2020/06/25/4-things-the-liberal-media-wont-tell-you-about-black-lives-matter/?utm_source=rss&amp;utm_medium=rss&amp;utm_campaign=4-things-the-liberal-media-wont-tell-you-about-black-lives-matter?utm_source=TDS_Email&amp;utm_medium=email&amp;utm_campaign=MorningBell&amp;mkt_tok=eyJpIjoiTlRkbU9EWmlZekE0TWpaayIsInQiOiIyemtLVDFtWFI2cmFlaklaVGJRNk9zZWwxWEtxeXZXeFVkSklhT0xGckZnVlVUQ2ZTYThic016czlrWkJOcGJOTHgwNFY3RE40UTFwcHJWc1ZCMXdFWWpGVmF3VlVFd1ozbkUyUkFsaVdOcU1aK1lISFMxbktJTmVibFpGR2dYRCJ9"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justthenews.com/politics-policy/video-resurfaces-which-black-lives-matter-founder-says-groups-creators-are-trained"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blacklivesmatter.com/what-we-believe/"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biblestudylessons.com/powerpoint" TargetMode="External"/><Relationship Id="rId2" Type="http://schemas.openxmlformats.org/officeDocument/2006/relationships/hyperlink" Target="http://www.biblestudylessons.com/" TargetMode="External"/><Relationship Id="rId1" Type="http://schemas.openxmlformats.org/officeDocument/2006/relationships/slideLayout" Target="../slideLayouts/slideLayout2.xml"/><Relationship Id="rId4" Type="http://schemas.openxmlformats.org/officeDocument/2006/relationships/hyperlink" Target="https://www.biblestudylesso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6">
            <a:hlinkClick r:id="rId2" action="ppaction://hlinkpres?slideindex=1&amp;slidetitle="/>
          </p:cNvPr>
          <p:cNvSpPr>
            <a:spLocks noChangeArrowheads="1"/>
          </p:cNvSpPr>
          <p:nvPr/>
        </p:nvSpPr>
        <p:spPr bwMode="auto">
          <a:xfrm>
            <a:off x="0" y="3429000"/>
            <a:ext cx="4572000" cy="3429000"/>
          </a:xfrm>
          <a:prstGeom prst="rect">
            <a:avLst/>
          </a:prstGeom>
          <a:solidFill>
            <a:srgbClr val="000000"/>
          </a:solidFill>
          <a:ln w="9525">
            <a:noFill/>
            <a:miter lim="800000"/>
            <a:headEnd/>
            <a:tailEnd/>
          </a:ln>
        </p:spPr>
        <p:txBody>
          <a:bodyPr wrap="none" anchor="ctr"/>
          <a:lstStyle/>
          <a:p>
            <a:endParaRPr lang="en-US"/>
          </a:p>
        </p:txBody>
      </p:sp>
      <p:sp>
        <p:nvSpPr>
          <p:cNvPr id="2051" name="Rectangle 7"/>
          <p:cNvSpPr>
            <a:spLocks noChangeArrowheads="1"/>
          </p:cNvSpPr>
          <p:nvPr/>
        </p:nvSpPr>
        <p:spPr bwMode="auto">
          <a:xfrm>
            <a:off x="0" y="0"/>
            <a:ext cx="9144000" cy="3657600"/>
          </a:xfrm>
          <a:prstGeom prst="rect">
            <a:avLst/>
          </a:prstGeom>
          <a:solidFill>
            <a:srgbClr val="000000"/>
          </a:solidFill>
          <a:ln w="9525">
            <a:noFill/>
            <a:miter lim="800000"/>
            <a:headEnd/>
            <a:tailEnd/>
          </a:ln>
        </p:spPr>
        <p:txBody>
          <a:bodyPr wrap="none" anchor="ctr"/>
          <a:lstStyle/>
          <a:p>
            <a:endParaRPr lang="en-US"/>
          </a:p>
        </p:txBody>
      </p:sp>
      <p:sp>
        <p:nvSpPr>
          <p:cNvPr id="2052" name="Rectangle 6">
            <a:hlinkClick r:id="rId3" action="ppaction://hlinkpres?slideindex=1&amp;slidetitle="/>
          </p:cNvPr>
          <p:cNvSpPr>
            <a:spLocks noChangeArrowheads="1"/>
          </p:cNvSpPr>
          <p:nvPr/>
        </p:nvSpPr>
        <p:spPr bwMode="auto">
          <a:xfrm>
            <a:off x="4564062" y="3436938"/>
            <a:ext cx="4579937" cy="3429000"/>
          </a:xfrm>
          <a:prstGeom prst="rect">
            <a:avLst/>
          </a:prstGeom>
          <a:solidFill>
            <a:srgbClr val="000000"/>
          </a:solidFill>
          <a:ln w="9525">
            <a:noFill/>
            <a:miter lim="800000"/>
            <a:headEnd/>
            <a:tailEnd/>
          </a:ln>
        </p:spPr>
        <p:txBody>
          <a:bodyPr wrap="none" anchor="ctr"/>
          <a:lstStyle/>
          <a:p>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6AC75-B3AC-43CE-99C2-98FC034E02E4}"/>
              </a:ext>
            </a:extLst>
          </p:cNvPr>
          <p:cNvSpPr>
            <a:spLocks noGrp="1"/>
          </p:cNvSpPr>
          <p:nvPr>
            <p:ph type="ctrTitle"/>
          </p:nvPr>
        </p:nvSpPr>
        <p:spPr>
          <a:xfrm>
            <a:off x="1143000" y="457200"/>
            <a:ext cx="6858000" cy="1323439"/>
          </a:xfrm>
        </p:spPr>
        <p:txBody>
          <a:bodyPr anchor="ctr" anchorCtr="1">
            <a:spAutoFit/>
          </a:bodyPr>
          <a:lstStyle/>
          <a:p>
            <a:r>
              <a:rPr lang="es-UY" altLang="en-US" sz="4000" dirty="0" err="1">
                <a:solidFill>
                  <a:schemeClr val="bg1"/>
                </a:solidFill>
              </a:rPr>
              <a:t>Relationships</a:t>
            </a:r>
            <a:r>
              <a:rPr lang="es-UY" altLang="en-US" sz="4000" dirty="0">
                <a:solidFill>
                  <a:schemeClr val="bg1"/>
                </a:solidFill>
              </a:rPr>
              <a:t> </a:t>
            </a:r>
            <a:r>
              <a:rPr lang="es-UY" altLang="en-US" sz="4000" dirty="0" err="1">
                <a:solidFill>
                  <a:schemeClr val="bg1"/>
                </a:solidFill>
              </a:rPr>
              <a:t>between</a:t>
            </a:r>
            <a:r>
              <a:rPr lang="es-UY" altLang="en-US" sz="4000" dirty="0">
                <a:solidFill>
                  <a:schemeClr val="bg1"/>
                </a:solidFill>
              </a:rPr>
              <a:t> </a:t>
            </a:r>
            <a:r>
              <a:rPr lang="es-UY" altLang="en-US" sz="4000" dirty="0" err="1">
                <a:solidFill>
                  <a:schemeClr val="bg1"/>
                </a:solidFill>
              </a:rPr>
              <a:t>Races</a:t>
            </a:r>
            <a:r>
              <a:rPr lang="es-UY" altLang="en-US" sz="4000" dirty="0">
                <a:solidFill>
                  <a:schemeClr val="bg1"/>
                </a:solidFill>
              </a:rPr>
              <a:t> and </a:t>
            </a:r>
            <a:r>
              <a:rPr lang="es-UY" altLang="en-US" sz="4000" dirty="0" err="1">
                <a:solidFill>
                  <a:schemeClr val="bg1"/>
                </a:solidFill>
              </a:rPr>
              <a:t>Nationalities</a:t>
            </a:r>
            <a:endParaRPr lang="en-US" sz="4000" dirty="0"/>
          </a:p>
        </p:txBody>
      </p:sp>
      <p:sp>
        <p:nvSpPr>
          <p:cNvPr id="3" name="TextBox 2">
            <a:extLst>
              <a:ext uri="{FF2B5EF4-FFF2-40B4-BE49-F238E27FC236}">
                <a16:creationId xmlns:a16="http://schemas.microsoft.com/office/drawing/2014/main" id="{89A43AE5-3157-4B08-BC0F-FE16CA759D88}"/>
              </a:ext>
            </a:extLst>
          </p:cNvPr>
          <p:cNvSpPr txBox="1"/>
          <p:nvPr/>
        </p:nvSpPr>
        <p:spPr>
          <a:xfrm>
            <a:off x="457200" y="4262497"/>
            <a:ext cx="8229600" cy="2062103"/>
          </a:xfrm>
          <a:prstGeom prst="rect">
            <a:avLst/>
          </a:prstGeom>
          <a:noFill/>
        </p:spPr>
        <p:txBody>
          <a:bodyPr wrap="square" rtlCol="0">
            <a:spAutoFit/>
          </a:bodyPr>
          <a:lstStyle/>
          <a:p>
            <a:pPr algn="ctr"/>
            <a:r>
              <a:rPr lang="en-US" sz="3200" b="1" i="1" dirty="0">
                <a:solidFill>
                  <a:srgbClr val="FFFF00"/>
                </a:solidFill>
                <a:latin typeface="+mn-lt"/>
              </a:rPr>
              <a:t>The greatest problem faced by all people is sin. And the only real solution is salvation through Jesus and obedience to the gospel.</a:t>
            </a:r>
            <a:endParaRPr lang="en-US" sz="3200" dirty="0">
              <a:solidFill>
                <a:srgbClr val="FFFF00"/>
              </a:solidFill>
              <a:latin typeface="+mn-lt"/>
            </a:endParaRPr>
          </a:p>
        </p:txBody>
      </p:sp>
      <p:pic>
        <p:nvPicPr>
          <p:cNvPr id="5" name="Picture 4">
            <a:extLst>
              <a:ext uri="{FF2B5EF4-FFF2-40B4-BE49-F238E27FC236}">
                <a16:creationId xmlns:a16="http://schemas.microsoft.com/office/drawing/2014/main" id="{7026A40A-67AF-42CE-9B22-2A6F9078FF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2280" y="1905000"/>
            <a:ext cx="3017520" cy="2017967"/>
          </a:xfrm>
          <a:prstGeom prst="rect">
            <a:avLst/>
          </a:prstGeom>
        </p:spPr>
      </p:pic>
      <p:sp>
        <p:nvSpPr>
          <p:cNvPr id="6" name="TextBox 5">
            <a:extLst>
              <a:ext uri="{FF2B5EF4-FFF2-40B4-BE49-F238E27FC236}">
                <a16:creationId xmlns:a16="http://schemas.microsoft.com/office/drawing/2014/main" id="{BBE94155-6629-46E1-BCE6-62C46FE3418C}"/>
              </a:ext>
            </a:extLst>
          </p:cNvPr>
          <p:cNvSpPr txBox="1"/>
          <p:nvPr/>
        </p:nvSpPr>
        <p:spPr>
          <a:xfrm>
            <a:off x="152400" y="6352163"/>
            <a:ext cx="2697804" cy="276999"/>
          </a:xfrm>
          <a:prstGeom prst="rect">
            <a:avLst/>
          </a:prstGeom>
          <a:solidFill>
            <a:schemeClr val="bg1"/>
          </a:solidFill>
        </p:spPr>
        <p:txBody>
          <a:bodyPr wrap="square" rtlCol="0">
            <a:spAutoFit/>
          </a:bodyPr>
          <a:lstStyle/>
          <a:p>
            <a:pPr algn="ctr"/>
            <a:r>
              <a:rPr lang="en-US" sz="1200" b="1" dirty="0">
                <a:solidFill>
                  <a:srgbClr val="002060"/>
                </a:solidFill>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www.BibleStudyLessons.com</a:t>
            </a:r>
            <a:r>
              <a:rPr lang="en-US" sz="1200" b="1" dirty="0">
                <a:solidFill>
                  <a:srgbClr val="002060"/>
                </a:solidFill>
                <a:latin typeface="Tahoma" panose="020B0604030504040204" pitchFamily="34" charset="0"/>
                <a:ea typeface="Tahoma" panose="020B0604030504040204" pitchFamily="34" charset="0"/>
                <a:cs typeface="Tahoma" panose="020B0604030504040204" pitchFamily="34" charset="0"/>
              </a:rPr>
              <a:t>  </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57200" y="188913"/>
            <a:ext cx="8229600" cy="981075"/>
          </a:xfrm>
        </p:spPr>
        <p:txBody>
          <a:bodyPr/>
          <a:lstStyle/>
          <a:p>
            <a:r>
              <a:rPr lang="en-US" altLang="en-US" sz="4000" dirty="0">
                <a:solidFill>
                  <a:srgbClr val="FFFF00"/>
                </a:solidFill>
              </a:rPr>
              <a:t>Problems of Black People</a:t>
            </a:r>
          </a:p>
        </p:txBody>
      </p:sp>
      <p:sp>
        <p:nvSpPr>
          <p:cNvPr id="106499" name="Rectangle 3"/>
          <p:cNvSpPr>
            <a:spLocks noGrp="1" noChangeArrowheads="1"/>
          </p:cNvSpPr>
          <p:nvPr>
            <p:ph type="body" idx="1"/>
          </p:nvPr>
        </p:nvSpPr>
        <p:spPr>
          <a:xfrm>
            <a:off x="457200" y="1600200"/>
            <a:ext cx="8229600" cy="4819781"/>
          </a:xfrm>
        </p:spPr>
        <p:txBody>
          <a:bodyPr>
            <a:spAutoFit/>
          </a:bodyPr>
          <a:lstStyle/>
          <a:p>
            <a:pPr marL="0" indent="0" algn="ctr" hangingPunct="0">
              <a:buNone/>
            </a:pPr>
            <a:r>
              <a:rPr lang="en-US" sz="2400" b="1" dirty="0"/>
              <a:t>Injustice and Mistreatment by Police, Judges, and Other Races</a:t>
            </a:r>
            <a:br>
              <a:rPr lang="en-US" sz="2400" dirty="0"/>
            </a:br>
            <a:r>
              <a:rPr lang="en-US" sz="2400" dirty="0">
                <a:solidFill>
                  <a:schemeClr val="accent2"/>
                </a:solidFill>
                <a:latin typeface="Comic Sans MS" panose="030F0702030302020204" pitchFamily="66" charset="0"/>
              </a:rPr>
              <a:t>Genesis 1:26,27; Deuteronomy 1:16,17; James 2:1.8-12; Acts 10:28 </a:t>
            </a:r>
          </a:p>
          <a:p>
            <a:pPr marL="0" indent="0" algn="ctr" hangingPunct="0">
              <a:buNone/>
            </a:pPr>
            <a:r>
              <a:rPr lang="en-US" sz="2400" b="1" dirty="0"/>
              <a:t>Family Breakdown, Out-of-Wedlock Births, Father Desertion</a:t>
            </a:r>
            <a:br>
              <a:rPr lang="en-US" sz="2400" dirty="0"/>
            </a:br>
            <a:r>
              <a:rPr lang="en-US" sz="2400" dirty="0">
                <a:solidFill>
                  <a:schemeClr val="accent2"/>
                </a:solidFill>
                <a:latin typeface="Comic Sans MS" panose="030F0702030302020204" pitchFamily="66" charset="0"/>
              </a:rPr>
              <a:t>Hebrews 13:4; 1 Timothy 5:8</a:t>
            </a:r>
          </a:p>
          <a:p>
            <a:pPr marL="0" indent="0" algn="ctr" hangingPunct="0">
              <a:buNone/>
            </a:pPr>
            <a:r>
              <a:rPr lang="en-US" sz="2400" b="1" dirty="0"/>
              <a:t>Crime, Violence, Gangs, Drug Abuse</a:t>
            </a:r>
            <a:br>
              <a:rPr lang="en-US" sz="2400" dirty="0"/>
            </a:br>
            <a:r>
              <a:rPr lang="en-US" sz="2400" dirty="0">
                <a:solidFill>
                  <a:schemeClr val="accent2"/>
                </a:solidFill>
                <a:latin typeface="Comic Sans MS" panose="030F0702030302020204" pitchFamily="66" charset="0"/>
              </a:rPr>
              <a:t>Proverbs 22:6</a:t>
            </a:r>
          </a:p>
          <a:p>
            <a:pPr marL="0" indent="0" algn="ctr" hangingPunct="0">
              <a:buNone/>
            </a:pPr>
            <a:r>
              <a:rPr lang="en-US" sz="2400" b="1" dirty="0"/>
              <a:t>Lack of Appreciation </a:t>
            </a:r>
            <a:br>
              <a:rPr lang="en-US" sz="2400" dirty="0"/>
            </a:br>
            <a:r>
              <a:rPr lang="en-US" sz="2400" dirty="0">
                <a:solidFill>
                  <a:schemeClr val="accent2"/>
                </a:solidFill>
                <a:latin typeface="Comic Sans MS" panose="030F0702030302020204" pitchFamily="66" charset="0"/>
              </a:rPr>
              <a:t>Philippians 4:6,7 </a:t>
            </a:r>
          </a:p>
          <a:p>
            <a:pPr marL="0" indent="0" algn="ctr" hangingPunct="0">
              <a:buNone/>
            </a:pPr>
            <a:r>
              <a:rPr lang="en-US" sz="2400" b="1" dirty="0"/>
              <a:t>Racism</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6499">
                                            <p:txEl>
                                              <p:pRg st="0" end="0"/>
                                            </p:txEl>
                                          </p:spTgt>
                                        </p:tgtEl>
                                        <p:attrNameLst>
                                          <p:attrName>style.visibility</p:attrName>
                                        </p:attrNameLst>
                                      </p:cBhvr>
                                      <p:to>
                                        <p:strVal val="visible"/>
                                      </p:to>
                                    </p:set>
                                    <p:animEffect transition="in" filter="wipe(down)">
                                      <p:cBhvr>
                                        <p:cTn id="7" dur="500"/>
                                        <p:tgtEl>
                                          <p:spTgt spid="1064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6499">
                                            <p:txEl>
                                              <p:pRg st="1" end="1"/>
                                            </p:txEl>
                                          </p:spTgt>
                                        </p:tgtEl>
                                        <p:attrNameLst>
                                          <p:attrName>style.visibility</p:attrName>
                                        </p:attrNameLst>
                                      </p:cBhvr>
                                      <p:to>
                                        <p:strVal val="visible"/>
                                      </p:to>
                                    </p:set>
                                    <p:animEffect transition="in" filter="wipe(down)">
                                      <p:cBhvr>
                                        <p:cTn id="12" dur="500"/>
                                        <p:tgtEl>
                                          <p:spTgt spid="1064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6499">
                                            <p:txEl>
                                              <p:pRg st="2" end="2"/>
                                            </p:txEl>
                                          </p:spTgt>
                                        </p:tgtEl>
                                        <p:attrNameLst>
                                          <p:attrName>style.visibility</p:attrName>
                                        </p:attrNameLst>
                                      </p:cBhvr>
                                      <p:to>
                                        <p:strVal val="visible"/>
                                      </p:to>
                                    </p:set>
                                    <p:animEffect transition="in" filter="wipe(down)">
                                      <p:cBhvr>
                                        <p:cTn id="17" dur="500"/>
                                        <p:tgtEl>
                                          <p:spTgt spid="1064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06499">
                                            <p:txEl>
                                              <p:pRg st="3" end="3"/>
                                            </p:txEl>
                                          </p:spTgt>
                                        </p:tgtEl>
                                        <p:attrNameLst>
                                          <p:attrName>style.visibility</p:attrName>
                                        </p:attrNameLst>
                                      </p:cBhvr>
                                      <p:to>
                                        <p:strVal val="visible"/>
                                      </p:to>
                                    </p:set>
                                    <p:animEffect transition="in" filter="wipe(down)">
                                      <p:cBhvr>
                                        <p:cTn id="22" dur="500"/>
                                        <p:tgtEl>
                                          <p:spTgt spid="10649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06499">
                                            <p:txEl>
                                              <p:pRg st="4" end="4"/>
                                            </p:txEl>
                                          </p:spTgt>
                                        </p:tgtEl>
                                        <p:attrNameLst>
                                          <p:attrName>style.visibility</p:attrName>
                                        </p:attrNameLst>
                                      </p:cBhvr>
                                      <p:to>
                                        <p:strVal val="visible"/>
                                      </p:to>
                                    </p:set>
                                    <p:animEffect transition="in" filter="wipe(down)">
                                      <p:cBhvr>
                                        <p:cTn id="27" dur="500"/>
                                        <p:tgtEl>
                                          <p:spTgt spid="1064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57200" y="466725"/>
            <a:ext cx="8229600" cy="981075"/>
          </a:xfrm>
        </p:spPr>
        <p:txBody>
          <a:bodyPr>
            <a:spAutoFit/>
          </a:bodyPr>
          <a:lstStyle/>
          <a:p>
            <a:r>
              <a:rPr lang="en-US" sz="2800" dirty="0">
                <a:solidFill>
                  <a:srgbClr val="FFFF00"/>
                </a:solidFill>
              </a:rPr>
              <a:t>Hatred, Rioting, Violence, Looting, and Destruction of Property Make Matters Worse.</a:t>
            </a:r>
            <a:endParaRPr lang="en-US" altLang="en-US" sz="2800" dirty="0">
              <a:solidFill>
                <a:srgbClr val="FFFF00"/>
              </a:solidFill>
            </a:endParaRPr>
          </a:p>
        </p:txBody>
      </p:sp>
      <p:sp>
        <p:nvSpPr>
          <p:cNvPr id="106499" name="Rectangle 3"/>
          <p:cNvSpPr>
            <a:spLocks noGrp="1" noChangeArrowheads="1"/>
          </p:cNvSpPr>
          <p:nvPr>
            <p:ph type="body" idx="1"/>
          </p:nvPr>
        </p:nvSpPr>
        <p:spPr>
          <a:xfrm>
            <a:off x="457200" y="1783949"/>
            <a:ext cx="8229600" cy="5176802"/>
          </a:xfrm>
        </p:spPr>
        <p:txBody>
          <a:bodyPr>
            <a:spAutoFit/>
          </a:bodyPr>
          <a:lstStyle/>
          <a:p>
            <a:pPr marL="0" indent="0" algn="ctr" hangingPunct="0">
              <a:buNone/>
            </a:pPr>
            <a:r>
              <a:rPr lang="en-US" sz="2400" dirty="0">
                <a:solidFill>
                  <a:schemeClr val="accent2"/>
                </a:solidFill>
              </a:rPr>
              <a:t>Romans 13:1,2,5 – </a:t>
            </a:r>
            <a:r>
              <a:rPr lang="en-US" sz="2400" dirty="0">
                <a:solidFill>
                  <a:schemeClr val="bg1"/>
                </a:solidFill>
              </a:rPr>
              <a:t>Be subject to the higher powers because they are ministers of God. </a:t>
            </a:r>
          </a:p>
          <a:p>
            <a:pPr marL="0" indent="0" algn="ctr" hangingPunct="0">
              <a:buNone/>
            </a:pPr>
            <a:r>
              <a:rPr lang="en-US" sz="2400" dirty="0">
                <a:solidFill>
                  <a:schemeClr val="accent2"/>
                </a:solidFill>
              </a:rPr>
              <a:t>Romans 12:14,17-21 – </a:t>
            </a:r>
            <a:r>
              <a:rPr lang="en-US" sz="2400" dirty="0">
                <a:solidFill>
                  <a:schemeClr val="bg1"/>
                </a:solidFill>
              </a:rPr>
              <a:t>Avenge not yourself but bless those who persecute you, not rendering evil for evil. </a:t>
            </a:r>
          </a:p>
          <a:p>
            <a:pPr marL="0" indent="0" algn="ctr" hangingPunct="0">
              <a:buNone/>
            </a:pPr>
            <a:r>
              <a:rPr lang="en-US" sz="2400" dirty="0">
                <a:solidFill>
                  <a:schemeClr val="accent2"/>
                </a:solidFill>
              </a:rPr>
              <a:t>Ephesians 4:28 – </a:t>
            </a:r>
            <a:r>
              <a:rPr lang="en-US" sz="2400" dirty="0">
                <a:solidFill>
                  <a:schemeClr val="bg1"/>
                </a:solidFill>
              </a:rPr>
              <a:t>Let him who stole steal no longer, but rather let him labor, working with his hands what is good, that he may have something to give him who has need.</a:t>
            </a:r>
          </a:p>
          <a:p>
            <a:pPr marL="0" indent="0" algn="ctr" hangingPunct="0">
              <a:buNone/>
            </a:pPr>
            <a:r>
              <a:rPr lang="en-US" sz="2000" dirty="0">
                <a:solidFill>
                  <a:schemeClr val="accent2"/>
                </a:solidFill>
              </a:rPr>
              <a:t>(Matthew 5:44; 1 Corinthians 6:9,10; Exodus 20:15; Isaiah 6:18; 1 Peter 4:15,16; Titus 2:9,10; Matthew 15:19,20; Psalm 37:21; Ezekiel 33:15; Genesis 9:2-6; Matthew 15:19,20; Revelation 21:8; 22:15; Romans 13:8-10; Exodus 23:7; 20:13; Proverbs 6:16,17; Deuteronomy 27:25; Proverbs 25:21,22; Luke 6:27; Exodus 23:4,5; 2 Kings 6:22f; 2 Chronicles 28:15; Acts 7:60; Luke 23:34)</a:t>
            </a:r>
          </a:p>
          <a:p>
            <a:pPr marL="0" indent="0" algn="ctr" hangingPunct="0">
              <a:buNone/>
            </a:pPr>
            <a:r>
              <a:rPr lang="en-US" sz="2400" dirty="0">
                <a:solidFill>
                  <a:schemeClr val="bg1"/>
                </a:solidFill>
              </a:rPr>
              <a:t> </a:t>
            </a:r>
          </a:p>
        </p:txBody>
      </p:sp>
    </p:spTree>
    <p:extLst>
      <p:ext uri="{BB962C8B-B14F-4D97-AF65-F5344CB8AC3E}">
        <p14:creationId xmlns:p14="http://schemas.microsoft.com/office/powerpoint/2010/main" val="15109303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57200" y="417493"/>
            <a:ext cx="8229600" cy="954107"/>
          </a:xfrm>
        </p:spPr>
        <p:txBody>
          <a:bodyPr>
            <a:spAutoFit/>
          </a:bodyPr>
          <a:lstStyle/>
          <a:p>
            <a:pPr hangingPunct="0"/>
            <a:r>
              <a:rPr lang="en-US" sz="2800" dirty="0">
                <a:solidFill>
                  <a:srgbClr val="FFFF00"/>
                </a:solidFill>
              </a:rPr>
              <a:t>Black People Are Once Again Being Dominated by Evil People.</a:t>
            </a:r>
          </a:p>
        </p:txBody>
      </p:sp>
      <p:sp>
        <p:nvSpPr>
          <p:cNvPr id="106499" name="Rectangle 3"/>
          <p:cNvSpPr>
            <a:spLocks noGrp="1" noChangeArrowheads="1"/>
          </p:cNvSpPr>
          <p:nvPr>
            <p:ph type="body" idx="1"/>
          </p:nvPr>
        </p:nvSpPr>
        <p:spPr>
          <a:xfrm>
            <a:off x="457200" y="1600200"/>
            <a:ext cx="8229600" cy="3010055"/>
          </a:xfrm>
        </p:spPr>
        <p:txBody>
          <a:bodyPr>
            <a:spAutoFit/>
          </a:bodyPr>
          <a:lstStyle/>
          <a:p>
            <a:pPr marL="0" indent="0" algn="ctr" hangingPunct="0">
              <a:buNone/>
            </a:pPr>
            <a:r>
              <a:rPr lang="en-US" sz="2400" b="1" dirty="0">
                <a:solidFill>
                  <a:schemeClr val="accent1"/>
                </a:solidFill>
              </a:rPr>
              <a:t>Only 1/6 of protesters are black.</a:t>
            </a:r>
            <a:br>
              <a:rPr lang="en-US" sz="2400" b="1" dirty="0">
                <a:solidFill>
                  <a:schemeClr val="accent1"/>
                </a:solidFill>
              </a:rPr>
            </a:br>
            <a:r>
              <a:rPr lang="en-US" sz="2400" b="1" dirty="0">
                <a:solidFill>
                  <a:schemeClr val="accent1"/>
                </a:solidFill>
              </a:rPr>
              <a:t>White protestors outnumber Blacks nearly 3 to 1.</a:t>
            </a:r>
            <a:br>
              <a:rPr lang="en-US" sz="2400" dirty="0"/>
            </a:br>
            <a:r>
              <a:rPr lang="en-US" sz="2000" u="sng" dirty="0">
                <a:solidFill>
                  <a:schemeClr val="bg1">
                    <a:lumMod val="60000"/>
                    <a:lumOff val="40000"/>
                  </a:schemeClr>
                </a:solidFill>
                <a:hlinkClick r:id="rId2">
                  <a:extLst>
                    <a:ext uri="{A12FA001-AC4F-418D-AE19-62706E023703}">
                      <ahyp:hlinkClr xmlns:ahyp="http://schemas.microsoft.com/office/drawing/2018/hyperlinkcolor" val="tx"/>
                    </a:ext>
                  </a:extLst>
                </a:hlinkClick>
              </a:rPr>
              <a:t>https://www.pewresearch.org/fact-tank/2020/06/24/recent-protest-attendees-are-more-racially-and-ethnically-diverse-younger-than-americans-overall/</a:t>
            </a:r>
            <a:r>
              <a:rPr lang="en-US" sz="2000" dirty="0">
                <a:solidFill>
                  <a:schemeClr val="bg1">
                    <a:lumMod val="60000"/>
                    <a:lumOff val="40000"/>
                  </a:schemeClr>
                </a:solidFill>
              </a:rPr>
              <a:t> </a:t>
            </a:r>
          </a:p>
          <a:p>
            <a:pPr marL="0" indent="0" algn="ctr" hangingPunct="0">
              <a:buNone/>
            </a:pPr>
            <a:r>
              <a:rPr lang="en-US" sz="2400" b="1" dirty="0">
                <a:solidFill>
                  <a:schemeClr val="accent1"/>
                </a:solidFill>
              </a:rPr>
              <a:t>Who really dominates this movement?</a:t>
            </a:r>
          </a:p>
          <a:p>
            <a:pPr marL="0" indent="0" algn="ctr" hangingPunct="0">
              <a:buNone/>
            </a:pPr>
            <a:r>
              <a:rPr lang="en-US" sz="2400" b="1" i="1" dirty="0"/>
              <a:t>Anarchists, Socialists, and Marxist-Leninists (Communists)</a:t>
            </a:r>
          </a:p>
        </p:txBody>
      </p:sp>
    </p:spTree>
    <p:extLst>
      <p:ext uri="{BB962C8B-B14F-4D97-AF65-F5344CB8AC3E}">
        <p14:creationId xmlns:p14="http://schemas.microsoft.com/office/powerpoint/2010/main" val="28967018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6499">
                                            <p:txEl>
                                              <p:pRg st="2" end="2"/>
                                            </p:txEl>
                                          </p:spTgt>
                                        </p:tgtEl>
                                        <p:attrNameLst>
                                          <p:attrName>style.visibility</p:attrName>
                                        </p:attrNameLst>
                                      </p:cBhvr>
                                      <p:to>
                                        <p:strVal val="visible"/>
                                      </p:to>
                                    </p:set>
                                    <p:animEffect transition="in" filter="wipe(down)">
                                      <p:cBhvr>
                                        <p:cTn id="7" dur="500"/>
                                        <p:tgtEl>
                                          <p:spTgt spid="1064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57200" y="417493"/>
            <a:ext cx="8229600" cy="954107"/>
          </a:xfrm>
        </p:spPr>
        <p:txBody>
          <a:bodyPr>
            <a:spAutoFit/>
          </a:bodyPr>
          <a:lstStyle/>
          <a:p>
            <a:pPr hangingPunct="0"/>
            <a:r>
              <a:rPr lang="en-US" sz="2800" i="1" dirty="0">
                <a:solidFill>
                  <a:srgbClr val="FFFF00"/>
                </a:solidFill>
              </a:rPr>
              <a:t>Anarchists, Socialists, and Marxist-Leninists (Communists)</a:t>
            </a:r>
            <a:endParaRPr lang="en-US" sz="2800" dirty="0">
              <a:solidFill>
                <a:srgbClr val="FFFF00"/>
              </a:solidFill>
            </a:endParaRPr>
          </a:p>
        </p:txBody>
      </p:sp>
      <p:sp>
        <p:nvSpPr>
          <p:cNvPr id="106499" name="Rectangle 3"/>
          <p:cNvSpPr>
            <a:spLocks noGrp="1" noChangeArrowheads="1"/>
          </p:cNvSpPr>
          <p:nvPr>
            <p:ph type="body" idx="1"/>
          </p:nvPr>
        </p:nvSpPr>
        <p:spPr>
          <a:xfrm>
            <a:off x="457200" y="1447800"/>
            <a:ext cx="8229600" cy="5201424"/>
          </a:xfrm>
        </p:spPr>
        <p:txBody>
          <a:bodyPr>
            <a:spAutoFit/>
          </a:bodyPr>
          <a:lstStyle/>
          <a:p>
            <a:pPr marL="0" indent="0" algn="ctr" hangingPunct="0">
              <a:spcBef>
                <a:spcPts val="1200"/>
              </a:spcBef>
              <a:buNone/>
            </a:pPr>
            <a:r>
              <a:rPr lang="en-US" sz="2400" dirty="0"/>
              <a:t>The </a:t>
            </a:r>
            <a:r>
              <a:rPr lang="en-US" sz="2400" i="1" dirty="0"/>
              <a:t>Communist Manifesto</a:t>
            </a:r>
            <a:r>
              <a:rPr lang="en-US" sz="2400" dirty="0"/>
              <a:t> concludes: “…Communists everywhere support every </a:t>
            </a:r>
            <a:r>
              <a:rPr lang="en-US" sz="2400" dirty="0">
                <a:solidFill>
                  <a:srgbClr val="FFFF00"/>
                </a:solidFill>
              </a:rPr>
              <a:t>revolutionary movement against the existing social and political order of things </a:t>
            </a:r>
            <a:r>
              <a:rPr lang="en-US" sz="2400" dirty="0"/>
              <a:t>… They openly declare that their ends can be attained only by the </a:t>
            </a:r>
            <a:r>
              <a:rPr lang="en-US" sz="2400" dirty="0">
                <a:solidFill>
                  <a:srgbClr val="FFFF00"/>
                </a:solidFill>
              </a:rPr>
              <a:t>forcible overthrow of all existing social conditions.” </a:t>
            </a:r>
            <a:r>
              <a:rPr lang="en-US" sz="2400" dirty="0"/>
              <a:t>(p. 36). </a:t>
            </a:r>
          </a:p>
          <a:p>
            <a:pPr marL="0" indent="0" algn="ctr" hangingPunct="0">
              <a:spcBef>
                <a:spcPts val="1200"/>
              </a:spcBef>
              <a:buNone/>
            </a:pPr>
            <a:r>
              <a:rPr lang="en-US" sz="2400" dirty="0"/>
              <a:t>Lenin said: “</a:t>
            </a:r>
            <a:r>
              <a:rPr lang="en-US" sz="2400" dirty="0">
                <a:solidFill>
                  <a:srgbClr val="FFFF00"/>
                </a:solidFill>
              </a:rPr>
              <a:t>Riots – demonstrations – street battles … such are the stages in the development of a popular uprising … great historical questions can be solved only by violence</a:t>
            </a:r>
            <a:r>
              <a:rPr lang="en-US" sz="2400" dirty="0"/>
              <a:t>.”</a:t>
            </a:r>
          </a:p>
          <a:p>
            <a:pPr marL="0" indent="0" algn="ctr" hangingPunct="0">
              <a:spcBef>
                <a:spcPts val="1200"/>
              </a:spcBef>
              <a:buNone/>
            </a:pPr>
            <a:r>
              <a:rPr lang="en-US" sz="2400" dirty="0"/>
              <a:t>American Communists were taught to be “...</a:t>
            </a:r>
            <a:r>
              <a:rPr lang="en-US" sz="2400" dirty="0">
                <a:solidFill>
                  <a:srgbClr val="FFFF00"/>
                </a:solidFill>
              </a:rPr>
              <a:t>fighting organizations for seizing control of the state, for the overthrow of government … The leading of strikes, of unemployment agitation, and of insurrection –</a:t>
            </a:r>
            <a:r>
              <a:rPr lang="en-US" sz="2400" dirty="0">
                <a:solidFill>
                  <a:schemeClr val="tx2"/>
                </a:solidFill>
              </a:rPr>
              <a:t> such must be their activity.” </a:t>
            </a:r>
          </a:p>
        </p:txBody>
      </p:sp>
    </p:spTree>
    <p:extLst>
      <p:ext uri="{BB962C8B-B14F-4D97-AF65-F5344CB8AC3E}">
        <p14:creationId xmlns:p14="http://schemas.microsoft.com/office/powerpoint/2010/main" val="12158770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6499">
                                            <p:txEl>
                                              <p:pRg st="0" end="0"/>
                                            </p:txEl>
                                          </p:spTgt>
                                        </p:tgtEl>
                                        <p:attrNameLst>
                                          <p:attrName>style.visibility</p:attrName>
                                        </p:attrNameLst>
                                      </p:cBhvr>
                                      <p:to>
                                        <p:strVal val="visible"/>
                                      </p:to>
                                    </p:set>
                                    <p:animEffect transition="in" filter="wipe(down)">
                                      <p:cBhvr>
                                        <p:cTn id="7" dur="500"/>
                                        <p:tgtEl>
                                          <p:spTgt spid="1064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6499">
                                            <p:txEl>
                                              <p:pRg st="1" end="1"/>
                                            </p:txEl>
                                          </p:spTgt>
                                        </p:tgtEl>
                                        <p:attrNameLst>
                                          <p:attrName>style.visibility</p:attrName>
                                        </p:attrNameLst>
                                      </p:cBhvr>
                                      <p:to>
                                        <p:strVal val="visible"/>
                                      </p:to>
                                    </p:set>
                                    <p:animEffect transition="in" filter="wipe(down)">
                                      <p:cBhvr>
                                        <p:cTn id="12" dur="500"/>
                                        <p:tgtEl>
                                          <p:spTgt spid="1064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6499">
                                            <p:txEl>
                                              <p:pRg st="2" end="2"/>
                                            </p:txEl>
                                          </p:spTgt>
                                        </p:tgtEl>
                                        <p:attrNameLst>
                                          <p:attrName>style.visibility</p:attrName>
                                        </p:attrNameLst>
                                      </p:cBhvr>
                                      <p:to>
                                        <p:strVal val="visible"/>
                                      </p:to>
                                    </p:set>
                                    <p:animEffect transition="in" filter="wipe(down)">
                                      <p:cBhvr>
                                        <p:cTn id="17" dur="500"/>
                                        <p:tgtEl>
                                          <p:spTgt spid="1064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57200" y="417493"/>
            <a:ext cx="8229600" cy="954107"/>
          </a:xfrm>
        </p:spPr>
        <p:txBody>
          <a:bodyPr>
            <a:spAutoFit/>
          </a:bodyPr>
          <a:lstStyle/>
          <a:p>
            <a:pPr hangingPunct="0"/>
            <a:r>
              <a:rPr lang="en-US" sz="2800" i="1" dirty="0">
                <a:solidFill>
                  <a:srgbClr val="FFFF00"/>
                </a:solidFill>
              </a:rPr>
              <a:t>Anarchists, Socialists, and Marxist-Leninists (Communists) and the BLM - #1</a:t>
            </a:r>
            <a:endParaRPr lang="en-US" sz="2800" dirty="0">
              <a:solidFill>
                <a:srgbClr val="FFFF00"/>
              </a:solidFill>
            </a:endParaRPr>
          </a:p>
        </p:txBody>
      </p:sp>
      <p:sp>
        <p:nvSpPr>
          <p:cNvPr id="106499" name="Rectangle 3"/>
          <p:cNvSpPr>
            <a:spLocks noGrp="1" noChangeArrowheads="1"/>
          </p:cNvSpPr>
          <p:nvPr>
            <p:ph type="body" idx="1"/>
          </p:nvPr>
        </p:nvSpPr>
        <p:spPr>
          <a:xfrm>
            <a:off x="457200" y="1975211"/>
            <a:ext cx="8229600" cy="3268587"/>
          </a:xfrm>
        </p:spPr>
        <p:txBody>
          <a:bodyPr>
            <a:spAutoFit/>
          </a:bodyPr>
          <a:lstStyle/>
          <a:p>
            <a:pPr marL="0" indent="0" algn="ctr" hangingPunct="0">
              <a:buNone/>
            </a:pPr>
            <a:r>
              <a:rPr lang="en-US" sz="2400" dirty="0">
                <a:solidFill>
                  <a:schemeClr val="accent1"/>
                </a:solidFill>
              </a:rPr>
              <a:t>Greater New York Black Lives Matter president Hawk Newsome warned:</a:t>
            </a:r>
          </a:p>
          <a:p>
            <a:pPr marL="0" indent="0" algn="ctr" hangingPunct="0">
              <a:buNone/>
            </a:pPr>
            <a:r>
              <a:rPr lang="en-US" sz="2400" b="1" dirty="0">
                <a:solidFill>
                  <a:srgbClr val="FFFF00"/>
                </a:solidFill>
              </a:rPr>
              <a:t>If the United States “doesn’t give us what we want, then we will burn down this system and replace it.” </a:t>
            </a:r>
          </a:p>
          <a:p>
            <a:pPr marL="0" indent="0" algn="ctr" hangingPunct="0">
              <a:buNone/>
            </a:pPr>
            <a:r>
              <a:rPr lang="en-US" sz="2000" dirty="0">
                <a:solidFill>
                  <a:schemeClr val="accent1"/>
                </a:solidFill>
              </a:rPr>
              <a:t>(June 24, 2020, on Fox News)</a:t>
            </a:r>
            <a:endParaRPr lang="en-US" sz="2000" b="1" dirty="0">
              <a:solidFill>
                <a:srgbClr val="FFFF00"/>
              </a:solidFill>
            </a:endParaRPr>
          </a:p>
          <a:p>
            <a:pPr marL="0" indent="0" algn="ctr" hangingPunct="0">
              <a:buNone/>
            </a:pPr>
            <a:r>
              <a:rPr lang="en-US" sz="2400" dirty="0">
                <a:solidFill>
                  <a:schemeClr val="accent1"/>
                </a:solidFill>
              </a:rPr>
              <a:t>–</a:t>
            </a:r>
            <a:r>
              <a:rPr lang="en-US" sz="2400" dirty="0"/>
              <a:t> </a:t>
            </a:r>
            <a:r>
              <a:rPr lang="en-US" sz="2400" u="sng" dirty="0">
                <a:solidFill>
                  <a:schemeClr val="bg1">
                    <a:lumMod val="75000"/>
                  </a:schemeClr>
                </a:solidFill>
                <a:hlinkClick r:id="rId2">
                  <a:extLst>
                    <a:ext uri="{A12FA001-AC4F-418D-AE19-62706E023703}">
                      <ahyp:hlinkClr xmlns:ahyp="http://schemas.microsoft.com/office/drawing/2018/hyperlinkcolor" val="tx"/>
                    </a:ext>
                  </a:extLst>
                </a:hlinkClick>
              </a:rPr>
              <a:t>https://www.breitbart.com/clips/2020/06/24/black-lives-matter-leader-if-america-doesnt-give-us-what-we-want-we-will-burn-down-this-system/</a:t>
            </a:r>
            <a:r>
              <a:rPr lang="en-US" sz="2400" dirty="0">
                <a:solidFill>
                  <a:schemeClr val="bg1">
                    <a:lumMod val="75000"/>
                  </a:schemeClr>
                </a:solidFill>
              </a:rPr>
              <a:t> (6/25/2020)</a:t>
            </a:r>
          </a:p>
        </p:txBody>
      </p:sp>
    </p:spTree>
    <p:extLst>
      <p:ext uri="{BB962C8B-B14F-4D97-AF65-F5344CB8AC3E}">
        <p14:creationId xmlns:p14="http://schemas.microsoft.com/office/powerpoint/2010/main" val="664476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14779" y="341293"/>
            <a:ext cx="8229600" cy="954107"/>
          </a:xfrm>
        </p:spPr>
        <p:txBody>
          <a:bodyPr>
            <a:spAutoFit/>
          </a:bodyPr>
          <a:lstStyle/>
          <a:p>
            <a:pPr hangingPunct="0"/>
            <a:r>
              <a:rPr lang="en-US" sz="2800" i="1" dirty="0">
                <a:solidFill>
                  <a:srgbClr val="FFFF00"/>
                </a:solidFill>
              </a:rPr>
              <a:t>Anarchists, Socialists, and Marxist-Leninists (Communists) and the BLM - #2</a:t>
            </a:r>
            <a:endParaRPr lang="en-US" sz="2800" dirty="0">
              <a:solidFill>
                <a:srgbClr val="FFFF00"/>
              </a:solidFill>
            </a:endParaRPr>
          </a:p>
        </p:txBody>
      </p:sp>
      <p:sp>
        <p:nvSpPr>
          <p:cNvPr id="106499" name="Rectangle 3"/>
          <p:cNvSpPr>
            <a:spLocks noGrp="1" noChangeArrowheads="1"/>
          </p:cNvSpPr>
          <p:nvPr>
            <p:ph type="body" idx="1"/>
          </p:nvPr>
        </p:nvSpPr>
        <p:spPr>
          <a:xfrm>
            <a:off x="457200" y="1295400"/>
            <a:ext cx="8229600" cy="5410712"/>
          </a:xfrm>
        </p:spPr>
        <p:txBody>
          <a:bodyPr>
            <a:spAutoFit/>
          </a:bodyPr>
          <a:lstStyle/>
          <a:p>
            <a:pPr marL="0" indent="0" algn="ctr" hangingPunct="0">
              <a:buNone/>
            </a:pPr>
            <a:r>
              <a:rPr lang="en-US" sz="2400" dirty="0">
                <a:solidFill>
                  <a:schemeClr val="accent1"/>
                </a:solidFill>
              </a:rPr>
              <a:t>BLM is financed by George Soros and other radical organizations. Their financial sponsor is Thousand Currents.</a:t>
            </a:r>
          </a:p>
          <a:p>
            <a:pPr marL="0" indent="0" algn="ctr" hangingPunct="0">
              <a:buNone/>
            </a:pPr>
            <a:r>
              <a:rPr lang="en-US" sz="2400" dirty="0">
                <a:solidFill>
                  <a:srgbClr val="FFFF00"/>
                </a:solidFill>
              </a:rPr>
              <a:t>“…the vice chairwoman of the board of directors for Thousand Currents is Susan Rosenberg, </a:t>
            </a:r>
            <a:r>
              <a:rPr lang="en-US" sz="2400" b="1" i="1" dirty="0">
                <a:solidFill>
                  <a:srgbClr val="FFFF00"/>
                </a:solidFill>
              </a:rPr>
              <a:t>a convicted felon who participated in bombing buildings </a:t>
            </a:r>
            <a:r>
              <a:rPr lang="en-US" sz="2400" dirty="0">
                <a:solidFill>
                  <a:srgbClr val="FFFF00"/>
                </a:solidFill>
              </a:rPr>
              <a:t>in the Northeast and Washington, D.C. ... Rosenberg was part of M19, short for </a:t>
            </a:r>
            <a:r>
              <a:rPr lang="en-US" sz="2400" b="1" i="1" dirty="0">
                <a:solidFill>
                  <a:schemeClr val="bg1">
                    <a:lumMod val="75000"/>
                  </a:schemeClr>
                </a:solidFill>
              </a:rPr>
              <a:t>May 19th Communist Organization. </a:t>
            </a:r>
            <a:r>
              <a:rPr lang="en-US" sz="2400" dirty="0">
                <a:solidFill>
                  <a:srgbClr val="FFFF00"/>
                </a:solidFill>
              </a:rPr>
              <a:t>… At her sentencing hearing in 1984, Rosenberg urged supporters to ‘continue to fight for the defeat of U.S. imperialism.’” </a:t>
            </a:r>
            <a:endParaRPr lang="en-US" sz="1400" dirty="0">
              <a:solidFill>
                <a:schemeClr val="bg1">
                  <a:lumMod val="75000"/>
                </a:schemeClr>
              </a:solidFill>
            </a:endParaRPr>
          </a:p>
          <a:p>
            <a:pPr marL="0" indent="0" algn="ctr" hangingPunct="0">
              <a:buNone/>
            </a:pPr>
            <a:r>
              <a:rPr lang="en-US" sz="1400" u="sng" dirty="0">
                <a:solidFill>
                  <a:schemeClr val="bg1">
                    <a:lumMod val="75000"/>
                  </a:schemeClr>
                </a:solidFill>
                <a:hlinkClick r:id="rId2">
                  <a:extLst>
                    <a:ext uri="{A12FA001-AC4F-418D-AE19-62706E023703}">
                      <ahyp:hlinkClr xmlns:ahyp="http://schemas.microsoft.com/office/drawing/2018/hyperlinkcolor" val="tx"/>
                    </a:ext>
                  </a:extLst>
                </a:hlinkClick>
              </a:rPr>
              <a:t>https://www.dailysignal.com/2020/06/25/4-things-the-liberal-media-wont-tell-you-about-black-lives-matter/?utm_source=rss&amp;utm_medium=rss&amp;utm_campaign=4-things-the-liberal-media-wont-tell-you-about-black-lives-matter?utm_source=TDS_Email&amp;utm_medium=email&amp;utm_campaign=MorningBell&amp;mkt_tok=eyJpIjoiTlRkbU9EWmlZekE0TWpaayIsInQiOiIyemtLVDFtWFI2cmFlaklaVGJRNk9zZWwxWEtxeXZXeFVkSklhT0xGckZnVlVUQ2ZTYThic016czlrWkJOcGJOTHgwNFY3RE40UTFwcHJWc1ZCMXdFWWpGVmF3VlVFd1ozbkUyUkFsaVdOcU1aK1lISFMxbktJTmVibFpGR2dYRCJ9</a:t>
            </a:r>
            <a:r>
              <a:rPr lang="en-US" sz="1400" dirty="0">
                <a:solidFill>
                  <a:schemeClr val="bg1">
                    <a:lumMod val="75000"/>
                  </a:schemeClr>
                </a:solidFill>
              </a:rPr>
              <a:t> (6/26/2020)</a:t>
            </a:r>
          </a:p>
        </p:txBody>
      </p:sp>
    </p:spTree>
    <p:extLst>
      <p:ext uri="{BB962C8B-B14F-4D97-AF65-F5344CB8AC3E}">
        <p14:creationId xmlns:p14="http://schemas.microsoft.com/office/powerpoint/2010/main" val="21797285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57200" y="417493"/>
            <a:ext cx="8229600" cy="954107"/>
          </a:xfrm>
        </p:spPr>
        <p:txBody>
          <a:bodyPr>
            <a:spAutoFit/>
          </a:bodyPr>
          <a:lstStyle/>
          <a:p>
            <a:pPr hangingPunct="0"/>
            <a:r>
              <a:rPr lang="en-US" sz="2800" i="1" dirty="0">
                <a:solidFill>
                  <a:srgbClr val="FFFF00"/>
                </a:solidFill>
              </a:rPr>
              <a:t>Anarchists, Socialists, and Marxist-Leninists (Communists) and the BLM - #3</a:t>
            </a:r>
            <a:endParaRPr lang="en-US" sz="2800" dirty="0">
              <a:solidFill>
                <a:srgbClr val="FFFF00"/>
              </a:solidFill>
            </a:endParaRPr>
          </a:p>
        </p:txBody>
      </p:sp>
      <p:sp>
        <p:nvSpPr>
          <p:cNvPr id="106499" name="Rectangle 3"/>
          <p:cNvSpPr>
            <a:spLocks noGrp="1" noChangeArrowheads="1"/>
          </p:cNvSpPr>
          <p:nvPr>
            <p:ph type="body" idx="1"/>
          </p:nvPr>
        </p:nvSpPr>
        <p:spPr>
          <a:xfrm>
            <a:off x="457200" y="2134612"/>
            <a:ext cx="8229600" cy="3046988"/>
          </a:xfrm>
        </p:spPr>
        <p:txBody>
          <a:bodyPr>
            <a:spAutoFit/>
          </a:bodyPr>
          <a:lstStyle/>
          <a:p>
            <a:pPr marL="0" indent="0" algn="ctr" hangingPunct="0">
              <a:buNone/>
            </a:pPr>
            <a:r>
              <a:rPr lang="en-US" sz="2400" dirty="0">
                <a:solidFill>
                  <a:schemeClr val="accent1"/>
                </a:solidFill>
              </a:rPr>
              <a:t>Patrisse </a:t>
            </a:r>
            <a:r>
              <a:rPr lang="en-US" sz="2400" dirty="0" err="1">
                <a:solidFill>
                  <a:schemeClr val="accent1"/>
                </a:solidFill>
              </a:rPr>
              <a:t>Cullors</a:t>
            </a:r>
            <a:r>
              <a:rPr lang="en-US" sz="2400" dirty="0">
                <a:solidFill>
                  <a:schemeClr val="accent1"/>
                </a:solidFill>
              </a:rPr>
              <a:t> (who founded Black Lives Matter with Alicia Garza and Opal Tometi) said the group “do[es] have an ideological frame</a:t>
            </a:r>
            <a:r>
              <a:rPr lang="en-US" sz="2400" b="1" dirty="0">
                <a:solidFill>
                  <a:schemeClr val="accent1"/>
                </a:solidFill>
              </a:rPr>
              <a:t>. </a:t>
            </a:r>
            <a:r>
              <a:rPr lang="en-US" sz="2400" b="1" dirty="0">
                <a:solidFill>
                  <a:srgbClr val="FFFF00"/>
                </a:solidFill>
              </a:rPr>
              <a:t>Myself and Alicia in particular are trained organizers. We are trained Marxists. </a:t>
            </a:r>
            <a:r>
              <a:rPr lang="en-US" sz="2400" dirty="0">
                <a:solidFill>
                  <a:schemeClr val="accent1"/>
                </a:solidFill>
              </a:rPr>
              <a:t>We are super-versed on, sort of, ideological theories”–</a:t>
            </a:r>
            <a:r>
              <a:rPr lang="en-US" sz="2400" dirty="0"/>
              <a:t> </a:t>
            </a:r>
            <a:r>
              <a:rPr lang="en-US" sz="2400" u="sng" dirty="0">
                <a:solidFill>
                  <a:schemeClr val="bg1">
                    <a:lumMod val="75000"/>
                  </a:schemeClr>
                </a:solidFill>
                <a:hlinkClick r:id="rId2">
                  <a:extLst>
                    <a:ext uri="{A12FA001-AC4F-418D-AE19-62706E023703}">
                      <ahyp:hlinkClr xmlns:ahyp="http://schemas.microsoft.com/office/drawing/2018/hyperlinkcolor" val="tx"/>
                    </a:ext>
                  </a:extLst>
                </a:hlinkClick>
              </a:rPr>
              <a:t>https://justthenews.com/politics-policy/video-resurfaces-which-black-lives-matter-founder-says-groups-creators-are-trained</a:t>
            </a:r>
            <a:r>
              <a:rPr lang="en-US" sz="2400" dirty="0">
                <a:solidFill>
                  <a:schemeClr val="bg1">
                    <a:lumMod val="75000"/>
                  </a:schemeClr>
                </a:solidFill>
              </a:rPr>
              <a:t> (accessed 6/25/2020)</a:t>
            </a:r>
          </a:p>
        </p:txBody>
      </p:sp>
    </p:spTree>
    <p:extLst>
      <p:ext uri="{BB962C8B-B14F-4D97-AF65-F5344CB8AC3E}">
        <p14:creationId xmlns:p14="http://schemas.microsoft.com/office/powerpoint/2010/main" val="11064628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57200" y="417493"/>
            <a:ext cx="8229600" cy="954107"/>
          </a:xfrm>
        </p:spPr>
        <p:txBody>
          <a:bodyPr>
            <a:spAutoFit/>
          </a:bodyPr>
          <a:lstStyle/>
          <a:p>
            <a:pPr hangingPunct="0"/>
            <a:r>
              <a:rPr lang="en-US" sz="2800" dirty="0">
                <a:solidFill>
                  <a:srgbClr val="FFFF00"/>
                </a:solidFill>
              </a:rPr>
              <a:t>Black People Are Once Again Being Dominated by Evil People.</a:t>
            </a:r>
          </a:p>
        </p:txBody>
      </p:sp>
      <p:sp>
        <p:nvSpPr>
          <p:cNvPr id="106499" name="Rectangle 3"/>
          <p:cNvSpPr>
            <a:spLocks noGrp="1" noChangeArrowheads="1"/>
          </p:cNvSpPr>
          <p:nvPr>
            <p:ph type="body" idx="1"/>
          </p:nvPr>
        </p:nvSpPr>
        <p:spPr>
          <a:xfrm>
            <a:off x="457200" y="1600200"/>
            <a:ext cx="8229600" cy="2086725"/>
          </a:xfrm>
        </p:spPr>
        <p:txBody>
          <a:bodyPr>
            <a:spAutoFit/>
          </a:bodyPr>
          <a:lstStyle/>
          <a:p>
            <a:pPr marL="0" indent="0" algn="ctr" hangingPunct="0">
              <a:buNone/>
            </a:pPr>
            <a:r>
              <a:rPr lang="en-US" sz="2400" b="1" dirty="0">
                <a:solidFill>
                  <a:schemeClr val="accent1"/>
                </a:solidFill>
              </a:rPr>
              <a:t>Who really dominates this movement?</a:t>
            </a:r>
          </a:p>
          <a:p>
            <a:pPr marL="0" indent="0" algn="ctr" hangingPunct="0">
              <a:buNone/>
            </a:pPr>
            <a:r>
              <a:rPr lang="en-US" sz="2400" b="1" i="1" dirty="0"/>
              <a:t>Anarchists, Socialists, and Marxist-Leninists (Communists)</a:t>
            </a:r>
          </a:p>
          <a:p>
            <a:pPr marL="0" indent="0" algn="ctr" hangingPunct="0">
              <a:buNone/>
            </a:pPr>
            <a:r>
              <a:rPr lang="en-US" sz="2400" b="1" i="1" dirty="0"/>
              <a:t>Liberal politicians, media personalities, educators, and business leaders</a:t>
            </a:r>
            <a:endParaRPr lang="en-US" sz="2400" b="1" dirty="0"/>
          </a:p>
        </p:txBody>
      </p:sp>
    </p:spTree>
    <p:extLst>
      <p:ext uri="{BB962C8B-B14F-4D97-AF65-F5344CB8AC3E}">
        <p14:creationId xmlns:p14="http://schemas.microsoft.com/office/powerpoint/2010/main" val="18228951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57200" y="417493"/>
            <a:ext cx="8229600" cy="954107"/>
          </a:xfrm>
        </p:spPr>
        <p:txBody>
          <a:bodyPr>
            <a:spAutoFit/>
          </a:bodyPr>
          <a:lstStyle/>
          <a:p>
            <a:pPr hangingPunct="0"/>
            <a:r>
              <a:rPr lang="en-US" sz="2800" i="1" dirty="0">
                <a:solidFill>
                  <a:srgbClr val="FFFF00"/>
                </a:solidFill>
              </a:rPr>
              <a:t>Liberal politicians, media personalities, educators, and business leaders</a:t>
            </a:r>
          </a:p>
        </p:txBody>
      </p:sp>
      <p:sp>
        <p:nvSpPr>
          <p:cNvPr id="106499" name="Rectangle 3"/>
          <p:cNvSpPr>
            <a:spLocks noGrp="1" noChangeArrowheads="1"/>
          </p:cNvSpPr>
          <p:nvPr>
            <p:ph type="body" idx="1"/>
          </p:nvPr>
        </p:nvSpPr>
        <p:spPr>
          <a:xfrm>
            <a:off x="457200" y="1600200"/>
            <a:ext cx="8229600" cy="3859518"/>
          </a:xfrm>
        </p:spPr>
        <p:txBody>
          <a:bodyPr>
            <a:spAutoFit/>
          </a:bodyPr>
          <a:lstStyle/>
          <a:p>
            <a:pPr marL="0" indent="0" algn="ctr" hangingPunct="0">
              <a:buNone/>
            </a:pPr>
            <a:r>
              <a:rPr lang="en-US" sz="2400" dirty="0">
                <a:solidFill>
                  <a:schemeClr val="accent1"/>
                </a:solidFill>
              </a:rPr>
              <a:t>The ACLU defends pornography, homosexuality, and abortion. Roger Baldwin, one of the founders of the ACLU, was a Communist. (YCT, intro)</a:t>
            </a:r>
          </a:p>
          <a:p>
            <a:pPr marL="0" indent="0" algn="ctr" hangingPunct="0">
              <a:buNone/>
            </a:pPr>
            <a:r>
              <a:rPr lang="en-US" sz="2400" dirty="0">
                <a:solidFill>
                  <a:schemeClr val="accent1"/>
                </a:solidFill>
              </a:rPr>
              <a:t>Black Lives Matter official website states their beliefs:</a:t>
            </a:r>
            <a:br>
              <a:rPr lang="en-US" sz="2400" dirty="0">
                <a:solidFill>
                  <a:schemeClr val="accent1"/>
                </a:solidFill>
              </a:rPr>
            </a:br>
            <a:r>
              <a:rPr lang="en-US" sz="2400" dirty="0">
                <a:solidFill>
                  <a:srgbClr val="FFFF00"/>
                </a:solidFill>
              </a:rPr>
              <a:t>“We … dismantle cisgender privilege and uplift Black trans folk …</a:t>
            </a:r>
            <a:br>
              <a:rPr lang="en-US" sz="2400" dirty="0">
                <a:solidFill>
                  <a:srgbClr val="FFFF00"/>
                </a:solidFill>
              </a:rPr>
            </a:br>
            <a:r>
              <a:rPr lang="en-US" sz="2400" dirty="0">
                <a:solidFill>
                  <a:srgbClr val="FFFF00"/>
                </a:solidFill>
              </a:rPr>
              <a:t>“We disrupt the Western-prescribed nuclear family structure …</a:t>
            </a:r>
            <a:br>
              <a:rPr lang="en-US" sz="2400" dirty="0">
                <a:solidFill>
                  <a:srgbClr val="FFFF00"/>
                </a:solidFill>
              </a:rPr>
            </a:br>
            <a:r>
              <a:rPr lang="en-US" sz="2400" dirty="0">
                <a:solidFill>
                  <a:srgbClr val="FFFF00"/>
                </a:solidFill>
              </a:rPr>
              <a:t>“We foster a queer‐affirming network.” </a:t>
            </a:r>
            <a:r>
              <a:rPr lang="en-US" sz="2400" dirty="0">
                <a:solidFill>
                  <a:schemeClr val="accent1"/>
                </a:solidFill>
              </a:rPr>
              <a:t>–</a:t>
            </a:r>
            <a:r>
              <a:rPr lang="en-US" sz="2400" dirty="0"/>
              <a:t> </a:t>
            </a:r>
            <a:r>
              <a:rPr lang="en-US" sz="2400" u="sng" dirty="0">
                <a:solidFill>
                  <a:schemeClr val="bg1">
                    <a:lumMod val="75000"/>
                  </a:schemeClr>
                </a:solidFill>
                <a:hlinkClick r:id="rId2">
                  <a:extLst>
                    <a:ext uri="{A12FA001-AC4F-418D-AE19-62706E023703}">
                      <ahyp:hlinkClr xmlns:ahyp="http://schemas.microsoft.com/office/drawing/2018/hyperlinkcolor" val="tx"/>
                    </a:ext>
                  </a:extLst>
                </a:hlinkClick>
              </a:rPr>
              <a:t>https://blacklivesmatter.com/what-we-believe/</a:t>
            </a:r>
            <a:r>
              <a:rPr lang="en-US" sz="2400" dirty="0">
                <a:solidFill>
                  <a:schemeClr val="bg1">
                    <a:lumMod val="75000"/>
                  </a:schemeClr>
                </a:solidFill>
              </a:rPr>
              <a:t> (6/23/2020) </a:t>
            </a:r>
          </a:p>
        </p:txBody>
      </p:sp>
    </p:spTree>
    <p:extLst>
      <p:ext uri="{BB962C8B-B14F-4D97-AF65-F5344CB8AC3E}">
        <p14:creationId xmlns:p14="http://schemas.microsoft.com/office/powerpoint/2010/main" val="36523964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6499">
                                            <p:txEl>
                                              <p:pRg st="1" end="1"/>
                                            </p:txEl>
                                          </p:spTgt>
                                        </p:tgtEl>
                                        <p:attrNameLst>
                                          <p:attrName>style.visibility</p:attrName>
                                        </p:attrNameLst>
                                      </p:cBhvr>
                                      <p:to>
                                        <p:strVal val="visible"/>
                                      </p:to>
                                    </p:set>
                                    <p:animEffect transition="in" filter="wipe(down)">
                                      <p:cBhvr>
                                        <p:cTn id="7" dur="500"/>
                                        <p:tgtEl>
                                          <p:spTgt spid="1064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57200" y="602160"/>
            <a:ext cx="8229600" cy="584775"/>
          </a:xfrm>
        </p:spPr>
        <p:txBody>
          <a:bodyPr>
            <a:spAutoFit/>
          </a:bodyPr>
          <a:lstStyle/>
          <a:p>
            <a:pPr hangingPunct="0"/>
            <a:r>
              <a:rPr lang="en-US" sz="3200" dirty="0">
                <a:solidFill>
                  <a:srgbClr val="FFFF00"/>
                </a:solidFill>
              </a:rPr>
              <a:t>The Real Solution to Race Problems </a:t>
            </a:r>
          </a:p>
        </p:txBody>
      </p:sp>
      <p:sp>
        <p:nvSpPr>
          <p:cNvPr id="106499" name="Rectangle 3"/>
          <p:cNvSpPr>
            <a:spLocks noGrp="1" noChangeArrowheads="1"/>
          </p:cNvSpPr>
          <p:nvPr>
            <p:ph type="body" idx="1"/>
          </p:nvPr>
        </p:nvSpPr>
        <p:spPr>
          <a:xfrm>
            <a:off x="457200" y="1447800"/>
            <a:ext cx="8229600" cy="4247317"/>
          </a:xfrm>
        </p:spPr>
        <p:txBody>
          <a:bodyPr>
            <a:spAutoFit/>
          </a:bodyPr>
          <a:lstStyle/>
          <a:p>
            <a:pPr marL="0" indent="0" algn="ctr" hangingPunct="0">
              <a:buNone/>
            </a:pPr>
            <a:r>
              <a:rPr lang="en-US" sz="2400" b="1" dirty="0">
                <a:solidFill>
                  <a:schemeClr val="accent1"/>
                </a:solidFill>
              </a:rPr>
              <a:t>The Greatest Problem All People Face Is Sin.</a:t>
            </a:r>
          </a:p>
          <a:p>
            <a:pPr marL="0" indent="0" algn="ctr" hangingPunct="0">
              <a:spcBef>
                <a:spcPts val="1200"/>
              </a:spcBef>
              <a:buNone/>
            </a:pPr>
            <a:r>
              <a:rPr lang="en-US" sz="2400" dirty="0">
                <a:solidFill>
                  <a:schemeClr val="accent2"/>
                </a:solidFill>
              </a:rPr>
              <a:t>Romans 3:10-18,23 </a:t>
            </a:r>
            <a:r>
              <a:rPr lang="en-US" sz="2400" dirty="0"/>
              <a:t>– There is none righteous, no, not one … There is none who does good, no, not one. … Their feet are swift to shed blood; – Destruction and misery are in their ways; And the way of peace they have not known … for all have sinned and fall short of the glory of God.</a:t>
            </a:r>
          </a:p>
          <a:p>
            <a:pPr marL="0" indent="0" algn="ctr" hangingPunct="0">
              <a:spcBef>
                <a:spcPts val="1200"/>
              </a:spcBef>
              <a:buNone/>
            </a:pPr>
            <a:r>
              <a:rPr lang="en-US" sz="2400" dirty="0">
                <a:solidFill>
                  <a:schemeClr val="accent2"/>
                </a:solidFill>
              </a:rPr>
              <a:t>Isaiah 53:6 </a:t>
            </a:r>
            <a:r>
              <a:rPr lang="en-US" sz="2400" dirty="0"/>
              <a:t>– All we like sheep have gone astray; We have turned, every one, to his own way; And the </a:t>
            </a:r>
            <a:r>
              <a:rPr lang="en-US" sz="2400" cap="small" dirty="0"/>
              <a:t>Lord</a:t>
            </a:r>
            <a:r>
              <a:rPr lang="en-US" sz="2400" dirty="0"/>
              <a:t> has laid on Him the iniquity of us all. </a:t>
            </a:r>
          </a:p>
          <a:p>
            <a:pPr marL="0" indent="0" algn="ctr" hangingPunct="0">
              <a:spcBef>
                <a:spcPts val="1200"/>
              </a:spcBef>
              <a:buNone/>
            </a:pPr>
            <a:r>
              <a:rPr lang="en-US" sz="2400" dirty="0">
                <a:solidFill>
                  <a:schemeClr val="accent2"/>
                </a:solidFill>
              </a:rPr>
              <a:t>Romans 6:23 </a:t>
            </a:r>
            <a:r>
              <a:rPr lang="en-US" sz="2400" dirty="0"/>
              <a:t>– For the wages of sin is death.</a:t>
            </a:r>
          </a:p>
        </p:txBody>
      </p:sp>
    </p:spTree>
    <p:extLst>
      <p:ext uri="{BB962C8B-B14F-4D97-AF65-F5344CB8AC3E}">
        <p14:creationId xmlns:p14="http://schemas.microsoft.com/office/powerpoint/2010/main" val="251000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57200" y="602160"/>
            <a:ext cx="8229600" cy="584775"/>
          </a:xfrm>
        </p:spPr>
        <p:txBody>
          <a:bodyPr>
            <a:spAutoFit/>
          </a:bodyPr>
          <a:lstStyle/>
          <a:p>
            <a:pPr hangingPunct="0"/>
            <a:r>
              <a:rPr lang="en-US" sz="3200" dirty="0">
                <a:solidFill>
                  <a:srgbClr val="FFFF00"/>
                </a:solidFill>
              </a:rPr>
              <a:t>The Real Solution to Race Problems </a:t>
            </a:r>
          </a:p>
        </p:txBody>
      </p:sp>
      <p:sp>
        <p:nvSpPr>
          <p:cNvPr id="106499" name="Rectangle 3"/>
          <p:cNvSpPr>
            <a:spLocks noGrp="1" noChangeArrowheads="1"/>
          </p:cNvSpPr>
          <p:nvPr>
            <p:ph type="body" idx="1"/>
          </p:nvPr>
        </p:nvSpPr>
        <p:spPr>
          <a:xfrm>
            <a:off x="457200" y="1447800"/>
            <a:ext cx="8229600" cy="4154984"/>
          </a:xfrm>
        </p:spPr>
        <p:txBody>
          <a:bodyPr>
            <a:spAutoFit/>
          </a:bodyPr>
          <a:lstStyle/>
          <a:p>
            <a:pPr marL="0" indent="0" algn="ctr" hangingPunct="0">
              <a:buNone/>
            </a:pPr>
            <a:r>
              <a:rPr lang="en-US" sz="2400" b="1" dirty="0">
                <a:solidFill>
                  <a:schemeClr val="accent1"/>
                </a:solidFill>
              </a:rPr>
              <a:t>Teach the Gospel to All Races and Nationalities</a:t>
            </a:r>
          </a:p>
          <a:p>
            <a:pPr marL="0" indent="0" algn="ctr" hangingPunct="0">
              <a:buNone/>
            </a:pPr>
            <a:r>
              <a:rPr lang="en-US" sz="2400" b="1" i="1" dirty="0">
                <a:solidFill>
                  <a:srgbClr val="FFFF00"/>
                </a:solidFill>
              </a:rPr>
              <a:t>The gospel is for all.</a:t>
            </a:r>
          </a:p>
          <a:p>
            <a:pPr marL="0" indent="0" algn="ctr" hangingPunct="0">
              <a:buNone/>
            </a:pPr>
            <a:r>
              <a:rPr lang="en-US" sz="2400" dirty="0"/>
              <a:t>Mark 16:15,16 – Go into all the world and preach the gospel to every creature.</a:t>
            </a:r>
          </a:p>
          <a:p>
            <a:pPr marL="0" indent="0" algn="ctr" hangingPunct="0">
              <a:buNone/>
            </a:pPr>
            <a:r>
              <a:rPr lang="en-US" sz="2400" dirty="0"/>
              <a:t>1 Timothy 2:4 – God wants all to know the truth and be saved.</a:t>
            </a:r>
          </a:p>
          <a:p>
            <a:pPr marL="0" indent="0" algn="ctr" hangingPunct="0">
              <a:buNone/>
            </a:pPr>
            <a:r>
              <a:rPr lang="en-US" sz="2400" dirty="0"/>
              <a:t>Titus 2:11 – For the grace of God that brings salvation has appeared to all men</a:t>
            </a:r>
          </a:p>
          <a:p>
            <a:pPr marL="0" indent="0" algn="ctr" hangingPunct="0">
              <a:buNone/>
            </a:pPr>
            <a:r>
              <a:rPr lang="en-US" sz="2400" dirty="0"/>
              <a:t>Romans 3:29 – Is He the God of the Jews only? Is He not also the God of the Gentiles?</a:t>
            </a:r>
          </a:p>
        </p:txBody>
      </p:sp>
    </p:spTree>
    <p:extLst>
      <p:ext uri="{BB962C8B-B14F-4D97-AF65-F5344CB8AC3E}">
        <p14:creationId xmlns:p14="http://schemas.microsoft.com/office/powerpoint/2010/main" val="8987126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57200" y="602160"/>
            <a:ext cx="8229600" cy="584775"/>
          </a:xfrm>
        </p:spPr>
        <p:txBody>
          <a:bodyPr>
            <a:spAutoFit/>
          </a:bodyPr>
          <a:lstStyle/>
          <a:p>
            <a:pPr hangingPunct="0"/>
            <a:r>
              <a:rPr lang="en-US" sz="3200" dirty="0">
                <a:solidFill>
                  <a:srgbClr val="FFFF00"/>
                </a:solidFill>
              </a:rPr>
              <a:t>The Real Solution to Race Problems </a:t>
            </a:r>
          </a:p>
        </p:txBody>
      </p:sp>
      <p:sp>
        <p:nvSpPr>
          <p:cNvPr id="106499" name="Rectangle 3"/>
          <p:cNvSpPr>
            <a:spLocks noGrp="1" noChangeArrowheads="1"/>
          </p:cNvSpPr>
          <p:nvPr>
            <p:ph type="body" idx="1"/>
          </p:nvPr>
        </p:nvSpPr>
        <p:spPr>
          <a:xfrm>
            <a:off x="457200" y="1447800"/>
            <a:ext cx="8229600" cy="4844403"/>
          </a:xfrm>
        </p:spPr>
        <p:txBody>
          <a:bodyPr>
            <a:spAutoFit/>
          </a:bodyPr>
          <a:lstStyle/>
          <a:p>
            <a:pPr marL="0" indent="0" algn="ctr" hangingPunct="0">
              <a:buNone/>
            </a:pPr>
            <a:r>
              <a:rPr lang="en-US" sz="2400" b="1" dirty="0">
                <a:solidFill>
                  <a:schemeClr val="accent1"/>
                </a:solidFill>
              </a:rPr>
              <a:t>Teach the Gospel to All Races and Nationalities</a:t>
            </a:r>
          </a:p>
          <a:p>
            <a:pPr marL="0" indent="0" algn="ctr" hangingPunct="0">
              <a:buNone/>
            </a:pPr>
            <a:r>
              <a:rPr lang="en-US" sz="2400" b="1" i="1" dirty="0">
                <a:solidFill>
                  <a:srgbClr val="FFFF00"/>
                </a:solidFill>
              </a:rPr>
              <a:t>Gospel preaching must be without partiality.</a:t>
            </a:r>
          </a:p>
          <a:p>
            <a:pPr marL="0" indent="0" algn="ctr" hangingPunct="0">
              <a:spcBef>
                <a:spcPts val="1200"/>
              </a:spcBef>
              <a:buNone/>
            </a:pPr>
            <a:r>
              <a:rPr lang="en-US" sz="2400" dirty="0"/>
              <a:t>Acts 10:34,35 – God is no respecter of persons, but He accepts people from </a:t>
            </a:r>
            <a:r>
              <a:rPr lang="en-US" sz="2400" i="1" dirty="0"/>
              <a:t>every nation</a:t>
            </a:r>
            <a:r>
              <a:rPr lang="en-US" sz="2400" dirty="0"/>
              <a:t> who fear Him and work what is right. </a:t>
            </a:r>
          </a:p>
          <a:p>
            <a:pPr marL="0" indent="0" algn="ctr" hangingPunct="0">
              <a:spcBef>
                <a:spcPts val="1200"/>
              </a:spcBef>
              <a:buNone/>
            </a:pPr>
            <a:r>
              <a:rPr lang="en-US" sz="2400" dirty="0"/>
              <a:t>Acts 15:9,11 – Peter said God made </a:t>
            </a:r>
            <a:r>
              <a:rPr lang="en-US" sz="2400" b="1" i="1" dirty="0"/>
              <a:t>no distinction</a:t>
            </a:r>
            <a:r>
              <a:rPr lang="en-US" sz="2400" dirty="0"/>
              <a:t> between Jew and Gentile, cleansing both the same way.</a:t>
            </a:r>
          </a:p>
          <a:p>
            <a:pPr marL="0" indent="0" algn="ctr" hangingPunct="0">
              <a:spcBef>
                <a:spcPts val="1200"/>
              </a:spcBef>
              <a:buNone/>
            </a:pPr>
            <a:r>
              <a:rPr lang="en-US" sz="2400" dirty="0"/>
              <a:t>Romans 1:16 – The gospel is God’s power to save all who believe, Jew and Gentile. </a:t>
            </a:r>
          </a:p>
          <a:p>
            <a:pPr marL="0" indent="0" algn="ctr" hangingPunct="0">
              <a:spcBef>
                <a:spcPts val="1200"/>
              </a:spcBef>
              <a:buNone/>
            </a:pPr>
            <a:r>
              <a:rPr lang="en-US" sz="2400" dirty="0"/>
              <a:t>Revelation 5:9 – Jesus redeems by His blood people from “every tribe, tongue, people, and nation.” </a:t>
            </a:r>
          </a:p>
        </p:txBody>
      </p:sp>
    </p:spTree>
    <p:extLst>
      <p:ext uri="{BB962C8B-B14F-4D97-AF65-F5344CB8AC3E}">
        <p14:creationId xmlns:p14="http://schemas.microsoft.com/office/powerpoint/2010/main" val="27108563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57200" y="602160"/>
            <a:ext cx="8229600" cy="584775"/>
          </a:xfrm>
        </p:spPr>
        <p:txBody>
          <a:bodyPr>
            <a:spAutoFit/>
          </a:bodyPr>
          <a:lstStyle/>
          <a:p>
            <a:pPr hangingPunct="0"/>
            <a:r>
              <a:rPr lang="en-US" sz="3200" dirty="0">
                <a:solidFill>
                  <a:srgbClr val="FFFF00"/>
                </a:solidFill>
              </a:rPr>
              <a:t>The Real Solution to Race Problems </a:t>
            </a:r>
          </a:p>
        </p:txBody>
      </p:sp>
      <p:sp>
        <p:nvSpPr>
          <p:cNvPr id="106499" name="Rectangle 3"/>
          <p:cNvSpPr>
            <a:spLocks noGrp="1" noChangeArrowheads="1"/>
          </p:cNvSpPr>
          <p:nvPr>
            <p:ph type="body" idx="1"/>
          </p:nvPr>
        </p:nvSpPr>
        <p:spPr>
          <a:xfrm>
            <a:off x="457200" y="1447800"/>
            <a:ext cx="8229600" cy="3508653"/>
          </a:xfrm>
        </p:spPr>
        <p:txBody>
          <a:bodyPr>
            <a:spAutoFit/>
          </a:bodyPr>
          <a:lstStyle/>
          <a:p>
            <a:pPr marL="914400" lvl="2" indent="0" algn="ctr" fontAlgn="auto">
              <a:buNone/>
            </a:pPr>
            <a:r>
              <a:rPr lang="en-US" b="1" dirty="0">
                <a:solidFill>
                  <a:schemeClr val="accent1"/>
                </a:solidFill>
              </a:rPr>
              <a:t>We Must Treat All People with Love.</a:t>
            </a:r>
          </a:p>
          <a:p>
            <a:pPr marL="0" indent="0" algn="ctr" hangingPunct="0">
              <a:spcBef>
                <a:spcPts val="1200"/>
              </a:spcBef>
              <a:buNone/>
            </a:pPr>
            <a:r>
              <a:rPr lang="en-US" sz="2400" dirty="0"/>
              <a:t>James 2:8,9 – Partiality is a violation of the royal law: You shall love your neighbor as yourself. </a:t>
            </a:r>
          </a:p>
          <a:p>
            <a:pPr marL="0" indent="0" algn="ctr" hangingPunct="0">
              <a:spcBef>
                <a:spcPts val="1200"/>
              </a:spcBef>
              <a:buNone/>
            </a:pPr>
            <a:r>
              <a:rPr lang="en-US" sz="2400" dirty="0"/>
              <a:t>Luke 10:25-37 – The good Samaritan illustrates the Royal Law of loving your neighbor as yourself. He helped a needy man of a different race.</a:t>
            </a:r>
          </a:p>
          <a:p>
            <a:pPr marL="0" indent="0" algn="ctr" hangingPunct="0">
              <a:spcBef>
                <a:spcPts val="1200"/>
              </a:spcBef>
              <a:buNone/>
            </a:pPr>
            <a:r>
              <a:rPr lang="en-US" sz="2400" dirty="0"/>
              <a:t>Matthew 7:12 – The Golden Rule teaches us to do to others as we would have them do to us. </a:t>
            </a:r>
          </a:p>
        </p:txBody>
      </p:sp>
    </p:spTree>
    <p:extLst>
      <p:ext uri="{BB962C8B-B14F-4D97-AF65-F5344CB8AC3E}">
        <p14:creationId xmlns:p14="http://schemas.microsoft.com/office/powerpoint/2010/main" val="16952787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57200" y="602160"/>
            <a:ext cx="8229600" cy="584775"/>
          </a:xfrm>
        </p:spPr>
        <p:txBody>
          <a:bodyPr>
            <a:spAutoFit/>
          </a:bodyPr>
          <a:lstStyle/>
          <a:p>
            <a:pPr hangingPunct="0"/>
            <a:r>
              <a:rPr lang="en-US" sz="3200" dirty="0">
                <a:solidFill>
                  <a:srgbClr val="FFFF00"/>
                </a:solidFill>
              </a:rPr>
              <a:t>The Real Solution to Race Problems </a:t>
            </a:r>
          </a:p>
        </p:txBody>
      </p:sp>
      <p:sp>
        <p:nvSpPr>
          <p:cNvPr id="106499" name="Rectangle 3"/>
          <p:cNvSpPr>
            <a:spLocks noGrp="1" noChangeArrowheads="1"/>
          </p:cNvSpPr>
          <p:nvPr>
            <p:ph type="body" idx="1"/>
          </p:nvPr>
        </p:nvSpPr>
        <p:spPr>
          <a:xfrm>
            <a:off x="457200" y="1447800"/>
            <a:ext cx="8229600" cy="2456057"/>
          </a:xfrm>
        </p:spPr>
        <p:txBody>
          <a:bodyPr>
            <a:spAutoFit/>
          </a:bodyPr>
          <a:lstStyle/>
          <a:p>
            <a:pPr marL="0" indent="0" algn="ctr" hangingPunct="0">
              <a:buNone/>
            </a:pPr>
            <a:r>
              <a:rPr lang="en-US" sz="2400" b="1" dirty="0">
                <a:solidFill>
                  <a:schemeClr val="accent1"/>
                </a:solidFill>
              </a:rPr>
              <a:t>We Should Work for Peace and Unity in Each Local Church with People of All Races and Nationalities.</a:t>
            </a:r>
          </a:p>
          <a:p>
            <a:pPr marL="0" indent="0" algn="ctr" hangingPunct="0">
              <a:buNone/>
            </a:pPr>
            <a:r>
              <a:rPr lang="en-US" sz="2400" dirty="0"/>
              <a:t>Galatians 3:28 – There can be no Jew or Gentile, bond or free. We are all one in Christ. </a:t>
            </a:r>
          </a:p>
          <a:p>
            <a:pPr marL="0" indent="0" algn="ctr" hangingPunct="0">
              <a:buNone/>
            </a:pPr>
            <a:r>
              <a:rPr lang="en-US" sz="2400" dirty="0"/>
              <a:t>Everyone who obeys the gospel then becomes part of Jesus’ church (Acts 2:47; 20:28). </a:t>
            </a:r>
          </a:p>
        </p:txBody>
      </p:sp>
    </p:spTree>
    <p:extLst>
      <p:ext uri="{BB962C8B-B14F-4D97-AF65-F5344CB8AC3E}">
        <p14:creationId xmlns:p14="http://schemas.microsoft.com/office/powerpoint/2010/main" val="12373058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57200" y="602160"/>
            <a:ext cx="8229600" cy="584775"/>
          </a:xfrm>
        </p:spPr>
        <p:txBody>
          <a:bodyPr>
            <a:spAutoFit/>
          </a:bodyPr>
          <a:lstStyle/>
          <a:p>
            <a:pPr hangingPunct="0"/>
            <a:r>
              <a:rPr lang="en-US" sz="3200" dirty="0">
                <a:solidFill>
                  <a:srgbClr val="FFFF00"/>
                </a:solidFill>
              </a:rPr>
              <a:t>The Real Solution to Race Problems </a:t>
            </a:r>
          </a:p>
        </p:txBody>
      </p:sp>
      <p:sp>
        <p:nvSpPr>
          <p:cNvPr id="106499" name="Rectangle 3"/>
          <p:cNvSpPr>
            <a:spLocks noGrp="1" noChangeArrowheads="1"/>
          </p:cNvSpPr>
          <p:nvPr>
            <p:ph type="body" idx="1"/>
          </p:nvPr>
        </p:nvSpPr>
        <p:spPr>
          <a:xfrm>
            <a:off x="457200" y="1295400"/>
            <a:ext cx="8229600" cy="5336846"/>
          </a:xfrm>
        </p:spPr>
        <p:txBody>
          <a:bodyPr>
            <a:spAutoFit/>
          </a:bodyPr>
          <a:lstStyle/>
          <a:p>
            <a:pPr marL="0" indent="0" algn="ctr" hangingPunct="0">
              <a:buNone/>
            </a:pPr>
            <a:r>
              <a:rPr lang="en-US" sz="2400" b="1" dirty="0">
                <a:solidFill>
                  <a:schemeClr val="accent1"/>
                </a:solidFill>
              </a:rPr>
              <a:t>We Should Work for Peace and Unity in Each Local Church with People of All Races and Nationalities.</a:t>
            </a:r>
          </a:p>
          <a:p>
            <a:pPr marL="0" indent="0" algn="ctr" hangingPunct="0">
              <a:buNone/>
            </a:pPr>
            <a:r>
              <a:rPr lang="en-US" sz="2400" dirty="0"/>
              <a:t>Ephesians 2:13-19 – In Christ Jesus you who once were far off have been brought near by the blood of Christ. For He Himself is our </a:t>
            </a:r>
            <a:r>
              <a:rPr lang="en-US" sz="2400" b="1" i="1" dirty="0">
                <a:solidFill>
                  <a:srgbClr val="FFFF00"/>
                </a:solidFill>
              </a:rPr>
              <a:t>peace</a:t>
            </a:r>
            <a:r>
              <a:rPr lang="en-US" sz="2400" dirty="0"/>
              <a:t>, who has made both </a:t>
            </a:r>
            <a:r>
              <a:rPr lang="en-US" sz="2400" b="1" i="1" dirty="0">
                <a:solidFill>
                  <a:srgbClr val="FFFF00"/>
                </a:solidFill>
              </a:rPr>
              <a:t>one</a:t>
            </a:r>
            <a:r>
              <a:rPr lang="en-US" sz="2400" dirty="0"/>
              <a:t>, … so as to create in Himself </a:t>
            </a:r>
            <a:r>
              <a:rPr lang="en-US" sz="2400" b="1" i="1" dirty="0">
                <a:solidFill>
                  <a:srgbClr val="FFFF00"/>
                </a:solidFill>
              </a:rPr>
              <a:t>one</a:t>
            </a:r>
            <a:r>
              <a:rPr lang="en-US" sz="2400" dirty="0"/>
              <a:t> new man … thus making </a:t>
            </a:r>
            <a:r>
              <a:rPr lang="en-US" sz="2400" b="1" i="1" dirty="0">
                <a:solidFill>
                  <a:srgbClr val="FFFF00"/>
                </a:solidFill>
              </a:rPr>
              <a:t>peace</a:t>
            </a:r>
            <a:r>
              <a:rPr lang="en-US" sz="2400" dirty="0"/>
              <a:t>, and that He might reconcile them both to God </a:t>
            </a:r>
            <a:r>
              <a:rPr lang="en-US" sz="2400" b="1" i="1" dirty="0">
                <a:solidFill>
                  <a:srgbClr val="FFFF00"/>
                </a:solidFill>
              </a:rPr>
              <a:t>in one body</a:t>
            </a:r>
            <a:r>
              <a:rPr lang="en-US" sz="2400" dirty="0">
                <a:solidFill>
                  <a:srgbClr val="FFFF00"/>
                </a:solidFill>
              </a:rPr>
              <a:t> </a:t>
            </a:r>
            <a:r>
              <a:rPr lang="en-US" sz="2400" dirty="0"/>
              <a:t>through the cross, thereby </a:t>
            </a:r>
            <a:r>
              <a:rPr lang="en-US" sz="2400" b="1" i="1" dirty="0">
                <a:solidFill>
                  <a:srgbClr val="FFFF00"/>
                </a:solidFill>
              </a:rPr>
              <a:t>putting to death the enmity</a:t>
            </a:r>
            <a:r>
              <a:rPr lang="en-US" sz="2400" dirty="0"/>
              <a:t>. And He came and preached </a:t>
            </a:r>
            <a:r>
              <a:rPr lang="en-US" sz="2400" b="1" i="1" dirty="0">
                <a:solidFill>
                  <a:srgbClr val="FFFF00"/>
                </a:solidFill>
              </a:rPr>
              <a:t>peace</a:t>
            </a:r>
            <a:r>
              <a:rPr lang="en-US" sz="2400" dirty="0"/>
              <a:t> to you who were afar off and to those who were near. For through Him we both have access by one Spirit to the Father. Now, therefore, you are no longer strangers and foreigners, but </a:t>
            </a:r>
            <a:r>
              <a:rPr lang="en-US" sz="2400" b="1" i="1" dirty="0">
                <a:solidFill>
                  <a:srgbClr val="FFFF00"/>
                </a:solidFill>
              </a:rPr>
              <a:t>fellow citizens</a:t>
            </a:r>
            <a:r>
              <a:rPr lang="en-US" sz="2400" dirty="0"/>
              <a:t> with the saints and </a:t>
            </a:r>
            <a:r>
              <a:rPr lang="en-US" sz="2400" b="1" i="1" dirty="0">
                <a:solidFill>
                  <a:srgbClr val="FFFF00"/>
                </a:solidFill>
              </a:rPr>
              <a:t>members of the household of God. </a:t>
            </a:r>
          </a:p>
        </p:txBody>
      </p:sp>
    </p:spTree>
    <p:extLst>
      <p:ext uri="{BB962C8B-B14F-4D97-AF65-F5344CB8AC3E}">
        <p14:creationId xmlns:p14="http://schemas.microsoft.com/office/powerpoint/2010/main" val="30027921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57200" y="602160"/>
            <a:ext cx="8229600" cy="584775"/>
          </a:xfrm>
        </p:spPr>
        <p:txBody>
          <a:bodyPr>
            <a:spAutoFit/>
          </a:bodyPr>
          <a:lstStyle/>
          <a:p>
            <a:pPr hangingPunct="0"/>
            <a:r>
              <a:rPr lang="en-US" sz="3200" dirty="0">
                <a:solidFill>
                  <a:srgbClr val="FFFF00"/>
                </a:solidFill>
              </a:rPr>
              <a:t>The Real Solution to Race Problems </a:t>
            </a:r>
          </a:p>
        </p:txBody>
      </p:sp>
      <p:sp>
        <p:nvSpPr>
          <p:cNvPr id="106499" name="Rectangle 3"/>
          <p:cNvSpPr>
            <a:spLocks noGrp="1" noChangeArrowheads="1"/>
          </p:cNvSpPr>
          <p:nvPr>
            <p:ph type="body" idx="1"/>
          </p:nvPr>
        </p:nvSpPr>
        <p:spPr>
          <a:xfrm>
            <a:off x="457200" y="1447800"/>
            <a:ext cx="8229600" cy="4745915"/>
          </a:xfrm>
        </p:spPr>
        <p:txBody>
          <a:bodyPr>
            <a:spAutoFit/>
          </a:bodyPr>
          <a:lstStyle/>
          <a:p>
            <a:pPr marL="0" indent="0" algn="ctr" hangingPunct="0">
              <a:buNone/>
            </a:pPr>
            <a:r>
              <a:rPr lang="en-US" sz="2400" b="1" i="1" dirty="0">
                <a:solidFill>
                  <a:schemeClr val="accent1"/>
                </a:solidFill>
              </a:rPr>
              <a:t>Christians should help the destitute. </a:t>
            </a:r>
            <a:br>
              <a:rPr lang="en-US" sz="2400" b="1" i="1" dirty="0">
                <a:solidFill>
                  <a:schemeClr val="accent1"/>
                </a:solidFill>
              </a:rPr>
            </a:br>
            <a:r>
              <a:rPr lang="en-US" sz="2400" dirty="0"/>
              <a:t>Luke 10:25-37 – The Samaritan assisted a needy Jew. This illustrates love for our neighbor.</a:t>
            </a:r>
          </a:p>
          <a:p>
            <a:pPr marL="0" indent="0" algn="ctr" hangingPunct="0">
              <a:buNone/>
            </a:pPr>
            <a:r>
              <a:rPr lang="en-US" sz="2400" b="1" i="1" dirty="0">
                <a:solidFill>
                  <a:schemeClr val="accent1"/>
                </a:solidFill>
              </a:rPr>
              <a:t>Christians should associate with people regardless of race.</a:t>
            </a:r>
            <a:br>
              <a:rPr lang="en-US" sz="2400" b="1" i="1" dirty="0">
                <a:solidFill>
                  <a:schemeClr val="accent1"/>
                </a:solidFill>
              </a:rPr>
            </a:br>
            <a:r>
              <a:rPr lang="en-US" sz="2400" dirty="0"/>
              <a:t>Galatians 2:11-14 – When Peter refused to eat with Gentiles. Paul said this was hypocrisy. </a:t>
            </a:r>
          </a:p>
          <a:p>
            <a:pPr marL="0" indent="0" algn="ctr" hangingPunct="0">
              <a:buNone/>
            </a:pPr>
            <a:r>
              <a:rPr lang="en-US" sz="2400" b="1" i="1" dirty="0">
                <a:solidFill>
                  <a:schemeClr val="accent1"/>
                </a:solidFill>
              </a:rPr>
              <a:t>Christians should welcome visitors in our assemblies.</a:t>
            </a:r>
            <a:br>
              <a:rPr lang="en-US" sz="2400" b="1" i="1" dirty="0">
                <a:solidFill>
                  <a:schemeClr val="accent1"/>
                </a:solidFill>
              </a:rPr>
            </a:br>
            <a:r>
              <a:rPr lang="en-US" sz="2400" dirty="0"/>
              <a:t>James 2:1-13 – Welcoming one class of people in church assemblies but ignoring or belittling others constitutes partiality and lack of love.</a:t>
            </a:r>
          </a:p>
        </p:txBody>
      </p:sp>
    </p:spTree>
    <p:extLst>
      <p:ext uri="{BB962C8B-B14F-4D97-AF65-F5344CB8AC3E}">
        <p14:creationId xmlns:p14="http://schemas.microsoft.com/office/powerpoint/2010/main" val="26296456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6499">
                                            <p:txEl>
                                              <p:pRg st="0" end="0"/>
                                            </p:txEl>
                                          </p:spTgt>
                                        </p:tgtEl>
                                        <p:attrNameLst>
                                          <p:attrName>style.visibility</p:attrName>
                                        </p:attrNameLst>
                                      </p:cBhvr>
                                      <p:to>
                                        <p:strVal val="visible"/>
                                      </p:to>
                                    </p:set>
                                    <p:animEffect transition="in" filter="wipe(down)">
                                      <p:cBhvr>
                                        <p:cTn id="7" dur="500"/>
                                        <p:tgtEl>
                                          <p:spTgt spid="1064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6499">
                                            <p:txEl>
                                              <p:pRg st="1" end="1"/>
                                            </p:txEl>
                                          </p:spTgt>
                                        </p:tgtEl>
                                        <p:attrNameLst>
                                          <p:attrName>style.visibility</p:attrName>
                                        </p:attrNameLst>
                                      </p:cBhvr>
                                      <p:to>
                                        <p:strVal val="visible"/>
                                      </p:to>
                                    </p:set>
                                    <p:animEffect transition="in" filter="wipe(down)">
                                      <p:cBhvr>
                                        <p:cTn id="12" dur="500"/>
                                        <p:tgtEl>
                                          <p:spTgt spid="1064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6499">
                                            <p:txEl>
                                              <p:pRg st="2" end="2"/>
                                            </p:txEl>
                                          </p:spTgt>
                                        </p:tgtEl>
                                        <p:attrNameLst>
                                          <p:attrName>style.visibility</p:attrName>
                                        </p:attrNameLst>
                                      </p:cBhvr>
                                      <p:to>
                                        <p:strVal val="visible"/>
                                      </p:to>
                                    </p:set>
                                    <p:animEffect transition="in" filter="wipe(down)">
                                      <p:cBhvr>
                                        <p:cTn id="17" dur="500"/>
                                        <p:tgtEl>
                                          <p:spTgt spid="1064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57200" y="602160"/>
            <a:ext cx="8229600" cy="584775"/>
          </a:xfrm>
        </p:spPr>
        <p:txBody>
          <a:bodyPr>
            <a:spAutoFit/>
          </a:bodyPr>
          <a:lstStyle/>
          <a:p>
            <a:pPr hangingPunct="0"/>
            <a:r>
              <a:rPr lang="en-US" sz="3200" dirty="0">
                <a:solidFill>
                  <a:srgbClr val="FFFF00"/>
                </a:solidFill>
              </a:rPr>
              <a:t>The Real Solution to Race Problems </a:t>
            </a:r>
          </a:p>
        </p:txBody>
      </p:sp>
      <p:sp>
        <p:nvSpPr>
          <p:cNvPr id="106499" name="Rectangle 3"/>
          <p:cNvSpPr>
            <a:spLocks noGrp="1" noChangeArrowheads="1"/>
          </p:cNvSpPr>
          <p:nvPr>
            <p:ph type="body" idx="1"/>
          </p:nvPr>
        </p:nvSpPr>
        <p:spPr>
          <a:xfrm>
            <a:off x="457200" y="1447800"/>
            <a:ext cx="8229600" cy="4056495"/>
          </a:xfrm>
        </p:spPr>
        <p:txBody>
          <a:bodyPr>
            <a:spAutoFit/>
          </a:bodyPr>
          <a:lstStyle/>
          <a:p>
            <a:pPr marL="0" indent="0" algn="ctr" hangingPunct="0">
              <a:buNone/>
            </a:pPr>
            <a:r>
              <a:rPr lang="en-US" sz="2800" dirty="0">
                <a:solidFill>
                  <a:schemeClr val="bg1"/>
                </a:solidFill>
              </a:rPr>
              <a:t>James 3:17 – The wisdom from above is first pure, then </a:t>
            </a:r>
            <a:r>
              <a:rPr lang="en-US" sz="2800" b="1" i="1" dirty="0">
                <a:solidFill>
                  <a:srgbClr val="FFFF00"/>
                </a:solidFill>
              </a:rPr>
              <a:t>peaceable</a:t>
            </a:r>
            <a:r>
              <a:rPr lang="en-US" sz="2800" dirty="0">
                <a:solidFill>
                  <a:schemeClr val="bg1"/>
                </a:solidFill>
              </a:rPr>
              <a:t>, gentle, willing to yield, full of </a:t>
            </a:r>
            <a:r>
              <a:rPr lang="en-US" sz="2800" b="1" i="1" dirty="0">
                <a:solidFill>
                  <a:srgbClr val="FFFF00"/>
                </a:solidFill>
              </a:rPr>
              <a:t>mercy</a:t>
            </a:r>
            <a:r>
              <a:rPr lang="en-US" sz="2800" dirty="0">
                <a:solidFill>
                  <a:schemeClr val="bg1"/>
                </a:solidFill>
              </a:rPr>
              <a:t> and good fruits, </a:t>
            </a:r>
            <a:r>
              <a:rPr lang="en-US" sz="2800" b="1" i="1" dirty="0">
                <a:solidFill>
                  <a:srgbClr val="FFFF00"/>
                </a:solidFill>
              </a:rPr>
              <a:t>without partiality</a:t>
            </a:r>
            <a:r>
              <a:rPr lang="en-US" sz="2800" dirty="0">
                <a:solidFill>
                  <a:srgbClr val="FFFF00"/>
                </a:solidFill>
              </a:rPr>
              <a:t> </a:t>
            </a:r>
            <a:r>
              <a:rPr lang="en-US" sz="2800" dirty="0">
                <a:solidFill>
                  <a:schemeClr val="bg1"/>
                </a:solidFill>
              </a:rPr>
              <a:t>or hypocrisy. </a:t>
            </a:r>
          </a:p>
          <a:p>
            <a:pPr marL="0" indent="0" algn="ctr" hangingPunct="0">
              <a:buNone/>
            </a:pPr>
            <a:r>
              <a:rPr lang="en-US" sz="2800" b="1" dirty="0">
                <a:solidFill>
                  <a:schemeClr val="accent1"/>
                </a:solidFill>
              </a:rPr>
              <a:t>No spiritual problem can be resolved if we ignore the real causes of the problem. The true solution to racial differences is forgiveness through Jesus and then love and obedience to the teachings of Jesus.</a:t>
            </a:r>
          </a:p>
        </p:txBody>
      </p:sp>
    </p:spTree>
    <p:extLst>
      <p:ext uri="{BB962C8B-B14F-4D97-AF65-F5344CB8AC3E}">
        <p14:creationId xmlns:p14="http://schemas.microsoft.com/office/powerpoint/2010/main" val="33187526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6499">
                                            <p:txEl>
                                              <p:pRg st="1" end="1"/>
                                            </p:txEl>
                                          </p:spTgt>
                                        </p:tgtEl>
                                        <p:attrNameLst>
                                          <p:attrName>style.visibility</p:attrName>
                                        </p:attrNameLst>
                                      </p:cBhvr>
                                      <p:to>
                                        <p:strVal val="visible"/>
                                      </p:to>
                                    </p:set>
                                    <p:animEffect transition="in" filter="wipe(down)">
                                      <p:cBhvr>
                                        <p:cTn id="7" dur="500"/>
                                        <p:tgtEl>
                                          <p:spTgt spid="1064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435841BA-6582-49C2-81F2-8FF8F4E9BBA8}"/>
              </a:ext>
            </a:extLst>
          </p:cNvPr>
          <p:cNvSpPr txBox="1">
            <a:spLocks noChangeArrowheads="1"/>
          </p:cNvSpPr>
          <p:nvPr/>
        </p:nvSpPr>
        <p:spPr>
          <a:xfrm>
            <a:off x="457200" y="609600"/>
            <a:ext cx="8229600" cy="5570756"/>
          </a:xfrm>
          <a:prstGeom prst="rect">
            <a:avLst/>
          </a:prstGeom>
          <a:solidFill>
            <a:schemeClr val="bg1"/>
          </a:solidFill>
        </p:spPr>
        <p:txBody>
          <a:bodyPr vert="horz"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Copyright David E. Pratte, 2020</a:t>
            </a:r>
          </a:p>
          <a:p>
            <a:r>
              <a:rPr lang="en-US"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Permission is granted to display this PowerPoint under the following conditions:</a:t>
            </a:r>
          </a:p>
          <a:p>
            <a:r>
              <a:rPr lang="en-US"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Display the link to</a:t>
            </a:r>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b="1" dirty="0">
                <a:solidFill>
                  <a:srgbClr val="002060"/>
                </a:solidFill>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www.BibleStudyLessons.com</a:t>
            </a:r>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Minor changes in content are permitted, but no teaching should be presented that disagrees with the teaching in the article associated with this </a:t>
            </a:r>
            <a:r>
              <a:rPr lang="en-US" b="1">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PowerPoint at </a:t>
            </a:r>
            <a:r>
              <a:rPr lang="en-US" b="1" dirty="0">
                <a:solidFill>
                  <a:srgbClr val="002060"/>
                </a:solidFill>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www.BibleStudyLessons.com/powerpoint</a:t>
            </a:r>
            <a:r>
              <a:rPr lang="en-US" b="1" dirty="0">
                <a:solidFill>
                  <a:srgbClr val="002060"/>
                </a:solidFill>
                <a:latin typeface="Tahoma" panose="020B0604030504040204" pitchFamily="34" charset="0"/>
                <a:ea typeface="Tahoma" panose="020B0604030504040204" pitchFamily="34" charset="0"/>
                <a:cs typeface="Tahoma" panose="020B0604030504040204" pitchFamily="34" charset="0"/>
              </a:rPr>
              <a:t> </a:t>
            </a:r>
          </a:p>
          <a:p>
            <a:r>
              <a:rPr lang="en-US"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In no case may a fee of any kind be charged for our PowerPoints.</a:t>
            </a:r>
            <a:endParaRPr lang="en-US"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r>
              <a:rPr lang="en-US"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If you have a website, please add a link to </a:t>
            </a:r>
            <a:r>
              <a:rPr lang="en-US" b="1" dirty="0">
                <a:solidFill>
                  <a:srgbClr val="002060"/>
                </a:solidFill>
                <a:latin typeface="Tahoma" panose="020B0604030504040204" pitchFamily="34" charset="0"/>
                <a:ea typeface="Tahoma" panose="020B0604030504040204" pitchFamily="34" charset="0"/>
                <a:cs typeface="Tahoma" panose="020B0604030504040204" pitchFamily="34" charset="0"/>
                <a:hlinkClick r:id="rId4">
                  <a:extLst>
                    <a:ext uri="{A12FA001-AC4F-418D-AE19-62706E023703}">
                      <ahyp:hlinkClr xmlns:ahyp="http://schemas.microsoft.com/office/drawing/2018/hyperlinkcolor" val="tx"/>
                    </a:ext>
                  </a:extLst>
                </a:hlinkClick>
              </a:rPr>
              <a:t>www.BibleStudyLessons.com</a:t>
            </a:r>
            <a:r>
              <a:rPr lang="en-US" b="1" dirty="0">
                <a:solidFill>
                  <a:srgbClr val="002060"/>
                </a:solidFill>
                <a:latin typeface="Tahoma" panose="020B0604030504040204" pitchFamily="34" charset="0"/>
                <a:ea typeface="Tahoma" panose="020B0604030504040204" pitchFamily="34" charset="0"/>
                <a:cs typeface="Tahoma" panose="020B0604030504040204" pitchFamily="34" charset="0"/>
              </a:rPr>
              <a:t>  </a:t>
            </a:r>
          </a:p>
          <a:p>
            <a:r>
              <a:rPr lang="en-US" sz="1400" dirty="0">
                <a:solidFill>
                  <a:srgbClr val="002060"/>
                </a:solidFill>
              </a:rPr>
              <a:t>Scripture quotations are generally from the New King James Version (NKJV), copyright 1982, 1988 by Thomas Nelson, Inc. Used by permission. All rights reserved.</a:t>
            </a:r>
            <a:endParaRPr lang="en-US" sz="14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sp>
        <p:nvSpPr>
          <p:cNvPr id="7" name="TextBox 6">
            <a:extLst>
              <a:ext uri="{FF2B5EF4-FFF2-40B4-BE49-F238E27FC236}">
                <a16:creationId xmlns:a16="http://schemas.microsoft.com/office/drawing/2014/main" id="{0A7BF74E-74F0-4710-ACF1-90BDAD40B3A6}"/>
              </a:ext>
            </a:extLst>
          </p:cNvPr>
          <p:cNvSpPr txBox="1"/>
          <p:nvPr/>
        </p:nvSpPr>
        <p:spPr>
          <a:xfrm>
            <a:off x="152400" y="6352163"/>
            <a:ext cx="2697804" cy="276999"/>
          </a:xfrm>
          <a:prstGeom prst="rect">
            <a:avLst/>
          </a:prstGeom>
          <a:solidFill>
            <a:schemeClr val="bg1"/>
          </a:solidFill>
        </p:spPr>
        <p:txBody>
          <a:bodyPr wrap="square" rtlCol="0">
            <a:spAutoFit/>
          </a:bodyPr>
          <a:lstStyle/>
          <a:p>
            <a:pPr algn="ctr"/>
            <a:r>
              <a:rPr lang="en-US" sz="1200" b="1" dirty="0">
                <a:solidFill>
                  <a:srgbClr val="002060"/>
                </a:solidFill>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www.BibleStudyLessons.com</a:t>
            </a:r>
            <a:r>
              <a:rPr lang="en-US" sz="1200" b="1" dirty="0">
                <a:solidFill>
                  <a:srgbClr val="002060"/>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27263558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Diseño predeterminado">
  <a:themeElements>
    <a:clrScheme name="Custom 1">
      <a:dk1>
        <a:srgbClr val="66FFFF"/>
      </a:dk1>
      <a:lt1>
        <a:srgbClr val="66FFFF"/>
      </a:lt1>
      <a:dk2>
        <a:srgbClr val="66FFFF"/>
      </a:dk2>
      <a:lt2>
        <a:srgbClr val="FFFF00"/>
      </a:lt2>
      <a:accent1>
        <a:srgbClr val="99FF99"/>
      </a:accent1>
      <a:accent2>
        <a:srgbClr val="FFFFFF"/>
      </a:accent2>
      <a:accent3>
        <a:srgbClr val="FFFF66"/>
      </a:accent3>
      <a:accent4>
        <a:srgbClr val="FFFF66"/>
      </a:accent4>
      <a:accent5>
        <a:srgbClr val="CC99FF"/>
      </a:accent5>
      <a:accent6>
        <a:srgbClr val="FFFF00"/>
      </a:accent6>
      <a:hlink>
        <a:srgbClr val="0042C7"/>
      </a:hlink>
      <a:folHlink>
        <a:srgbClr val="FFFF66"/>
      </a:folHlink>
    </a:clrScheme>
    <a:fontScheme name="Arial-Round-Tahoma">
      <a:majorFont>
        <a:latin typeface="Arial Rounded MT Bold"/>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1429.ppt [Compatibility Mode]" id="{5347A574-1AC6-4595-B62C-1ABB8A43DE8C}" vid="{ADEAE392-AF2B-41D5-A313-AFCE721B8D05}"/>
    </a:ext>
  </a:extLst>
</a:theme>
</file>

<file path=docProps/app.xml><?xml version="1.0" encoding="utf-8"?>
<Properties xmlns="http://schemas.openxmlformats.org/officeDocument/2006/extended-properties" xmlns:vt="http://schemas.openxmlformats.org/officeDocument/2006/docPropsVTypes">
  <Template>Red-10.per-fppt</Template>
  <TotalTime>334</TotalTime>
  <Words>1827</Words>
  <Application>Microsoft Office PowerPoint</Application>
  <PresentationFormat>On-screen Show (4:3)</PresentationFormat>
  <Paragraphs>87</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Arial Rounded MT Bold</vt:lpstr>
      <vt:lpstr>Comic Sans MS</vt:lpstr>
      <vt:lpstr>Tahoma</vt:lpstr>
      <vt:lpstr>Diseño predeterminado</vt:lpstr>
      <vt:lpstr>PowerPoint Presentation</vt:lpstr>
      <vt:lpstr>Relationships between Races and Nationalities</vt:lpstr>
      <vt:lpstr>Problems of Black People</vt:lpstr>
      <vt:lpstr>Hatred, Rioting, Violence, Looting, and Destruction of Property Make Matters Worse.</vt:lpstr>
      <vt:lpstr>Black People Are Once Again Being Dominated by Evil People.</vt:lpstr>
      <vt:lpstr>Anarchists, Socialists, and Marxist-Leninists (Communists)</vt:lpstr>
      <vt:lpstr>Anarchists, Socialists, and Marxist-Leninists (Communists) and the BLM - #1</vt:lpstr>
      <vt:lpstr>Anarchists, Socialists, and Marxist-Leninists (Communists) and the BLM - #2</vt:lpstr>
      <vt:lpstr>Anarchists, Socialists, and Marxist-Leninists (Communists) and the BLM - #3</vt:lpstr>
      <vt:lpstr>Black People Are Once Again Being Dominated by Evil People.</vt:lpstr>
      <vt:lpstr>Liberal politicians, media personalities, educators, and business leaders</vt:lpstr>
      <vt:lpstr>The Real Solution to Race Problems </vt:lpstr>
      <vt:lpstr>The Real Solution to Race Problems </vt:lpstr>
      <vt:lpstr>The Real Solution to Race Problems </vt:lpstr>
      <vt:lpstr>The Real Solution to Race Problems </vt:lpstr>
      <vt:lpstr>The Real Solution to Race Problems </vt:lpstr>
      <vt:lpstr>The Real Solution to Race Problems </vt:lpstr>
      <vt:lpstr>The Real Solution to Race Problems </vt:lpstr>
      <vt:lpstr>The Real Solution to Race Problems </vt:lpstr>
      <vt:lpstr>PowerPoint Presentation</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Race and Nationality Relations: Racial Strife, Prejudice, and Conflict PowerPoint slides and charts</dc:title>
  <dc:subject>Different races or nationalities often practice prejudice, discrimination, conflict, riots, hatred, and alienation. How can we solve racial strife &amp; bigotry? PowerPoint slides and charts</dc:subject>
  <dc:creator>David Pratte</dc:creator>
  <cp:keywords>Bible, religion, race, nationality, relations, solving, racial, minority, strife, prejudice, riots, looting, Black Lives Matter, conflict, unfair, discrimination, wars, hatred, alienation, solution, bigotry, quota, affirmative action, black, white, red, Indian, native, American, Jesus, Christ, gospel, church,  - David E. Pratte; www.biblestudylessons.com</cp:keywords>
  <cp:lastModifiedBy>David Pratte</cp:lastModifiedBy>
  <cp:revision>133</cp:revision>
  <dcterms:created xsi:type="dcterms:W3CDTF">2020-06-25T20:41:18Z</dcterms:created>
  <dcterms:modified xsi:type="dcterms:W3CDTF">2022-01-25T20:05:24Z</dcterms:modified>
</cp:coreProperties>
</file>