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9" r:id="rId4"/>
    <p:sldId id="268" r:id="rId5"/>
    <p:sldId id="267" r:id="rId6"/>
    <p:sldId id="27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42" autoAdjust="0"/>
    <p:restoredTop sz="94660"/>
  </p:normalViewPr>
  <p:slideViewPr>
    <p:cSldViewPr showGuides="1">
      <p:cViewPr varScale="1">
        <p:scale>
          <a:sx n="58" d="100"/>
          <a:sy n="58" d="100"/>
        </p:scale>
        <p:origin x="219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C159E-8AD0-4812-ADC3-A1051B52905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2885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80A1D-3B74-4351-9D73-1270467DF11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2643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A432A-8BF5-4FC0-A224-B1A3383016F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2656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E5D62-DBE2-4056-8FDB-D57CE99B6DF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2325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30031F-AB0F-43F0-941D-C26FB9ED2CE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0872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BA117-5142-447B-8F56-DDE53834FF1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71899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0C63F-32CA-4C32-9912-9C80C2EECF4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18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7D4589-FD97-429C-AA19-D83AC96B988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3936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B7CFD-85AC-4B54-9F47-9D0E0644854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05200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94628-EF8C-4D3A-93E4-9ED951BB6B1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9026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3FC08-5105-40BE-BA33-03E5CEE8E13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2372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22E23A7-FF5B-4C4C-9BE8-3C6B57EC7BDA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953228" y="3073240"/>
            <a:ext cx="3238772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905"/>
                <a:solidFill>
                  <a:srgbClr val="FFFF00"/>
                </a:solidFill>
                <a:effectLst>
                  <a:glow rad="304800">
                    <a:srgbClr val="FFFF00">
                      <a:alpha val="40000"/>
                    </a:srgbClr>
                  </a:glow>
                  <a:outerShdw blurRad="88900" dist="292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Rejoice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F3657D-6E2E-4837-866E-85C78B01F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solidFill>
            <a:srgbClr val="002060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3600" b="1" kern="0" dirty="0">
                <a:solidFill>
                  <a:srgbClr val="FFFF00"/>
                </a:solidFill>
              </a:rPr>
              <a:t>“Rejoice in the Lord Always!”</a:t>
            </a:r>
            <a:endParaRPr lang="en-US" sz="3600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AE9D56-20F5-4104-8D74-803A1EE78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83080"/>
            <a:ext cx="6524075" cy="39319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C589D3-DBB5-4903-A08D-BB807E621F04}"/>
              </a:ext>
            </a:extLst>
          </p:cNvPr>
          <p:cNvSpPr txBox="1"/>
          <p:nvPr/>
        </p:nvSpPr>
        <p:spPr>
          <a:xfrm>
            <a:off x="838200" y="6248400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08318"/>
            <a:ext cx="8229600" cy="1815882"/>
          </a:xfrm>
          <a:solidFill>
            <a:srgbClr val="002060">
              <a:alpha val="77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/>
              <a:t>True Joy Does Not Eliminate Sorrow</a:t>
            </a:r>
            <a:br>
              <a:rPr lang="en-US" sz="2800" b="1" dirty="0"/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1 Corinthians 12:26; Romans 12:15; Ecclesiastes  3:4; Acts 20:18-25,37,38; John 11:33-35; Matthew 26:37-39</a:t>
            </a:r>
          </a:p>
        </p:txBody>
      </p:sp>
      <p:sp>
        <p:nvSpPr>
          <p:cNvPr id="7" name="Rectangle 6"/>
          <p:cNvSpPr/>
          <p:nvPr/>
        </p:nvSpPr>
        <p:spPr>
          <a:xfrm>
            <a:off x="8953228" y="3073240"/>
            <a:ext cx="3238772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905"/>
                <a:solidFill>
                  <a:srgbClr val="FFFF00"/>
                </a:solidFill>
                <a:effectLst>
                  <a:glow rad="304800">
                    <a:srgbClr val="FFFF00">
                      <a:alpha val="40000"/>
                    </a:srgbClr>
                  </a:glow>
                  <a:outerShdw blurRad="88900" dist="292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Rejoice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F3657D-6E2E-4837-866E-85C78B01F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solidFill>
            <a:srgbClr val="002060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3600" b="1" kern="0" dirty="0">
                <a:solidFill>
                  <a:srgbClr val="FFFF00"/>
                </a:solidFill>
              </a:rPr>
              <a:t>“Rejoice in the Lord Always!”</a:t>
            </a:r>
            <a:endParaRPr lang="en-US" sz="3600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61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1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229600" cy="2419124"/>
          </a:xfrm>
          <a:solidFill>
            <a:srgbClr val="002060">
              <a:alpha val="77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/>
              <a:t>True Joy Does Not Eliminate Sorrow</a:t>
            </a:r>
          </a:p>
          <a:p>
            <a:pPr marL="0" indent="0" algn="ctr">
              <a:buNone/>
            </a:pPr>
            <a:r>
              <a:rPr lang="en-US" sz="2800" b="1" dirty="0"/>
              <a:t>True Joy Does Not Depend on Physical Circumstances / Treatment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Matthew 5:10-12; Acts 5:40-42; 2 Corinthians 7:4,5; Hebrews 10:32-34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F3657D-6E2E-4837-866E-85C78B01F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solidFill>
            <a:srgbClr val="002060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3600" b="1" kern="0" dirty="0">
                <a:solidFill>
                  <a:srgbClr val="FFFF00"/>
                </a:solidFill>
              </a:rPr>
              <a:t>“Rejoice in the Lord Always!”</a:t>
            </a:r>
            <a:endParaRPr lang="en-US" sz="3600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8F8A9A-3CFB-4C9E-A94D-CC698B88D057}"/>
              </a:ext>
            </a:extLst>
          </p:cNvPr>
          <p:cNvSpPr/>
          <p:nvPr/>
        </p:nvSpPr>
        <p:spPr>
          <a:xfrm>
            <a:off x="8953228" y="3073240"/>
            <a:ext cx="3238772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905"/>
                <a:solidFill>
                  <a:srgbClr val="FFFF00"/>
                </a:solidFill>
                <a:effectLst>
                  <a:glow rad="304800">
                    <a:srgbClr val="FFFF00">
                      <a:alpha val="40000"/>
                    </a:srgbClr>
                  </a:glow>
                  <a:outerShdw blurRad="88900" dist="292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Rejoice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411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229600" cy="5435334"/>
          </a:xfrm>
          <a:solidFill>
            <a:srgbClr val="002060">
              <a:alpha val="77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/>
              <a:t>True Joy Does Not Eliminate Sorrow</a:t>
            </a:r>
          </a:p>
          <a:p>
            <a:pPr marL="0" indent="0" algn="ctr">
              <a:buNone/>
            </a:pPr>
            <a:r>
              <a:rPr lang="en-US" sz="2800" b="1" dirty="0"/>
              <a:t>True Joy Does Not Depend on Physical Circumstances / Treatment</a:t>
            </a:r>
          </a:p>
          <a:p>
            <a:pPr marL="0" indent="0" algn="ctr">
              <a:buNone/>
            </a:pPr>
            <a:r>
              <a:rPr lang="en-US" sz="2800" b="1" dirty="0"/>
              <a:t>True Joy Is Based on Spiritual Circumstances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</a:rPr>
              <a:t>Forgiveness</a:t>
            </a:r>
            <a:r>
              <a:rPr lang="en-US" sz="2800" b="1" i="1" dirty="0"/>
              <a:t>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Psalm 51:3,4,7-12; </a:t>
            </a:r>
            <a:b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Luke 15:4-10,22-24,32; Acts 8:39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</a:rPr>
              <a:t>Fellowship with God </a:t>
            </a:r>
            <a:r>
              <a:rPr lang="en-US" sz="2800" b="1" dirty="0"/>
              <a:t>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Psalms 35:9</a:t>
            </a:r>
            <a:r>
              <a:rPr lang="en-US" sz="2800">
                <a:solidFill>
                  <a:schemeClr val="accent2"/>
                </a:solidFill>
                <a:latin typeface="Comic Sans MS" pitchFamily="66" charset="0"/>
              </a:rPr>
              <a:t>; </a:t>
            </a:r>
            <a:br>
              <a:rPr lang="en-US" sz="280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>
                <a:solidFill>
                  <a:schemeClr val="accent2"/>
                </a:solidFill>
                <a:latin typeface="Comic Sans MS" pitchFamily="66" charset="0"/>
              </a:rPr>
              <a:t>Philippians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4:4; Isaiah 61:10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</a:rPr>
              <a:t>Prayer</a:t>
            </a:r>
            <a:r>
              <a:rPr lang="en-US" sz="2800" b="1" dirty="0"/>
              <a:t>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John 16:24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</a:rPr>
              <a:t>Truth</a:t>
            </a:r>
            <a:r>
              <a:rPr lang="en-US" sz="2800" b="1" dirty="0"/>
              <a:t> 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1 Corinthians 13:6 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</a:rPr>
              <a:t>Hope of eternal life </a:t>
            </a:r>
            <a:r>
              <a:rPr lang="en-US" sz="2800" b="1" dirty="0">
                <a:solidFill>
                  <a:schemeClr val="accent2"/>
                </a:solidFill>
                <a:latin typeface="Comic Sans MS" pitchFamily="66" charset="0"/>
              </a:rPr>
              <a:t>-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1 Peter 1:3-9; 4:12,13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F3657D-6E2E-4837-866E-85C78B01F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solidFill>
            <a:srgbClr val="002060">
              <a:alpha val="7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3600" b="1" kern="0" dirty="0">
                <a:solidFill>
                  <a:srgbClr val="FFFF00"/>
                </a:solidFill>
              </a:rPr>
              <a:t>“Rejoice in the Lord Always!”</a:t>
            </a:r>
            <a:endParaRPr lang="en-US" sz="3600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B9833C-3AB2-4042-9736-AC0D532098E6}"/>
              </a:ext>
            </a:extLst>
          </p:cNvPr>
          <p:cNvSpPr/>
          <p:nvPr/>
        </p:nvSpPr>
        <p:spPr>
          <a:xfrm>
            <a:off x="8953228" y="3073240"/>
            <a:ext cx="3238772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905"/>
                <a:solidFill>
                  <a:srgbClr val="FFFF00"/>
                </a:solidFill>
                <a:effectLst>
                  <a:glow rad="304800">
                    <a:srgbClr val="FFFF00">
                      <a:alpha val="40000"/>
                    </a:srgbClr>
                  </a:glow>
                  <a:outerShdw blurRad="88900" dist="292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Rejoice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7393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2AD99EE-0B47-4C4A-B150-350A86207ED3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4CCC8-5919-448B-A973-E4057D936228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1304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1"/>
            <a:ext cx="8229600" cy="4635115"/>
          </a:xfrm>
          <a:solidFill>
            <a:srgbClr val="002060">
              <a:alpha val="77000"/>
            </a:srgbClr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2800" b="1" dirty="0"/>
              <a:t>True Joy Does Not Eliminate Sorrow and Heartache</a:t>
            </a:r>
          </a:p>
          <a:p>
            <a:pPr marL="0" indent="0" algn="ctr">
              <a:buNone/>
            </a:pPr>
            <a:r>
              <a:rPr lang="en-US" sz="2800" b="1" dirty="0"/>
              <a:t>True Joy Does Not Depend on Physical Circumstances/Treatment</a:t>
            </a:r>
          </a:p>
          <a:p>
            <a:pPr marL="0" indent="0" algn="ctr">
              <a:buNone/>
            </a:pPr>
            <a:r>
              <a:rPr lang="en-US" sz="2800" b="1" dirty="0"/>
              <a:t>True Joy Is Based on Spiritual Circumstances</a:t>
            </a:r>
          </a:p>
          <a:p>
            <a:pPr marL="0" indent="0" algn="ctr">
              <a:buNone/>
            </a:pPr>
            <a:r>
              <a:rPr lang="en-US" sz="2800" b="1" dirty="0"/>
              <a:t>Joy Requires Appreciation &amp; Praise to God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Joy Is Found in Appreciating Our Blessings</a:t>
            </a: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Luke 2:8-14,20; Romans 5:1-11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Joy Is Found in Worship and Praise to God</a:t>
            </a: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Psalm 66:1-4; 95:1-7; 122:1; Philippians 4:4,6,7 </a:t>
            </a:r>
            <a:endParaRPr lang="en-US" sz="24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76616" y="228600"/>
            <a:ext cx="3238772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Rejoice!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0"/>
            <a:ext cx="8229600" cy="5152180"/>
          </a:xfrm>
          <a:solidFill>
            <a:srgbClr val="002060">
              <a:alpha val="77000"/>
            </a:srgbClr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2800" b="1" dirty="0"/>
              <a:t>True Joy Does Not Eliminate Sorrow and Heartache</a:t>
            </a:r>
          </a:p>
          <a:p>
            <a:pPr marL="0" indent="0" algn="ctr">
              <a:buNone/>
            </a:pPr>
            <a:r>
              <a:rPr lang="en-US" sz="2800" b="1" dirty="0"/>
              <a:t>True Joy Does Not Depend on Physical Circumstances/Treatment</a:t>
            </a:r>
          </a:p>
          <a:p>
            <a:pPr marL="0" indent="0" algn="ctr">
              <a:buNone/>
            </a:pPr>
            <a:r>
              <a:rPr lang="en-US" sz="2800" b="1" dirty="0"/>
              <a:t>True Joy Is Based on Spiritual Circumstances</a:t>
            </a:r>
          </a:p>
          <a:p>
            <a:pPr marL="0" indent="0" algn="ctr">
              <a:buNone/>
            </a:pPr>
            <a:r>
              <a:rPr lang="en-US" sz="2800" b="1" dirty="0"/>
              <a:t>Joy Requires Appreciation &amp; Praise to God</a:t>
            </a:r>
          </a:p>
          <a:p>
            <a:pPr marL="0" indent="0" algn="ctr">
              <a:buNone/>
            </a:pPr>
            <a:r>
              <a:rPr lang="en-US" sz="2800" b="1" dirty="0"/>
              <a:t>Joy Requires Service to God &amp; Man</a:t>
            </a:r>
            <a:br>
              <a:rPr lang="en-US" sz="2800" b="1" dirty="0"/>
            </a:b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Psalms 40:8; 119:10-16, 161-168; Proverbs 21:15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Motherhood</a:t>
            </a:r>
            <a:r>
              <a:rPr lang="en-US" sz="2400" b="1" dirty="0"/>
              <a:t> -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Psalm 113:9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Teaching the lost </a:t>
            </a:r>
            <a:r>
              <a:rPr lang="en-US" sz="2400" b="1" dirty="0"/>
              <a:t>-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Luke 15:3-10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Helping others </a:t>
            </a:r>
            <a:r>
              <a:rPr lang="en-US" sz="2400" b="1" i="1" dirty="0"/>
              <a:t>-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2 Corinthians 8:1-5; Acts 20:35 </a:t>
            </a:r>
            <a:endParaRPr lang="en-US" sz="24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76616" y="228600"/>
            <a:ext cx="3238772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Rejoice!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1"/>
            <a:ext cx="8229600" cy="5447645"/>
          </a:xfrm>
          <a:solidFill>
            <a:srgbClr val="002060">
              <a:alpha val="77000"/>
            </a:srgbClr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2800" b="1" dirty="0"/>
              <a:t>True Joy Does Not Eliminate Sorrow and Heartache</a:t>
            </a:r>
          </a:p>
          <a:p>
            <a:pPr marL="0" indent="0" algn="ctr">
              <a:buNone/>
            </a:pPr>
            <a:r>
              <a:rPr lang="en-US" sz="2800" b="1" dirty="0"/>
              <a:t>True Joy Does Not Depend on Physical Circumstances/Treatment</a:t>
            </a:r>
          </a:p>
          <a:p>
            <a:pPr marL="0" indent="0" algn="ctr">
              <a:buNone/>
            </a:pPr>
            <a:r>
              <a:rPr lang="en-US" sz="2800" b="1" dirty="0"/>
              <a:t>True Joy Is Based on Spiritual Circumstances</a:t>
            </a:r>
          </a:p>
          <a:p>
            <a:pPr marL="0" indent="0" algn="ctr">
              <a:buNone/>
            </a:pPr>
            <a:r>
              <a:rPr lang="en-US" sz="2800" b="1" dirty="0"/>
              <a:t>Joy Requires Appreciation &amp; Praise to God</a:t>
            </a:r>
          </a:p>
          <a:p>
            <a:pPr marL="0" indent="0" algn="ctr">
              <a:buNone/>
            </a:pPr>
            <a:r>
              <a:rPr lang="en-US" sz="2800" b="1" dirty="0"/>
              <a:t>Joy Requires Service to God &amp; Man</a:t>
            </a:r>
          </a:p>
          <a:p>
            <a:pPr marL="0" indent="0" algn="ctr">
              <a:buNone/>
            </a:pPr>
            <a:r>
              <a:rPr lang="en-US" sz="2800" b="1" dirty="0"/>
              <a:t>Joy Requires Sacrifice &amp; Obedience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</a:rPr>
              <a:t>Persecution -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Matthew 5:10-12; John 16:20-22,33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</a:rPr>
              <a:t>Self-sacrifice </a:t>
            </a:r>
            <a:r>
              <a:rPr lang="en-US" sz="2400" b="1" i="1" dirty="0">
                <a:solidFill>
                  <a:schemeClr val="accent1"/>
                </a:solidFill>
              </a:rPr>
              <a:t>-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Matthew 13:44; 2 Corinthians 8:1-5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latin typeface="Comic Sans MS" pitchFamily="66" charset="0"/>
              </a:rPr>
              <a:t>Repenting of sin -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Hebrews 12:11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</a:rPr>
              <a:t>Jesus’ example </a:t>
            </a:r>
            <a:r>
              <a:rPr lang="en-US" sz="2400" b="1" i="1" dirty="0">
                <a:solidFill>
                  <a:schemeClr val="accent2"/>
                </a:solidFill>
                <a:latin typeface="Comic Sans MS" pitchFamily="66" charset="0"/>
              </a:rPr>
              <a:t>- </a:t>
            </a:r>
            <a:r>
              <a:rPr lang="en-US" sz="2400" dirty="0">
                <a:solidFill>
                  <a:schemeClr val="accent2"/>
                </a:solidFill>
                <a:latin typeface="Comic Sans MS" pitchFamily="66" charset="0"/>
              </a:rPr>
              <a:t>Hebrews 12:2,3</a:t>
            </a:r>
            <a:endParaRPr lang="en-US" sz="24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76616" y="228600"/>
            <a:ext cx="3238772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Rejoice!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0"/>
            <a:ext cx="8229600" cy="4856714"/>
          </a:xfrm>
          <a:solidFill>
            <a:srgbClr val="002060">
              <a:alpha val="77000"/>
            </a:srgbClr>
          </a:solidFill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2800" b="1" dirty="0"/>
              <a:t>True Joy Does Not Eliminate Sorrow and Heartache</a:t>
            </a:r>
          </a:p>
          <a:p>
            <a:pPr marL="0" indent="0" algn="ctr">
              <a:buNone/>
            </a:pPr>
            <a:r>
              <a:rPr lang="en-US" sz="2800" b="1" dirty="0"/>
              <a:t>True Joy Does Not Depend on Physical Circumstances/Treatment</a:t>
            </a:r>
          </a:p>
          <a:p>
            <a:pPr marL="0" indent="0" algn="ctr">
              <a:buNone/>
            </a:pPr>
            <a:r>
              <a:rPr lang="en-US" sz="2800" b="1" dirty="0"/>
              <a:t>True Joy Is Based on Spiritual Circumstances</a:t>
            </a:r>
          </a:p>
          <a:p>
            <a:pPr marL="0" indent="0" algn="ctr">
              <a:buNone/>
            </a:pPr>
            <a:r>
              <a:rPr lang="en-US" sz="2800" b="1" dirty="0"/>
              <a:t>Joy Requires Appreciation &amp; Praise to God</a:t>
            </a:r>
          </a:p>
          <a:p>
            <a:pPr marL="0" indent="0" algn="ctr">
              <a:buNone/>
            </a:pPr>
            <a:r>
              <a:rPr lang="en-US" sz="2800" b="1" dirty="0"/>
              <a:t>Joy Requires Service to God &amp; Man</a:t>
            </a:r>
          </a:p>
          <a:p>
            <a:pPr marL="0" indent="0" algn="ctr">
              <a:buNone/>
            </a:pPr>
            <a:r>
              <a:rPr lang="en-US" sz="2800" b="1" dirty="0"/>
              <a:t>Joy Requires Sacrifice &amp; Obedience</a:t>
            </a:r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</a:rPr>
              <a:t>Do you have joy in the Lord?</a:t>
            </a:r>
            <a:endParaRPr lang="en-US" sz="24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76616" y="228600"/>
            <a:ext cx="3238772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Rejoice!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A6EA6496-CB46-4A47-8959-372AF19A1F30}" vid="{940B506F-FDAC-4F30-AEE7-A9628C43AA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Blue-water.per-fppt</Template>
  <TotalTime>50</TotalTime>
  <Words>556</Words>
  <Application>Microsoft Office PowerPoint</Application>
  <PresentationFormat>Widescreen</PresentationFormat>
  <Paragraphs>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Comic Sans MS</vt:lpstr>
      <vt:lpstr>Tahoma</vt:lpstr>
      <vt:lpstr>Diseño predeterminado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Siracusa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Rejoice in the Lord: The Christian's Joy - spiritual, not physical PowerPoint slides and charts</dc:title>
  <dc:subject>Christians can rejoice as we suffer because our joy is based, not on physical circumstances, but on forgiveness, fellowship with God, and eternal life. PowerPoint slides and charts</dc:subject>
  <dc:creator>David Pratte</dc:creator>
  <cp:keywords>religion, Bible, joy, rejoice, spiritual, circumstances, physical, relationships, forgiveness, sins, fellowship, God, hope, eternal, life, prayer, blessings, Jesus, Christ, gospel, truth,  - David E. Pratte; www.biblestudylessons.com</cp:keywords>
  <cp:lastModifiedBy>David Pratte</cp:lastModifiedBy>
  <cp:revision>8</cp:revision>
  <dcterms:created xsi:type="dcterms:W3CDTF">2021-07-22T18:50:52Z</dcterms:created>
  <dcterms:modified xsi:type="dcterms:W3CDTF">2022-01-25T20:05:43Z</dcterms:modified>
</cp:coreProperties>
</file>