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2" r:id="rId2"/>
    <p:sldId id="257" r:id="rId3"/>
    <p:sldId id="264" r:id="rId4"/>
    <p:sldId id="266" r:id="rId5"/>
    <p:sldId id="265" r:id="rId6"/>
    <p:sldId id="267" r:id="rId7"/>
    <p:sldId id="258" r:id="rId8"/>
    <p:sldId id="268" r:id="rId9"/>
    <p:sldId id="269" r:id="rId10"/>
    <p:sldId id="259" r:id="rId11"/>
    <p:sldId id="270" r:id="rId12"/>
    <p:sldId id="260" r:id="rId13"/>
    <p:sldId id="271" r:id="rId14"/>
    <p:sldId id="272" r:id="rId15"/>
    <p:sldId id="273" r:id="rId16"/>
    <p:sldId id="263" r:id="rId17"/>
    <p:sldId id="261" r:id="rId18"/>
  </p:sldIdLst>
  <p:sldSz cx="12192000" cy="6858000"/>
  <p:notesSz cx="6858000" cy="9144000"/>
  <p:embeddedFontLst>
    <p:embeddedFont>
      <p:font typeface="Belgium" panose="04030605020002020C03" pitchFamily="82" charset="0"/>
      <p:regular r:id="rId19"/>
    </p:embeddedFont>
    <p:embeddedFont>
      <p:font typeface="Tahoma" panose="020B0604030504040204" pitchFamily="34" charset="0"/>
      <p:regular r:id="rId20"/>
      <p:bold r:id="rId21"/>
    </p:embeddedFont>
  </p:embeddedFontLst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2C16"/>
    <a:srgbClr val="0C788E"/>
    <a:srgbClr val="006666"/>
    <a:srgbClr val="0099CC"/>
    <a:srgbClr val="660066"/>
    <a:srgbClr val="333300"/>
    <a:srgbClr val="FF6600"/>
    <a:srgbClr val="33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52" autoAdjust="0"/>
  </p:normalViewPr>
  <p:slideViewPr>
    <p:cSldViewPr showGuides="1">
      <p:cViewPr varScale="1">
        <p:scale>
          <a:sx n="69" d="100"/>
          <a:sy n="69" d="100"/>
        </p:scale>
        <p:origin x="75" y="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8F60FB-E7D5-46F0-AF3B-6542AC2A6900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952578765"/>
      </p:ext>
    </p:extLst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7EE037-3AE8-4198-8A39-E0B03CE3C188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243742605"/>
      </p:ext>
    </p:extLst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3EB3C7-E83D-408F-B2DB-2BA36A1294CF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504703679"/>
      </p:ext>
    </p:extLst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F2259A-4FB5-488A-A2E2-DCFEA748B480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960938678"/>
      </p:ext>
    </p:extLst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C60277-A5E6-4D40-BABB-BF88E69922CE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426866894"/>
      </p:ext>
    </p:extLst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6DE9AD-8180-488F-867C-CAAF244AD7A8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240297351"/>
      </p:ext>
    </p:extLst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955A83-2305-43FE-8BC4-2798F1E93A61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01417098"/>
      </p:ext>
    </p:extLst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78D3D3-B508-4701-AFFB-A15458F44B1E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53621566"/>
      </p:ext>
    </p:extLst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CBA03D-F133-4CA7-89E8-AC6019A04FD5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133312062"/>
      </p:ext>
    </p:extLst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9177AE-275C-456E-B672-B8BF4EFC0D9A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893893621"/>
      </p:ext>
    </p:extLst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27203A-A5E0-4313-8BC0-488762CFC7F7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540511607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E69AD8B-4B13-4009-AAA5-F603570DE2B4}" type="slidenum">
              <a:rPr lang="es-ES" altLang="en-US"/>
              <a:pPr/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pull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iblestudylessons.com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188914"/>
            <a:ext cx="8229600" cy="981075"/>
          </a:xfrm>
        </p:spPr>
        <p:txBody>
          <a:bodyPr/>
          <a:lstStyle/>
          <a:p>
            <a:r>
              <a:rPr lang="en-US" altLang="en-US" b="1" dirty="0">
                <a:solidFill>
                  <a:srgbClr val="FFFF00"/>
                </a:solidFill>
              </a:rPr>
              <a:t>Jesus and Scripture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29000" y="1676400"/>
            <a:ext cx="5334000" cy="584775"/>
          </a:xfrm>
        </p:spPr>
        <p:txBody>
          <a:bodyPr wrap="square">
            <a:sp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Accuracy of Scripture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99EEDD-CA35-1BE6-4A80-44299C5577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1400" y="2152650"/>
            <a:ext cx="3225800" cy="24193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4882F1-D9E4-51D5-1892-77BF4DC053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981200"/>
            <a:ext cx="3254485" cy="2743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D57FEDD-CFAE-3F3C-C7F3-6EB6237942A4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188914"/>
            <a:ext cx="8229600" cy="981075"/>
          </a:xfrm>
        </p:spPr>
        <p:txBody>
          <a:bodyPr/>
          <a:lstStyle/>
          <a:p>
            <a:r>
              <a:rPr lang="en-US" altLang="en-US" sz="3600" b="1" dirty="0">
                <a:solidFill>
                  <a:srgbClr val="FFFF00"/>
                </a:solidFill>
              </a:rPr>
              <a:t>Jesus and the Accuracy of Scripture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11049000" cy="3453253"/>
          </a:xfr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800" b="1" dirty="0"/>
              <a:t>	</a:t>
            </a:r>
            <a:r>
              <a:rPr lang="en-US" sz="2800" b="1" dirty="0">
                <a:solidFill>
                  <a:schemeClr val="accent1"/>
                </a:solidFill>
              </a:rPr>
              <a:t>Jesus Confirmed the Authors of the Old Testament.</a:t>
            </a:r>
          </a:p>
          <a:p>
            <a:pPr marL="0" indent="0">
              <a:buNone/>
            </a:pPr>
            <a:r>
              <a:rPr lang="en-US" sz="2800" b="1" i="1" dirty="0">
                <a:solidFill>
                  <a:schemeClr val="accent5"/>
                </a:solidFill>
              </a:rPr>
              <a:t>Moses as the author of Genesis through Deuteronomy</a:t>
            </a:r>
          </a:p>
          <a:p>
            <a:pPr marL="274320" indent="-274320">
              <a:buNone/>
            </a:pPr>
            <a:r>
              <a:rPr lang="en-US" sz="2800" dirty="0"/>
              <a:t>Mark 12:26 – Have you not read in the book of Moses, in the burning bush passage…? </a:t>
            </a:r>
          </a:p>
          <a:p>
            <a:pPr marL="274320" indent="-274320">
              <a:buNone/>
            </a:pPr>
            <a:r>
              <a:rPr lang="en-US" sz="2800" dirty="0"/>
              <a:t>Mark 7:10 – Moses said, “Honor your father and your mother”</a:t>
            </a:r>
          </a:p>
          <a:p>
            <a:pPr marL="274320" indent="-274320">
              <a:buNone/>
            </a:pPr>
            <a:r>
              <a:rPr lang="en-US" sz="2800" dirty="0"/>
              <a:t>John 5:46 – Jesus said, “For if you believed Moses, you would believe Me; for he wrote about Me.” </a:t>
            </a:r>
          </a:p>
        </p:txBody>
      </p:sp>
    </p:spTree>
    <p:extLst>
      <p:ext uri="{BB962C8B-B14F-4D97-AF65-F5344CB8AC3E}">
        <p14:creationId xmlns:p14="http://schemas.microsoft.com/office/powerpoint/2010/main" val="288892555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188914"/>
            <a:ext cx="8229600" cy="981075"/>
          </a:xfrm>
        </p:spPr>
        <p:txBody>
          <a:bodyPr/>
          <a:lstStyle/>
          <a:p>
            <a:r>
              <a:rPr lang="en-US" altLang="en-US" sz="3600" b="1" dirty="0">
                <a:solidFill>
                  <a:srgbClr val="FFFF00"/>
                </a:solidFill>
              </a:rPr>
              <a:t>Jesus and the Accuracy of Scripture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11049000" cy="3022366"/>
          </a:xfr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800" b="1" dirty="0"/>
              <a:t>	</a:t>
            </a:r>
            <a:r>
              <a:rPr lang="en-US" sz="2800" b="1" dirty="0">
                <a:solidFill>
                  <a:schemeClr val="accent1"/>
                </a:solidFill>
              </a:rPr>
              <a:t>Jesus Confirmed the Authors of the Old Testament</a:t>
            </a:r>
            <a:r>
              <a:rPr lang="en-US" sz="2800" b="1" dirty="0"/>
              <a:t>.</a:t>
            </a:r>
          </a:p>
          <a:p>
            <a:pPr marL="0" indent="0">
              <a:buNone/>
            </a:pPr>
            <a:r>
              <a:rPr lang="en-US" sz="2800" b="1" i="1" dirty="0">
                <a:solidFill>
                  <a:schemeClr val="accent5"/>
                </a:solidFill>
              </a:rPr>
              <a:t>Moses as the author of Genesis through Deuteronomy</a:t>
            </a:r>
          </a:p>
          <a:p>
            <a:pPr marL="0" indent="0">
              <a:buNone/>
            </a:pPr>
            <a:r>
              <a:rPr lang="en-US" sz="2800" b="1" i="1" dirty="0">
                <a:solidFill>
                  <a:schemeClr val="accent5"/>
                </a:solidFill>
              </a:rPr>
              <a:t>Isaiah as the inspired prophet for all the book of Isaiah</a:t>
            </a:r>
          </a:p>
          <a:p>
            <a:pPr marL="274320" indent="-274320">
              <a:buNone/>
            </a:pPr>
            <a:r>
              <a:rPr lang="en-US" sz="2800" dirty="0"/>
              <a:t>Matthew 13:14 – And in them the prophecy of Isaiah is fulfilled (Isaiah 6:9,10)</a:t>
            </a:r>
          </a:p>
          <a:p>
            <a:pPr marL="0" indent="0">
              <a:buNone/>
            </a:pPr>
            <a:r>
              <a:rPr lang="en-US" sz="2800" dirty="0"/>
              <a:t>Mark 7:6-13 – Well did Isaiah prophesy (Isaiah 29:13).</a:t>
            </a:r>
          </a:p>
        </p:txBody>
      </p:sp>
    </p:spTree>
    <p:extLst>
      <p:ext uri="{BB962C8B-B14F-4D97-AF65-F5344CB8AC3E}">
        <p14:creationId xmlns:p14="http://schemas.microsoft.com/office/powerpoint/2010/main" val="2828601131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188914"/>
            <a:ext cx="8229600" cy="981075"/>
          </a:xfrm>
        </p:spPr>
        <p:txBody>
          <a:bodyPr/>
          <a:lstStyle/>
          <a:p>
            <a:r>
              <a:rPr lang="en-US" altLang="en-US" sz="3600" b="1" dirty="0">
                <a:solidFill>
                  <a:srgbClr val="FFFF00"/>
                </a:solidFill>
              </a:rPr>
              <a:t>Jesus and the Accuracy of Scripture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11049000" cy="3022366"/>
          </a:xfr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800" b="1" dirty="0"/>
              <a:t>	</a:t>
            </a:r>
            <a:r>
              <a:rPr lang="en-US" sz="2800" b="1" dirty="0">
                <a:solidFill>
                  <a:schemeClr val="accent1"/>
                </a:solidFill>
              </a:rPr>
              <a:t>Jesus Confirmed the Authors of the Old Testament.</a:t>
            </a:r>
          </a:p>
          <a:p>
            <a:pPr marL="0" indent="0">
              <a:buNone/>
            </a:pPr>
            <a:r>
              <a:rPr lang="en-US" sz="2800" b="1" i="1" dirty="0">
                <a:solidFill>
                  <a:schemeClr val="accent5"/>
                </a:solidFill>
              </a:rPr>
              <a:t>Moses as the author of Genesis through Deuteronomy</a:t>
            </a:r>
          </a:p>
          <a:p>
            <a:pPr marL="0" indent="0">
              <a:buNone/>
            </a:pPr>
            <a:r>
              <a:rPr lang="en-US" sz="2800" b="1" i="1" dirty="0">
                <a:solidFill>
                  <a:schemeClr val="accent5"/>
                </a:solidFill>
              </a:rPr>
              <a:t>Isaiah as the inspired prophet for all the book of Isaiah</a:t>
            </a:r>
          </a:p>
          <a:p>
            <a:pPr marL="0" indent="0">
              <a:buNone/>
            </a:pPr>
            <a:r>
              <a:rPr lang="en-US" sz="2800" b="1" i="1" dirty="0">
                <a:solidFill>
                  <a:schemeClr val="accent5"/>
                </a:solidFill>
              </a:rPr>
              <a:t>Daniel as the source of the book of Daniel </a:t>
            </a:r>
          </a:p>
          <a:p>
            <a:pPr marL="0" indent="0">
              <a:buNone/>
            </a:pPr>
            <a:r>
              <a:rPr lang="en-US" sz="2800" dirty="0"/>
              <a:t>Matthew 24:15 – The “abomination of desolation” spoken of by Daniel the prophet.</a:t>
            </a:r>
          </a:p>
        </p:txBody>
      </p:sp>
    </p:spTree>
    <p:extLst>
      <p:ext uri="{BB962C8B-B14F-4D97-AF65-F5344CB8AC3E}">
        <p14:creationId xmlns:p14="http://schemas.microsoft.com/office/powerpoint/2010/main" val="1306787947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188914"/>
            <a:ext cx="8229600" cy="981075"/>
          </a:xfrm>
        </p:spPr>
        <p:txBody>
          <a:bodyPr/>
          <a:lstStyle/>
          <a:p>
            <a:r>
              <a:rPr lang="en-US" altLang="en-US" sz="3600" b="1" dirty="0">
                <a:solidFill>
                  <a:srgbClr val="FFFF00"/>
                </a:solidFill>
              </a:rPr>
              <a:t>Jesus and the Accuracy of Scripture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11049000" cy="4401205"/>
          </a:xfrm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800" b="1" dirty="0">
                <a:solidFill>
                  <a:schemeClr val="accent1"/>
                </a:solidFill>
              </a:rPr>
              <a:t>	Jesus Confirmed the Authors of the Old Testament.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800" b="1" dirty="0">
                <a:solidFill>
                  <a:schemeClr val="accent1"/>
                </a:solidFill>
              </a:rPr>
              <a:t>Jesus Confirmed Many Old Testament Events.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b="1" i="1" dirty="0">
                <a:solidFill>
                  <a:schemeClr val="accent5"/>
                </a:solidFill>
              </a:rPr>
              <a:t>Creation</a:t>
            </a:r>
            <a:r>
              <a:rPr lang="en-US" sz="2800" b="1" i="1" dirty="0"/>
              <a:t> - </a:t>
            </a:r>
            <a:r>
              <a:rPr lang="en-US" sz="2800" dirty="0"/>
              <a:t>Matthew 19:4-6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b="1" i="1" dirty="0">
                <a:solidFill>
                  <a:schemeClr val="accent5"/>
                </a:solidFill>
              </a:rPr>
              <a:t>Noah and the Flood</a:t>
            </a:r>
            <a:r>
              <a:rPr lang="en-US" sz="2800" b="1" i="1" dirty="0">
                <a:solidFill>
                  <a:schemeClr val="accent1"/>
                </a:solidFill>
              </a:rPr>
              <a:t> </a:t>
            </a:r>
            <a:r>
              <a:rPr lang="en-US" sz="2800" b="1" i="1" dirty="0"/>
              <a:t>- </a:t>
            </a:r>
            <a:r>
              <a:rPr lang="en-US" sz="2800" dirty="0"/>
              <a:t>Matthew 24:37-39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b="1" i="1" dirty="0">
                <a:solidFill>
                  <a:schemeClr val="accent5"/>
                </a:solidFill>
              </a:rPr>
              <a:t>Sodom and Gomorrah </a:t>
            </a:r>
            <a:r>
              <a:rPr lang="en-US" sz="2800" b="1" i="1" dirty="0">
                <a:solidFill>
                  <a:schemeClr val="tx2"/>
                </a:solidFill>
              </a:rPr>
              <a:t>- </a:t>
            </a:r>
            <a:r>
              <a:rPr lang="en-US" sz="2800" dirty="0">
                <a:solidFill>
                  <a:schemeClr val="tx2"/>
                </a:solidFill>
              </a:rPr>
              <a:t>Matthew 10:15; 11:23,24; Luke 17:28-32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b="1" i="1" dirty="0">
                <a:solidFill>
                  <a:schemeClr val="accent5"/>
                </a:solidFill>
              </a:rPr>
              <a:t>Moses’ miracles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Mark 12:26,27 – The burning bush (Exodus 3:6).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John 3:14 – The bronze serpent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John 6:47-51 – Manna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b="1" dirty="0">
                <a:solidFill>
                  <a:schemeClr val="accent5"/>
                </a:solidFill>
              </a:rPr>
              <a:t>Jonah and the fish </a:t>
            </a:r>
            <a:r>
              <a:rPr lang="en-US" sz="2800" b="1" dirty="0"/>
              <a:t>- </a:t>
            </a:r>
            <a:r>
              <a:rPr lang="en-US" sz="2800" dirty="0"/>
              <a:t>Matthew 12:39-41</a:t>
            </a:r>
          </a:p>
        </p:txBody>
      </p:sp>
    </p:spTree>
    <p:extLst>
      <p:ext uri="{BB962C8B-B14F-4D97-AF65-F5344CB8AC3E}">
        <p14:creationId xmlns:p14="http://schemas.microsoft.com/office/powerpoint/2010/main" val="79477431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6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64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188914"/>
            <a:ext cx="8229600" cy="981075"/>
          </a:xfrm>
        </p:spPr>
        <p:txBody>
          <a:bodyPr/>
          <a:lstStyle/>
          <a:p>
            <a:r>
              <a:rPr lang="en-US" altLang="en-US" b="1" dirty="0">
                <a:solidFill>
                  <a:srgbClr val="FFFF00"/>
                </a:solidFill>
              </a:rPr>
              <a:t>Jesus and Scripture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29000" y="1676400"/>
            <a:ext cx="5334000" cy="1800493"/>
          </a:xfrm>
        </p:spPr>
        <p:txBody>
          <a:bodyPr wrap="square">
            <a:sp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Accuracy of Scripture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Inspiration and Authority of Scripture</a:t>
            </a:r>
            <a:endParaRPr lang="en-US" b="1" dirty="0">
              <a:latin typeface="Tahom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99EEDD-CA35-1BE6-4A80-44299C5577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1400" y="2152650"/>
            <a:ext cx="3225800" cy="24193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4882F1-D9E4-51D5-1892-77BF4DC053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981200"/>
            <a:ext cx="3254485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880530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579748" y="188914"/>
            <a:ext cx="11002652" cy="981075"/>
          </a:xfrm>
        </p:spPr>
        <p:txBody>
          <a:bodyPr/>
          <a:lstStyle/>
          <a:p>
            <a:r>
              <a:rPr lang="en-US" altLang="en-US" sz="3600" b="1" dirty="0">
                <a:solidFill>
                  <a:srgbClr val="FFFF00"/>
                </a:solidFill>
              </a:rPr>
              <a:t>Jesus and the Inspiration &amp; Authority of Scripture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28397"/>
            <a:ext cx="11049000" cy="3514808"/>
          </a:xfr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</a:rPr>
              <a:t>Jesus Cited Scripture as Authority.</a:t>
            </a:r>
          </a:p>
          <a:p>
            <a:pPr marL="274320" indent="-274320">
              <a:buNone/>
            </a:pPr>
            <a:r>
              <a:rPr lang="en-US" sz="2800" dirty="0"/>
              <a:t>Matthew 4:4,7,10 – “It is </a:t>
            </a:r>
            <a:r>
              <a:rPr lang="en-US" sz="2800" b="1" i="1" dirty="0"/>
              <a:t>written</a:t>
            </a:r>
            <a:r>
              <a:rPr lang="en-US" sz="2800" dirty="0"/>
              <a:t>.” </a:t>
            </a:r>
          </a:p>
          <a:p>
            <a:pPr marL="274320" indent="-274320">
              <a:buNone/>
            </a:pPr>
            <a:r>
              <a:rPr lang="en-US" sz="2800" dirty="0"/>
              <a:t>Matthew 15:1-9 – It was God’s command; He rebuked people for transgressing it (verses 3,4,6). </a:t>
            </a:r>
          </a:p>
          <a:p>
            <a:pPr marL="274320" indent="-274320">
              <a:buNone/>
            </a:pPr>
            <a:r>
              <a:rPr lang="en-US" sz="2800" dirty="0"/>
              <a:t>Matthew 22:29-32 – It was spoken “to </a:t>
            </a:r>
            <a:r>
              <a:rPr lang="en-US" sz="2800" b="1" i="1" dirty="0"/>
              <a:t>you</a:t>
            </a:r>
            <a:r>
              <a:rPr lang="en-US" sz="2800" dirty="0"/>
              <a:t> by </a:t>
            </a:r>
            <a:r>
              <a:rPr lang="en-US" sz="2800" b="1" i="1" dirty="0"/>
              <a:t>God</a:t>
            </a:r>
            <a:r>
              <a:rPr lang="en-US" sz="2800" dirty="0"/>
              <a:t>.” People were in error because they did not know the Scriptures. </a:t>
            </a:r>
          </a:p>
          <a:p>
            <a:pPr marL="274320" indent="-274320">
              <a:buNone/>
            </a:pPr>
            <a:r>
              <a:rPr lang="en-US" sz="2800" dirty="0"/>
              <a:t>Matthew 22:43 – David wrote by the guidance of the Spirit.</a:t>
            </a:r>
          </a:p>
        </p:txBody>
      </p:sp>
    </p:spTree>
    <p:extLst>
      <p:ext uri="{BB962C8B-B14F-4D97-AF65-F5344CB8AC3E}">
        <p14:creationId xmlns:p14="http://schemas.microsoft.com/office/powerpoint/2010/main" val="8228754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579748" y="188914"/>
            <a:ext cx="11002652" cy="981075"/>
          </a:xfrm>
        </p:spPr>
        <p:txBody>
          <a:bodyPr/>
          <a:lstStyle/>
          <a:p>
            <a:r>
              <a:rPr lang="en-US" altLang="en-US" sz="3600" b="1" dirty="0">
                <a:solidFill>
                  <a:srgbClr val="FFFF00"/>
                </a:solidFill>
              </a:rPr>
              <a:t>Jesus and the Inspiration &amp; Authority of Scripture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28397"/>
            <a:ext cx="11049000" cy="4622804"/>
          </a:xfr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</a:rPr>
              <a:t>Jesus Cited Scripture as Authority.</a:t>
            </a:r>
          </a:p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</a:rPr>
              <a:t>Jesus Taught People to Obey Scripture.</a:t>
            </a:r>
          </a:p>
          <a:p>
            <a:pPr marL="274320" indent="-274320">
              <a:buNone/>
            </a:pPr>
            <a:r>
              <a:rPr lang="en-US" sz="2800" dirty="0"/>
              <a:t>Matthew 19:4,5 – Genesis 1 and 2 about marriage &amp; divorce</a:t>
            </a:r>
          </a:p>
          <a:p>
            <a:pPr marL="274320" indent="-274320">
              <a:buNone/>
            </a:pPr>
            <a:r>
              <a:rPr lang="en-US" sz="2800" dirty="0"/>
              <a:t>Matthew 22:36-40 – The greatest command; “On these two commandments hang all the Law and the Prophets.” </a:t>
            </a:r>
          </a:p>
          <a:p>
            <a:pPr marL="274320" indent="-274320">
              <a:buNone/>
            </a:pPr>
            <a:r>
              <a:rPr lang="en-US" sz="2800" dirty="0"/>
              <a:t>Luke 10:25-28 – </a:t>
            </a:r>
            <a:r>
              <a:rPr lang="en-US" sz="2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When asked how one can inherit eternal life, Jesus asked what was </a:t>
            </a:r>
            <a:r>
              <a:rPr lang="en-US" sz="2800" b="1" i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written</a:t>
            </a:r>
            <a:r>
              <a:rPr lang="en-US" sz="2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the law. </a:t>
            </a:r>
          </a:p>
          <a:p>
            <a:pPr marL="274320" indent="-274320">
              <a:buNone/>
            </a:pPr>
            <a:r>
              <a:rPr lang="en-US" sz="2800" dirty="0"/>
              <a:t>Luke 16:29-31 – People should heed Moses and prophets. </a:t>
            </a:r>
          </a:p>
          <a:p>
            <a:pPr marL="274320" indent="-274320">
              <a:buNone/>
            </a:pPr>
            <a:r>
              <a:rPr lang="en-US" sz="2800" dirty="0"/>
              <a:t>John 10:35 – “The </a:t>
            </a:r>
            <a:r>
              <a:rPr lang="en-US" sz="2800" b="1" i="1" dirty="0"/>
              <a:t>Scripture</a:t>
            </a:r>
            <a:r>
              <a:rPr lang="en-US" sz="2800" dirty="0"/>
              <a:t> cannot be broken.” </a:t>
            </a:r>
          </a:p>
        </p:txBody>
      </p:sp>
    </p:spTree>
    <p:extLst>
      <p:ext uri="{BB962C8B-B14F-4D97-AF65-F5344CB8AC3E}">
        <p14:creationId xmlns:p14="http://schemas.microsoft.com/office/powerpoint/2010/main" val="2164722015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188914"/>
            <a:ext cx="8229600" cy="981075"/>
          </a:xfrm>
        </p:spPr>
        <p:txBody>
          <a:bodyPr/>
          <a:lstStyle/>
          <a:p>
            <a:r>
              <a:rPr lang="en-US" altLang="en-US" b="1" dirty="0">
                <a:solidFill>
                  <a:srgbClr val="FFFF00"/>
                </a:solidFill>
              </a:rPr>
              <a:t>Jesus and Scripture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29000" y="1676400"/>
            <a:ext cx="5334000" cy="2523768"/>
          </a:xfrm>
        </p:spPr>
        <p:txBody>
          <a:bodyPr wrap="square">
            <a:sp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Accuracy of Scripture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Inspiration and Authority of Scripture</a:t>
            </a:r>
            <a:endParaRPr lang="en-US" b="1" dirty="0">
              <a:latin typeface="Tahom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Fulfillment of Scripture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99EEDD-CA35-1BE6-4A80-44299C5577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1400" y="2152650"/>
            <a:ext cx="3225800" cy="24193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4882F1-D9E4-51D5-1892-77BF4DC053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981200"/>
            <a:ext cx="3254485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674859"/>
      </p:ext>
    </p:extLst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579748" y="188914"/>
            <a:ext cx="11002652" cy="981075"/>
          </a:xfrm>
        </p:spPr>
        <p:txBody>
          <a:bodyPr/>
          <a:lstStyle/>
          <a:p>
            <a:r>
              <a:rPr lang="en-US" altLang="en-US" sz="3600" b="1" dirty="0">
                <a:solidFill>
                  <a:srgbClr val="FFFF00"/>
                </a:solidFill>
              </a:rPr>
              <a:t>Jesus and Fulfilled Prophecy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990600"/>
            <a:ext cx="11049000" cy="5809283"/>
          </a:xfrm>
        </p:spPr>
        <p:txBody>
          <a:bodyPr wrap="square">
            <a:spAutoFit/>
          </a:bodyPr>
          <a:lstStyle/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chemeClr val="accent1"/>
                </a:solidFill>
                <a:effectLst/>
              </a:rPr>
              <a:t>General Statements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Luke 4:17-21 – “Today this Scripture is fulfilled in your hearing.”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/>
              <a:t>Matthew 11:10 – Malachi 3:1 fulfilled by John the Baptist</a:t>
            </a:r>
            <a:endParaRPr lang="en-US" sz="2800" kern="100" dirty="0">
              <a:solidFill>
                <a:schemeClr val="tx2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John 5:39 – The Scriptures … testify of Me.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Luke 24:25-27 – Beginning at Moses and all the Prophets, He expounded in all the Scriptures the things concerning Himself.</a:t>
            </a:r>
          </a:p>
          <a:p>
            <a:pPr marL="274320" marR="0" indent="-27432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chemeClr val="accent1"/>
                </a:solidFill>
                <a:effectLst/>
              </a:rPr>
              <a:t>Prophecies of Jesus’ death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Luke 18:31-33 – All things written by the prophets concerning the Son of Man will be accomplished. 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Matthew 26:24 – The Son of Man goes just as it is written of Him, 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Matthew 26:53,54 – The Scriptures fulfilled that it must happen thus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Luke 24:44-46 – “Thus it is written, and thus it was necessary for the Christ to suffer and to rise from the dead the third day.”</a:t>
            </a:r>
          </a:p>
        </p:txBody>
      </p:sp>
    </p:spTree>
    <p:extLst>
      <p:ext uri="{BB962C8B-B14F-4D97-AF65-F5344CB8AC3E}">
        <p14:creationId xmlns:p14="http://schemas.microsoft.com/office/powerpoint/2010/main" val="345933455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6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64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188914"/>
            <a:ext cx="8229600" cy="981075"/>
          </a:xfrm>
        </p:spPr>
        <p:txBody>
          <a:bodyPr/>
          <a:lstStyle/>
          <a:p>
            <a:r>
              <a:rPr lang="en-US" altLang="en-US" b="1" dirty="0">
                <a:solidFill>
                  <a:srgbClr val="FFFF00"/>
                </a:solidFill>
              </a:rPr>
              <a:t>Jesus and Scripture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29000" y="1676400"/>
            <a:ext cx="5334000" cy="3739485"/>
          </a:xfrm>
        </p:spPr>
        <p:txBody>
          <a:bodyPr wrap="square">
            <a:sp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Accuracy of Scripture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Inspiration and Authority of Scripture</a:t>
            </a:r>
            <a:endParaRPr lang="en-US" b="1" dirty="0">
              <a:latin typeface="Tahom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Fulfillment of Scripture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New Testament </a:t>
            </a:r>
            <a:r>
              <a:rPr lang="en-US" b="1" dirty="0"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Inspiration</a:t>
            </a:r>
            <a:endParaRPr lang="en-US" alt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99EEDD-CA35-1BE6-4A80-44299C5577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1400" y="2152650"/>
            <a:ext cx="3225800" cy="24193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4882F1-D9E4-51D5-1892-77BF4DC053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981200"/>
            <a:ext cx="3254485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001247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579748" y="188914"/>
            <a:ext cx="11002652" cy="981075"/>
          </a:xfrm>
        </p:spPr>
        <p:txBody>
          <a:bodyPr/>
          <a:lstStyle/>
          <a:p>
            <a:r>
              <a:rPr lang="en-US" altLang="en-US" sz="3600" b="1" dirty="0">
                <a:solidFill>
                  <a:srgbClr val="FFFF00"/>
                </a:solidFill>
              </a:rPr>
              <a:t>Jesus and New Testament Inspiration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990600"/>
            <a:ext cx="11049000" cy="3600986"/>
          </a:xfrm>
        </p:spPr>
        <p:txBody>
          <a:bodyPr wrap="square"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b="1" dirty="0">
                <a:solidFill>
                  <a:schemeClr val="accent1"/>
                </a:solidFill>
              </a:rPr>
              <a:t>Claims of New Testament Writers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2 Peter 1:16,20,21 – Prophecy never came by will of man, but holy men spoke as moved by the Holy Spirit. 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Matthew 7:15 – Jesus warned about false teachers.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/>
              <a:t>Galatians </a:t>
            </a:r>
            <a:r>
              <a:rPr lang="en-US" sz="2800" dirty="0"/>
              <a:t>1:8-12 – The gospel did not come from man, but was revealed from Jesus. 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1 Corinthians 14:37 – The things which I write to you are the commandments of the Lord.</a:t>
            </a:r>
          </a:p>
        </p:txBody>
      </p:sp>
    </p:spTree>
    <p:extLst>
      <p:ext uri="{BB962C8B-B14F-4D97-AF65-F5344CB8AC3E}">
        <p14:creationId xmlns:p14="http://schemas.microsoft.com/office/powerpoint/2010/main" val="227665106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579748" y="188914"/>
            <a:ext cx="11002652" cy="981075"/>
          </a:xfrm>
        </p:spPr>
        <p:txBody>
          <a:bodyPr/>
          <a:lstStyle/>
          <a:p>
            <a:r>
              <a:rPr lang="en-US" altLang="en-US" sz="3600" b="1" dirty="0">
                <a:solidFill>
                  <a:srgbClr val="FFFF00"/>
                </a:solidFill>
              </a:rPr>
              <a:t>Jesus and New Testament Inspiration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990600"/>
            <a:ext cx="11049000" cy="4524315"/>
          </a:xfrm>
        </p:spPr>
        <p:txBody>
          <a:bodyPr wrap="square"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b="1" dirty="0">
                <a:solidFill>
                  <a:schemeClr val="accent1"/>
                </a:solidFill>
              </a:rPr>
              <a:t>Claims of New Testament Writers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b="1" dirty="0">
                <a:solidFill>
                  <a:schemeClr val="accent1"/>
                </a:solidFill>
              </a:rPr>
              <a:t>Jesus Confirmed New Testament Inspiration.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John 16:13 – Jesus promised the apostles that the Holy Spirit would guide them into all truth. 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Matthew 10:19,20 – The Holy Spirit would give them what and how to speak.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Luke 10:16 – He who hears the apostles hears Jesus; he who rejects them rejects Jesus and rejects God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John 12:48 – Jesus’ words will judge people in the last day. 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2 Timothy 3:16,17 – </a:t>
            </a:r>
            <a:r>
              <a:rPr lang="en-US" sz="2800" b="1" i="1" dirty="0"/>
              <a:t>All</a:t>
            </a:r>
            <a:r>
              <a:rPr lang="en-US" sz="2800" dirty="0"/>
              <a:t> Scripture is given by inspiration</a:t>
            </a:r>
          </a:p>
        </p:txBody>
      </p:sp>
    </p:spTree>
    <p:extLst>
      <p:ext uri="{BB962C8B-B14F-4D97-AF65-F5344CB8AC3E}">
        <p14:creationId xmlns:p14="http://schemas.microsoft.com/office/powerpoint/2010/main" val="1036099258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188914"/>
            <a:ext cx="8229600" cy="981075"/>
          </a:xfrm>
        </p:spPr>
        <p:txBody>
          <a:bodyPr/>
          <a:lstStyle/>
          <a:p>
            <a:r>
              <a:rPr lang="en-US" altLang="en-US" b="1" dirty="0">
                <a:solidFill>
                  <a:srgbClr val="FFFF00"/>
                </a:solidFill>
              </a:rPr>
              <a:t>Jesus and Scripture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29000" y="1676400"/>
            <a:ext cx="5334000" cy="3739485"/>
          </a:xfrm>
        </p:spPr>
        <p:txBody>
          <a:bodyPr wrap="square">
            <a:sp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Accuracy of Scripture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Inspiration and Authority of Scripture</a:t>
            </a:r>
            <a:endParaRPr lang="en-US" b="1" dirty="0">
              <a:latin typeface="Tahom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Fulfillment of Scripture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New Testament </a:t>
            </a:r>
            <a:r>
              <a:rPr lang="en-US" b="1" dirty="0"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Inspiration</a:t>
            </a:r>
            <a:endParaRPr lang="en-US" alt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99EEDD-CA35-1BE6-4A80-44299C5577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1400" y="2152650"/>
            <a:ext cx="3225800" cy="24193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4882F1-D9E4-51D5-1892-77BF4DC053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981200"/>
            <a:ext cx="3254485" cy="2743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0F93651-6992-1396-B9EE-C98C804AE3CE}"/>
              </a:ext>
            </a:extLst>
          </p:cNvPr>
          <p:cNvSpPr txBox="1"/>
          <p:nvPr/>
        </p:nvSpPr>
        <p:spPr>
          <a:xfrm>
            <a:off x="1066800" y="5496580"/>
            <a:ext cx="998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Jesus confirms Scripture and Scripture confirms Jesus!</a:t>
            </a:r>
          </a:p>
        </p:txBody>
      </p:sp>
    </p:spTree>
    <p:extLst>
      <p:ext uri="{BB962C8B-B14F-4D97-AF65-F5344CB8AC3E}">
        <p14:creationId xmlns:p14="http://schemas.microsoft.com/office/powerpoint/2010/main" val="3016302664"/>
      </p:ext>
    </p:extLst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med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493D16E-E8D4-0804-CC36-B3D16F68688E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41128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</a:t>
            </a:r>
            <a:r>
              <a:rPr lang="en-US" sz="2800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2023</a:t>
            </a:r>
            <a:endParaRPr lang="en-US" sz="2800" b="1" dirty="0">
              <a:solidFill>
                <a:schemeClr val="accent1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at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https://BibleStudyLessons.com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987BDF-8A04-2054-8A3A-FDC07C2AF2BE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824153550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Diseño predeterminado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Belgium-Tahoma">
      <a:majorFont>
        <a:latin typeface="Belgium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8CD2E27A-693A-46B8-92F7-5A4608C62E3C}" vid="{5709438F-9229-4BFF-A338-5F74ECBF93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Purple-02.per-fppt</Template>
  <TotalTime>376</TotalTime>
  <Words>962</Words>
  <Application>Microsoft Office PowerPoint</Application>
  <PresentationFormat>Widescreen</PresentationFormat>
  <Paragraphs>97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Tahoma</vt:lpstr>
      <vt:lpstr>Belgium</vt:lpstr>
      <vt:lpstr>Arial</vt:lpstr>
      <vt:lpstr>Diseño predeterminado</vt:lpstr>
      <vt:lpstr>PowerPoint Presentation</vt:lpstr>
      <vt:lpstr>Jesus and Scripture</vt:lpstr>
      <vt:lpstr>Jesus and the Accuracy of Scripture</vt:lpstr>
      <vt:lpstr>Jesus and the Accuracy of Scripture</vt:lpstr>
      <vt:lpstr>Jesus and the Accuracy of Scripture</vt:lpstr>
      <vt:lpstr>Jesus and the Accuracy of Scripture</vt:lpstr>
      <vt:lpstr>Jesus and Scripture</vt:lpstr>
      <vt:lpstr>Jesus and the Inspiration &amp; Authority of Scripture</vt:lpstr>
      <vt:lpstr>Jesus and the Inspiration &amp; Authority of Scripture</vt:lpstr>
      <vt:lpstr>Jesus and Scripture</vt:lpstr>
      <vt:lpstr>Jesus and Fulfilled Prophecy</vt:lpstr>
      <vt:lpstr>Jesus and Scripture</vt:lpstr>
      <vt:lpstr>Jesus and New Testament Inspiration</vt:lpstr>
      <vt:lpstr>Jesus and New Testament Inspiration</vt:lpstr>
      <vt:lpstr>Jesus and Scripture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Did Jesus View and Use Scripture? David E. Pratte, https://gospelway.com</dc:title>
  <dc:subject>How Did Jesus View and Use Scripture? David E. Pratte, https://gospelway.com</dc:subject>
  <dc:creator>David Pratte</dc:creator>
  <cp:keywords>Scripture inspiration authority preservation Jesus</cp:keywords>
  <cp:lastModifiedBy>David Pratte</cp:lastModifiedBy>
  <cp:revision>96</cp:revision>
  <dcterms:created xsi:type="dcterms:W3CDTF">2023-06-17T14:43:39Z</dcterms:created>
  <dcterms:modified xsi:type="dcterms:W3CDTF">2023-06-26T16:09:48Z</dcterms:modified>
  <cp:category>B-Ins;B-AG</cp:category>
</cp:coreProperties>
</file>