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9" r:id="rId3"/>
    <p:sldId id="258" r:id="rId4"/>
    <p:sldId id="263" r:id="rId5"/>
    <p:sldId id="264" r:id="rId6"/>
    <p:sldId id="260" r:id="rId7"/>
    <p:sldId id="265" r:id="rId8"/>
    <p:sldId id="266" r:id="rId9"/>
    <p:sldId id="261" r:id="rId10"/>
    <p:sldId id="267" r:id="rId11"/>
    <p:sldId id="262" r:id="rId12"/>
    <p:sldId id="268" r:id="rId13"/>
    <p:sldId id="269" r:id="rId14"/>
    <p:sldId id="270" r:id="rId15"/>
    <p:sldId id="272" r:id="rId16"/>
    <p:sldId id="273" r:id="rId17"/>
  </p:sldIdLst>
  <p:sldSz cx="12192000" cy="6858000"/>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52" autoAdjust="0"/>
  </p:normalViewPr>
  <p:slideViewPr>
    <p:cSldViewPr showGuides="1">
      <p:cViewPr varScale="1">
        <p:scale>
          <a:sx n="66" d="100"/>
          <a:sy n="66" d="100"/>
        </p:scale>
        <p:origin x="123" y="5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21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B4FA65E2-6D13-45D1-8FF8-312A570F87F4}" type="slidenum">
              <a:rPr lang="es-ES" altLang="en-US"/>
              <a:pPr/>
              <a:t>‹#›</a:t>
            </a:fld>
            <a:endParaRPr lang="es-ES" altLang="en-US"/>
          </a:p>
        </p:txBody>
      </p:sp>
    </p:spTree>
    <p:extLst>
      <p:ext uri="{BB962C8B-B14F-4D97-AF65-F5344CB8AC3E}">
        <p14:creationId xmlns:p14="http://schemas.microsoft.com/office/powerpoint/2010/main" val="349739476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529F1C0C-882F-416B-9F08-4AF7B3A3E72F}" type="slidenum">
              <a:rPr lang="es-ES" altLang="en-US"/>
              <a:pPr/>
              <a:t>‹#›</a:t>
            </a:fld>
            <a:endParaRPr lang="es-ES" altLang="en-US"/>
          </a:p>
        </p:txBody>
      </p:sp>
    </p:spTree>
    <p:extLst>
      <p:ext uri="{BB962C8B-B14F-4D97-AF65-F5344CB8AC3E}">
        <p14:creationId xmlns:p14="http://schemas.microsoft.com/office/powerpoint/2010/main" val="158651036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76EA56B5-33CB-48D0-B297-CA4149D83005}" type="slidenum">
              <a:rPr lang="es-ES" altLang="en-US"/>
              <a:pPr/>
              <a:t>‹#›</a:t>
            </a:fld>
            <a:endParaRPr lang="es-ES" altLang="en-US"/>
          </a:p>
        </p:txBody>
      </p:sp>
    </p:spTree>
    <p:extLst>
      <p:ext uri="{BB962C8B-B14F-4D97-AF65-F5344CB8AC3E}">
        <p14:creationId xmlns:p14="http://schemas.microsoft.com/office/powerpoint/2010/main" val="274770884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EE91EE1A-9BE3-47E4-AFC0-740CB3F9AAAA}" type="slidenum">
              <a:rPr lang="es-ES" altLang="en-US"/>
              <a:pPr/>
              <a:t>‹#›</a:t>
            </a:fld>
            <a:endParaRPr lang="es-ES" altLang="en-US"/>
          </a:p>
        </p:txBody>
      </p:sp>
    </p:spTree>
    <p:extLst>
      <p:ext uri="{BB962C8B-B14F-4D97-AF65-F5344CB8AC3E}">
        <p14:creationId xmlns:p14="http://schemas.microsoft.com/office/powerpoint/2010/main" val="180298991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08B8192F-7E05-4B35-AB6B-9F095BBECDBA}" type="slidenum">
              <a:rPr lang="es-ES" altLang="en-US"/>
              <a:pPr/>
              <a:t>‹#›</a:t>
            </a:fld>
            <a:endParaRPr lang="es-ES" altLang="en-US"/>
          </a:p>
        </p:txBody>
      </p:sp>
    </p:spTree>
    <p:extLst>
      <p:ext uri="{BB962C8B-B14F-4D97-AF65-F5344CB8AC3E}">
        <p14:creationId xmlns:p14="http://schemas.microsoft.com/office/powerpoint/2010/main" val="308238932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EEC0C176-2F3B-4795-8B99-8EF76A24B549}" type="slidenum">
              <a:rPr lang="es-ES" altLang="en-US"/>
              <a:pPr/>
              <a:t>‹#›</a:t>
            </a:fld>
            <a:endParaRPr lang="es-ES" altLang="en-US"/>
          </a:p>
        </p:txBody>
      </p:sp>
    </p:spTree>
    <p:extLst>
      <p:ext uri="{BB962C8B-B14F-4D97-AF65-F5344CB8AC3E}">
        <p14:creationId xmlns:p14="http://schemas.microsoft.com/office/powerpoint/2010/main" val="134777225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53F62778-50C7-4933-BA11-8B339B0BDCF9}" type="slidenum">
              <a:rPr lang="es-ES" altLang="en-US"/>
              <a:pPr/>
              <a:t>‹#›</a:t>
            </a:fld>
            <a:endParaRPr lang="es-ES" altLang="en-US"/>
          </a:p>
        </p:txBody>
      </p:sp>
    </p:spTree>
    <p:extLst>
      <p:ext uri="{BB962C8B-B14F-4D97-AF65-F5344CB8AC3E}">
        <p14:creationId xmlns:p14="http://schemas.microsoft.com/office/powerpoint/2010/main" val="403739061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59EB1DD9-46D1-4BF2-8399-FA82747721CB}" type="slidenum">
              <a:rPr lang="es-ES" altLang="en-US"/>
              <a:pPr/>
              <a:t>‹#›</a:t>
            </a:fld>
            <a:endParaRPr lang="es-ES" altLang="en-US"/>
          </a:p>
        </p:txBody>
      </p:sp>
    </p:spTree>
    <p:extLst>
      <p:ext uri="{BB962C8B-B14F-4D97-AF65-F5344CB8AC3E}">
        <p14:creationId xmlns:p14="http://schemas.microsoft.com/office/powerpoint/2010/main" val="103092357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27098178-3A29-45A1-BDF2-0B874DA00A4C}" type="slidenum">
              <a:rPr lang="es-ES" altLang="en-US"/>
              <a:pPr/>
              <a:t>‹#›</a:t>
            </a:fld>
            <a:endParaRPr lang="es-ES" altLang="en-US"/>
          </a:p>
        </p:txBody>
      </p:sp>
    </p:spTree>
    <p:extLst>
      <p:ext uri="{BB962C8B-B14F-4D97-AF65-F5344CB8AC3E}">
        <p14:creationId xmlns:p14="http://schemas.microsoft.com/office/powerpoint/2010/main" val="362225402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03C271EF-2710-42FD-8871-EC8E1EBB7EDE}" type="slidenum">
              <a:rPr lang="es-ES" altLang="en-US"/>
              <a:pPr/>
              <a:t>‹#›</a:t>
            </a:fld>
            <a:endParaRPr lang="es-ES" altLang="en-US"/>
          </a:p>
        </p:txBody>
      </p:sp>
    </p:spTree>
    <p:extLst>
      <p:ext uri="{BB962C8B-B14F-4D97-AF65-F5344CB8AC3E}">
        <p14:creationId xmlns:p14="http://schemas.microsoft.com/office/powerpoint/2010/main" val="117359300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0EF8B934-6F98-4428-AB63-5FEF6E13B377}" type="slidenum">
              <a:rPr lang="es-ES" altLang="en-US"/>
              <a:pPr/>
              <a:t>‹#›</a:t>
            </a:fld>
            <a:endParaRPr lang="es-ES" altLang="en-US"/>
          </a:p>
        </p:txBody>
      </p:sp>
    </p:spTree>
    <p:extLst>
      <p:ext uri="{BB962C8B-B14F-4D97-AF65-F5344CB8AC3E}">
        <p14:creationId xmlns:p14="http://schemas.microsoft.com/office/powerpoint/2010/main" val="62958727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CCD6ADB-8E54-42F7-9CAF-640565F9B593}"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biblestudylessons.com/"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D6CBB-43C8-78AC-C019-1FBDB8C17516}"/>
            </a:ext>
          </a:extLst>
        </p:cNvPr>
        <p:cNvGrpSpPr/>
        <p:nvPr/>
      </p:nvGrpSpPr>
      <p:grpSpPr>
        <a:xfrm>
          <a:off x="0" y="0"/>
          <a:ext cx="0" cy="0"/>
          <a:chOff x="0" y="0"/>
          <a:chExt cx="0" cy="0"/>
        </a:xfrm>
      </p:grpSpPr>
      <p:sp>
        <p:nvSpPr>
          <p:cNvPr id="2073" name="Rectangle 25">
            <a:extLst>
              <a:ext uri="{FF2B5EF4-FFF2-40B4-BE49-F238E27FC236}">
                <a16:creationId xmlns:a16="http://schemas.microsoft.com/office/drawing/2014/main" id="{AA422D7D-5158-4083-76D5-6AA4302A57CC}"/>
              </a:ext>
            </a:extLst>
          </p:cNvPr>
          <p:cNvSpPr>
            <a:spLocks noGrp="1" noChangeArrowheads="1"/>
          </p:cNvSpPr>
          <p:nvPr>
            <p:ph type="ctrTitle"/>
          </p:nvPr>
        </p:nvSpPr>
        <p:spPr>
          <a:xfrm>
            <a:off x="1295400" y="609600"/>
            <a:ext cx="5170487" cy="1470025"/>
          </a:xfrm>
        </p:spPr>
        <p:txBody>
          <a:bodyPr anchor="ctr">
            <a:spAutoFit/>
          </a:bodyPr>
          <a:lstStyle/>
          <a:p>
            <a:r>
              <a:rPr lang="es-UY" altLang="en-US" sz="4400" dirty="0" err="1">
                <a:solidFill>
                  <a:srgbClr val="FFFF00"/>
                </a:solidFill>
              </a:rPr>
              <a:t>The</a:t>
            </a:r>
            <a:r>
              <a:rPr lang="es-UY" altLang="en-US" sz="4400" dirty="0">
                <a:solidFill>
                  <a:srgbClr val="FFFF00"/>
                </a:solidFill>
              </a:rPr>
              <a:t> </a:t>
            </a:r>
            <a:r>
              <a:rPr lang="es-UY" altLang="en-US" sz="4400" dirty="0" err="1">
                <a:solidFill>
                  <a:srgbClr val="FFFF00"/>
                </a:solidFill>
              </a:rPr>
              <a:t>Sovereignty</a:t>
            </a:r>
            <a:r>
              <a:rPr lang="es-UY" altLang="en-US" sz="4400" dirty="0">
                <a:solidFill>
                  <a:srgbClr val="FFFF00"/>
                </a:solidFill>
              </a:rPr>
              <a:t> </a:t>
            </a:r>
            <a:r>
              <a:rPr lang="es-UY" altLang="en-US" sz="4400" dirty="0" err="1">
                <a:solidFill>
                  <a:srgbClr val="FFFF00"/>
                </a:solidFill>
              </a:rPr>
              <a:t>of</a:t>
            </a:r>
            <a:r>
              <a:rPr lang="es-UY" altLang="en-US" sz="4400" dirty="0">
                <a:solidFill>
                  <a:srgbClr val="FFFF00"/>
                </a:solidFill>
              </a:rPr>
              <a:t> </a:t>
            </a:r>
            <a:r>
              <a:rPr lang="es-UY" altLang="en-US" sz="4400" dirty="0" err="1">
                <a:solidFill>
                  <a:srgbClr val="FFFF00"/>
                </a:solidFill>
              </a:rPr>
              <a:t>God</a:t>
            </a:r>
            <a:endParaRPr lang="es-ES" altLang="en-US" sz="4400" dirty="0">
              <a:solidFill>
                <a:srgbClr val="FFFF00"/>
              </a:solidFill>
            </a:endParaRPr>
          </a:p>
        </p:txBody>
      </p:sp>
      <p:pic>
        <p:nvPicPr>
          <p:cNvPr id="5" name="Picture 4">
            <a:extLst>
              <a:ext uri="{FF2B5EF4-FFF2-40B4-BE49-F238E27FC236}">
                <a16:creationId xmlns:a16="http://schemas.microsoft.com/office/drawing/2014/main" id="{257BE818-975F-A2A8-16E8-900591A700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036" y="1981200"/>
            <a:ext cx="4402564" cy="3279680"/>
          </a:xfrm>
          <a:prstGeom prst="rect">
            <a:avLst/>
          </a:prstGeom>
        </p:spPr>
      </p:pic>
      <p:sp>
        <p:nvSpPr>
          <p:cNvPr id="2" name="TextBox 1">
            <a:extLst>
              <a:ext uri="{FF2B5EF4-FFF2-40B4-BE49-F238E27FC236}">
                <a16:creationId xmlns:a16="http://schemas.microsoft.com/office/drawing/2014/main" id="{24B0A178-1DDD-03C1-8BF5-EF7750AAC908}"/>
              </a:ext>
            </a:extLst>
          </p:cNvPr>
          <p:cNvSpPr txBox="1"/>
          <p:nvPr/>
        </p:nvSpPr>
        <p:spPr>
          <a:xfrm>
            <a:off x="1036948" y="5943600"/>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99645489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553750"/>
            <a:ext cx="10972800" cy="584775"/>
          </a:xfrm>
        </p:spPr>
        <p:txBody>
          <a:bodyPr>
            <a:spAutoFit/>
          </a:bodyPr>
          <a:lstStyle/>
          <a:p>
            <a:r>
              <a:rPr lang="en-US" sz="32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How Often Translations Refer to </a:t>
            </a:r>
            <a:r>
              <a:rPr lang="en-US" sz="3200" b="1" i="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God</a:t>
            </a:r>
            <a:r>
              <a:rPr lang="en-US" sz="32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 as “</a:t>
            </a:r>
            <a:r>
              <a:rPr lang="en-US" sz="3200" b="1" i="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Sovereign</a:t>
            </a:r>
            <a:r>
              <a:rPr lang="en-US" sz="32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a:t>
            </a:r>
            <a:endParaRPr lang="en-US" altLang="en-US" sz="3200" dirty="0">
              <a:solidFill>
                <a:srgbClr val="FFFF00"/>
              </a:solidFill>
            </a:endParaRPr>
          </a:p>
        </p:txBody>
      </p:sp>
      <p:sp>
        <p:nvSpPr>
          <p:cNvPr id="55299" name="Rectangle 3"/>
          <p:cNvSpPr>
            <a:spLocks noGrp="1" noChangeArrowheads="1"/>
          </p:cNvSpPr>
          <p:nvPr>
            <p:ph type="body" idx="1"/>
          </p:nvPr>
        </p:nvSpPr>
        <p:spPr>
          <a:xfrm>
            <a:off x="1676400" y="1600200"/>
            <a:ext cx="8991600" cy="2862322"/>
          </a:xfrm>
        </p:spPr>
        <p:txBody>
          <a:bodyPr wrap="square">
            <a:spAutoFit/>
          </a:bodyPr>
          <a:lstStyle/>
          <a:p>
            <a:pPr marL="0" marR="0" indent="0" algn="just">
              <a:spcBef>
                <a:spcPts val="0"/>
              </a:spcBef>
              <a:spcAft>
                <a:spcPts val="0"/>
              </a:spcAft>
              <a:buNone/>
              <a:tabLst>
                <a:tab pos="457200" algn="l"/>
                <a:tab pos="914400" algn="l"/>
                <a:tab pos="1371600" algn="l"/>
                <a:tab pos="3246120" algn="ctr"/>
              </a:tabLst>
            </a:pPr>
            <a:r>
              <a:rPr lang="en-US" kern="100" dirty="0">
                <a:effectLst/>
                <a:latin typeface="Tahoma" panose="020B0604030504040204" pitchFamily="34" charset="0"/>
                <a:ea typeface="Times New Roman" panose="02020603050405020304" pitchFamily="18" charset="0"/>
                <a:cs typeface="Times New Roman" panose="02020603050405020304" pitchFamily="18" charset="0"/>
              </a:rPr>
              <a:t>KJV – 0 times</a:t>
            </a:r>
          </a:p>
          <a:p>
            <a:pPr marL="0" marR="0" indent="0" algn="just">
              <a:spcBef>
                <a:spcPts val="0"/>
              </a:spcBef>
              <a:spcAft>
                <a:spcPts val="0"/>
              </a:spcAft>
              <a:buNone/>
              <a:tabLst>
                <a:tab pos="457200" algn="l"/>
                <a:tab pos="914400" algn="l"/>
                <a:tab pos="1371600" algn="l"/>
                <a:tab pos="3246120" algn="ctr"/>
              </a:tabLst>
            </a:pPr>
            <a:r>
              <a:rPr lang="en-US" kern="100" dirty="0">
                <a:effectLst/>
                <a:latin typeface="Tahoma" panose="020B0604030504040204" pitchFamily="34" charset="0"/>
                <a:ea typeface="Times New Roman" panose="02020603050405020304" pitchFamily="18" charset="0"/>
                <a:cs typeface="Times New Roman" panose="02020603050405020304" pitchFamily="18" charset="0"/>
              </a:rPr>
              <a:t>ASV – 0 times (1x – not God)</a:t>
            </a:r>
          </a:p>
          <a:p>
            <a:pPr marL="0" marR="0" indent="0" algn="just">
              <a:spcBef>
                <a:spcPts val="0"/>
              </a:spcBef>
              <a:spcAft>
                <a:spcPts val="0"/>
              </a:spcAft>
              <a:buNone/>
              <a:tabLst>
                <a:tab pos="457200" algn="l"/>
                <a:tab pos="914400" algn="l"/>
                <a:tab pos="1371600" algn="l"/>
                <a:tab pos="3246120" algn="ctr"/>
              </a:tabLst>
            </a:pPr>
            <a:r>
              <a:rPr lang="en-US" kern="100" dirty="0">
                <a:effectLst/>
                <a:latin typeface="Tahoma" panose="020B0604030504040204" pitchFamily="34" charset="0"/>
                <a:ea typeface="Times New Roman" panose="02020603050405020304" pitchFamily="18" charset="0"/>
                <a:cs typeface="Times New Roman" panose="02020603050405020304" pitchFamily="18" charset="0"/>
              </a:rPr>
              <a:t>NKJV – 0 times (1x – not God)</a:t>
            </a:r>
          </a:p>
          <a:p>
            <a:pPr marL="0" marR="0" indent="0" algn="just">
              <a:spcBef>
                <a:spcPts val="0"/>
              </a:spcBef>
              <a:spcAft>
                <a:spcPts val="0"/>
              </a:spcAft>
              <a:buNone/>
              <a:tabLst>
                <a:tab pos="457200" algn="l"/>
                <a:tab pos="914400" algn="l"/>
                <a:tab pos="1371600" algn="l"/>
                <a:tab pos="3246120" algn="ctr"/>
              </a:tabLst>
            </a:pPr>
            <a:r>
              <a:rPr lang="en-US" kern="100" dirty="0">
                <a:effectLst/>
                <a:latin typeface="Tahoma" panose="020B0604030504040204" pitchFamily="34" charset="0"/>
                <a:ea typeface="Times New Roman" panose="02020603050405020304" pitchFamily="18" charset="0"/>
                <a:cs typeface="Times New Roman" panose="02020603050405020304" pitchFamily="18" charset="0"/>
              </a:rPr>
              <a:t>NASB – 1 time (Psalm 103:19) (6x – not God)</a:t>
            </a:r>
          </a:p>
          <a:p>
            <a:pPr marL="0" marR="0" indent="0" algn="just">
              <a:spcBef>
                <a:spcPts val="0"/>
              </a:spcBef>
              <a:spcAft>
                <a:spcPts val="0"/>
              </a:spcAft>
              <a:buNone/>
              <a:tabLst>
                <a:tab pos="457200" algn="l"/>
                <a:tab pos="914400" algn="l"/>
                <a:tab pos="1371600" algn="l"/>
                <a:tab pos="3246120" algn="ctr"/>
              </a:tabLst>
            </a:pPr>
            <a:r>
              <a:rPr lang="en-US" kern="100" dirty="0">
                <a:effectLst/>
                <a:latin typeface="Tahoma" panose="020B0604030504040204" pitchFamily="34" charset="0"/>
                <a:ea typeface="Times New Roman" panose="02020603050405020304" pitchFamily="18" charset="0"/>
                <a:cs typeface="Times New Roman" panose="02020603050405020304" pitchFamily="18" charset="0"/>
              </a:rPr>
              <a:t>ESV – 0 times</a:t>
            </a:r>
          </a:p>
          <a:p>
            <a:pPr marL="0" marR="0" indent="0" algn="just">
              <a:spcBef>
                <a:spcPts val="0"/>
              </a:spcBef>
              <a:spcAft>
                <a:spcPts val="0"/>
              </a:spcAft>
              <a:buNone/>
              <a:tabLst>
                <a:tab pos="457200" algn="l"/>
                <a:tab pos="914400" algn="l"/>
                <a:tab pos="1371600" algn="l"/>
                <a:tab pos="3246120" algn="ctr"/>
              </a:tabLst>
            </a:pP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(Newer translations may use slightly more often.)</a:t>
            </a:r>
          </a:p>
        </p:txBody>
      </p:sp>
      <p:sp>
        <p:nvSpPr>
          <p:cNvPr id="2" name="Rectangle 3">
            <a:extLst>
              <a:ext uri="{FF2B5EF4-FFF2-40B4-BE49-F238E27FC236}">
                <a16:creationId xmlns:a16="http://schemas.microsoft.com/office/drawing/2014/main" id="{8449DCD6-B32E-F2CC-9D77-5088657FAF69}"/>
              </a:ext>
            </a:extLst>
          </p:cNvPr>
          <p:cNvSpPr txBox="1">
            <a:spLocks noChangeArrowheads="1"/>
          </p:cNvSpPr>
          <p:nvPr/>
        </p:nvSpPr>
        <p:spPr bwMode="auto">
          <a:xfrm>
            <a:off x="2286000" y="4913293"/>
            <a:ext cx="7543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0"/>
              </a:spcAft>
              <a:buFontTx/>
              <a:buNone/>
              <a:tabLst>
                <a:tab pos="457200" algn="l"/>
                <a:tab pos="914400" algn="l"/>
                <a:tab pos="1371600" algn="l"/>
                <a:tab pos="3246120" algn="ctr"/>
              </a:tabLst>
            </a:pPr>
            <a:r>
              <a:rPr lang="en-US" sz="28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Repeated emphasis on a word rarely used in Scripture may indicate misunderstanding.</a:t>
            </a:r>
            <a:endParaRPr lang="en-US" sz="2800" kern="100" dirty="0">
              <a:solidFill>
                <a:schemeClr val="accent1"/>
              </a:solidFill>
              <a:latin typeface="Tahoma" panose="020B0604030504040204" pitchFamily="34" charset="0"/>
              <a:ea typeface="Times New Roman" panose="02020603050405020304" pitchFamily="18" charset="0"/>
              <a:cs typeface="Times New Roman" panose="02020603050405020304" pitchFamily="18" charset="0"/>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2B872-B68B-FF7B-5C37-8CAA73566E46}"/>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9864CB4A-D2F7-A568-A34E-37686C777ACF}"/>
              </a:ext>
            </a:extLst>
          </p:cNvPr>
          <p:cNvSpPr>
            <a:spLocks noGrp="1" noChangeArrowheads="1"/>
          </p:cNvSpPr>
          <p:nvPr>
            <p:ph type="title"/>
          </p:nvPr>
        </p:nvSpPr>
        <p:spPr>
          <a:xfrm>
            <a:off x="609600" y="553750"/>
            <a:ext cx="10972800" cy="584775"/>
          </a:xfrm>
        </p:spPr>
        <p:txBody>
          <a:bodyPr>
            <a:spAutoFit/>
          </a:bodyPr>
          <a:lstStyle/>
          <a:p>
            <a:r>
              <a:rPr lang="en-US" sz="3200" b="1" i="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Westminster Confession of Faith - 1</a:t>
            </a:r>
            <a:endParaRPr lang="en-US" altLang="en-US" sz="3200" b="1" dirty="0">
              <a:solidFill>
                <a:srgbClr val="FFFF00"/>
              </a:solidFill>
            </a:endParaRPr>
          </a:p>
        </p:txBody>
      </p:sp>
      <p:sp>
        <p:nvSpPr>
          <p:cNvPr id="55299" name="Rectangle 3">
            <a:extLst>
              <a:ext uri="{FF2B5EF4-FFF2-40B4-BE49-F238E27FC236}">
                <a16:creationId xmlns:a16="http://schemas.microsoft.com/office/drawing/2014/main" id="{E9C6DA26-38BF-3E8F-18D1-D652A5BF8B7B}"/>
              </a:ext>
            </a:extLst>
          </p:cNvPr>
          <p:cNvSpPr>
            <a:spLocks noGrp="1" noChangeArrowheads="1"/>
          </p:cNvSpPr>
          <p:nvPr>
            <p:ph type="body" idx="1"/>
          </p:nvPr>
        </p:nvSpPr>
        <p:spPr>
          <a:xfrm>
            <a:off x="609600" y="1219200"/>
            <a:ext cx="10972800" cy="5301451"/>
          </a:xfrm>
        </p:spPr>
        <p:txBody>
          <a:bodyPr wrap="square">
            <a:spAutoFit/>
          </a:bodyPr>
          <a:lstStyle/>
          <a:p>
            <a:pPr marL="0" marR="0" indent="274320">
              <a:spcBef>
                <a:spcPts val="0"/>
              </a:spcBef>
              <a:spcAft>
                <a:spcPts val="0"/>
              </a:spcAft>
              <a:buNone/>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“Chapter III. Of God’s Eternal Decree:</a:t>
            </a:r>
          </a:p>
          <a:p>
            <a:pPr marL="0" marR="274320" indent="274320">
              <a:spcBef>
                <a:spcPts val="300"/>
              </a:spcBef>
              <a:spcAft>
                <a:spcPts val="0"/>
              </a:spcAft>
              <a:buNone/>
              <a:tabLst>
                <a:tab pos="457200" algn="l"/>
                <a:tab pos="914400" algn="l"/>
                <a:tab pos="1371600" algn="l"/>
                <a:tab pos="3246120" algn="ctr"/>
              </a:tabLst>
            </a:pPr>
            <a:r>
              <a:rPr lang="en-US" sz="2800" kern="100" cap="small" dirty="0">
                <a:effectLst/>
                <a:latin typeface="Tahoma" panose="020B0604030504040204" pitchFamily="34" charset="0"/>
                <a:ea typeface="Times New Roman" panose="02020603050405020304" pitchFamily="18" charset="0"/>
                <a:cs typeface="Times New Roman" panose="02020603050405020304" pitchFamily="18" charset="0"/>
              </a:rPr>
              <a:t>“God</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from all eternity did … </a:t>
            </a:r>
            <a:r>
              <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freely and unchangeably ordain whatsoever comes to pass</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a:t>
            </a:r>
          </a:p>
          <a:p>
            <a:pPr marL="0" marR="274320" indent="274320">
              <a:spcBef>
                <a:spcPts val="0"/>
              </a:spcBef>
              <a:spcAft>
                <a:spcPts val="0"/>
              </a:spcAft>
              <a:buNone/>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“By the decree of God … some men and angels are predestinated unto everlasting life, and others foreordained to everlasting death …</a:t>
            </a:r>
          </a:p>
          <a:p>
            <a:pPr marL="0" marR="274320" indent="274320">
              <a:spcBef>
                <a:spcPts val="0"/>
              </a:spcBef>
              <a:spcAft>
                <a:spcPts val="0"/>
              </a:spcAft>
              <a:buNone/>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“Those of mankind that are predestinated unto life, God, before the foundation of the world was laid … hath chosen in Christ unto everlasting glory, out of his mere free grace and love, </a:t>
            </a:r>
            <a:r>
              <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without any foresight of faith or good works, or perseverance in either of them, or any other thing in the creature, as conditions, or causes moving him thereunto…</a:t>
            </a:r>
          </a:p>
        </p:txBody>
      </p:sp>
    </p:spTree>
    <p:extLst>
      <p:ext uri="{BB962C8B-B14F-4D97-AF65-F5344CB8AC3E}">
        <p14:creationId xmlns:p14="http://schemas.microsoft.com/office/powerpoint/2010/main" val="343792417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EC8AF-9ED8-680F-7530-056F8B27AC6D}"/>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551D2BB7-23E9-1265-F968-8AEB878FAF11}"/>
              </a:ext>
            </a:extLst>
          </p:cNvPr>
          <p:cNvSpPr>
            <a:spLocks noGrp="1" noChangeArrowheads="1"/>
          </p:cNvSpPr>
          <p:nvPr>
            <p:ph type="title"/>
          </p:nvPr>
        </p:nvSpPr>
        <p:spPr>
          <a:xfrm>
            <a:off x="609600" y="553750"/>
            <a:ext cx="10972800" cy="584775"/>
          </a:xfrm>
        </p:spPr>
        <p:txBody>
          <a:bodyPr>
            <a:spAutoFit/>
          </a:bodyPr>
          <a:lstStyle/>
          <a:p>
            <a:r>
              <a:rPr lang="en-US" sz="3200" b="1" i="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Westminster Confession of Faith - 2</a:t>
            </a:r>
            <a:endParaRPr lang="en-US" altLang="en-US" sz="3200" b="1" dirty="0">
              <a:solidFill>
                <a:srgbClr val="FFFF00"/>
              </a:solidFill>
            </a:endParaRPr>
          </a:p>
        </p:txBody>
      </p:sp>
      <p:sp>
        <p:nvSpPr>
          <p:cNvPr id="55299" name="Rectangle 3">
            <a:extLst>
              <a:ext uri="{FF2B5EF4-FFF2-40B4-BE49-F238E27FC236}">
                <a16:creationId xmlns:a16="http://schemas.microsoft.com/office/drawing/2014/main" id="{C907E8F2-23AF-F21A-AC3C-5FDD00687126}"/>
              </a:ext>
            </a:extLst>
          </p:cNvPr>
          <p:cNvSpPr>
            <a:spLocks noGrp="1" noChangeArrowheads="1"/>
          </p:cNvSpPr>
          <p:nvPr>
            <p:ph type="body" idx="1"/>
          </p:nvPr>
        </p:nvSpPr>
        <p:spPr>
          <a:xfrm>
            <a:off x="609600" y="1219200"/>
            <a:ext cx="10972800" cy="4909036"/>
          </a:xfrm>
        </p:spPr>
        <p:txBody>
          <a:bodyPr wrap="square">
            <a:spAutoFit/>
          </a:bodyPr>
          <a:lstStyle/>
          <a:p>
            <a:pPr marL="0" marR="274320" indent="274320">
              <a:spcBef>
                <a:spcPts val="0"/>
              </a:spcBef>
              <a:spcAft>
                <a:spcPts val="300"/>
              </a:spcAft>
              <a:buNone/>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rest of mankind, God was pleased, according to the unsearchable counsel of his own will … for the glory of his </a:t>
            </a:r>
            <a:r>
              <a:rPr lang="en-US" sz="28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sovereign</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power over his creatures, to pass by, and to ordain them to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dishonour</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and wrath …</a:t>
            </a:r>
          </a:p>
          <a:p>
            <a:pPr marL="0" marR="274320" indent="274320">
              <a:spcBef>
                <a:spcPts val="300"/>
              </a:spcBef>
              <a:spcAft>
                <a:spcPts val="0"/>
              </a:spcAft>
              <a:buNone/>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“All those whom God hath predestinated unto life, and those only, he is pleased, in his appointed and accepted time, effectually to call, by his Word and Spirit, out of that state of sin and death, … This effectual call is </a:t>
            </a:r>
            <a:r>
              <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of God’s free and special grace alone, not from any thing at all foreseen in man, who is altogether passive therein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Others, not elected … never truly come to Christ, and therefore cannot be saved …” </a:t>
            </a:r>
          </a:p>
        </p:txBody>
      </p:sp>
    </p:spTree>
    <p:extLst>
      <p:ext uri="{BB962C8B-B14F-4D97-AF65-F5344CB8AC3E}">
        <p14:creationId xmlns:p14="http://schemas.microsoft.com/office/powerpoint/2010/main" val="36226918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F4D05-237B-4AE3-2692-477A99163B45}"/>
            </a:ext>
          </a:extLst>
        </p:cNvPr>
        <p:cNvGrpSpPr/>
        <p:nvPr/>
      </p:nvGrpSpPr>
      <p:grpSpPr>
        <a:xfrm>
          <a:off x="0" y="0"/>
          <a:ext cx="0" cy="0"/>
          <a:chOff x="0" y="0"/>
          <a:chExt cx="0" cy="0"/>
        </a:xfrm>
      </p:grpSpPr>
      <p:sp>
        <p:nvSpPr>
          <p:cNvPr id="2073" name="Rectangle 25">
            <a:extLst>
              <a:ext uri="{FF2B5EF4-FFF2-40B4-BE49-F238E27FC236}">
                <a16:creationId xmlns:a16="http://schemas.microsoft.com/office/drawing/2014/main" id="{B1F13985-8FED-7BE2-7B92-33C9245694AC}"/>
              </a:ext>
            </a:extLst>
          </p:cNvPr>
          <p:cNvSpPr>
            <a:spLocks noGrp="1" noChangeArrowheads="1"/>
          </p:cNvSpPr>
          <p:nvPr>
            <p:ph type="ctrTitle"/>
          </p:nvPr>
        </p:nvSpPr>
        <p:spPr>
          <a:xfrm>
            <a:off x="1295400" y="609600"/>
            <a:ext cx="5170487" cy="1470025"/>
          </a:xfrm>
        </p:spPr>
        <p:txBody>
          <a:bodyPr anchor="ctr">
            <a:spAutoFit/>
          </a:bodyPr>
          <a:lstStyle/>
          <a:p>
            <a:r>
              <a:rPr lang="es-UY" altLang="en-US" sz="4400" dirty="0" err="1">
                <a:solidFill>
                  <a:srgbClr val="FFFF00"/>
                </a:solidFill>
              </a:rPr>
              <a:t>The</a:t>
            </a:r>
            <a:r>
              <a:rPr lang="es-UY" altLang="en-US" sz="4400" dirty="0">
                <a:solidFill>
                  <a:srgbClr val="FFFF00"/>
                </a:solidFill>
              </a:rPr>
              <a:t> </a:t>
            </a:r>
            <a:r>
              <a:rPr lang="es-UY" altLang="en-US" sz="4400" dirty="0" err="1">
                <a:solidFill>
                  <a:srgbClr val="FFFF00"/>
                </a:solidFill>
              </a:rPr>
              <a:t>Sovereignty</a:t>
            </a:r>
            <a:r>
              <a:rPr lang="es-UY" altLang="en-US" sz="4400" dirty="0">
                <a:solidFill>
                  <a:srgbClr val="FFFF00"/>
                </a:solidFill>
              </a:rPr>
              <a:t> </a:t>
            </a:r>
            <a:r>
              <a:rPr lang="es-UY" altLang="en-US" sz="4400" dirty="0" err="1">
                <a:solidFill>
                  <a:srgbClr val="FFFF00"/>
                </a:solidFill>
              </a:rPr>
              <a:t>of</a:t>
            </a:r>
            <a:r>
              <a:rPr lang="es-UY" altLang="en-US" sz="4400" dirty="0">
                <a:solidFill>
                  <a:srgbClr val="FFFF00"/>
                </a:solidFill>
              </a:rPr>
              <a:t> </a:t>
            </a:r>
            <a:r>
              <a:rPr lang="es-UY" altLang="en-US" sz="4400" dirty="0" err="1">
                <a:solidFill>
                  <a:srgbClr val="FFFF00"/>
                </a:solidFill>
              </a:rPr>
              <a:t>God</a:t>
            </a:r>
            <a:endParaRPr lang="es-ES" altLang="en-US" sz="4400" dirty="0">
              <a:solidFill>
                <a:srgbClr val="FFFF00"/>
              </a:solidFill>
            </a:endParaRPr>
          </a:p>
        </p:txBody>
      </p:sp>
      <p:sp>
        <p:nvSpPr>
          <p:cNvPr id="2" name="Rectangle 25">
            <a:extLst>
              <a:ext uri="{FF2B5EF4-FFF2-40B4-BE49-F238E27FC236}">
                <a16:creationId xmlns:a16="http://schemas.microsoft.com/office/drawing/2014/main" id="{8A67C92C-28FB-B3A5-24EE-767365E22AC2}"/>
              </a:ext>
            </a:extLst>
          </p:cNvPr>
          <p:cNvSpPr txBox="1">
            <a:spLocks noChangeArrowheads="1"/>
          </p:cNvSpPr>
          <p:nvPr/>
        </p:nvSpPr>
        <p:spPr bwMode="auto">
          <a:xfrm>
            <a:off x="1219200" y="2362200"/>
            <a:ext cx="517048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60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1200"/>
              </a:spcBef>
            </a:pPr>
            <a:r>
              <a:rPr lang="en-US" sz="3200" b="1" kern="100" dirty="0">
                <a:solidFill>
                  <a:schemeClr val="tx1"/>
                </a:solidFill>
                <a:effectLst/>
                <a:latin typeface="+mn-lt"/>
              </a:rPr>
              <a:t>God’s Sovereignty and God’s Purpose</a:t>
            </a:r>
          </a:p>
        </p:txBody>
      </p:sp>
      <p:pic>
        <p:nvPicPr>
          <p:cNvPr id="5" name="Picture 4">
            <a:extLst>
              <a:ext uri="{FF2B5EF4-FFF2-40B4-BE49-F238E27FC236}">
                <a16:creationId xmlns:a16="http://schemas.microsoft.com/office/drawing/2014/main" id="{775C11EB-DC46-61FF-2ED7-26D14BD07E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036" y="1981200"/>
            <a:ext cx="4402564" cy="3279680"/>
          </a:xfrm>
          <a:prstGeom prst="rect">
            <a:avLst/>
          </a:prstGeom>
        </p:spPr>
      </p:pic>
    </p:spTree>
    <p:extLst>
      <p:ext uri="{BB962C8B-B14F-4D97-AF65-F5344CB8AC3E}">
        <p14:creationId xmlns:p14="http://schemas.microsoft.com/office/powerpoint/2010/main" val="345081872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4B573-203F-209D-4767-5A2BFB983FB0}"/>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D2AE2715-398E-AF81-7819-1F32E8FDDAF4}"/>
              </a:ext>
            </a:extLst>
          </p:cNvPr>
          <p:cNvSpPr>
            <a:spLocks noGrp="1" noChangeArrowheads="1"/>
          </p:cNvSpPr>
          <p:nvPr>
            <p:ph type="title"/>
          </p:nvPr>
        </p:nvSpPr>
        <p:spPr>
          <a:xfrm>
            <a:off x="609600" y="553750"/>
            <a:ext cx="10972800" cy="584775"/>
          </a:xfrm>
        </p:spPr>
        <p:txBody>
          <a:bodyPr>
            <a:spAutoFit/>
          </a:bodyPr>
          <a:lstStyle/>
          <a:p>
            <a:pPr>
              <a:spcBef>
                <a:spcPts val="1200"/>
              </a:spcBef>
            </a:pPr>
            <a:r>
              <a:rPr lang="en-US" sz="3200" b="1" kern="100" dirty="0">
                <a:solidFill>
                  <a:srgbClr val="FFFF00"/>
                </a:solidFill>
                <a:effectLst/>
                <a:latin typeface="+mn-lt"/>
              </a:rPr>
              <a:t>God’s Sovereignty and God’s Purpose - 1</a:t>
            </a:r>
          </a:p>
        </p:txBody>
      </p:sp>
      <p:sp>
        <p:nvSpPr>
          <p:cNvPr id="55299" name="Rectangle 3">
            <a:extLst>
              <a:ext uri="{FF2B5EF4-FFF2-40B4-BE49-F238E27FC236}">
                <a16:creationId xmlns:a16="http://schemas.microsoft.com/office/drawing/2014/main" id="{FB8FE652-8A50-6A0E-333E-FD7960BEB5CE}"/>
              </a:ext>
            </a:extLst>
          </p:cNvPr>
          <p:cNvSpPr>
            <a:spLocks noGrp="1" noChangeArrowheads="1"/>
          </p:cNvSpPr>
          <p:nvPr>
            <p:ph type="body" idx="1"/>
          </p:nvPr>
        </p:nvSpPr>
        <p:spPr>
          <a:xfrm>
            <a:off x="609600" y="1219200"/>
            <a:ext cx="10972800" cy="5378395"/>
          </a:xfrm>
        </p:spPr>
        <p:txBody>
          <a:bodyPr wrap="square">
            <a:spAutoFit/>
          </a:bodyPr>
          <a:lstStyle/>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God Is the Absolute Ruler of the Universe.</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Job 42:2 </a:t>
            </a:r>
            <a:r>
              <a:rPr lang="en-US" sz="2800" kern="100" dirty="0">
                <a:solidFill>
                  <a:schemeClr val="tx2"/>
                </a:solidFill>
                <a:effectLst/>
                <a:ea typeface="Times New Roman" panose="02020603050405020304" pitchFamily="18" charset="0"/>
                <a:cs typeface="Times New Roman" panose="02020603050405020304" pitchFamily="18" charset="0"/>
              </a:rPr>
              <a:t>– Lord can do everything; no purpose can be withheld </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Acts 17:24,25,28 </a:t>
            </a:r>
            <a:r>
              <a:rPr lang="en-US" sz="2800" kern="100" dirty="0">
                <a:solidFill>
                  <a:schemeClr val="tx2"/>
                </a:solidFill>
                <a:effectLst/>
                <a:ea typeface="Times New Roman" panose="02020603050405020304" pitchFamily="18" charset="0"/>
                <a:cs typeface="Times New Roman" panose="02020603050405020304" pitchFamily="18" charset="0"/>
              </a:rPr>
              <a:t>– God made the world and everything in it; He is Lord of heaven and earth.</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1 Chronicles 29:11,12 </a:t>
            </a:r>
            <a:r>
              <a:rPr lang="en-US" sz="2800" kern="100" dirty="0">
                <a:solidFill>
                  <a:schemeClr val="tx2"/>
                </a:solidFill>
                <a:effectLst/>
                <a:ea typeface="Times New Roman" panose="02020603050405020304" pitchFamily="18" charset="0"/>
                <a:cs typeface="Times New Roman" panose="02020603050405020304" pitchFamily="18" charset="0"/>
              </a:rPr>
              <a:t>– Everything in heaven and earth belongs to God. He reigns as Head over all. </a:t>
            </a:r>
          </a:p>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God’s Conduct Is Limited by His Character</a:t>
            </a:r>
          </a:p>
          <a:p>
            <a:pPr marL="0" marR="0" indent="0">
              <a:spcBef>
                <a:spcPts val="0"/>
              </a:spcBef>
              <a:spcAft>
                <a:spcPts val="0"/>
              </a:spcAft>
              <a:buNone/>
              <a:tabLst>
                <a:tab pos="457200" algn="l"/>
                <a:tab pos="914400" algn="l"/>
                <a:tab pos="1371600" algn="l"/>
                <a:tab pos="3246120" algn="ctr"/>
              </a:tabLst>
            </a:pPr>
            <a:r>
              <a:rPr lang="en-US" sz="2800" kern="100" dirty="0">
                <a:solidFill>
                  <a:schemeClr val="tx2"/>
                </a:solidFill>
                <a:effectLst/>
                <a:ea typeface="Times New Roman" panose="02020603050405020304" pitchFamily="18" charset="0"/>
                <a:cs typeface="Times New Roman" panose="02020603050405020304" pitchFamily="18" charset="0"/>
              </a:rPr>
              <a:t>* God does not sin or repent – 2 Chronicles 19:7; Numbers 23:19</a:t>
            </a:r>
          </a:p>
          <a:p>
            <a:pPr marL="0" marR="0" indent="0">
              <a:spcBef>
                <a:spcPts val="0"/>
              </a:spcBef>
              <a:spcAft>
                <a:spcPts val="0"/>
              </a:spcAft>
              <a:buNone/>
              <a:tabLst>
                <a:tab pos="457200" algn="l"/>
                <a:tab pos="914400" algn="l"/>
                <a:tab pos="1371600" algn="l"/>
                <a:tab pos="3246120" algn="ctr"/>
              </a:tabLst>
            </a:pPr>
            <a:r>
              <a:rPr lang="en-US" sz="2800" kern="100" dirty="0">
                <a:solidFill>
                  <a:schemeClr val="tx2"/>
                </a:solidFill>
                <a:effectLst/>
                <a:ea typeface="Times New Roman" panose="02020603050405020304" pitchFamily="18" charset="0"/>
                <a:cs typeface="Times New Roman" panose="02020603050405020304" pitchFamily="18" charset="0"/>
              </a:rPr>
              <a:t>* God does not lie – Titus 1:2; Hebrews 6:18; Numbers 23:19</a:t>
            </a:r>
          </a:p>
          <a:p>
            <a:pPr marL="0" marR="0" indent="0">
              <a:spcBef>
                <a:spcPts val="0"/>
              </a:spcBef>
              <a:spcAft>
                <a:spcPts val="0"/>
              </a:spcAft>
              <a:buNone/>
              <a:tabLst>
                <a:tab pos="457200" algn="l"/>
                <a:tab pos="914400" algn="l"/>
                <a:tab pos="1371600" algn="l"/>
                <a:tab pos="3246120" algn="ctr"/>
              </a:tabLst>
            </a:pPr>
            <a:r>
              <a:rPr lang="en-US" sz="2800" kern="100" dirty="0">
                <a:solidFill>
                  <a:schemeClr val="tx2"/>
                </a:solidFill>
                <a:effectLst/>
                <a:ea typeface="Times New Roman" panose="02020603050405020304" pitchFamily="18" charset="0"/>
                <a:cs typeface="Times New Roman" panose="02020603050405020304" pitchFamily="18" charset="0"/>
              </a:rPr>
              <a:t>* God does not deny Himself – 2 Timothy 2:13</a:t>
            </a:r>
          </a:p>
          <a:p>
            <a:pPr marL="0" marR="0" indent="0">
              <a:spcBef>
                <a:spcPts val="0"/>
              </a:spcBef>
              <a:spcAft>
                <a:spcPts val="0"/>
              </a:spcAft>
              <a:buNone/>
              <a:tabLst>
                <a:tab pos="457200" algn="l"/>
                <a:tab pos="914400" algn="l"/>
                <a:tab pos="1371600" algn="l"/>
                <a:tab pos="3246120" algn="ctr"/>
              </a:tabLst>
            </a:pPr>
            <a:r>
              <a:rPr lang="en-US" sz="2800" kern="100" dirty="0">
                <a:solidFill>
                  <a:schemeClr val="tx2"/>
                </a:solidFill>
                <a:effectLst/>
                <a:ea typeface="Times New Roman" panose="02020603050405020304" pitchFamily="18" charset="0"/>
                <a:cs typeface="Times New Roman" panose="02020603050405020304" pitchFamily="18" charset="0"/>
              </a:rPr>
              <a:t>* God does not change His character – Hebrews 13:8</a:t>
            </a:r>
          </a:p>
          <a:p>
            <a:pPr marL="0" marR="0" indent="0">
              <a:spcBef>
                <a:spcPts val="0"/>
              </a:spcBef>
              <a:spcAft>
                <a:spcPts val="0"/>
              </a:spcAft>
              <a:buNone/>
              <a:tabLst>
                <a:tab pos="457200" algn="l"/>
                <a:tab pos="914400" algn="l"/>
                <a:tab pos="1371600" algn="l"/>
                <a:tab pos="3246120" algn="ctr"/>
              </a:tabLst>
            </a:pPr>
            <a:r>
              <a:rPr lang="en-US" sz="2800" kern="100" dirty="0">
                <a:solidFill>
                  <a:schemeClr val="tx2"/>
                </a:solidFill>
                <a:effectLst/>
                <a:ea typeface="Times New Roman" panose="02020603050405020304" pitchFamily="18" charset="0"/>
                <a:cs typeface="Times New Roman" panose="02020603050405020304" pitchFamily="18" charset="0"/>
              </a:rPr>
              <a:t>* God does not tempt people to sin – James 1:13</a:t>
            </a:r>
          </a:p>
        </p:txBody>
      </p:sp>
    </p:spTree>
    <p:extLst>
      <p:ext uri="{BB962C8B-B14F-4D97-AF65-F5344CB8AC3E}">
        <p14:creationId xmlns:p14="http://schemas.microsoft.com/office/powerpoint/2010/main" val="28157505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barn(inVertical)">
                                      <p:cBhvr>
                                        <p:cTn id="7" dur="500"/>
                                        <p:tgtEl>
                                          <p:spTgt spid="55299">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299">
                                            <p:txEl>
                                              <p:pRg st="1" end="1"/>
                                            </p:txEl>
                                          </p:spTgt>
                                        </p:tgtEl>
                                        <p:attrNameLst>
                                          <p:attrName>style.visibility</p:attrName>
                                        </p:attrNameLst>
                                      </p:cBhvr>
                                      <p:to>
                                        <p:strVal val="visible"/>
                                      </p:to>
                                    </p:set>
                                    <p:animEffect transition="in" filter="barn(inVertical)">
                                      <p:cBhvr>
                                        <p:cTn id="10" dur="500"/>
                                        <p:tgtEl>
                                          <p:spTgt spid="55299">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5299">
                                            <p:txEl>
                                              <p:pRg st="2" end="2"/>
                                            </p:txEl>
                                          </p:spTgt>
                                        </p:tgtEl>
                                        <p:attrNameLst>
                                          <p:attrName>style.visibility</p:attrName>
                                        </p:attrNameLst>
                                      </p:cBhvr>
                                      <p:to>
                                        <p:strVal val="visible"/>
                                      </p:to>
                                    </p:set>
                                    <p:animEffect transition="in" filter="barn(inVertical)">
                                      <p:cBhvr>
                                        <p:cTn id="13" dur="500"/>
                                        <p:tgtEl>
                                          <p:spTgt spid="55299">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5299">
                                            <p:txEl>
                                              <p:pRg st="3" end="3"/>
                                            </p:txEl>
                                          </p:spTgt>
                                        </p:tgtEl>
                                        <p:attrNameLst>
                                          <p:attrName>style.visibility</p:attrName>
                                        </p:attrNameLst>
                                      </p:cBhvr>
                                      <p:to>
                                        <p:strVal val="visible"/>
                                      </p:to>
                                    </p:set>
                                    <p:animEffect transition="in" filter="barn(inVertical)">
                                      <p:cBhvr>
                                        <p:cTn id="16" dur="500"/>
                                        <p:tgtEl>
                                          <p:spTgt spid="5529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5299">
                                            <p:txEl>
                                              <p:pRg st="4" end="4"/>
                                            </p:txEl>
                                          </p:spTgt>
                                        </p:tgtEl>
                                        <p:attrNameLst>
                                          <p:attrName>style.visibility</p:attrName>
                                        </p:attrNameLst>
                                      </p:cBhvr>
                                      <p:to>
                                        <p:strVal val="visible"/>
                                      </p:to>
                                    </p:set>
                                    <p:animEffect transition="in" filter="barn(inVertical)">
                                      <p:cBhvr>
                                        <p:cTn id="21" dur="500"/>
                                        <p:tgtEl>
                                          <p:spTgt spid="55299">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5299">
                                            <p:txEl>
                                              <p:pRg st="5" end="5"/>
                                            </p:txEl>
                                          </p:spTgt>
                                        </p:tgtEl>
                                        <p:attrNameLst>
                                          <p:attrName>style.visibility</p:attrName>
                                        </p:attrNameLst>
                                      </p:cBhvr>
                                      <p:to>
                                        <p:strVal val="visible"/>
                                      </p:to>
                                    </p:set>
                                    <p:animEffect transition="in" filter="barn(inVertical)">
                                      <p:cBhvr>
                                        <p:cTn id="24" dur="500"/>
                                        <p:tgtEl>
                                          <p:spTgt spid="55299">
                                            <p:txEl>
                                              <p:pRg st="5" end="5"/>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55299">
                                            <p:txEl>
                                              <p:pRg st="6" end="6"/>
                                            </p:txEl>
                                          </p:spTgt>
                                        </p:tgtEl>
                                        <p:attrNameLst>
                                          <p:attrName>style.visibility</p:attrName>
                                        </p:attrNameLst>
                                      </p:cBhvr>
                                      <p:to>
                                        <p:strVal val="visible"/>
                                      </p:to>
                                    </p:set>
                                    <p:animEffect transition="in" filter="barn(inVertical)">
                                      <p:cBhvr>
                                        <p:cTn id="27" dur="500"/>
                                        <p:tgtEl>
                                          <p:spTgt spid="55299">
                                            <p:txEl>
                                              <p:pRg st="6" end="6"/>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55299">
                                            <p:txEl>
                                              <p:pRg st="7" end="7"/>
                                            </p:txEl>
                                          </p:spTgt>
                                        </p:tgtEl>
                                        <p:attrNameLst>
                                          <p:attrName>style.visibility</p:attrName>
                                        </p:attrNameLst>
                                      </p:cBhvr>
                                      <p:to>
                                        <p:strVal val="visible"/>
                                      </p:to>
                                    </p:set>
                                    <p:animEffect transition="in" filter="barn(inVertical)">
                                      <p:cBhvr>
                                        <p:cTn id="30" dur="500"/>
                                        <p:tgtEl>
                                          <p:spTgt spid="55299">
                                            <p:txEl>
                                              <p:pRg st="7" end="7"/>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5299">
                                            <p:txEl>
                                              <p:pRg st="8" end="8"/>
                                            </p:txEl>
                                          </p:spTgt>
                                        </p:tgtEl>
                                        <p:attrNameLst>
                                          <p:attrName>style.visibility</p:attrName>
                                        </p:attrNameLst>
                                      </p:cBhvr>
                                      <p:to>
                                        <p:strVal val="visible"/>
                                      </p:to>
                                    </p:set>
                                    <p:animEffect transition="in" filter="barn(inVertical)">
                                      <p:cBhvr>
                                        <p:cTn id="33" dur="500"/>
                                        <p:tgtEl>
                                          <p:spTgt spid="55299">
                                            <p:txEl>
                                              <p:pRg st="8" end="8"/>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5299">
                                            <p:txEl>
                                              <p:pRg st="9" end="9"/>
                                            </p:txEl>
                                          </p:spTgt>
                                        </p:tgtEl>
                                        <p:attrNameLst>
                                          <p:attrName>style.visibility</p:attrName>
                                        </p:attrNameLst>
                                      </p:cBhvr>
                                      <p:to>
                                        <p:strVal val="visible"/>
                                      </p:to>
                                    </p:set>
                                    <p:animEffect transition="in" filter="barn(inVertical)">
                                      <p:cBhvr>
                                        <p:cTn id="36" dur="500"/>
                                        <p:tgtEl>
                                          <p:spTgt spid="552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B1152-F4BD-481D-B7A9-1F803E668BE6}"/>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288D0BF7-1F72-638B-86D4-98BC9CF48BE5}"/>
              </a:ext>
            </a:extLst>
          </p:cNvPr>
          <p:cNvSpPr>
            <a:spLocks noGrp="1" noChangeArrowheads="1"/>
          </p:cNvSpPr>
          <p:nvPr>
            <p:ph type="title"/>
          </p:nvPr>
        </p:nvSpPr>
        <p:spPr>
          <a:xfrm>
            <a:off x="609600" y="553750"/>
            <a:ext cx="10972800" cy="584775"/>
          </a:xfrm>
        </p:spPr>
        <p:txBody>
          <a:bodyPr>
            <a:spAutoFit/>
          </a:bodyPr>
          <a:lstStyle/>
          <a:p>
            <a:pPr>
              <a:spcBef>
                <a:spcPts val="1200"/>
              </a:spcBef>
            </a:pPr>
            <a:r>
              <a:rPr lang="en-US" sz="3200" b="1" kern="100" dirty="0">
                <a:solidFill>
                  <a:srgbClr val="FFFF00"/>
                </a:solidFill>
                <a:effectLst/>
                <a:latin typeface="+mn-lt"/>
              </a:rPr>
              <a:t>God’s Sovereignty and God’s Purpose - 2</a:t>
            </a:r>
          </a:p>
        </p:txBody>
      </p:sp>
      <p:sp>
        <p:nvSpPr>
          <p:cNvPr id="55299" name="Rectangle 3">
            <a:extLst>
              <a:ext uri="{FF2B5EF4-FFF2-40B4-BE49-F238E27FC236}">
                <a16:creationId xmlns:a16="http://schemas.microsoft.com/office/drawing/2014/main" id="{934B03C4-E854-49D8-BB9D-EC9C427A7C52}"/>
              </a:ext>
            </a:extLst>
          </p:cNvPr>
          <p:cNvSpPr>
            <a:spLocks noGrp="1" noChangeArrowheads="1"/>
          </p:cNvSpPr>
          <p:nvPr>
            <p:ph type="body" idx="1"/>
          </p:nvPr>
        </p:nvSpPr>
        <p:spPr>
          <a:xfrm>
            <a:off x="609600" y="1219200"/>
            <a:ext cx="10972800" cy="5301451"/>
          </a:xfrm>
        </p:spPr>
        <p:txBody>
          <a:bodyPr wrap="square">
            <a:spAutoFit/>
          </a:bodyPr>
          <a:lstStyle/>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God’s Conduct Is Limited by His Will/Purpose.</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Isaiah 46:10 </a:t>
            </a:r>
            <a:r>
              <a:rPr lang="en-US" sz="2800" kern="100" dirty="0">
                <a:solidFill>
                  <a:schemeClr val="tx2"/>
                </a:solidFill>
                <a:effectLst/>
                <a:ea typeface="Times New Roman" panose="02020603050405020304" pitchFamily="18" charset="0"/>
                <a:cs typeface="Times New Roman" panose="02020603050405020304" pitchFamily="18" charset="0"/>
              </a:rPr>
              <a:t>– My counsel shall stand, and I will do all My pleasure.</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Ephesians 1:5-11 </a:t>
            </a:r>
            <a:r>
              <a:rPr lang="en-US" sz="2800" kern="100" dirty="0">
                <a:solidFill>
                  <a:schemeClr val="tx2"/>
                </a:solidFill>
                <a:effectLst/>
                <a:ea typeface="Times New Roman" panose="02020603050405020304" pitchFamily="18" charset="0"/>
                <a:cs typeface="Times New Roman" panose="02020603050405020304" pitchFamily="18" charset="0"/>
              </a:rPr>
              <a:t>– Having predestined us … </a:t>
            </a:r>
            <a:r>
              <a:rPr lang="en-US" sz="2800" kern="100" dirty="0">
                <a:solidFill>
                  <a:schemeClr val="accent4">
                    <a:lumMod val="60000"/>
                    <a:lumOff val="40000"/>
                  </a:schemeClr>
                </a:solidFill>
                <a:effectLst/>
                <a:ea typeface="Times New Roman" panose="02020603050405020304" pitchFamily="18" charset="0"/>
                <a:cs typeface="Times New Roman" panose="02020603050405020304" pitchFamily="18" charset="0"/>
              </a:rPr>
              <a:t>according</a:t>
            </a:r>
            <a:r>
              <a:rPr lang="en-US" sz="2800" kern="100" dirty="0">
                <a:solidFill>
                  <a:schemeClr val="tx2"/>
                </a:solidFill>
                <a:effectLst/>
                <a:ea typeface="Times New Roman" panose="02020603050405020304" pitchFamily="18" charset="0"/>
                <a:cs typeface="Times New Roman" panose="02020603050405020304" pitchFamily="18" charset="0"/>
              </a:rPr>
              <a:t> to the </a:t>
            </a:r>
            <a:r>
              <a:rPr lang="en-US" sz="2800" b="1" i="1" kern="100" dirty="0">
                <a:solidFill>
                  <a:schemeClr val="tx2"/>
                </a:solidFill>
                <a:effectLst/>
                <a:ea typeface="Times New Roman" panose="02020603050405020304" pitchFamily="18" charset="0"/>
                <a:cs typeface="Times New Roman" panose="02020603050405020304" pitchFamily="18" charset="0"/>
              </a:rPr>
              <a:t>good pleasure of His will</a:t>
            </a:r>
            <a:r>
              <a:rPr lang="en-US" sz="2800" kern="100" dirty="0">
                <a:solidFill>
                  <a:schemeClr val="tx2"/>
                </a:solidFill>
                <a:effectLst/>
                <a:ea typeface="Times New Roman" panose="02020603050405020304" pitchFamily="18" charset="0"/>
                <a:cs typeface="Times New Roman" panose="02020603050405020304" pitchFamily="18" charset="0"/>
              </a:rPr>
              <a:t> … </a:t>
            </a:r>
            <a:r>
              <a:rPr lang="en-US" sz="2800" kern="100" dirty="0">
                <a:solidFill>
                  <a:schemeClr val="accent4">
                    <a:lumMod val="60000"/>
                    <a:lumOff val="40000"/>
                  </a:schemeClr>
                </a:solidFill>
                <a:effectLst/>
                <a:ea typeface="Times New Roman" panose="02020603050405020304" pitchFamily="18" charset="0"/>
                <a:cs typeface="Times New Roman" panose="02020603050405020304" pitchFamily="18" charset="0"/>
              </a:rPr>
              <a:t>according</a:t>
            </a:r>
            <a:r>
              <a:rPr lang="en-US" sz="2800" kern="100" dirty="0">
                <a:solidFill>
                  <a:schemeClr val="tx2"/>
                </a:solidFill>
                <a:effectLst/>
                <a:ea typeface="Times New Roman" panose="02020603050405020304" pitchFamily="18" charset="0"/>
                <a:cs typeface="Times New Roman" panose="02020603050405020304" pitchFamily="18" charset="0"/>
              </a:rPr>
              <a:t> to His </a:t>
            </a:r>
            <a:r>
              <a:rPr lang="en-US" sz="2800" b="1" i="1" kern="100" dirty="0">
                <a:solidFill>
                  <a:schemeClr val="tx2"/>
                </a:solidFill>
                <a:effectLst/>
                <a:ea typeface="Times New Roman" panose="02020603050405020304" pitchFamily="18" charset="0"/>
                <a:cs typeface="Times New Roman" panose="02020603050405020304" pitchFamily="18" charset="0"/>
              </a:rPr>
              <a:t>good pleasure which He purposed in Himself</a:t>
            </a:r>
            <a:r>
              <a:rPr lang="en-US" sz="2800" kern="100" dirty="0">
                <a:solidFill>
                  <a:schemeClr val="accent1"/>
                </a:solidFill>
                <a:effectLst/>
                <a:ea typeface="Times New Roman" panose="02020603050405020304" pitchFamily="18" charset="0"/>
                <a:cs typeface="Times New Roman" panose="02020603050405020304" pitchFamily="18" charset="0"/>
              </a:rPr>
              <a:t> </a:t>
            </a:r>
            <a:r>
              <a:rPr lang="en-US" sz="2800" kern="100" dirty="0">
                <a:solidFill>
                  <a:schemeClr val="tx2"/>
                </a:solidFill>
                <a:effectLst/>
                <a:ea typeface="Times New Roman" panose="02020603050405020304" pitchFamily="18" charset="0"/>
                <a:cs typeface="Times New Roman" panose="02020603050405020304" pitchFamily="18" charset="0"/>
              </a:rPr>
              <a:t>… </a:t>
            </a:r>
            <a:r>
              <a:rPr lang="en-US" sz="2800" kern="100" dirty="0">
                <a:solidFill>
                  <a:schemeClr val="accent4">
                    <a:lumMod val="60000"/>
                    <a:lumOff val="40000"/>
                  </a:schemeClr>
                </a:solidFill>
                <a:effectLst/>
                <a:ea typeface="Times New Roman" panose="02020603050405020304" pitchFamily="18" charset="0"/>
                <a:cs typeface="Times New Roman" panose="02020603050405020304" pitchFamily="18" charset="0"/>
              </a:rPr>
              <a:t>according</a:t>
            </a:r>
            <a:r>
              <a:rPr lang="en-US" sz="2800" kern="100" dirty="0">
                <a:solidFill>
                  <a:schemeClr val="tx2"/>
                </a:solidFill>
                <a:effectLst/>
                <a:ea typeface="Times New Roman" panose="02020603050405020304" pitchFamily="18" charset="0"/>
                <a:cs typeface="Times New Roman" panose="02020603050405020304" pitchFamily="18" charset="0"/>
              </a:rPr>
              <a:t> to the </a:t>
            </a:r>
            <a:r>
              <a:rPr lang="en-US" sz="2800" b="1" i="1" kern="100" dirty="0">
                <a:solidFill>
                  <a:schemeClr val="tx2"/>
                </a:solidFill>
                <a:effectLst/>
                <a:ea typeface="Times New Roman" panose="02020603050405020304" pitchFamily="18" charset="0"/>
                <a:cs typeface="Times New Roman" panose="02020603050405020304" pitchFamily="18" charset="0"/>
              </a:rPr>
              <a:t>purpose</a:t>
            </a:r>
            <a:r>
              <a:rPr lang="en-US" sz="2800" kern="100" dirty="0">
                <a:solidFill>
                  <a:schemeClr val="tx2"/>
                </a:solidFill>
                <a:effectLst/>
                <a:ea typeface="Times New Roman" panose="02020603050405020304" pitchFamily="18" charset="0"/>
                <a:cs typeface="Times New Roman" panose="02020603050405020304" pitchFamily="18" charset="0"/>
              </a:rPr>
              <a:t> of Him … </a:t>
            </a:r>
            <a:r>
              <a:rPr lang="en-US" sz="2800" kern="100" dirty="0">
                <a:solidFill>
                  <a:schemeClr val="accent4">
                    <a:lumMod val="60000"/>
                    <a:lumOff val="40000"/>
                  </a:schemeClr>
                </a:solidFill>
                <a:effectLst/>
                <a:ea typeface="Times New Roman" panose="02020603050405020304" pitchFamily="18" charset="0"/>
                <a:cs typeface="Times New Roman" panose="02020603050405020304" pitchFamily="18" charset="0"/>
              </a:rPr>
              <a:t>according</a:t>
            </a:r>
            <a:r>
              <a:rPr lang="en-US" sz="2800" kern="100" dirty="0">
                <a:solidFill>
                  <a:schemeClr val="tx2"/>
                </a:solidFill>
                <a:effectLst/>
                <a:ea typeface="Times New Roman" panose="02020603050405020304" pitchFamily="18" charset="0"/>
                <a:cs typeface="Times New Roman" panose="02020603050405020304" pitchFamily="18" charset="0"/>
              </a:rPr>
              <a:t> to the </a:t>
            </a:r>
            <a:r>
              <a:rPr lang="en-US" sz="2800" b="1" i="1" kern="100" dirty="0">
                <a:solidFill>
                  <a:schemeClr val="tx2"/>
                </a:solidFill>
                <a:effectLst/>
                <a:ea typeface="Times New Roman" panose="02020603050405020304" pitchFamily="18" charset="0"/>
                <a:cs typeface="Times New Roman" panose="02020603050405020304" pitchFamily="18" charset="0"/>
              </a:rPr>
              <a:t>counsel of His will</a:t>
            </a:r>
            <a:r>
              <a:rPr lang="en-US" sz="2800" kern="100" dirty="0">
                <a:solidFill>
                  <a:schemeClr val="tx2"/>
                </a:solidFill>
                <a:effectLst/>
                <a:ea typeface="Times New Roman" panose="02020603050405020304" pitchFamily="18" charset="0"/>
                <a:cs typeface="Times New Roman" panose="02020603050405020304" pitchFamily="18" charset="0"/>
              </a:rPr>
              <a:t>…</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2 Timothy 1:9,10 </a:t>
            </a:r>
            <a:r>
              <a:rPr lang="en-US" sz="2800" kern="100" dirty="0">
                <a:solidFill>
                  <a:schemeClr val="tx2"/>
                </a:solidFill>
                <a:effectLst/>
                <a:ea typeface="Times New Roman" panose="02020603050405020304" pitchFamily="18" charset="0"/>
                <a:cs typeface="Times New Roman" panose="02020603050405020304" pitchFamily="18" charset="0"/>
              </a:rPr>
              <a:t>– God saved us and called us </a:t>
            </a:r>
            <a:r>
              <a:rPr lang="en-US" sz="2800" b="1" i="1" kern="100" dirty="0">
                <a:solidFill>
                  <a:schemeClr val="accent4">
                    <a:lumMod val="60000"/>
                    <a:lumOff val="40000"/>
                  </a:schemeClr>
                </a:solidFill>
                <a:effectLst/>
                <a:ea typeface="Times New Roman" panose="02020603050405020304" pitchFamily="18" charset="0"/>
                <a:cs typeface="Times New Roman" panose="02020603050405020304" pitchFamily="18" charset="0"/>
              </a:rPr>
              <a:t>according</a:t>
            </a:r>
            <a:r>
              <a:rPr lang="en-US" sz="2800" b="1" i="1" kern="100" dirty="0">
                <a:solidFill>
                  <a:schemeClr val="tx2"/>
                </a:solidFill>
                <a:effectLst/>
                <a:ea typeface="Times New Roman" panose="02020603050405020304" pitchFamily="18" charset="0"/>
                <a:cs typeface="Times New Roman" panose="02020603050405020304" pitchFamily="18" charset="0"/>
              </a:rPr>
              <a:t> to His own purpose</a:t>
            </a:r>
            <a:r>
              <a:rPr lang="en-US" sz="2800" kern="100" dirty="0">
                <a:solidFill>
                  <a:schemeClr val="tx2"/>
                </a:solidFill>
                <a:effectLst/>
                <a:ea typeface="Times New Roman" panose="02020603050405020304" pitchFamily="18" charset="0"/>
                <a:cs typeface="Times New Roman" panose="02020603050405020304" pitchFamily="18" charset="0"/>
              </a:rPr>
              <a:t> and grace given to us in Christ Jesus before time began, but has now been </a:t>
            </a:r>
            <a:r>
              <a:rPr lang="en-US" sz="2800" b="1" i="1" kern="100" dirty="0">
                <a:solidFill>
                  <a:schemeClr val="tx2"/>
                </a:solidFill>
                <a:effectLst/>
                <a:ea typeface="Times New Roman" panose="02020603050405020304" pitchFamily="18" charset="0"/>
                <a:cs typeface="Times New Roman" panose="02020603050405020304" pitchFamily="18" charset="0"/>
              </a:rPr>
              <a:t>revealed</a:t>
            </a:r>
            <a:r>
              <a:rPr lang="en-US" sz="2800" kern="100" dirty="0">
                <a:solidFill>
                  <a:schemeClr val="tx2"/>
                </a:solidFill>
                <a:effectLst/>
                <a:ea typeface="Times New Roman" panose="02020603050405020304" pitchFamily="18" charset="0"/>
                <a:cs typeface="Times New Roman" panose="02020603050405020304" pitchFamily="18" charset="0"/>
              </a:rPr>
              <a:t> by the appearing of our Savior Jesus Christ, who brought life and immortality to light </a:t>
            </a:r>
            <a:r>
              <a:rPr lang="en-US" sz="2800" b="1" i="1" kern="100" dirty="0">
                <a:solidFill>
                  <a:schemeClr val="tx2"/>
                </a:solidFill>
                <a:effectLst/>
                <a:ea typeface="Times New Roman" panose="02020603050405020304" pitchFamily="18" charset="0"/>
                <a:cs typeface="Times New Roman" panose="02020603050405020304" pitchFamily="18" charset="0"/>
              </a:rPr>
              <a:t>through the gospel</a:t>
            </a:r>
            <a:r>
              <a:rPr lang="en-US" sz="2800" kern="100" dirty="0">
                <a:solidFill>
                  <a:schemeClr val="tx2"/>
                </a:solidFill>
                <a:effectLst/>
                <a:ea typeface="Times New Roman" panose="02020603050405020304" pitchFamily="18" charset="0"/>
                <a:cs typeface="Times New Roman" panose="02020603050405020304" pitchFamily="18" charset="0"/>
              </a:rPr>
              <a:t>.</a:t>
            </a:r>
          </a:p>
          <a:p>
            <a:pPr marL="274320" marR="0" indent="-274320" algn="ctr">
              <a:spcBef>
                <a:spcPts val="0"/>
              </a:spcBef>
              <a:spcAft>
                <a:spcPts val="0"/>
              </a:spcAft>
              <a:buNone/>
              <a:tabLst>
                <a:tab pos="457200" algn="l"/>
                <a:tab pos="914400" algn="l"/>
                <a:tab pos="1371600" algn="l"/>
                <a:tab pos="3246120" algn="ctr"/>
              </a:tabLst>
            </a:pPr>
            <a:r>
              <a:rPr lang="en-US" sz="2800" b="1" kern="100" dirty="0">
                <a:solidFill>
                  <a:srgbClr val="FFFF00"/>
                </a:solidFill>
                <a:effectLst/>
                <a:ea typeface="Times New Roman" panose="02020603050405020304" pitchFamily="18" charset="0"/>
                <a:cs typeface="Times New Roman" panose="02020603050405020304" pitchFamily="18" charset="0"/>
              </a:rPr>
              <a:t>God’s sovereignty acts according to His </a:t>
            </a:r>
            <a:r>
              <a:rPr lang="en-US" sz="2800" b="1" i="1" kern="100" dirty="0">
                <a:solidFill>
                  <a:srgbClr val="FFFF00"/>
                </a:solidFill>
                <a:effectLst/>
                <a:ea typeface="Times New Roman" panose="02020603050405020304" pitchFamily="18" charset="0"/>
                <a:cs typeface="Times New Roman" panose="02020603050405020304" pitchFamily="18" charset="0"/>
              </a:rPr>
              <a:t>word</a:t>
            </a:r>
            <a:r>
              <a:rPr lang="en-US" sz="2800" kern="100" dirty="0">
                <a:solidFill>
                  <a:srgbClr val="FFFF00"/>
                </a:solidFill>
                <a:effectLst/>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1679794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86A04-E93A-D659-338D-E2774055CD98}"/>
            </a:ext>
          </a:extLst>
        </p:cNvPr>
        <p:cNvGrpSpPr/>
        <p:nvPr/>
      </p:nvGrpSpPr>
      <p:grpSpPr>
        <a:xfrm>
          <a:off x="0" y="0"/>
          <a:ext cx="0" cy="0"/>
          <a:chOff x="0" y="0"/>
          <a:chExt cx="0" cy="0"/>
        </a:xfrm>
      </p:grpSpPr>
      <p:sp>
        <p:nvSpPr>
          <p:cNvPr id="2073" name="Rectangle 25">
            <a:extLst>
              <a:ext uri="{FF2B5EF4-FFF2-40B4-BE49-F238E27FC236}">
                <a16:creationId xmlns:a16="http://schemas.microsoft.com/office/drawing/2014/main" id="{71CFBF78-8415-61F5-A847-6689F80A7448}"/>
              </a:ext>
            </a:extLst>
          </p:cNvPr>
          <p:cNvSpPr>
            <a:spLocks noGrp="1" noChangeArrowheads="1"/>
          </p:cNvSpPr>
          <p:nvPr>
            <p:ph type="ctrTitle"/>
          </p:nvPr>
        </p:nvSpPr>
        <p:spPr>
          <a:xfrm>
            <a:off x="1295400" y="609600"/>
            <a:ext cx="5170487" cy="1470025"/>
          </a:xfrm>
        </p:spPr>
        <p:txBody>
          <a:bodyPr anchor="ctr">
            <a:spAutoFit/>
          </a:bodyPr>
          <a:lstStyle/>
          <a:p>
            <a:r>
              <a:rPr lang="es-UY" altLang="en-US" sz="4400" dirty="0" err="1">
                <a:solidFill>
                  <a:srgbClr val="FFFF00"/>
                </a:solidFill>
              </a:rPr>
              <a:t>The</a:t>
            </a:r>
            <a:r>
              <a:rPr lang="es-UY" altLang="en-US" sz="4400" dirty="0">
                <a:solidFill>
                  <a:srgbClr val="FFFF00"/>
                </a:solidFill>
              </a:rPr>
              <a:t> </a:t>
            </a:r>
            <a:r>
              <a:rPr lang="es-UY" altLang="en-US" sz="4400" dirty="0" err="1">
                <a:solidFill>
                  <a:srgbClr val="FFFF00"/>
                </a:solidFill>
              </a:rPr>
              <a:t>Sovereignty</a:t>
            </a:r>
            <a:r>
              <a:rPr lang="es-UY" altLang="en-US" sz="4400" dirty="0">
                <a:solidFill>
                  <a:srgbClr val="FFFF00"/>
                </a:solidFill>
              </a:rPr>
              <a:t> </a:t>
            </a:r>
            <a:r>
              <a:rPr lang="es-UY" altLang="en-US" sz="4400" dirty="0" err="1">
                <a:solidFill>
                  <a:srgbClr val="FFFF00"/>
                </a:solidFill>
              </a:rPr>
              <a:t>of</a:t>
            </a:r>
            <a:r>
              <a:rPr lang="es-UY" altLang="en-US" sz="4400" dirty="0">
                <a:solidFill>
                  <a:srgbClr val="FFFF00"/>
                </a:solidFill>
              </a:rPr>
              <a:t> </a:t>
            </a:r>
            <a:r>
              <a:rPr lang="es-UY" altLang="en-US" sz="4400" dirty="0" err="1">
                <a:solidFill>
                  <a:srgbClr val="FFFF00"/>
                </a:solidFill>
              </a:rPr>
              <a:t>God</a:t>
            </a:r>
            <a:endParaRPr lang="es-ES" altLang="en-US" sz="4400" dirty="0">
              <a:solidFill>
                <a:srgbClr val="FFFF00"/>
              </a:solidFill>
            </a:endParaRPr>
          </a:p>
        </p:txBody>
      </p:sp>
      <p:sp>
        <p:nvSpPr>
          <p:cNvPr id="2" name="Rectangle 25">
            <a:extLst>
              <a:ext uri="{FF2B5EF4-FFF2-40B4-BE49-F238E27FC236}">
                <a16:creationId xmlns:a16="http://schemas.microsoft.com/office/drawing/2014/main" id="{D16CBF37-8FF6-2ABB-E48B-D603BBEC7A02}"/>
              </a:ext>
            </a:extLst>
          </p:cNvPr>
          <p:cNvSpPr txBox="1">
            <a:spLocks noChangeArrowheads="1"/>
          </p:cNvSpPr>
          <p:nvPr/>
        </p:nvSpPr>
        <p:spPr bwMode="auto">
          <a:xfrm>
            <a:off x="1219200" y="2362200"/>
            <a:ext cx="517048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60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1200"/>
              </a:spcBef>
            </a:pPr>
            <a:r>
              <a:rPr lang="en-US" sz="3200" b="1" kern="100" dirty="0">
                <a:solidFill>
                  <a:schemeClr val="tx1"/>
                </a:solidFill>
                <a:effectLst/>
                <a:latin typeface="+mn-lt"/>
              </a:rPr>
              <a:t>God’s Sovereignty and God’s Purpose</a:t>
            </a:r>
          </a:p>
          <a:p>
            <a:pPr>
              <a:spcBef>
                <a:spcPts val="1200"/>
              </a:spcBef>
            </a:pPr>
            <a:r>
              <a:rPr lang="en-US" sz="3200" b="1" kern="100" dirty="0">
                <a:solidFill>
                  <a:schemeClr val="tx1"/>
                </a:solidFill>
                <a:effectLst/>
                <a:latin typeface="+mn-lt"/>
              </a:rPr>
              <a:t>God’s Sovereignty and Man’s Power to Choose</a:t>
            </a:r>
          </a:p>
        </p:txBody>
      </p:sp>
      <p:pic>
        <p:nvPicPr>
          <p:cNvPr id="5" name="Picture 4">
            <a:extLst>
              <a:ext uri="{FF2B5EF4-FFF2-40B4-BE49-F238E27FC236}">
                <a16:creationId xmlns:a16="http://schemas.microsoft.com/office/drawing/2014/main" id="{0F96374F-E5CB-AD6F-2450-A8ABF26627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036" y="1981200"/>
            <a:ext cx="4402564" cy="3279680"/>
          </a:xfrm>
          <a:prstGeom prst="rect">
            <a:avLst/>
          </a:prstGeom>
        </p:spPr>
      </p:pic>
    </p:spTree>
    <p:extLst>
      <p:ext uri="{BB962C8B-B14F-4D97-AF65-F5344CB8AC3E}">
        <p14:creationId xmlns:p14="http://schemas.microsoft.com/office/powerpoint/2010/main" val="264602006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0A048-EABC-B906-856A-F1237799F13E}"/>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6ADE09A9-510B-48C0-73FA-4AEFD679A43E}"/>
              </a:ext>
            </a:extLst>
          </p:cNvPr>
          <p:cNvSpPr>
            <a:spLocks noGrp="1" noChangeArrowheads="1"/>
          </p:cNvSpPr>
          <p:nvPr>
            <p:ph type="title"/>
          </p:nvPr>
        </p:nvSpPr>
        <p:spPr>
          <a:xfrm>
            <a:off x="609600" y="553750"/>
            <a:ext cx="10972800" cy="584775"/>
          </a:xfrm>
        </p:spPr>
        <p:txBody>
          <a:bodyPr>
            <a:spAutoFit/>
          </a:bodyPr>
          <a:lstStyle/>
          <a:p>
            <a:pPr marL="0" marR="0" indent="0" algn="ctr">
              <a:spcBef>
                <a:spcPts val="300"/>
              </a:spcBef>
              <a:spcAft>
                <a:spcPts val="300"/>
              </a:spcAft>
              <a:buNone/>
              <a:tabLst>
                <a:tab pos="457200" algn="l"/>
                <a:tab pos="914400" algn="l"/>
                <a:tab pos="1371600" algn="l"/>
                <a:tab pos="3246120" algn="ctr"/>
              </a:tabLst>
            </a:pPr>
            <a:r>
              <a:rPr lang="en-US" sz="3200" b="1" kern="100" dirty="0">
                <a:solidFill>
                  <a:srgbClr val="FFFF00"/>
                </a:solidFill>
                <a:effectLst/>
              </a:rPr>
              <a:t>God’s Sovereignty and Man’s Power to Choose</a:t>
            </a:r>
          </a:p>
        </p:txBody>
      </p:sp>
      <p:sp>
        <p:nvSpPr>
          <p:cNvPr id="55299" name="Rectangle 3">
            <a:extLst>
              <a:ext uri="{FF2B5EF4-FFF2-40B4-BE49-F238E27FC236}">
                <a16:creationId xmlns:a16="http://schemas.microsoft.com/office/drawing/2014/main" id="{7401937B-97B6-A734-7E6F-5EC68BBBA30F}"/>
              </a:ext>
            </a:extLst>
          </p:cNvPr>
          <p:cNvSpPr>
            <a:spLocks noGrp="1" noChangeArrowheads="1"/>
          </p:cNvSpPr>
          <p:nvPr>
            <p:ph type="body" idx="1"/>
          </p:nvPr>
        </p:nvSpPr>
        <p:spPr>
          <a:xfrm>
            <a:off x="609600" y="1219200"/>
            <a:ext cx="10972800" cy="5101397"/>
          </a:xfrm>
        </p:spPr>
        <p:txBody>
          <a:bodyPr wrap="square">
            <a:spAutoFit/>
          </a:bodyPr>
          <a:lstStyle/>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Has God Granted Anyone the Right to Choose Anything?</a:t>
            </a:r>
          </a:p>
          <a:p>
            <a:pPr marL="0" marR="0" indent="0" algn="just">
              <a:spcBef>
                <a:spcPts val="0"/>
              </a:spcBef>
              <a:spcAft>
                <a:spcPts val="0"/>
              </a:spcAft>
              <a:buNone/>
              <a:tabLst>
                <a:tab pos="457200" algn="l"/>
                <a:tab pos="914400" algn="l"/>
                <a:tab pos="1371600" algn="l"/>
                <a:tab pos="3246120" algn="ctr"/>
              </a:tabLst>
            </a:pPr>
            <a:r>
              <a:rPr lang="en-US" sz="2800" kern="100" dirty="0">
                <a:effectLst/>
                <a:ea typeface="Times New Roman" panose="02020603050405020304" pitchFamily="18" charset="0"/>
                <a:cs typeface="Times New Roman" panose="02020603050405020304" pitchFamily="18" charset="0"/>
              </a:rPr>
              <a:t>* Adam (Genesis 2 and 3)</a:t>
            </a:r>
          </a:p>
          <a:p>
            <a:pPr marL="0" marR="0" indent="0" algn="just">
              <a:spcBef>
                <a:spcPts val="0"/>
              </a:spcBef>
              <a:spcAft>
                <a:spcPts val="0"/>
              </a:spcAft>
              <a:buNone/>
              <a:tabLst>
                <a:tab pos="457200" algn="l"/>
                <a:tab pos="914400" algn="l"/>
                <a:tab pos="1371600" algn="l"/>
                <a:tab pos="3246120" algn="ctr"/>
              </a:tabLst>
            </a:pPr>
            <a:r>
              <a:rPr lang="en-US" sz="2800" kern="100" dirty="0">
                <a:effectLst/>
                <a:ea typeface="Times New Roman" panose="02020603050405020304" pitchFamily="18" charset="0"/>
                <a:cs typeface="Times New Roman" panose="02020603050405020304" pitchFamily="18" charset="0"/>
              </a:rPr>
              <a:t>* Satan (Job 1)</a:t>
            </a:r>
          </a:p>
          <a:p>
            <a:pPr marL="0" marR="0" indent="0" algn="ctr">
              <a:spcBef>
                <a:spcPts val="0"/>
              </a:spcBef>
              <a:spcAft>
                <a:spcPts val="0"/>
              </a:spcAft>
              <a:buNone/>
              <a:tabLst>
                <a:tab pos="457200" algn="l"/>
                <a:tab pos="914400" algn="l"/>
                <a:tab pos="1371600" algn="l"/>
                <a:tab pos="3246120" algn="ctr"/>
              </a:tabLst>
            </a:pPr>
            <a:r>
              <a:rPr lang="en-US" sz="2800" kern="100" dirty="0">
                <a:ea typeface="Times New Roman" panose="02020603050405020304" pitchFamily="18" charset="0"/>
                <a:cs typeface="Times New Roman" panose="02020603050405020304" pitchFamily="18" charset="0"/>
              </a:rPr>
              <a:t>Did</a:t>
            </a:r>
            <a:r>
              <a:rPr lang="en-US" sz="2800" kern="100" dirty="0">
                <a:effectLst/>
                <a:ea typeface="Times New Roman" panose="02020603050405020304" pitchFamily="18" charset="0"/>
                <a:cs typeface="Times New Roman" panose="02020603050405020304" pitchFamily="18" charset="0"/>
              </a:rPr>
              <a:t> giving Adam and Satan power to choose violate sovereignty?</a:t>
            </a:r>
          </a:p>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If Man Has No Power to Choose, God Is Responsible for Sin!</a:t>
            </a:r>
          </a:p>
          <a:p>
            <a:pPr marL="0" marR="0" indent="0" algn="ctr">
              <a:spcBef>
                <a:spcPts val="300"/>
              </a:spcBef>
              <a:spcAft>
                <a:spcPts val="300"/>
              </a:spcAft>
              <a:buNone/>
              <a:tabLst>
                <a:tab pos="457200" algn="l"/>
                <a:tab pos="914400" algn="l"/>
                <a:tab pos="1371600" algn="l"/>
                <a:tab pos="3246120" algn="ctr"/>
              </a:tabLst>
            </a:pPr>
            <a:r>
              <a:rPr lang="en-US" sz="2800" b="1" i="1" u="sng" kern="100" dirty="0">
                <a:solidFill>
                  <a:schemeClr val="accent1"/>
                </a:solidFill>
                <a:effectLst/>
              </a:rPr>
              <a:t>Could</a:t>
            </a:r>
            <a:r>
              <a:rPr lang="en-US" sz="2800" b="1" kern="100" dirty="0">
                <a:solidFill>
                  <a:schemeClr val="accent1"/>
                </a:solidFill>
                <a:effectLst/>
              </a:rPr>
              <a:t> the Sovereign God Give People the Power to Choose? </a:t>
            </a:r>
          </a:p>
          <a:p>
            <a:pPr marL="0" marR="0" indent="0" algn="ctr">
              <a:spcBef>
                <a:spcPts val="300"/>
              </a:spcBef>
              <a:spcAft>
                <a:spcPts val="300"/>
              </a:spcAft>
              <a:buNone/>
              <a:tabLst>
                <a:tab pos="457200" algn="l"/>
                <a:tab pos="914400" algn="l"/>
                <a:tab pos="1371600" algn="l"/>
                <a:tab pos="3246120" algn="ctr"/>
              </a:tabLst>
            </a:pPr>
            <a:r>
              <a:rPr lang="en-US" sz="2800" b="1" kern="100" dirty="0">
                <a:solidFill>
                  <a:schemeClr val="accent1"/>
                </a:solidFill>
                <a:effectLst/>
              </a:rPr>
              <a:t>God Chose to Create People with the Power to Choose.</a:t>
            </a:r>
          </a:p>
          <a:p>
            <a:pPr marL="0" marR="0" indent="0" algn="just">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Genesis 1:26-28 </a:t>
            </a:r>
            <a:r>
              <a:rPr lang="en-US" sz="2800" kern="100" dirty="0">
                <a:effectLst/>
                <a:ea typeface="Times New Roman" panose="02020603050405020304" pitchFamily="18" charset="0"/>
                <a:cs typeface="Times New Roman" panose="02020603050405020304" pitchFamily="18" charset="0"/>
              </a:rPr>
              <a:t>– God made man in God’s image to have dominion.</a:t>
            </a:r>
          </a:p>
          <a:p>
            <a:pPr marL="0" marR="0" indent="0" algn="ctr">
              <a:spcBef>
                <a:spcPts val="0"/>
              </a:spcBef>
              <a:spcAft>
                <a:spcPts val="0"/>
              </a:spcAft>
              <a:buNone/>
              <a:tabLst>
                <a:tab pos="457200" algn="l"/>
                <a:tab pos="914400" algn="l"/>
                <a:tab pos="1371600" algn="l"/>
                <a:tab pos="3246120" algn="ctr"/>
              </a:tabLst>
            </a:pPr>
            <a:r>
              <a:rPr lang="en-US" sz="2800" b="1" i="1" kern="100" dirty="0">
                <a:solidFill>
                  <a:srgbClr val="FFFF00"/>
                </a:solidFill>
                <a:effectLst/>
                <a:ea typeface="Times New Roman" panose="02020603050405020304" pitchFamily="18" charset="0"/>
                <a:cs typeface="Times New Roman" panose="02020603050405020304" pitchFamily="18" charset="0"/>
              </a:rPr>
              <a:t>If God can do whatever He chooses to do, then He can choose to grant people the power of free will! To deny that He could give us free will is to deny His sovereignty!</a:t>
            </a:r>
            <a:endParaRPr lang="en-US" sz="2800" kern="100" dirty="0">
              <a:solidFill>
                <a:srgbClr val="FFFF0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6310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barn(inVertical)">
                                      <p:cBhvr>
                                        <p:cTn id="7" dur="500"/>
                                        <p:tgtEl>
                                          <p:spTgt spid="55299">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299">
                                            <p:txEl>
                                              <p:pRg st="1" end="1"/>
                                            </p:txEl>
                                          </p:spTgt>
                                        </p:tgtEl>
                                        <p:attrNameLst>
                                          <p:attrName>style.visibility</p:attrName>
                                        </p:attrNameLst>
                                      </p:cBhvr>
                                      <p:to>
                                        <p:strVal val="visible"/>
                                      </p:to>
                                    </p:set>
                                    <p:animEffect transition="in" filter="barn(inVertical)">
                                      <p:cBhvr>
                                        <p:cTn id="10" dur="500"/>
                                        <p:tgtEl>
                                          <p:spTgt spid="55299">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5299">
                                            <p:txEl>
                                              <p:pRg st="2" end="2"/>
                                            </p:txEl>
                                          </p:spTgt>
                                        </p:tgtEl>
                                        <p:attrNameLst>
                                          <p:attrName>style.visibility</p:attrName>
                                        </p:attrNameLst>
                                      </p:cBhvr>
                                      <p:to>
                                        <p:strVal val="visible"/>
                                      </p:to>
                                    </p:set>
                                    <p:animEffect transition="in" filter="barn(inVertical)">
                                      <p:cBhvr>
                                        <p:cTn id="13" dur="500"/>
                                        <p:tgtEl>
                                          <p:spTgt spid="55299">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5299">
                                            <p:txEl>
                                              <p:pRg st="3" end="3"/>
                                            </p:txEl>
                                          </p:spTgt>
                                        </p:tgtEl>
                                        <p:attrNameLst>
                                          <p:attrName>style.visibility</p:attrName>
                                        </p:attrNameLst>
                                      </p:cBhvr>
                                      <p:to>
                                        <p:strVal val="visible"/>
                                      </p:to>
                                    </p:set>
                                    <p:animEffect transition="in" filter="barn(inVertical)">
                                      <p:cBhvr>
                                        <p:cTn id="16" dur="500"/>
                                        <p:tgtEl>
                                          <p:spTgt spid="5529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5299">
                                            <p:txEl>
                                              <p:pRg st="4" end="4"/>
                                            </p:txEl>
                                          </p:spTgt>
                                        </p:tgtEl>
                                        <p:attrNameLst>
                                          <p:attrName>style.visibility</p:attrName>
                                        </p:attrNameLst>
                                      </p:cBhvr>
                                      <p:to>
                                        <p:strVal val="visible"/>
                                      </p:to>
                                    </p:set>
                                    <p:animEffect transition="in" filter="barn(inVertical)">
                                      <p:cBhvr>
                                        <p:cTn id="21" dur="500"/>
                                        <p:tgtEl>
                                          <p:spTgt spid="5529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55299">
                                            <p:txEl>
                                              <p:pRg st="5" end="5"/>
                                            </p:txEl>
                                          </p:spTgt>
                                        </p:tgtEl>
                                        <p:attrNameLst>
                                          <p:attrName>style.visibility</p:attrName>
                                        </p:attrNameLst>
                                      </p:cBhvr>
                                      <p:to>
                                        <p:strVal val="visible"/>
                                      </p:to>
                                    </p:set>
                                    <p:animEffect transition="in" filter="barn(inVertical)">
                                      <p:cBhvr>
                                        <p:cTn id="26" dur="500"/>
                                        <p:tgtEl>
                                          <p:spTgt spid="5529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5299">
                                            <p:txEl>
                                              <p:pRg st="6" end="6"/>
                                            </p:txEl>
                                          </p:spTgt>
                                        </p:tgtEl>
                                        <p:attrNameLst>
                                          <p:attrName>style.visibility</p:attrName>
                                        </p:attrNameLst>
                                      </p:cBhvr>
                                      <p:to>
                                        <p:strVal val="visible"/>
                                      </p:to>
                                    </p:set>
                                    <p:animEffect transition="in" filter="barn(inVertical)">
                                      <p:cBhvr>
                                        <p:cTn id="31" dur="500"/>
                                        <p:tgtEl>
                                          <p:spTgt spid="55299">
                                            <p:txEl>
                                              <p:pRg st="6" end="6"/>
                                            </p:tx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55299">
                                            <p:txEl>
                                              <p:pRg st="7" end="7"/>
                                            </p:txEl>
                                          </p:spTgt>
                                        </p:tgtEl>
                                        <p:attrNameLst>
                                          <p:attrName>style.visibility</p:attrName>
                                        </p:attrNameLst>
                                      </p:cBhvr>
                                      <p:to>
                                        <p:strVal val="visible"/>
                                      </p:to>
                                    </p:set>
                                    <p:animEffect transition="in" filter="barn(inVertical)">
                                      <p:cBhvr>
                                        <p:cTn id="34" dur="500"/>
                                        <p:tgtEl>
                                          <p:spTgt spid="55299">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55299">
                                            <p:txEl>
                                              <p:pRg st="8" end="8"/>
                                            </p:txEl>
                                          </p:spTgt>
                                        </p:tgtEl>
                                        <p:attrNameLst>
                                          <p:attrName>style.visibility</p:attrName>
                                        </p:attrNameLst>
                                      </p:cBhvr>
                                      <p:to>
                                        <p:strVal val="visible"/>
                                      </p:to>
                                    </p:set>
                                    <p:animEffect transition="in" filter="barn(inVertical)">
                                      <p:cBhvr>
                                        <p:cTn id="39" dur="500"/>
                                        <p:tgtEl>
                                          <p:spTgt spid="552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E985-3A69-35E6-4AB1-4129AA342463}"/>
            </a:ext>
          </a:extLst>
        </p:cNvPr>
        <p:cNvGrpSpPr/>
        <p:nvPr/>
      </p:nvGrpSpPr>
      <p:grpSpPr>
        <a:xfrm>
          <a:off x="0" y="0"/>
          <a:ext cx="0" cy="0"/>
          <a:chOff x="0" y="0"/>
          <a:chExt cx="0" cy="0"/>
        </a:xfrm>
      </p:grpSpPr>
      <p:sp>
        <p:nvSpPr>
          <p:cNvPr id="2073" name="Rectangle 25">
            <a:extLst>
              <a:ext uri="{FF2B5EF4-FFF2-40B4-BE49-F238E27FC236}">
                <a16:creationId xmlns:a16="http://schemas.microsoft.com/office/drawing/2014/main" id="{03BD5C6D-C261-DAAA-736E-1763D4D20EEA}"/>
              </a:ext>
            </a:extLst>
          </p:cNvPr>
          <p:cNvSpPr>
            <a:spLocks noGrp="1" noChangeArrowheads="1"/>
          </p:cNvSpPr>
          <p:nvPr>
            <p:ph type="ctrTitle"/>
          </p:nvPr>
        </p:nvSpPr>
        <p:spPr>
          <a:xfrm>
            <a:off x="1295400" y="609600"/>
            <a:ext cx="5170487" cy="1470025"/>
          </a:xfrm>
        </p:spPr>
        <p:txBody>
          <a:bodyPr anchor="ctr">
            <a:spAutoFit/>
          </a:bodyPr>
          <a:lstStyle/>
          <a:p>
            <a:r>
              <a:rPr lang="es-UY" altLang="en-US" sz="4400" dirty="0" err="1">
                <a:solidFill>
                  <a:srgbClr val="FFFF00"/>
                </a:solidFill>
              </a:rPr>
              <a:t>The</a:t>
            </a:r>
            <a:r>
              <a:rPr lang="es-UY" altLang="en-US" sz="4400" dirty="0">
                <a:solidFill>
                  <a:srgbClr val="FFFF00"/>
                </a:solidFill>
              </a:rPr>
              <a:t> </a:t>
            </a:r>
            <a:r>
              <a:rPr lang="es-UY" altLang="en-US" sz="4400" dirty="0" err="1">
                <a:solidFill>
                  <a:srgbClr val="FFFF00"/>
                </a:solidFill>
              </a:rPr>
              <a:t>Sovereignty</a:t>
            </a:r>
            <a:r>
              <a:rPr lang="es-UY" altLang="en-US" sz="4400" dirty="0">
                <a:solidFill>
                  <a:srgbClr val="FFFF00"/>
                </a:solidFill>
              </a:rPr>
              <a:t> </a:t>
            </a:r>
            <a:r>
              <a:rPr lang="es-UY" altLang="en-US" sz="4400" dirty="0" err="1">
                <a:solidFill>
                  <a:srgbClr val="FFFF00"/>
                </a:solidFill>
              </a:rPr>
              <a:t>of</a:t>
            </a:r>
            <a:r>
              <a:rPr lang="es-UY" altLang="en-US" sz="4400" dirty="0">
                <a:solidFill>
                  <a:srgbClr val="FFFF00"/>
                </a:solidFill>
              </a:rPr>
              <a:t> </a:t>
            </a:r>
            <a:r>
              <a:rPr lang="es-UY" altLang="en-US" sz="4400" dirty="0" err="1">
                <a:solidFill>
                  <a:srgbClr val="FFFF00"/>
                </a:solidFill>
              </a:rPr>
              <a:t>God</a:t>
            </a:r>
            <a:endParaRPr lang="es-ES" altLang="en-US" sz="4400" dirty="0">
              <a:solidFill>
                <a:srgbClr val="FFFF00"/>
              </a:solidFill>
            </a:endParaRPr>
          </a:p>
        </p:txBody>
      </p:sp>
      <p:sp>
        <p:nvSpPr>
          <p:cNvPr id="2" name="Rectangle 25">
            <a:extLst>
              <a:ext uri="{FF2B5EF4-FFF2-40B4-BE49-F238E27FC236}">
                <a16:creationId xmlns:a16="http://schemas.microsoft.com/office/drawing/2014/main" id="{BFFF1F07-C445-AFFE-184B-48A11046E2F3}"/>
              </a:ext>
            </a:extLst>
          </p:cNvPr>
          <p:cNvSpPr txBox="1">
            <a:spLocks noChangeArrowheads="1"/>
          </p:cNvSpPr>
          <p:nvPr/>
        </p:nvSpPr>
        <p:spPr bwMode="auto">
          <a:xfrm>
            <a:off x="1219200" y="2362200"/>
            <a:ext cx="5170487"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60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1200"/>
              </a:spcBef>
            </a:pPr>
            <a:r>
              <a:rPr lang="en-US" sz="3200" b="1" kern="100" dirty="0">
                <a:solidFill>
                  <a:schemeClr val="tx1"/>
                </a:solidFill>
                <a:effectLst/>
                <a:latin typeface="+mn-lt"/>
              </a:rPr>
              <a:t>God’s Sovereignty and God’s Purpose</a:t>
            </a:r>
          </a:p>
          <a:p>
            <a:pPr>
              <a:spcBef>
                <a:spcPts val="1200"/>
              </a:spcBef>
            </a:pPr>
            <a:r>
              <a:rPr lang="en-US" sz="3200" b="1" kern="100" dirty="0">
                <a:solidFill>
                  <a:schemeClr val="tx1"/>
                </a:solidFill>
                <a:effectLst/>
                <a:latin typeface="+mn-lt"/>
              </a:rPr>
              <a:t>God’s Sovereignty and Man’s Power to Choose</a:t>
            </a:r>
          </a:p>
          <a:p>
            <a:pPr>
              <a:spcBef>
                <a:spcPts val="1200"/>
              </a:spcBef>
            </a:pPr>
            <a:r>
              <a:rPr lang="en-US" sz="3200" b="1" kern="100" dirty="0">
                <a:solidFill>
                  <a:schemeClr val="tx1"/>
                </a:solidFill>
                <a:effectLst/>
                <a:latin typeface="+mn-lt"/>
              </a:rPr>
              <a:t>God’s Sovereignty and Man’s Salvation</a:t>
            </a:r>
          </a:p>
        </p:txBody>
      </p:sp>
      <p:pic>
        <p:nvPicPr>
          <p:cNvPr id="5" name="Picture 4">
            <a:extLst>
              <a:ext uri="{FF2B5EF4-FFF2-40B4-BE49-F238E27FC236}">
                <a16:creationId xmlns:a16="http://schemas.microsoft.com/office/drawing/2014/main" id="{43029DD0-819B-54DC-A4F8-6A82FC472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036" y="1981200"/>
            <a:ext cx="4402564" cy="3279680"/>
          </a:xfrm>
          <a:prstGeom prst="rect">
            <a:avLst/>
          </a:prstGeom>
        </p:spPr>
      </p:pic>
    </p:spTree>
    <p:extLst>
      <p:ext uri="{BB962C8B-B14F-4D97-AF65-F5344CB8AC3E}">
        <p14:creationId xmlns:p14="http://schemas.microsoft.com/office/powerpoint/2010/main" val="234591574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A579E-50D4-0A42-8B66-656536C7EB9B}"/>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376F33F1-1AE2-E353-3CA6-D8633B5980F5}"/>
              </a:ext>
            </a:extLst>
          </p:cNvPr>
          <p:cNvSpPr>
            <a:spLocks noGrp="1" noChangeArrowheads="1"/>
          </p:cNvSpPr>
          <p:nvPr>
            <p:ph type="title"/>
          </p:nvPr>
        </p:nvSpPr>
        <p:spPr>
          <a:xfrm>
            <a:off x="609600" y="553751"/>
            <a:ext cx="10972800" cy="584775"/>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God Grants Each Person Power to Choose</a:t>
            </a:r>
            <a:endParaRPr lang="en-US" sz="3200" b="1" kern="100" dirty="0">
              <a:solidFill>
                <a:srgbClr val="FFFF00"/>
              </a:solidFill>
              <a:effectLst/>
            </a:endParaRPr>
          </a:p>
        </p:txBody>
      </p:sp>
      <p:sp>
        <p:nvSpPr>
          <p:cNvPr id="55299" name="Rectangle 3">
            <a:extLst>
              <a:ext uri="{FF2B5EF4-FFF2-40B4-BE49-F238E27FC236}">
                <a16:creationId xmlns:a16="http://schemas.microsoft.com/office/drawing/2014/main" id="{AE207F81-4722-98D3-B9E5-0C018E41E1A2}"/>
              </a:ext>
            </a:extLst>
          </p:cNvPr>
          <p:cNvSpPr>
            <a:spLocks noGrp="1" noChangeArrowheads="1"/>
          </p:cNvSpPr>
          <p:nvPr>
            <p:ph type="body" idx="1"/>
          </p:nvPr>
        </p:nvSpPr>
        <p:spPr>
          <a:xfrm>
            <a:off x="609600" y="1263908"/>
            <a:ext cx="10972800" cy="4832092"/>
          </a:xfrm>
        </p:spPr>
        <p:txBody>
          <a:bodyPr wrap="square">
            <a:spAutoFit/>
          </a:bodyPr>
          <a:lstStyle/>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Joshua 24:15 </a:t>
            </a:r>
            <a:r>
              <a:rPr lang="en-US" sz="2800" kern="100" dirty="0">
                <a:effectLst/>
                <a:ea typeface="Times New Roman" panose="02020603050405020304" pitchFamily="18" charset="0"/>
                <a:cs typeface="Times New Roman" panose="02020603050405020304" pitchFamily="18" charset="0"/>
              </a:rPr>
              <a:t>– Israel could </a:t>
            </a:r>
            <a:r>
              <a:rPr lang="en-US" sz="2800" b="1" i="1" kern="100" dirty="0">
                <a:effectLst/>
                <a:ea typeface="Times New Roman" panose="02020603050405020304" pitchFamily="18" charset="0"/>
                <a:cs typeface="Times New Roman" panose="02020603050405020304" pitchFamily="18" charset="0"/>
              </a:rPr>
              <a:t>choose </a:t>
            </a:r>
            <a:r>
              <a:rPr lang="en-US" sz="2800" kern="100" dirty="0">
                <a:effectLst/>
                <a:ea typeface="Times New Roman" panose="02020603050405020304" pitchFamily="18" charset="0"/>
                <a:cs typeface="Times New Roman" panose="02020603050405020304" pitchFamily="18" charset="0"/>
              </a:rPr>
              <a:t>what god they would serve. </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Isaiah 1:18-20 </a:t>
            </a:r>
            <a:r>
              <a:rPr lang="en-US" sz="2800" kern="100" dirty="0">
                <a:effectLst/>
                <a:ea typeface="Times New Roman" panose="02020603050405020304" pitchFamily="18" charset="0"/>
                <a:cs typeface="Times New Roman" panose="02020603050405020304" pitchFamily="18" charset="0"/>
              </a:rPr>
              <a:t>– God </a:t>
            </a:r>
            <a:r>
              <a:rPr lang="en-US" sz="2800" b="1" kern="100" dirty="0">
                <a:effectLst/>
                <a:ea typeface="Times New Roman" panose="02020603050405020304" pitchFamily="18" charset="0"/>
                <a:cs typeface="Times New Roman" panose="02020603050405020304" pitchFamily="18" charset="0"/>
              </a:rPr>
              <a:t>reasons</a:t>
            </a:r>
            <a:r>
              <a:rPr lang="en-US" sz="2800" kern="100" dirty="0">
                <a:effectLst/>
                <a:ea typeface="Times New Roman" panose="02020603050405020304" pitchFamily="18" charset="0"/>
                <a:cs typeface="Times New Roman" panose="02020603050405020304" pitchFamily="18" charset="0"/>
              </a:rPr>
              <a:t> with people. If men are </a:t>
            </a:r>
            <a:r>
              <a:rPr lang="en-US" sz="2800" b="1" i="1" kern="100" dirty="0">
                <a:effectLst/>
                <a:ea typeface="Times New Roman" panose="02020603050405020304" pitchFamily="18" charset="0"/>
                <a:cs typeface="Times New Roman" panose="02020603050405020304" pitchFamily="18" charset="0"/>
              </a:rPr>
              <a:t>willing </a:t>
            </a:r>
            <a:r>
              <a:rPr lang="en-US" sz="2800" kern="100" dirty="0">
                <a:effectLst/>
                <a:ea typeface="Times New Roman" panose="02020603050405020304" pitchFamily="18" charset="0"/>
                <a:cs typeface="Times New Roman" panose="02020603050405020304" pitchFamily="18" charset="0"/>
              </a:rPr>
              <a:t>to obey, God blesses. If they refuse and rebel, He punishes.</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Matthew 13:14,15 </a:t>
            </a:r>
            <a:r>
              <a:rPr lang="en-US" sz="2800" kern="100" dirty="0">
                <a:effectLst/>
                <a:ea typeface="Times New Roman" panose="02020603050405020304" pitchFamily="18" charset="0"/>
                <a:cs typeface="Times New Roman" panose="02020603050405020304" pitchFamily="18" charset="0"/>
              </a:rPr>
              <a:t>– Some don’t turn because </a:t>
            </a:r>
            <a:r>
              <a:rPr lang="en-US" sz="2800" b="1" i="1" kern="100" dirty="0">
                <a:effectLst/>
                <a:ea typeface="Times New Roman" panose="02020603050405020304" pitchFamily="18" charset="0"/>
                <a:cs typeface="Times New Roman" panose="02020603050405020304" pitchFamily="18" charset="0"/>
              </a:rPr>
              <a:t>they </a:t>
            </a:r>
            <a:r>
              <a:rPr lang="en-US" sz="2800" kern="100" dirty="0">
                <a:effectLst/>
                <a:ea typeface="Times New Roman" panose="02020603050405020304" pitchFamily="18" charset="0"/>
                <a:cs typeface="Times New Roman" panose="02020603050405020304" pitchFamily="18" charset="0"/>
              </a:rPr>
              <a:t>close their eyes</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Matthew 23:37 </a:t>
            </a:r>
            <a:r>
              <a:rPr lang="en-US" sz="2800" kern="100" dirty="0">
                <a:effectLst/>
                <a:ea typeface="Times New Roman" panose="02020603050405020304" pitchFamily="18" charset="0"/>
                <a:cs typeface="Times New Roman" panose="02020603050405020304" pitchFamily="18" charset="0"/>
              </a:rPr>
              <a:t>– Jesus </a:t>
            </a:r>
            <a:r>
              <a:rPr lang="en-US" sz="2800" b="1" i="1" kern="100" dirty="0">
                <a:effectLst/>
                <a:ea typeface="Times New Roman" panose="02020603050405020304" pitchFamily="18" charset="0"/>
                <a:cs typeface="Times New Roman" panose="02020603050405020304" pitchFamily="18" charset="0"/>
              </a:rPr>
              <a:t>wanted </a:t>
            </a:r>
            <a:r>
              <a:rPr lang="en-US" sz="2800" kern="100" dirty="0">
                <a:effectLst/>
                <a:ea typeface="Times New Roman" panose="02020603050405020304" pitchFamily="18" charset="0"/>
                <a:cs typeface="Times New Roman" panose="02020603050405020304" pitchFamily="18" charset="0"/>
              </a:rPr>
              <a:t>to gather Jerusalem under His wings, but they </a:t>
            </a:r>
            <a:r>
              <a:rPr lang="en-US" sz="2800" b="1" i="1" kern="100" dirty="0">
                <a:effectLst/>
                <a:ea typeface="Times New Roman" panose="02020603050405020304" pitchFamily="18" charset="0"/>
                <a:cs typeface="Times New Roman" panose="02020603050405020304" pitchFamily="18" charset="0"/>
              </a:rPr>
              <a:t>were not willing!</a:t>
            </a:r>
            <a:r>
              <a:rPr lang="en-US" sz="2800" kern="100" dirty="0">
                <a:effectLst/>
                <a:ea typeface="Times New Roman" panose="02020603050405020304" pitchFamily="18" charset="0"/>
                <a:cs typeface="Times New Roman" panose="02020603050405020304" pitchFamily="18" charset="0"/>
              </a:rPr>
              <a:t>  </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Hebrews 11:24,25 </a:t>
            </a:r>
            <a:r>
              <a:rPr lang="en-US" sz="2800" kern="100" dirty="0">
                <a:effectLst/>
                <a:ea typeface="Times New Roman" panose="02020603050405020304" pitchFamily="18" charset="0"/>
                <a:cs typeface="Times New Roman" panose="02020603050405020304" pitchFamily="18" charset="0"/>
              </a:rPr>
              <a:t>– Moses </a:t>
            </a:r>
            <a:r>
              <a:rPr lang="en-US" sz="2800" b="1" i="1" kern="100" dirty="0">
                <a:effectLst/>
                <a:ea typeface="Times New Roman" panose="02020603050405020304" pitchFamily="18" charset="0"/>
                <a:cs typeface="Times New Roman" panose="02020603050405020304" pitchFamily="18" charset="0"/>
              </a:rPr>
              <a:t>chose </a:t>
            </a:r>
            <a:r>
              <a:rPr lang="en-US" sz="2800" kern="100" dirty="0">
                <a:effectLst/>
                <a:ea typeface="Times New Roman" panose="02020603050405020304" pitchFamily="18" charset="0"/>
                <a:cs typeface="Times New Roman" panose="02020603050405020304" pitchFamily="18" charset="0"/>
              </a:rPr>
              <a:t>the people of God rather than sin</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Revelation 3:20 </a:t>
            </a:r>
            <a:r>
              <a:rPr lang="en-US" sz="2800" kern="100" dirty="0">
                <a:effectLst/>
                <a:ea typeface="Times New Roman" panose="02020603050405020304" pitchFamily="18" charset="0"/>
                <a:cs typeface="Times New Roman" panose="02020603050405020304" pitchFamily="18" charset="0"/>
              </a:rPr>
              <a:t>– Jesus knocks. Anyone may open the door.</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Revelation 22:17 </a:t>
            </a:r>
            <a:r>
              <a:rPr lang="en-US" sz="2800" kern="100" dirty="0">
                <a:effectLst/>
                <a:ea typeface="Times New Roman" panose="02020603050405020304" pitchFamily="18" charset="0"/>
                <a:cs typeface="Times New Roman" panose="02020603050405020304" pitchFamily="18" charset="0"/>
              </a:rPr>
              <a:t>– </a:t>
            </a:r>
            <a:r>
              <a:rPr lang="en-US" sz="2800" b="1" i="1" kern="100" dirty="0">
                <a:effectLst/>
                <a:ea typeface="Times New Roman" panose="02020603050405020304" pitchFamily="18" charset="0"/>
                <a:cs typeface="Times New Roman" panose="02020603050405020304" pitchFamily="18" charset="0"/>
              </a:rPr>
              <a:t>Whosoever will</a:t>
            </a:r>
            <a:r>
              <a:rPr lang="en-US" sz="2800" kern="100" dirty="0">
                <a:effectLst/>
                <a:ea typeface="Times New Roman" panose="02020603050405020304" pitchFamily="18" charset="0"/>
                <a:cs typeface="Times New Roman" panose="02020603050405020304" pitchFamily="18" charset="0"/>
              </a:rPr>
              <a:t> may take of the water of life</a:t>
            </a:r>
          </a:p>
          <a:p>
            <a:pPr marL="0" marR="0" indent="0" algn="ctr">
              <a:spcBef>
                <a:spcPts val="0"/>
              </a:spcBef>
              <a:spcAft>
                <a:spcPts val="0"/>
              </a:spcAft>
              <a:buNone/>
              <a:tabLst>
                <a:tab pos="457200" algn="l"/>
                <a:tab pos="914400" algn="l"/>
                <a:tab pos="1371600" algn="l"/>
                <a:tab pos="3246120" algn="ctr"/>
              </a:tabLst>
            </a:pPr>
            <a:r>
              <a:rPr lang="en-US" sz="2800" b="1" kern="100" dirty="0">
                <a:solidFill>
                  <a:schemeClr val="accent1"/>
                </a:solidFill>
                <a:effectLst/>
                <a:ea typeface="Times New Roman" panose="02020603050405020304" pitchFamily="18" charset="0"/>
                <a:cs typeface="Times New Roman" panose="02020603050405020304" pitchFamily="18" charset="0"/>
              </a:rPr>
              <a:t>God invites all to be saved but allows them to choose whether or not they will respond.</a:t>
            </a:r>
          </a:p>
        </p:txBody>
      </p:sp>
    </p:spTree>
    <p:extLst>
      <p:ext uri="{BB962C8B-B14F-4D97-AF65-F5344CB8AC3E}">
        <p14:creationId xmlns:p14="http://schemas.microsoft.com/office/powerpoint/2010/main" val="133551516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7AF7C-8F7D-162B-AE36-148E8ED2723F}"/>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CBB6FC2F-A726-769D-A078-8C0711B95D60}"/>
              </a:ext>
            </a:extLst>
          </p:cNvPr>
          <p:cNvSpPr>
            <a:spLocks noGrp="1" noChangeArrowheads="1"/>
          </p:cNvSpPr>
          <p:nvPr>
            <p:ph type="title"/>
          </p:nvPr>
        </p:nvSpPr>
        <p:spPr>
          <a:xfrm>
            <a:off x="609600" y="553751"/>
            <a:ext cx="10972800" cy="584775"/>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3200" b="1" kern="100" dirty="0">
                <a:solidFill>
                  <a:srgbClr val="FFFF00"/>
                </a:solidFill>
                <a:effectLst/>
              </a:rPr>
              <a:t>Each One Has a Choice in Determining His Destiny</a:t>
            </a:r>
          </a:p>
        </p:txBody>
      </p:sp>
      <p:sp>
        <p:nvSpPr>
          <p:cNvPr id="55299" name="Rectangle 3">
            <a:extLst>
              <a:ext uri="{FF2B5EF4-FFF2-40B4-BE49-F238E27FC236}">
                <a16:creationId xmlns:a16="http://schemas.microsoft.com/office/drawing/2014/main" id="{F3C272C3-117E-55CB-9C00-2F83C89243FD}"/>
              </a:ext>
            </a:extLst>
          </p:cNvPr>
          <p:cNvSpPr>
            <a:spLocks noGrp="1" noChangeArrowheads="1"/>
          </p:cNvSpPr>
          <p:nvPr>
            <p:ph type="body" idx="1"/>
          </p:nvPr>
        </p:nvSpPr>
        <p:spPr>
          <a:xfrm>
            <a:off x="609600" y="1263908"/>
            <a:ext cx="10972800" cy="4832092"/>
          </a:xfrm>
        </p:spPr>
        <p:txBody>
          <a:bodyPr wrap="square">
            <a:spAutoFit/>
          </a:bodyPr>
          <a:lstStyle/>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Romans 6:13,16-18 </a:t>
            </a:r>
            <a:r>
              <a:rPr lang="en-US" sz="2800" kern="100" dirty="0">
                <a:effectLst/>
                <a:ea typeface="Times New Roman" panose="02020603050405020304" pitchFamily="18" charset="0"/>
                <a:cs typeface="Times New Roman" panose="02020603050405020304" pitchFamily="18" charset="0"/>
              </a:rPr>
              <a:t>– Present </a:t>
            </a:r>
            <a:r>
              <a:rPr lang="en-US" sz="2800" b="1" i="1" kern="100" dirty="0">
                <a:effectLst/>
                <a:ea typeface="Times New Roman" panose="02020603050405020304" pitchFamily="18" charset="0"/>
                <a:cs typeface="Times New Roman" panose="02020603050405020304" pitchFamily="18" charset="0"/>
              </a:rPr>
              <a:t>yourself </a:t>
            </a:r>
            <a:r>
              <a:rPr lang="en-US" sz="2800" kern="100" dirty="0">
                <a:effectLst/>
                <a:ea typeface="Times New Roman" panose="02020603050405020304" pitchFamily="18" charset="0"/>
                <a:cs typeface="Times New Roman" panose="02020603050405020304" pitchFamily="18" charset="0"/>
              </a:rPr>
              <a:t>to God. You were freed from sin because you became </a:t>
            </a:r>
            <a:r>
              <a:rPr lang="en-US" sz="2800" b="1" i="1" kern="100" dirty="0">
                <a:effectLst/>
                <a:ea typeface="Times New Roman" panose="02020603050405020304" pitchFamily="18" charset="0"/>
                <a:cs typeface="Times New Roman" panose="02020603050405020304" pitchFamily="18" charset="0"/>
              </a:rPr>
              <a:t>obedient </a:t>
            </a:r>
            <a:r>
              <a:rPr lang="en-US" sz="2800" kern="100" dirty="0">
                <a:effectLst/>
                <a:ea typeface="Times New Roman" panose="02020603050405020304" pitchFamily="18" charset="0"/>
                <a:cs typeface="Times New Roman" panose="02020603050405020304" pitchFamily="18" charset="0"/>
              </a:rPr>
              <a:t>to the teaching delivered.</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2 Corinthians 5:20 </a:t>
            </a:r>
            <a:r>
              <a:rPr lang="en-US" sz="2800" kern="100" dirty="0">
                <a:effectLst/>
                <a:ea typeface="Times New Roman" panose="02020603050405020304" pitchFamily="18" charset="0"/>
                <a:cs typeface="Times New Roman" panose="02020603050405020304" pitchFamily="18" charset="0"/>
              </a:rPr>
              <a:t>– Through His ambassadors God </a:t>
            </a:r>
            <a:r>
              <a:rPr lang="en-US" sz="2800" b="1" i="1" kern="100" dirty="0">
                <a:effectLst/>
                <a:ea typeface="Times New Roman" panose="02020603050405020304" pitchFamily="18" charset="0"/>
                <a:cs typeface="Times New Roman" panose="02020603050405020304" pitchFamily="18" charset="0"/>
              </a:rPr>
              <a:t>pleads</a:t>
            </a:r>
            <a:r>
              <a:rPr lang="en-US" sz="2800" kern="100" dirty="0">
                <a:effectLst/>
                <a:ea typeface="Times New Roman" panose="02020603050405020304" pitchFamily="18" charset="0"/>
                <a:cs typeface="Times New Roman" panose="02020603050405020304" pitchFamily="18" charset="0"/>
              </a:rPr>
              <a:t> with people to </a:t>
            </a:r>
            <a:r>
              <a:rPr lang="en-US" sz="2800" b="1" i="1" kern="100" dirty="0">
                <a:effectLst/>
                <a:ea typeface="Times New Roman" panose="02020603050405020304" pitchFamily="18" charset="0"/>
                <a:cs typeface="Times New Roman" panose="02020603050405020304" pitchFamily="18" charset="0"/>
              </a:rPr>
              <a:t>be reconciled</a:t>
            </a:r>
            <a:r>
              <a:rPr lang="en-US" sz="2800" kern="100" dirty="0">
                <a:effectLst/>
                <a:ea typeface="Times New Roman" panose="02020603050405020304" pitchFamily="18" charset="0"/>
                <a:cs typeface="Times New Roman" panose="02020603050405020304" pitchFamily="18" charset="0"/>
              </a:rPr>
              <a:t> to God.</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2 Corinthians 8:5 </a:t>
            </a:r>
            <a:r>
              <a:rPr lang="en-US" sz="2800" kern="100" dirty="0">
                <a:effectLst/>
                <a:ea typeface="Times New Roman" panose="02020603050405020304" pitchFamily="18" charset="0"/>
                <a:cs typeface="Times New Roman" panose="02020603050405020304" pitchFamily="18" charset="0"/>
              </a:rPr>
              <a:t>– Macedonians gave </a:t>
            </a:r>
            <a:r>
              <a:rPr lang="en-US" sz="2800" b="1" i="1" kern="100" dirty="0">
                <a:effectLst/>
                <a:ea typeface="Times New Roman" panose="02020603050405020304" pitchFamily="18" charset="0"/>
                <a:cs typeface="Times New Roman" panose="02020603050405020304" pitchFamily="18" charset="0"/>
              </a:rPr>
              <a:t>their own selves </a:t>
            </a:r>
            <a:r>
              <a:rPr lang="en-US" sz="2800" kern="100" dirty="0">
                <a:effectLst/>
                <a:ea typeface="Times New Roman" panose="02020603050405020304" pitchFamily="18" charset="0"/>
                <a:cs typeface="Times New Roman" panose="02020603050405020304" pitchFamily="18" charset="0"/>
              </a:rPr>
              <a:t>to God</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Philippians 2:12 </a:t>
            </a:r>
            <a:r>
              <a:rPr lang="en-US" sz="2800" kern="100" dirty="0">
                <a:effectLst/>
                <a:ea typeface="Times New Roman" panose="02020603050405020304" pitchFamily="18" charset="0"/>
                <a:cs typeface="Times New Roman" panose="02020603050405020304" pitchFamily="18" charset="0"/>
              </a:rPr>
              <a:t>– Work out </a:t>
            </a:r>
            <a:r>
              <a:rPr lang="en-US" sz="2800" b="1" i="1" kern="100" dirty="0">
                <a:effectLst/>
                <a:ea typeface="Times New Roman" panose="02020603050405020304" pitchFamily="18" charset="0"/>
                <a:cs typeface="Times New Roman" panose="02020603050405020304" pitchFamily="18" charset="0"/>
              </a:rPr>
              <a:t>your own </a:t>
            </a:r>
            <a:r>
              <a:rPr lang="en-US" sz="2800" kern="100" dirty="0">
                <a:effectLst/>
                <a:ea typeface="Times New Roman" panose="02020603050405020304" pitchFamily="18" charset="0"/>
                <a:cs typeface="Times New Roman" panose="02020603050405020304" pitchFamily="18" charset="0"/>
              </a:rPr>
              <a:t>salvation with fear/trembling</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1 Timothy 4:16 </a:t>
            </a:r>
            <a:r>
              <a:rPr lang="en-US" sz="2800" kern="100" dirty="0">
                <a:effectLst/>
                <a:ea typeface="Times New Roman" panose="02020603050405020304" pitchFamily="18" charset="0"/>
                <a:cs typeface="Times New Roman" panose="02020603050405020304" pitchFamily="18" charset="0"/>
              </a:rPr>
              <a:t>– Take heed to yourself and to the doctrine … for in doing this you will </a:t>
            </a:r>
            <a:r>
              <a:rPr lang="en-US" sz="2800" b="1" i="1" kern="100" dirty="0">
                <a:effectLst/>
                <a:ea typeface="Times New Roman" panose="02020603050405020304" pitchFamily="18" charset="0"/>
                <a:cs typeface="Times New Roman" panose="02020603050405020304" pitchFamily="18" charset="0"/>
              </a:rPr>
              <a:t>save </a:t>
            </a:r>
            <a:r>
              <a:rPr lang="en-US" sz="2800" kern="100" dirty="0">
                <a:effectLst/>
                <a:ea typeface="Times New Roman" panose="02020603050405020304" pitchFamily="18" charset="0"/>
                <a:cs typeface="Times New Roman" panose="02020603050405020304" pitchFamily="18" charset="0"/>
              </a:rPr>
              <a:t>both </a:t>
            </a:r>
            <a:r>
              <a:rPr lang="en-US" sz="2800" b="1" i="1" kern="100" dirty="0">
                <a:effectLst/>
                <a:ea typeface="Times New Roman" panose="02020603050405020304" pitchFamily="18" charset="0"/>
                <a:cs typeface="Times New Roman" panose="02020603050405020304" pitchFamily="18" charset="0"/>
              </a:rPr>
              <a:t>yourself </a:t>
            </a:r>
            <a:r>
              <a:rPr lang="en-US" sz="2800" kern="100" dirty="0">
                <a:effectLst/>
                <a:ea typeface="Times New Roman" panose="02020603050405020304" pitchFamily="18" charset="0"/>
                <a:cs typeface="Times New Roman" panose="02020603050405020304" pitchFamily="18" charset="0"/>
              </a:rPr>
              <a:t>and those who hear you. </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1 Peter 1:22 </a:t>
            </a:r>
            <a:r>
              <a:rPr lang="en-US" sz="2800" kern="100" dirty="0">
                <a:effectLst/>
                <a:ea typeface="Times New Roman" panose="02020603050405020304" pitchFamily="18" charset="0"/>
                <a:cs typeface="Times New Roman" panose="02020603050405020304" pitchFamily="18" charset="0"/>
              </a:rPr>
              <a:t>– </a:t>
            </a:r>
            <a:r>
              <a:rPr lang="en-US" sz="2800" b="1" i="1" kern="100" dirty="0">
                <a:effectLst/>
                <a:ea typeface="Times New Roman" panose="02020603050405020304" pitchFamily="18" charset="0"/>
                <a:cs typeface="Times New Roman" panose="02020603050405020304" pitchFamily="18" charset="0"/>
              </a:rPr>
              <a:t>You </a:t>
            </a:r>
            <a:r>
              <a:rPr lang="en-US" sz="2800" kern="100" dirty="0">
                <a:effectLst/>
                <a:ea typeface="Times New Roman" panose="02020603050405020304" pitchFamily="18" charset="0"/>
                <a:cs typeface="Times New Roman" panose="02020603050405020304" pitchFamily="18" charset="0"/>
              </a:rPr>
              <a:t>purified </a:t>
            </a:r>
            <a:r>
              <a:rPr lang="en-US" sz="2800" b="1" i="1" kern="100" dirty="0">
                <a:effectLst/>
                <a:ea typeface="Times New Roman" panose="02020603050405020304" pitchFamily="18" charset="0"/>
                <a:cs typeface="Times New Roman" panose="02020603050405020304" pitchFamily="18" charset="0"/>
              </a:rPr>
              <a:t>your </a:t>
            </a:r>
            <a:r>
              <a:rPr lang="en-US" sz="2800" kern="100" dirty="0">
                <a:effectLst/>
                <a:ea typeface="Times New Roman" panose="02020603050405020304" pitchFamily="18" charset="0"/>
                <a:cs typeface="Times New Roman" panose="02020603050405020304" pitchFamily="18" charset="0"/>
              </a:rPr>
              <a:t>souls in </a:t>
            </a:r>
            <a:r>
              <a:rPr lang="en-US" sz="2800" b="1" i="1" kern="100" dirty="0">
                <a:effectLst/>
                <a:ea typeface="Times New Roman" panose="02020603050405020304" pitchFamily="18" charset="0"/>
                <a:cs typeface="Times New Roman" panose="02020603050405020304" pitchFamily="18" charset="0"/>
              </a:rPr>
              <a:t>your </a:t>
            </a:r>
            <a:r>
              <a:rPr lang="en-US" sz="2800" kern="100" dirty="0">
                <a:effectLst/>
                <a:ea typeface="Times New Roman" panose="02020603050405020304" pitchFamily="18" charset="0"/>
                <a:cs typeface="Times New Roman" panose="02020603050405020304" pitchFamily="18" charset="0"/>
              </a:rPr>
              <a:t>obedience to truth.</a:t>
            </a:r>
          </a:p>
          <a:p>
            <a:pPr marL="274320" marR="0" indent="-274320">
              <a:spcBef>
                <a:spcPts val="0"/>
              </a:spcBef>
              <a:spcAft>
                <a:spcPts val="0"/>
              </a:spcAft>
              <a:buNone/>
              <a:tabLst>
                <a:tab pos="457200" algn="l"/>
                <a:tab pos="914400" algn="l"/>
                <a:tab pos="1371600" algn="l"/>
                <a:tab pos="3246120" algn="ctr"/>
              </a:tabLst>
            </a:pPr>
            <a:r>
              <a:rPr lang="en-US" sz="2800" kern="100" dirty="0">
                <a:solidFill>
                  <a:schemeClr val="accent2"/>
                </a:solidFill>
                <a:effectLst/>
                <a:ea typeface="Times New Roman" panose="02020603050405020304" pitchFamily="18" charset="0"/>
                <a:cs typeface="Times New Roman" panose="02020603050405020304" pitchFamily="18" charset="0"/>
              </a:rPr>
              <a:t>Romans 2:6-11 </a:t>
            </a:r>
            <a:r>
              <a:rPr lang="en-US" sz="2800" kern="100" dirty="0">
                <a:solidFill>
                  <a:schemeClr val="tx2"/>
                </a:solidFill>
                <a:effectLst/>
                <a:ea typeface="Times New Roman" panose="02020603050405020304" pitchFamily="18" charset="0"/>
                <a:cs typeface="Times New Roman" panose="02020603050405020304" pitchFamily="18" charset="0"/>
              </a:rPr>
              <a:t>– God will grant eternal life to those who obey. Otherwise He would be guilty of </a:t>
            </a:r>
            <a:r>
              <a:rPr lang="en-US" sz="2800" b="1" i="1" kern="100" dirty="0">
                <a:solidFill>
                  <a:schemeClr val="tx2"/>
                </a:solidFill>
                <a:effectLst/>
                <a:ea typeface="Times New Roman" panose="02020603050405020304" pitchFamily="18" charset="0"/>
                <a:cs typeface="Times New Roman" panose="02020603050405020304" pitchFamily="18" charset="0"/>
              </a:rPr>
              <a:t>respect of persons</a:t>
            </a:r>
            <a:r>
              <a:rPr lang="en-US" sz="2800" kern="100" dirty="0">
                <a:solidFill>
                  <a:schemeClr val="tx2"/>
                </a:solidFill>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9172822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D7CC2-984E-3AF9-4C9D-EC1213CAA452}"/>
            </a:ext>
          </a:extLst>
        </p:cNvPr>
        <p:cNvGrpSpPr/>
        <p:nvPr/>
      </p:nvGrpSpPr>
      <p:grpSpPr>
        <a:xfrm>
          <a:off x="0" y="0"/>
          <a:ext cx="0" cy="0"/>
          <a:chOff x="0" y="0"/>
          <a:chExt cx="0" cy="0"/>
        </a:xfrm>
      </p:grpSpPr>
      <p:sp>
        <p:nvSpPr>
          <p:cNvPr id="2073" name="Rectangle 25">
            <a:extLst>
              <a:ext uri="{FF2B5EF4-FFF2-40B4-BE49-F238E27FC236}">
                <a16:creationId xmlns:a16="http://schemas.microsoft.com/office/drawing/2014/main" id="{223440D7-D084-7FFD-A391-A5251AA6A41C}"/>
              </a:ext>
            </a:extLst>
          </p:cNvPr>
          <p:cNvSpPr>
            <a:spLocks noGrp="1" noChangeArrowheads="1"/>
          </p:cNvSpPr>
          <p:nvPr>
            <p:ph type="ctrTitle"/>
          </p:nvPr>
        </p:nvSpPr>
        <p:spPr>
          <a:xfrm>
            <a:off x="1295400" y="609600"/>
            <a:ext cx="5170487" cy="1470025"/>
          </a:xfrm>
        </p:spPr>
        <p:txBody>
          <a:bodyPr anchor="ctr">
            <a:spAutoFit/>
          </a:bodyPr>
          <a:lstStyle/>
          <a:p>
            <a:r>
              <a:rPr lang="es-UY" altLang="en-US" sz="4400" dirty="0" err="1">
                <a:solidFill>
                  <a:srgbClr val="FFFF00"/>
                </a:solidFill>
              </a:rPr>
              <a:t>The</a:t>
            </a:r>
            <a:r>
              <a:rPr lang="es-UY" altLang="en-US" sz="4400" dirty="0">
                <a:solidFill>
                  <a:srgbClr val="FFFF00"/>
                </a:solidFill>
              </a:rPr>
              <a:t> </a:t>
            </a:r>
            <a:r>
              <a:rPr lang="es-UY" altLang="en-US" sz="4400" dirty="0" err="1">
                <a:solidFill>
                  <a:srgbClr val="FFFF00"/>
                </a:solidFill>
              </a:rPr>
              <a:t>Sovereignty</a:t>
            </a:r>
            <a:r>
              <a:rPr lang="es-UY" altLang="en-US" sz="4400" dirty="0">
                <a:solidFill>
                  <a:srgbClr val="FFFF00"/>
                </a:solidFill>
              </a:rPr>
              <a:t> </a:t>
            </a:r>
            <a:r>
              <a:rPr lang="es-UY" altLang="en-US" sz="4400" dirty="0" err="1">
                <a:solidFill>
                  <a:srgbClr val="FFFF00"/>
                </a:solidFill>
              </a:rPr>
              <a:t>of</a:t>
            </a:r>
            <a:r>
              <a:rPr lang="es-UY" altLang="en-US" sz="4400" dirty="0">
                <a:solidFill>
                  <a:srgbClr val="FFFF00"/>
                </a:solidFill>
              </a:rPr>
              <a:t> </a:t>
            </a:r>
            <a:r>
              <a:rPr lang="es-UY" altLang="en-US" sz="4400" dirty="0" err="1">
                <a:solidFill>
                  <a:srgbClr val="FFFF00"/>
                </a:solidFill>
              </a:rPr>
              <a:t>God</a:t>
            </a:r>
            <a:endParaRPr lang="es-ES" altLang="en-US" sz="4400" dirty="0">
              <a:solidFill>
                <a:srgbClr val="FFFF00"/>
              </a:solidFill>
            </a:endParaRPr>
          </a:p>
        </p:txBody>
      </p:sp>
      <p:sp>
        <p:nvSpPr>
          <p:cNvPr id="2" name="Rectangle 25">
            <a:extLst>
              <a:ext uri="{FF2B5EF4-FFF2-40B4-BE49-F238E27FC236}">
                <a16:creationId xmlns:a16="http://schemas.microsoft.com/office/drawing/2014/main" id="{05D39D46-FDAA-B921-1932-23EBEBED50E6}"/>
              </a:ext>
            </a:extLst>
          </p:cNvPr>
          <p:cNvSpPr txBox="1">
            <a:spLocks noChangeArrowheads="1"/>
          </p:cNvSpPr>
          <p:nvPr/>
        </p:nvSpPr>
        <p:spPr bwMode="auto">
          <a:xfrm>
            <a:off x="762000" y="2133600"/>
            <a:ext cx="5627687"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60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The sovereign God purposed to devise a plan that makes salvation available to all people. He invites all through the gospel to accept that salvation by meeting the conditions He has chosen to require. Then He grants all people the power to choose whether or not to obey. </a:t>
            </a:r>
          </a:p>
        </p:txBody>
      </p:sp>
      <p:pic>
        <p:nvPicPr>
          <p:cNvPr id="5" name="Picture 4">
            <a:extLst>
              <a:ext uri="{FF2B5EF4-FFF2-40B4-BE49-F238E27FC236}">
                <a16:creationId xmlns:a16="http://schemas.microsoft.com/office/drawing/2014/main" id="{11A7FDBB-9011-44CF-2C68-C14FC5936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5036" y="1981200"/>
            <a:ext cx="4402564" cy="3279680"/>
          </a:xfrm>
          <a:prstGeom prst="rect">
            <a:avLst/>
          </a:prstGeom>
        </p:spPr>
      </p:pic>
    </p:spTree>
    <p:extLst>
      <p:ext uri="{BB962C8B-B14F-4D97-AF65-F5344CB8AC3E}">
        <p14:creationId xmlns:p14="http://schemas.microsoft.com/office/powerpoint/2010/main" val="215780215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2674FD1B-835E-D5B5-CBF3-284045FABAE2}"/>
              </a:ext>
            </a:extLst>
          </p:cNvPr>
          <p:cNvSpPr txBox="1">
            <a:spLocks noChangeArrowheads="1"/>
          </p:cNvSpPr>
          <p:nvPr/>
        </p:nvSpPr>
        <p:spPr>
          <a:xfrm>
            <a:off x="414779" y="341128"/>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2023</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02BE98E0-D970-890E-D653-CABD2DDF3382}"/>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transition spd="slow">
    <p:push dir="u"/>
  </p:transition>
</p:sld>
</file>

<file path=ppt/theme/theme1.xml><?xml version="1.0" encoding="utf-8"?>
<a:theme xmlns:a="http://schemas.openxmlformats.org/drawingml/2006/main" name="Diseño predeterminado">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Russo-Tahoma">
      <a:majorFont>
        <a:latin typeface="Russo One"/>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ue-19.per-fppt.potx" id="{DABF67E7-0676-4681-879E-3C69C288D7AB}" vid="{53DF9F6E-2EED-4E25-8B4E-C9A9AB3F43BE}"/>
    </a:ext>
  </a:extLst>
</a:theme>
</file>

<file path=docProps/app.xml><?xml version="1.0" encoding="utf-8"?>
<Properties xmlns="http://schemas.openxmlformats.org/officeDocument/2006/extended-properties" xmlns:vt="http://schemas.openxmlformats.org/officeDocument/2006/docPropsVTypes">
  <Template>Blue-19.per-fppt</Template>
  <TotalTime>360</TotalTime>
  <Words>1241</Words>
  <Application>Microsoft Office PowerPoint</Application>
  <PresentationFormat>Widescreen</PresentationFormat>
  <Paragraphs>81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Russo One</vt:lpstr>
      <vt:lpstr>Tahoma</vt:lpstr>
      <vt:lpstr>Times New Roman</vt:lpstr>
      <vt:lpstr>Diseño predeterminado</vt:lpstr>
      <vt:lpstr>PowerPoint Presentation</vt:lpstr>
      <vt:lpstr>The Sovereignty of God</vt:lpstr>
      <vt:lpstr>How Often Translations Refer to God as “Sovereign”</vt:lpstr>
      <vt:lpstr>Westminster Confession of Faith - 1</vt:lpstr>
      <vt:lpstr>Westminster Confession of Faith - 2</vt:lpstr>
      <vt:lpstr>The Sovereignty of God</vt:lpstr>
      <vt:lpstr>God’s Sovereignty and God’s Purpose - 1</vt:lpstr>
      <vt:lpstr>God’s Sovereignty and God’s Purpose - 2</vt:lpstr>
      <vt:lpstr>The Sovereignty of God</vt:lpstr>
      <vt:lpstr>God’s Sovereignty and Man’s Power to Choose</vt:lpstr>
      <vt:lpstr>The Sovereignty of God</vt:lpstr>
      <vt:lpstr>God Grants Each Person Power to Choose</vt:lpstr>
      <vt:lpstr>Each One Has a Choice in Determining His Destiny</vt:lpstr>
      <vt:lpstr>The Sovereignty of God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Sovereignty of God</dc:title>
  <dc:creator>David Pratte</dc:creator>
  <cp:lastModifiedBy>David Pratte</cp:lastModifiedBy>
  <cp:revision>110</cp:revision>
  <dcterms:created xsi:type="dcterms:W3CDTF">2024-02-14T19:28:40Z</dcterms:created>
  <dcterms:modified xsi:type="dcterms:W3CDTF">2024-02-24T20:51:41Z</dcterms:modified>
</cp:coreProperties>
</file>