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5" r:id="rId3"/>
    <p:sldId id="257" r:id="rId4"/>
    <p:sldId id="268" r:id="rId5"/>
    <p:sldId id="258" r:id="rId6"/>
    <p:sldId id="262" r:id="rId7"/>
    <p:sldId id="259" r:id="rId8"/>
    <p:sldId id="266" r:id="rId9"/>
    <p:sldId id="260" r:id="rId10"/>
    <p:sldId id="267" r:id="rId11"/>
    <p:sldId id="270" r:id="rId12"/>
    <p:sldId id="269" r:id="rId13"/>
    <p:sldId id="264" r:id="rId14"/>
  </p:sldIdLst>
  <p:sldSz cx="12192000" cy="6858000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2C16"/>
    <a:srgbClr val="0C788E"/>
    <a:srgbClr val="006666"/>
    <a:srgbClr val="0099CC"/>
    <a:srgbClr val="660066"/>
    <a:srgbClr val="660033"/>
    <a:srgbClr val="015153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52" autoAdjust="0"/>
  </p:normalViewPr>
  <p:slideViewPr>
    <p:cSldViewPr showGuides="1">
      <p:cViewPr varScale="1">
        <p:scale>
          <a:sx n="62" d="100"/>
          <a:sy n="62" d="100"/>
        </p:scale>
        <p:origin x="261" y="41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443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27D09D-6A12-48A5-AEDF-3599288D831F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4007392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fad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8F35AD-E4F1-4533-B25C-877154C22C61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750454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fad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A8343A-589D-44DF-988F-042517C119D9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478910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fad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ADC32C-3EE1-4807-B47F-92B53A736912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466694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fad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521F3D-82DE-4A2D-A717-B7744BFF18DE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841519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fad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5E14DF-BFC8-4301-925D-EB0BB632FA2A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401487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fad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07D924-F708-46C7-9FA4-1D1C5285A03D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95128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fad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8A651A-A9D5-4E6B-B4C7-A94AC1E778F9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894539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fad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9EFF1E-0A8C-4ED6-A282-DB40B5DF8197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103936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fad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18BC59-2CDF-4F4A-80FD-E23D7592F849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444089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fad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C3CF22-DEAF-47B5-A6A6-25336D700E74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940070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fad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texto del patrón</a:t>
            </a:r>
          </a:p>
          <a:p>
            <a:pPr lvl="1"/>
            <a:r>
              <a:rPr lang="es-ES" altLang="en-US"/>
              <a:t>Segundo nivel</a:t>
            </a:r>
          </a:p>
          <a:p>
            <a:pPr lvl="2"/>
            <a:r>
              <a:rPr lang="es-ES" altLang="en-US"/>
              <a:t>Tercer nivel</a:t>
            </a:r>
          </a:p>
          <a:p>
            <a:pPr lvl="3"/>
            <a:r>
              <a:rPr lang="es-ES" altLang="en-US"/>
              <a:t>Cuarto nivel</a:t>
            </a:r>
          </a:p>
          <a:p>
            <a:pPr lvl="4"/>
            <a:r>
              <a:rPr lang="es-ES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BE09BF5-2B4A-4FFD-8B20-06C0AC64FCCE}" type="slidenum">
              <a:rPr lang="es-ES" altLang="en-US"/>
              <a:pPr/>
              <a:t>‹#›</a:t>
            </a:fld>
            <a:endParaRPr lang="es-E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750">
        <p:fade/>
      </p:transition>
    </mc:Choice>
    <mc:Fallback xmlns="">
      <p:transition spd="slow">
        <p:fade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biblestudylessons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8" name="Rectangle 150"/>
          <p:cNvSpPr txBox="1">
            <a:spLocks noChangeArrowheads="1"/>
          </p:cNvSpPr>
          <p:nvPr/>
        </p:nvSpPr>
        <p:spPr bwMode="auto">
          <a:xfrm>
            <a:off x="609600" y="242441"/>
            <a:ext cx="73914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s-UY" altLang="en-US" sz="3600" b="1" dirty="0">
                <a:solidFill>
                  <a:srgbClr val="FFFF00"/>
                </a:solidFill>
              </a:rPr>
              <a:t>“</a:t>
            </a:r>
            <a:r>
              <a:rPr lang="es-UY" altLang="en-US" sz="3600" b="1" dirty="0" err="1">
                <a:solidFill>
                  <a:srgbClr val="FFFF00"/>
                </a:solidFill>
              </a:rPr>
              <a:t>Things</a:t>
            </a:r>
            <a:r>
              <a:rPr lang="es-UY" altLang="en-US" sz="3600" b="1" dirty="0">
                <a:solidFill>
                  <a:srgbClr val="FFFF00"/>
                </a:solidFill>
              </a:rPr>
              <a:t> </a:t>
            </a:r>
            <a:r>
              <a:rPr lang="es-UY" altLang="en-US" sz="3600" b="1" dirty="0" err="1">
                <a:solidFill>
                  <a:srgbClr val="FFFF00"/>
                </a:solidFill>
              </a:rPr>
              <a:t>Which</a:t>
            </a:r>
            <a:r>
              <a:rPr lang="es-UY" altLang="en-US" sz="3600" b="1" dirty="0">
                <a:solidFill>
                  <a:srgbClr val="FFFF00"/>
                </a:solidFill>
              </a:rPr>
              <a:t> Are </a:t>
            </a:r>
            <a:r>
              <a:rPr lang="es-UY" altLang="en-US" sz="3600" b="1" dirty="0" err="1">
                <a:solidFill>
                  <a:srgbClr val="FFFF00"/>
                </a:solidFill>
              </a:rPr>
              <a:t>Temporary</a:t>
            </a:r>
            <a:r>
              <a:rPr lang="es-UY" altLang="en-US" sz="3600" b="1" dirty="0">
                <a:solidFill>
                  <a:srgbClr val="FFFF00"/>
                </a:solidFill>
              </a:rPr>
              <a:t>”</a:t>
            </a:r>
            <a:endParaRPr lang="es-ES" altLang="en-US" sz="3600" b="1" dirty="0">
              <a:solidFill>
                <a:srgbClr val="FFFF00"/>
              </a:solidFill>
            </a:endParaRPr>
          </a:p>
          <a:p>
            <a:r>
              <a:rPr lang="es-ES" altLang="en-US" sz="2800" b="1" dirty="0"/>
              <a:t>A </a:t>
            </a:r>
            <a:r>
              <a:rPr lang="es-ES" altLang="en-US" sz="2800" b="1" dirty="0" err="1"/>
              <a:t>Study</a:t>
            </a:r>
            <a:r>
              <a:rPr lang="es-ES" altLang="en-US" sz="2800" b="1" dirty="0"/>
              <a:t> </a:t>
            </a:r>
            <a:r>
              <a:rPr lang="es-ES" altLang="en-US" sz="2800" b="1" dirty="0" err="1"/>
              <a:t>of</a:t>
            </a:r>
            <a:r>
              <a:rPr lang="es-ES" altLang="en-US" sz="2800" b="1" dirty="0"/>
              <a:t> </a:t>
            </a:r>
            <a:r>
              <a:rPr lang="es-ES" altLang="en-US" sz="2800" b="1" dirty="0" err="1"/>
              <a:t>Priorities</a:t>
            </a:r>
            <a:endParaRPr lang="es-UY" altLang="en-US" sz="28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ABB328-7FF4-05BF-E5B7-2659DA3ADF5D}"/>
              </a:ext>
            </a:extLst>
          </p:cNvPr>
          <p:cNvSpPr txBox="1"/>
          <p:nvPr/>
        </p:nvSpPr>
        <p:spPr>
          <a:xfrm>
            <a:off x="1036948" y="6342736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biblestudylessons.com</a:t>
            </a:r>
            <a:r>
              <a:rPr lang="en-US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598192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fade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8" name="Rectangle 150"/>
          <p:cNvSpPr txBox="1">
            <a:spLocks noChangeArrowheads="1"/>
          </p:cNvSpPr>
          <p:nvPr/>
        </p:nvSpPr>
        <p:spPr bwMode="auto">
          <a:xfrm>
            <a:off x="609600" y="242441"/>
            <a:ext cx="73914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s-UY" altLang="en-US" sz="3600" b="1" dirty="0">
                <a:solidFill>
                  <a:srgbClr val="FFFF00"/>
                </a:solidFill>
              </a:rPr>
              <a:t>“</a:t>
            </a:r>
            <a:r>
              <a:rPr lang="es-UY" altLang="en-US" sz="3600" b="1" dirty="0" err="1">
                <a:solidFill>
                  <a:srgbClr val="FFFF00"/>
                </a:solidFill>
              </a:rPr>
              <a:t>Things</a:t>
            </a:r>
            <a:r>
              <a:rPr lang="es-UY" altLang="en-US" sz="3600" b="1" dirty="0">
                <a:solidFill>
                  <a:srgbClr val="FFFF00"/>
                </a:solidFill>
              </a:rPr>
              <a:t> </a:t>
            </a:r>
            <a:r>
              <a:rPr lang="es-UY" altLang="en-US" sz="3600" b="1" dirty="0" err="1">
                <a:solidFill>
                  <a:srgbClr val="FFFF00"/>
                </a:solidFill>
              </a:rPr>
              <a:t>Which</a:t>
            </a:r>
            <a:r>
              <a:rPr lang="es-UY" altLang="en-US" sz="3600" b="1" dirty="0">
                <a:solidFill>
                  <a:srgbClr val="FFFF00"/>
                </a:solidFill>
              </a:rPr>
              <a:t> Are </a:t>
            </a:r>
            <a:r>
              <a:rPr lang="es-UY" altLang="en-US" sz="3600" b="1" dirty="0" err="1">
                <a:solidFill>
                  <a:srgbClr val="FFFF00"/>
                </a:solidFill>
              </a:rPr>
              <a:t>Temporary</a:t>
            </a:r>
            <a:r>
              <a:rPr lang="es-UY" altLang="en-US" sz="3600" b="1" dirty="0">
                <a:solidFill>
                  <a:srgbClr val="FFFF00"/>
                </a:solidFill>
              </a:rPr>
              <a:t>”</a:t>
            </a:r>
            <a:endParaRPr lang="es-ES" altLang="en-US" sz="3600" b="1" dirty="0">
              <a:solidFill>
                <a:srgbClr val="FFFF00"/>
              </a:solidFill>
            </a:endParaRPr>
          </a:p>
          <a:p>
            <a:r>
              <a:rPr lang="es-ES" altLang="en-US" sz="2800" b="1" dirty="0"/>
              <a:t>A </a:t>
            </a:r>
            <a:r>
              <a:rPr lang="es-ES" altLang="en-US" sz="2800" b="1" dirty="0" err="1"/>
              <a:t>Study</a:t>
            </a:r>
            <a:r>
              <a:rPr lang="es-ES" altLang="en-US" sz="2800" b="1" dirty="0"/>
              <a:t> </a:t>
            </a:r>
            <a:r>
              <a:rPr lang="es-ES" altLang="en-US" sz="2800" b="1" dirty="0" err="1"/>
              <a:t>of</a:t>
            </a:r>
            <a:r>
              <a:rPr lang="es-ES" altLang="en-US" sz="2800" b="1" dirty="0"/>
              <a:t> </a:t>
            </a:r>
            <a:r>
              <a:rPr lang="es-ES" altLang="en-US" sz="2800" b="1" dirty="0" err="1"/>
              <a:t>Priorities</a:t>
            </a:r>
            <a:endParaRPr lang="es-UY" altLang="en-US" sz="28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40B44A3-DEBF-81F9-DCF0-8421E7D14C80}"/>
              </a:ext>
            </a:extLst>
          </p:cNvPr>
          <p:cNvSpPr txBox="1"/>
          <p:nvPr/>
        </p:nvSpPr>
        <p:spPr>
          <a:xfrm>
            <a:off x="5943600" y="1600200"/>
            <a:ext cx="5715000" cy="2716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2800" b="1" dirty="0">
                <a:solidFill>
                  <a:schemeClr val="accent1"/>
                </a:solidFill>
                <a:effectLst/>
                <a:latin typeface="+mn-lt"/>
              </a:rPr>
              <a:t>The Earth / Material Possessions / Wealth</a:t>
            </a:r>
          </a:p>
          <a:p>
            <a:pPr marR="0" algn="ctr">
              <a:spcBef>
                <a:spcPts val="30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solidFill>
                  <a:schemeClr val="accent2"/>
                </a:solidFill>
                <a:effectLst/>
                <a:latin typeface="Comic Sans MS" panose="030F0702030302020204" pitchFamily="66" charset="0"/>
              </a:rPr>
              <a:t>Psalm 102:25-27; 2 Peter 3:10,11; Matthew 6:19-21,28-33; 16:26,27; </a:t>
            </a:r>
            <a:br>
              <a:rPr lang="en-US" sz="2800" dirty="0">
                <a:solidFill>
                  <a:schemeClr val="accent2"/>
                </a:solidFill>
                <a:effectLst/>
                <a:latin typeface="Comic Sans MS" panose="030F0702030302020204" pitchFamily="66" charset="0"/>
              </a:rPr>
            </a:br>
            <a:r>
              <a:rPr lang="en-US" sz="2800" dirty="0">
                <a:solidFill>
                  <a:schemeClr val="accent2"/>
                </a:solidFill>
                <a:effectLst/>
                <a:latin typeface="Comic Sans MS" panose="030F0702030302020204" pitchFamily="66" charset="0"/>
              </a:rPr>
              <a:t>1 Timothy 6:6-11;John 6:27 </a:t>
            </a:r>
            <a:endParaRPr lang="en-US" sz="2800" dirty="0">
              <a:solidFill>
                <a:schemeClr val="accent1"/>
              </a:solidFill>
              <a:effectLst/>
              <a:latin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C479E6-1C21-FBF1-AC52-6546826C20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32" y="2497874"/>
            <a:ext cx="5033132" cy="335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fade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8" name="Rectangle 150"/>
          <p:cNvSpPr txBox="1">
            <a:spLocks noChangeArrowheads="1"/>
          </p:cNvSpPr>
          <p:nvPr/>
        </p:nvSpPr>
        <p:spPr bwMode="auto">
          <a:xfrm>
            <a:off x="609600" y="242441"/>
            <a:ext cx="73914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s-UY" altLang="en-US" sz="3600" b="1" dirty="0">
                <a:solidFill>
                  <a:srgbClr val="FFFF00"/>
                </a:solidFill>
              </a:rPr>
              <a:t>“</a:t>
            </a:r>
            <a:r>
              <a:rPr lang="es-UY" altLang="en-US" sz="3600" b="1" dirty="0" err="1">
                <a:solidFill>
                  <a:srgbClr val="FFFF00"/>
                </a:solidFill>
              </a:rPr>
              <a:t>Things</a:t>
            </a:r>
            <a:r>
              <a:rPr lang="es-UY" altLang="en-US" sz="3600" b="1" dirty="0">
                <a:solidFill>
                  <a:srgbClr val="FFFF00"/>
                </a:solidFill>
              </a:rPr>
              <a:t> </a:t>
            </a:r>
            <a:r>
              <a:rPr lang="es-UY" altLang="en-US" sz="3600" b="1" dirty="0" err="1">
                <a:solidFill>
                  <a:srgbClr val="FFFF00"/>
                </a:solidFill>
              </a:rPr>
              <a:t>Which</a:t>
            </a:r>
            <a:r>
              <a:rPr lang="es-UY" altLang="en-US" sz="3600" b="1" dirty="0">
                <a:solidFill>
                  <a:srgbClr val="FFFF00"/>
                </a:solidFill>
              </a:rPr>
              <a:t> Are </a:t>
            </a:r>
            <a:r>
              <a:rPr lang="es-UY" altLang="en-US" sz="3600" b="1" dirty="0" err="1">
                <a:solidFill>
                  <a:srgbClr val="FFFF00"/>
                </a:solidFill>
              </a:rPr>
              <a:t>Temporary</a:t>
            </a:r>
            <a:r>
              <a:rPr lang="es-UY" altLang="en-US" sz="3600" b="1" dirty="0">
                <a:solidFill>
                  <a:srgbClr val="FFFF00"/>
                </a:solidFill>
              </a:rPr>
              <a:t>”</a:t>
            </a:r>
            <a:endParaRPr lang="es-ES" altLang="en-US" sz="3600" b="1" dirty="0">
              <a:solidFill>
                <a:srgbClr val="FFFF00"/>
              </a:solidFill>
            </a:endParaRPr>
          </a:p>
          <a:p>
            <a:r>
              <a:rPr lang="es-ES" altLang="en-US" sz="2800" b="1" dirty="0"/>
              <a:t>A </a:t>
            </a:r>
            <a:r>
              <a:rPr lang="es-ES" altLang="en-US" sz="2800" b="1" dirty="0" err="1"/>
              <a:t>Study</a:t>
            </a:r>
            <a:r>
              <a:rPr lang="es-ES" altLang="en-US" sz="2800" b="1" dirty="0"/>
              <a:t> </a:t>
            </a:r>
            <a:r>
              <a:rPr lang="es-ES" altLang="en-US" sz="2800" b="1" dirty="0" err="1"/>
              <a:t>of</a:t>
            </a:r>
            <a:r>
              <a:rPr lang="es-ES" altLang="en-US" sz="2800" b="1" dirty="0"/>
              <a:t> </a:t>
            </a:r>
            <a:r>
              <a:rPr lang="es-ES" altLang="en-US" sz="2800" b="1" dirty="0" err="1"/>
              <a:t>Priorities</a:t>
            </a:r>
            <a:endParaRPr lang="es-UY" altLang="en-US" sz="28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40B44A3-DEBF-81F9-DCF0-8421E7D14C80}"/>
              </a:ext>
            </a:extLst>
          </p:cNvPr>
          <p:cNvSpPr txBox="1"/>
          <p:nvPr/>
        </p:nvSpPr>
        <p:spPr>
          <a:xfrm>
            <a:off x="5943600" y="1600200"/>
            <a:ext cx="5715000" cy="4439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2800" b="1" dirty="0">
                <a:solidFill>
                  <a:schemeClr val="accent1"/>
                </a:solidFill>
                <a:effectLst/>
                <a:latin typeface="+mn-lt"/>
              </a:rPr>
              <a:t>The Earth / Material Possessions / Wealth</a:t>
            </a:r>
          </a:p>
          <a:p>
            <a:pPr marL="274320" marR="274320" indent="274320">
              <a:spcBef>
                <a:spcPts val="3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O to be like Thee! blessed Redeemer … </a:t>
            </a:r>
          </a:p>
          <a:p>
            <a:pPr marL="274320" marR="274320" indent="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solidFill>
                  <a:schemeClr val="accent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Gladly I’ll forfeit all of earth’s treasures, 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Jesus, Thy perfect likeness to wear …</a:t>
            </a:r>
          </a:p>
          <a:p>
            <a:pPr marL="274320" marR="274320" indent="274320">
              <a:spcBef>
                <a:spcPts val="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solidFill>
                  <a:schemeClr val="accent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All that I am and have I am bringing </a:t>
            </a:r>
            <a:r>
              <a:rPr lang="en-US" sz="2800" dirty="0">
                <a:ea typeface="Times New Roman" panose="02020603050405020304" pitchFamily="18" charset="0"/>
                <a:cs typeface="Times New Roman" panose="02020603050405020304" pitchFamily="18" charset="0"/>
              </a:rPr>
              <a:t>– Lord, from this moment </a:t>
            </a:r>
            <a:r>
              <a:rPr lang="en-US" sz="2800" dirty="0">
                <a:solidFill>
                  <a:schemeClr val="accent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all shall be Thine.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C479E6-1C21-FBF1-AC52-6546826C20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32" y="2497874"/>
            <a:ext cx="5033132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834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fad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40B44A3-DEBF-81F9-DCF0-8421E7D14C80}"/>
              </a:ext>
            </a:extLst>
          </p:cNvPr>
          <p:cNvSpPr txBox="1"/>
          <p:nvPr/>
        </p:nvSpPr>
        <p:spPr>
          <a:xfrm>
            <a:off x="5943600" y="1600200"/>
            <a:ext cx="5715000" cy="4085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2800" b="1" dirty="0">
                <a:solidFill>
                  <a:schemeClr val="tx2"/>
                </a:solidFill>
                <a:effectLst/>
                <a:latin typeface="+mn-lt"/>
              </a:rPr>
              <a:t>The Earth / Material Possessions / Wealth</a:t>
            </a:r>
          </a:p>
          <a:p>
            <a:pPr marL="274320" marR="0" indent="-274320" algn="ctr">
              <a:spcBef>
                <a:spcPts val="30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solidFill>
                  <a:schemeClr val="accent1"/>
                </a:solidFill>
                <a:effectLst/>
                <a:latin typeface="+mn-lt"/>
              </a:rPr>
              <a:t>Pleasure / Entertainment / Recreation / Sports / Travel / Vacations</a:t>
            </a:r>
          </a:p>
          <a:p>
            <a:pPr marL="274320" marR="0" indent="-274320" algn="ctr">
              <a:spcBef>
                <a:spcPts val="30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solidFill>
                  <a:schemeClr val="accent2"/>
                </a:solidFill>
                <a:effectLst/>
                <a:latin typeface="Comic Sans MS" panose="030F0702030302020204" pitchFamily="66" charset="0"/>
              </a:rPr>
              <a:t>1 John 2:15-17; Ecclesiastes 2:10,11; Hebrews 11:24-26; </a:t>
            </a:r>
            <a:br>
              <a:rPr lang="en-US" sz="2800" dirty="0">
                <a:solidFill>
                  <a:schemeClr val="accent2"/>
                </a:solidFill>
                <a:effectLst/>
                <a:latin typeface="Comic Sans MS" panose="030F0702030302020204" pitchFamily="66" charset="0"/>
              </a:rPr>
            </a:br>
            <a:r>
              <a:rPr lang="en-US" sz="2800" dirty="0">
                <a:solidFill>
                  <a:schemeClr val="accent2"/>
                </a:solidFill>
                <a:effectLst/>
                <a:latin typeface="Comic Sans MS" panose="030F0702030302020204" pitchFamily="66" charset="0"/>
              </a:rPr>
              <a:t>1 Timothy 4:8; </a:t>
            </a:r>
            <a:br>
              <a:rPr lang="en-US" sz="2800" dirty="0">
                <a:solidFill>
                  <a:schemeClr val="accent2"/>
                </a:solidFill>
                <a:effectLst/>
                <a:latin typeface="Comic Sans MS" panose="030F0702030302020204" pitchFamily="66" charset="0"/>
              </a:rPr>
            </a:br>
            <a:r>
              <a:rPr lang="en-US" sz="2800" dirty="0">
                <a:solidFill>
                  <a:schemeClr val="accent2"/>
                </a:solidFill>
                <a:effectLst/>
                <a:latin typeface="Comic Sans MS" panose="030F0702030302020204" pitchFamily="66" charset="0"/>
              </a:rPr>
              <a:t>1 Corinthians 9:25; Psalm 84:10</a:t>
            </a:r>
          </a:p>
        </p:txBody>
      </p:sp>
      <p:sp>
        <p:nvSpPr>
          <p:cNvPr id="3" name="Rectangle 150">
            <a:extLst>
              <a:ext uri="{FF2B5EF4-FFF2-40B4-BE49-F238E27FC236}">
                <a16:creationId xmlns:a16="http://schemas.microsoft.com/office/drawing/2014/main" id="{02AD46AA-9EFF-7895-5C19-86E770D341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42441"/>
            <a:ext cx="73914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s-UY" altLang="en-US" sz="3600" b="1" dirty="0">
                <a:solidFill>
                  <a:srgbClr val="FFFF00"/>
                </a:solidFill>
              </a:rPr>
              <a:t>“</a:t>
            </a:r>
            <a:r>
              <a:rPr lang="es-UY" altLang="en-US" sz="3600" b="1" dirty="0" err="1">
                <a:solidFill>
                  <a:srgbClr val="FFFF00"/>
                </a:solidFill>
              </a:rPr>
              <a:t>Things</a:t>
            </a:r>
            <a:r>
              <a:rPr lang="es-UY" altLang="en-US" sz="3600" b="1" dirty="0">
                <a:solidFill>
                  <a:srgbClr val="FFFF00"/>
                </a:solidFill>
              </a:rPr>
              <a:t> </a:t>
            </a:r>
            <a:r>
              <a:rPr lang="es-UY" altLang="en-US" sz="3600" b="1" dirty="0" err="1">
                <a:solidFill>
                  <a:srgbClr val="FFFF00"/>
                </a:solidFill>
              </a:rPr>
              <a:t>Which</a:t>
            </a:r>
            <a:r>
              <a:rPr lang="es-UY" altLang="en-US" sz="3600" b="1" dirty="0">
                <a:solidFill>
                  <a:srgbClr val="FFFF00"/>
                </a:solidFill>
              </a:rPr>
              <a:t> Are </a:t>
            </a:r>
            <a:r>
              <a:rPr lang="es-UY" altLang="en-US" sz="3600" b="1" dirty="0" err="1">
                <a:solidFill>
                  <a:srgbClr val="FFFF00"/>
                </a:solidFill>
              </a:rPr>
              <a:t>Temporary</a:t>
            </a:r>
            <a:r>
              <a:rPr lang="es-UY" altLang="en-US" sz="3600" b="1" dirty="0">
                <a:solidFill>
                  <a:srgbClr val="FFFF00"/>
                </a:solidFill>
              </a:rPr>
              <a:t>”</a:t>
            </a:r>
            <a:endParaRPr lang="es-ES" altLang="en-US" sz="3600" b="1" dirty="0">
              <a:solidFill>
                <a:srgbClr val="FFFF00"/>
              </a:solidFill>
            </a:endParaRPr>
          </a:p>
          <a:p>
            <a:r>
              <a:rPr lang="es-ES" altLang="en-US" sz="2800" b="1" dirty="0"/>
              <a:t>A </a:t>
            </a:r>
            <a:r>
              <a:rPr lang="es-ES" altLang="en-US" sz="2800" b="1" dirty="0" err="1"/>
              <a:t>Study</a:t>
            </a:r>
            <a:r>
              <a:rPr lang="es-ES" altLang="en-US" sz="2800" b="1" dirty="0"/>
              <a:t> </a:t>
            </a:r>
            <a:r>
              <a:rPr lang="es-ES" altLang="en-US" sz="2800" b="1" dirty="0" err="1"/>
              <a:t>of</a:t>
            </a:r>
            <a:r>
              <a:rPr lang="es-ES" altLang="en-US" sz="2800" b="1" dirty="0"/>
              <a:t> </a:t>
            </a:r>
            <a:r>
              <a:rPr lang="es-ES" altLang="en-US" sz="2800" b="1" dirty="0" err="1"/>
              <a:t>Priorities</a:t>
            </a:r>
            <a:endParaRPr lang="es-UY" altLang="en-US" sz="28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4FE6A0-F455-DC11-FAF6-C565FF47A1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738759"/>
            <a:ext cx="32512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330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fad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40B44A3-DEBF-81F9-DCF0-8421E7D14C80}"/>
              </a:ext>
            </a:extLst>
          </p:cNvPr>
          <p:cNvSpPr txBox="1"/>
          <p:nvPr/>
        </p:nvSpPr>
        <p:spPr>
          <a:xfrm>
            <a:off x="5943600" y="1600200"/>
            <a:ext cx="5715000" cy="2285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2800" b="1" dirty="0">
                <a:solidFill>
                  <a:schemeClr val="tx2"/>
                </a:solidFill>
                <a:effectLst/>
                <a:latin typeface="+mn-lt"/>
              </a:rPr>
              <a:t>The Earth / Material Possessions / Wealth</a:t>
            </a:r>
          </a:p>
          <a:p>
            <a:pPr marL="274320" marR="274320" indent="274320" algn="ctr">
              <a:spcBef>
                <a:spcPts val="3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solidFill>
                  <a:schemeClr val="accent1"/>
                </a:solidFill>
                <a:effectLst/>
                <a:latin typeface="+mn-lt"/>
              </a:rPr>
              <a:t>Pleasure / Entertainment / Recreation / Sports / Travel / Vacations</a:t>
            </a:r>
          </a:p>
        </p:txBody>
      </p:sp>
      <p:sp>
        <p:nvSpPr>
          <p:cNvPr id="3" name="Rectangle 150">
            <a:extLst>
              <a:ext uri="{FF2B5EF4-FFF2-40B4-BE49-F238E27FC236}">
                <a16:creationId xmlns:a16="http://schemas.microsoft.com/office/drawing/2014/main" id="{02AD46AA-9EFF-7895-5C19-86E770D341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42441"/>
            <a:ext cx="73914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s-UY" altLang="en-US" sz="3600" b="1" dirty="0">
                <a:solidFill>
                  <a:srgbClr val="FFFF00"/>
                </a:solidFill>
              </a:rPr>
              <a:t>“</a:t>
            </a:r>
            <a:r>
              <a:rPr lang="es-UY" altLang="en-US" sz="3600" b="1" dirty="0" err="1">
                <a:solidFill>
                  <a:srgbClr val="FFFF00"/>
                </a:solidFill>
              </a:rPr>
              <a:t>Things</a:t>
            </a:r>
            <a:r>
              <a:rPr lang="es-UY" altLang="en-US" sz="3600" b="1" dirty="0">
                <a:solidFill>
                  <a:srgbClr val="FFFF00"/>
                </a:solidFill>
              </a:rPr>
              <a:t> </a:t>
            </a:r>
            <a:r>
              <a:rPr lang="es-UY" altLang="en-US" sz="3600" b="1" dirty="0" err="1">
                <a:solidFill>
                  <a:srgbClr val="FFFF00"/>
                </a:solidFill>
              </a:rPr>
              <a:t>Which</a:t>
            </a:r>
            <a:r>
              <a:rPr lang="es-UY" altLang="en-US" sz="3600" b="1" dirty="0">
                <a:solidFill>
                  <a:srgbClr val="FFFF00"/>
                </a:solidFill>
              </a:rPr>
              <a:t> Are </a:t>
            </a:r>
            <a:r>
              <a:rPr lang="es-UY" altLang="en-US" sz="3600" b="1" dirty="0" err="1">
                <a:solidFill>
                  <a:srgbClr val="FFFF00"/>
                </a:solidFill>
              </a:rPr>
              <a:t>Temporary</a:t>
            </a:r>
            <a:r>
              <a:rPr lang="es-UY" altLang="en-US" sz="3600" b="1" dirty="0">
                <a:solidFill>
                  <a:srgbClr val="FFFF00"/>
                </a:solidFill>
              </a:rPr>
              <a:t>”</a:t>
            </a:r>
            <a:endParaRPr lang="es-ES" altLang="en-US" sz="3600" b="1" dirty="0">
              <a:solidFill>
                <a:srgbClr val="FFFF00"/>
              </a:solidFill>
            </a:endParaRPr>
          </a:p>
          <a:p>
            <a:r>
              <a:rPr lang="es-ES" altLang="en-US" sz="2800" b="1" dirty="0"/>
              <a:t>A </a:t>
            </a:r>
            <a:r>
              <a:rPr lang="es-ES" altLang="en-US" sz="2800" b="1" dirty="0" err="1"/>
              <a:t>Study</a:t>
            </a:r>
            <a:r>
              <a:rPr lang="es-ES" altLang="en-US" sz="2800" b="1" dirty="0"/>
              <a:t> </a:t>
            </a:r>
            <a:r>
              <a:rPr lang="es-ES" altLang="en-US" sz="2800" b="1" dirty="0" err="1"/>
              <a:t>of</a:t>
            </a:r>
            <a:r>
              <a:rPr lang="es-ES" altLang="en-US" sz="2800" b="1" dirty="0"/>
              <a:t> </a:t>
            </a:r>
            <a:r>
              <a:rPr lang="es-ES" altLang="en-US" sz="2800" b="1" dirty="0" err="1"/>
              <a:t>Priorities</a:t>
            </a:r>
            <a:endParaRPr lang="es-UY" altLang="en-US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3B1C37-9743-9792-F5A8-D6D82B67F1C9}"/>
              </a:ext>
            </a:extLst>
          </p:cNvPr>
          <p:cNvSpPr txBox="1"/>
          <p:nvPr/>
        </p:nvSpPr>
        <p:spPr>
          <a:xfrm>
            <a:off x="152400" y="2057400"/>
            <a:ext cx="5715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marR="274320" indent="274320">
              <a:spcBef>
                <a:spcPts val="3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All to Jesus I surrender; All to him I freely give…</a:t>
            </a:r>
          </a:p>
          <a:p>
            <a:pPr marL="274320" marR="274320" indent="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solidFill>
                  <a:schemeClr val="accent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Worldly pleasures all forsaken. </a:t>
            </a: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Take me, Jesus, take me now…</a:t>
            </a:r>
          </a:p>
          <a:p>
            <a:pPr marL="274320" marR="274320" indent="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 surrender all, I surrender all.</a:t>
            </a:r>
          </a:p>
          <a:p>
            <a:pPr marL="274320" marR="274320" indent="274320">
              <a:spcBef>
                <a:spcPts val="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solidFill>
                  <a:schemeClr val="accent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All to Thee, my blessed Savior, I surrender all.</a:t>
            </a:r>
          </a:p>
        </p:txBody>
      </p:sp>
    </p:spTree>
    <p:extLst>
      <p:ext uri="{BB962C8B-B14F-4D97-AF65-F5344CB8AC3E}">
        <p14:creationId xmlns:p14="http://schemas.microsoft.com/office/powerpoint/2010/main" val="1782712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fade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40B44A3-DEBF-81F9-DCF0-8421E7D14C80}"/>
              </a:ext>
            </a:extLst>
          </p:cNvPr>
          <p:cNvSpPr txBox="1"/>
          <p:nvPr/>
        </p:nvSpPr>
        <p:spPr>
          <a:xfrm>
            <a:off x="5943600" y="1600200"/>
            <a:ext cx="5715000" cy="4747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2800" b="1" dirty="0">
                <a:solidFill>
                  <a:schemeClr val="tx2"/>
                </a:solidFill>
                <a:effectLst/>
                <a:latin typeface="+mn-lt"/>
              </a:rPr>
              <a:t>The Earth / Material Possessions / Wealth</a:t>
            </a:r>
          </a:p>
          <a:p>
            <a:pPr algn="ctr">
              <a:spcBef>
                <a:spcPts val="1200"/>
              </a:spcBef>
            </a:pPr>
            <a:r>
              <a:rPr lang="en-US" sz="2800" b="1" dirty="0">
                <a:solidFill>
                  <a:schemeClr val="tx2"/>
                </a:solidFill>
                <a:effectLst/>
                <a:latin typeface="+mn-lt"/>
              </a:rPr>
              <a:t>Pleasure / Entertainment / Recreation / Sports / Travel / Vacations</a:t>
            </a:r>
          </a:p>
          <a:p>
            <a:pPr algn="ctr">
              <a:spcBef>
                <a:spcPts val="1200"/>
              </a:spcBef>
            </a:pPr>
            <a:r>
              <a:rPr lang="en-US" sz="2800" b="1" dirty="0">
                <a:solidFill>
                  <a:schemeClr val="accent1"/>
                </a:solidFill>
                <a:latin typeface="+mn-lt"/>
              </a:rPr>
              <a:t>Pleasing People / </a:t>
            </a:r>
            <a:r>
              <a:rPr lang="en-US" sz="2800" b="1" dirty="0">
                <a:solidFill>
                  <a:schemeClr val="accent1"/>
                </a:solidFill>
                <a:effectLst/>
                <a:latin typeface="+mn-lt"/>
              </a:rPr>
              <a:t>Fame / Popularity</a:t>
            </a:r>
          </a:p>
          <a:p>
            <a:pPr marL="274320" marR="0" indent="-274320" algn="ctr">
              <a:spcBef>
                <a:spcPts val="30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solidFill>
                  <a:schemeClr val="accent2"/>
                </a:solidFill>
                <a:effectLst/>
                <a:latin typeface="Comic Sans MS" panose="030F0702030302020204" pitchFamily="66" charset="0"/>
              </a:rPr>
              <a:t>Galatians 1:10; Matthew 23:5; 6:1-18; 10:37; 19:29; Romans 2:28,29; Acts 5:29</a:t>
            </a:r>
          </a:p>
        </p:txBody>
      </p:sp>
      <p:sp>
        <p:nvSpPr>
          <p:cNvPr id="3" name="Rectangle 150">
            <a:extLst>
              <a:ext uri="{FF2B5EF4-FFF2-40B4-BE49-F238E27FC236}">
                <a16:creationId xmlns:a16="http://schemas.microsoft.com/office/drawing/2014/main" id="{67A3C3E1-D2D8-60A1-A0C7-0DF4ED06B0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42441"/>
            <a:ext cx="73914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s-UY" altLang="en-US" sz="3600" b="1" dirty="0">
                <a:solidFill>
                  <a:srgbClr val="FFFF00"/>
                </a:solidFill>
              </a:rPr>
              <a:t>“</a:t>
            </a:r>
            <a:r>
              <a:rPr lang="es-UY" altLang="en-US" sz="3600" b="1" dirty="0" err="1">
                <a:solidFill>
                  <a:srgbClr val="FFFF00"/>
                </a:solidFill>
              </a:rPr>
              <a:t>Things</a:t>
            </a:r>
            <a:r>
              <a:rPr lang="es-UY" altLang="en-US" sz="3600" b="1" dirty="0">
                <a:solidFill>
                  <a:srgbClr val="FFFF00"/>
                </a:solidFill>
              </a:rPr>
              <a:t> </a:t>
            </a:r>
            <a:r>
              <a:rPr lang="es-UY" altLang="en-US" sz="3600" b="1" dirty="0" err="1">
                <a:solidFill>
                  <a:srgbClr val="FFFF00"/>
                </a:solidFill>
              </a:rPr>
              <a:t>Which</a:t>
            </a:r>
            <a:r>
              <a:rPr lang="es-UY" altLang="en-US" sz="3600" b="1" dirty="0">
                <a:solidFill>
                  <a:srgbClr val="FFFF00"/>
                </a:solidFill>
              </a:rPr>
              <a:t> Are </a:t>
            </a:r>
            <a:r>
              <a:rPr lang="es-UY" altLang="en-US" sz="3600" b="1" dirty="0" err="1">
                <a:solidFill>
                  <a:srgbClr val="FFFF00"/>
                </a:solidFill>
              </a:rPr>
              <a:t>Temporary</a:t>
            </a:r>
            <a:r>
              <a:rPr lang="es-UY" altLang="en-US" sz="3600" b="1" dirty="0">
                <a:solidFill>
                  <a:srgbClr val="FFFF00"/>
                </a:solidFill>
              </a:rPr>
              <a:t>”</a:t>
            </a:r>
            <a:endParaRPr lang="es-ES" altLang="en-US" sz="3600" b="1" dirty="0">
              <a:solidFill>
                <a:srgbClr val="FFFF00"/>
              </a:solidFill>
            </a:endParaRPr>
          </a:p>
          <a:p>
            <a:r>
              <a:rPr lang="es-ES" altLang="en-US" sz="2800" b="1" dirty="0"/>
              <a:t>A </a:t>
            </a:r>
            <a:r>
              <a:rPr lang="es-ES" altLang="en-US" sz="2800" b="1" dirty="0" err="1"/>
              <a:t>Study</a:t>
            </a:r>
            <a:r>
              <a:rPr lang="es-ES" altLang="en-US" sz="2800" b="1" dirty="0"/>
              <a:t> </a:t>
            </a:r>
            <a:r>
              <a:rPr lang="es-ES" altLang="en-US" sz="2800" b="1" dirty="0" err="1"/>
              <a:t>of</a:t>
            </a:r>
            <a:r>
              <a:rPr lang="es-ES" altLang="en-US" sz="2800" b="1" dirty="0"/>
              <a:t> </a:t>
            </a:r>
            <a:r>
              <a:rPr lang="es-ES" altLang="en-US" sz="2800" b="1" dirty="0" err="1"/>
              <a:t>Priorities</a:t>
            </a:r>
            <a:endParaRPr lang="es-UY" altLang="en-US" sz="28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953729-23D4-15BE-A0F0-E97418783B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840" y="2514600"/>
            <a:ext cx="5398360" cy="3528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1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fad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40B44A3-DEBF-81F9-DCF0-8421E7D14C80}"/>
              </a:ext>
            </a:extLst>
          </p:cNvPr>
          <p:cNvSpPr txBox="1"/>
          <p:nvPr/>
        </p:nvSpPr>
        <p:spPr>
          <a:xfrm>
            <a:off x="5943600" y="1600200"/>
            <a:ext cx="5715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2800" b="1" dirty="0">
                <a:solidFill>
                  <a:schemeClr val="tx2"/>
                </a:solidFill>
                <a:effectLst/>
                <a:latin typeface="+mn-lt"/>
              </a:rPr>
              <a:t>The Earth / Material Possessions / Wealth</a:t>
            </a:r>
          </a:p>
          <a:p>
            <a:pPr algn="ctr">
              <a:spcBef>
                <a:spcPts val="1200"/>
              </a:spcBef>
            </a:pPr>
            <a:r>
              <a:rPr lang="en-US" sz="2800" b="1" dirty="0">
                <a:solidFill>
                  <a:schemeClr val="tx2"/>
                </a:solidFill>
                <a:effectLst/>
                <a:latin typeface="+mn-lt"/>
              </a:rPr>
              <a:t>Pleasure / Entertainment / Recreation / Sports / Travel / Vacations</a:t>
            </a:r>
          </a:p>
          <a:p>
            <a:pPr algn="ctr">
              <a:spcBef>
                <a:spcPts val="1200"/>
              </a:spcBef>
            </a:pPr>
            <a:r>
              <a:rPr lang="en-US" sz="2800" b="1" dirty="0">
                <a:solidFill>
                  <a:schemeClr val="accent1"/>
                </a:solidFill>
                <a:latin typeface="+mn-lt"/>
              </a:rPr>
              <a:t>Pleasing People / </a:t>
            </a:r>
            <a:r>
              <a:rPr lang="en-US" sz="2800" b="1" dirty="0">
                <a:solidFill>
                  <a:schemeClr val="accent1"/>
                </a:solidFill>
                <a:effectLst/>
                <a:latin typeface="+mn-lt"/>
              </a:rPr>
              <a:t>Fame / Popularity</a:t>
            </a:r>
          </a:p>
        </p:txBody>
      </p:sp>
      <p:sp>
        <p:nvSpPr>
          <p:cNvPr id="3" name="Rectangle 150">
            <a:extLst>
              <a:ext uri="{FF2B5EF4-FFF2-40B4-BE49-F238E27FC236}">
                <a16:creationId xmlns:a16="http://schemas.microsoft.com/office/drawing/2014/main" id="{67A3C3E1-D2D8-60A1-A0C7-0DF4ED06B0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42441"/>
            <a:ext cx="73914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s-UY" altLang="en-US" sz="3600" b="1" dirty="0">
                <a:solidFill>
                  <a:srgbClr val="FFFF00"/>
                </a:solidFill>
              </a:rPr>
              <a:t>“</a:t>
            </a:r>
            <a:r>
              <a:rPr lang="es-UY" altLang="en-US" sz="3600" b="1" dirty="0" err="1">
                <a:solidFill>
                  <a:srgbClr val="FFFF00"/>
                </a:solidFill>
              </a:rPr>
              <a:t>Things</a:t>
            </a:r>
            <a:r>
              <a:rPr lang="es-UY" altLang="en-US" sz="3600" b="1" dirty="0">
                <a:solidFill>
                  <a:srgbClr val="FFFF00"/>
                </a:solidFill>
              </a:rPr>
              <a:t> </a:t>
            </a:r>
            <a:r>
              <a:rPr lang="es-UY" altLang="en-US" sz="3600" b="1" dirty="0" err="1">
                <a:solidFill>
                  <a:srgbClr val="FFFF00"/>
                </a:solidFill>
              </a:rPr>
              <a:t>Which</a:t>
            </a:r>
            <a:r>
              <a:rPr lang="es-UY" altLang="en-US" sz="3600" b="1" dirty="0">
                <a:solidFill>
                  <a:srgbClr val="FFFF00"/>
                </a:solidFill>
              </a:rPr>
              <a:t> Are </a:t>
            </a:r>
            <a:r>
              <a:rPr lang="es-UY" altLang="en-US" sz="3600" b="1" dirty="0" err="1">
                <a:solidFill>
                  <a:srgbClr val="FFFF00"/>
                </a:solidFill>
              </a:rPr>
              <a:t>Temporary</a:t>
            </a:r>
            <a:r>
              <a:rPr lang="es-UY" altLang="en-US" sz="3600" b="1" dirty="0">
                <a:solidFill>
                  <a:srgbClr val="FFFF00"/>
                </a:solidFill>
              </a:rPr>
              <a:t>”</a:t>
            </a:r>
            <a:endParaRPr lang="es-ES" altLang="en-US" sz="3600" b="1" dirty="0">
              <a:solidFill>
                <a:srgbClr val="FFFF00"/>
              </a:solidFill>
            </a:endParaRPr>
          </a:p>
          <a:p>
            <a:r>
              <a:rPr lang="es-ES" altLang="en-US" sz="2800" b="1" dirty="0"/>
              <a:t>A </a:t>
            </a:r>
            <a:r>
              <a:rPr lang="es-ES" altLang="en-US" sz="2800" b="1" dirty="0" err="1"/>
              <a:t>Study</a:t>
            </a:r>
            <a:r>
              <a:rPr lang="es-ES" altLang="en-US" sz="2800" b="1" dirty="0"/>
              <a:t> </a:t>
            </a:r>
            <a:r>
              <a:rPr lang="es-ES" altLang="en-US" sz="2800" b="1" dirty="0" err="1"/>
              <a:t>of</a:t>
            </a:r>
            <a:r>
              <a:rPr lang="es-ES" altLang="en-US" sz="2800" b="1" dirty="0"/>
              <a:t> </a:t>
            </a:r>
            <a:r>
              <a:rPr lang="es-ES" altLang="en-US" sz="2800" b="1" dirty="0" err="1"/>
              <a:t>Priorities</a:t>
            </a:r>
            <a:endParaRPr lang="es-UY" altLang="en-US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D771F4-72C5-5619-2DD6-604899DCABA1}"/>
              </a:ext>
            </a:extLst>
          </p:cNvPr>
          <p:cNvSpPr txBox="1"/>
          <p:nvPr/>
        </p:nvSpPr>
        <p:spPr>
          <a:xfrm>
            <a:off x="228600" y="2175570"/>
            <a:ext cx="5715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marR="274320" indent="274320">
              <a:spcBef>
                <a:spcPts val="3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solidFill>
                  <a:schemeClr val="accent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Have Thine own way, Lord! Have Thine own way!</a:t>
            </a:r>
          </a:p>
          <a:p>
            <a:pPr marL="274320" marR="274320" indent="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Thou art the potter, I am the clay.</a:t>
            </a:r>
          </a:p>
          <a:p>
            <a:pPr marL="274320" marR="274320" indent="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Mold me and make me,</a:t>
            </a:r>
            <a:r>
              <a:rPr lang="en-US" sz="2800" dirty="0">
                <a:solidFill>
                  <a:schemeClr val="accent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After Thy will… </a:t>
            </a:r>
          </a:p>
          <a:p>
            <a:pPr marL="274320" marR="274320" indent="274320">
              <a:spcBef>
                <a:spcPts val="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Hold o’er my being </a:t>
            </a:r>
            <a:r>
              <a:rPr lang="en-US" sz="2800" dirty="0">
                <a:solidFill>
                  <a:schemeClr val="accent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Absolute sway.</a:t>
            </a:r>
          </a:p>
        </p:txBody>
      </p:sp>
    </p:spTree>
    <p:extLst>
      <p:ext uri="{BB962C8B-B14F-4D97-AF65-F5344CB8AC3E}">
        <p14:creationId xmlns:p14="http://schemas.microsoft.com/office/powerpoint/2010/main" val="359750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fade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40B44A3-DEBF-81F9-DCF0-8421E7D14C80}"/>
              </a:ext>
            </a:extLst>
          </p:cNvPr>
          <p:cNvSpPr txBox="1"/>
          <p:nvPr/>
        </p:nvSpPr>
        <p:spPr>
          <a:xfrm>
            <a:off x="5943600" y="1447800"/>
            <a:ext cx="571500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2800" b="1" dirty="0">
                <a:solidFill>
                  <a:schemeClr val="tx2"/>
                </a:solidFill>
                <a:effectLst/>
                <a:latin typeface="+mn-lt"/>
              </a:rPr>
              <a:t>The Earth / Material Possessions / Wealth</a:t>
            </a:r>
          </a:p>
          <a:p>
            <a:pPr algn="ctr">
              <a:spcBef>
                <a:spcPts val="1200"/>
              </a:spcBef>
            </a:pPr>
            <a:r>
              <a:rPr lang="en-US" sz="2800" b="1" dirty="0">
                <a:solidFill>
                  <a:schemeClr val="tx2"/>
                </a:solidFill>
                <a:effectLst/>
                <a:latin typeface="+mn-lt"/>
              </a:rPr>
              <a:t>Pleasure / Entertainment / Recreation / Sports / Travel / Vacations</a:t>
            </a:r>
          </a:p>
          <a:p>
            <a:pPr algn="ctr">
              <a:spcBef>
                <a:spcPts val="1200"/>
              </a:spcBef>
            </a:pPr>
            <a:r>
              <a:rPr lang="en-US" sz="2800" b="1" dirty="0">
                <a:solidFill>
                  <a:schemeClr val="tx2"/>
                </a:solidFill>
                <a:latin typeface="+mn-lt"/>
              </a:rPr>
              <a:t>Pleasing People / </a:t>
            </a:r>
            <a:r>
              <a:rPr lang="en-US" sz="2800" b="1" dirty="0">
                <a:solidFill>
                  <a:schemeClr val="tx2"/>
                </a:solidFill>
                <a:effectLst/>
                <a:latin typeface="+mn-lt"/>
              </a:rPr>
              <a:t>Fame / Popularity</a:t>
            </a:r>
          </a:p>
          <a:p>
            <a:pPr algn="ctr">
              <a:spcBef>
                <a:spcPts val="1200"/>
              </a:spcBef>
            </a:pPr>
            <a:r>
              <a:rPr lang="en-US" sz="2800" b="1" dirty="0">
                <a:solidFill>
                  <a:schemeClr val="accent1"/>
                </a:solidFill>
                <a:effectLst/>
                <a:latin typeface="+mn-lt"/>
              </a:rPr>
              <a:t>Physical Life / Health / Strength</a:t>
            </a:r>
          </a:p>
          <a:p>
            <a:pPr marL="0" marR="0" indent="27432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Job 7:9; Psalm 78:39; James 4:14; Isaiah 51:6; </a:t>
            </a:r>
            <a:r>
              <a:rPr lang="en-US" sz="2800" dirty="0">
                <a:solidFill>
                  <a:schemeClr val="accent2"/>
                </a:solidFill>
                <a:effectLst/>
                <a:latin typeface="Comic Sans MS" panose="030F0702030302020204" pitchFamily="66" charset="0"/>
              </a:rPr>
              <a:t>1 Corinthians 6:19,20</a:t>
            </a:r>
          </a:p>
        </p:txBody>
      </p:sp>
      <p:sp>
        <p:nvSpPr>
          <p:cNvPr id="3" name="Rectangle 150">
            <a:extLst>
              <a:ext uri="{FF2B5EF4-FFF2-40B4-BE49-F238E27FC236}">
                <a16:creationId xmlns:a16="http://schemas.microsoft.com/office/drawing/2014/main" id="{EB80D53D-15F8-9C06-04F8-DF72D47740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42441"/>
            <a:ext cx="73914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s-UY" altLang="en-US" sz="3600" b="1" dirty="0">
                <a:solidFill>
                  <a:srgbClr val="FFFF00"/>
                </a:solidFill>
              </a:rPr>
              <a:t>“</a:t>
            </a:r>
            <a:r>
              <a:rPr lang="es-UY" altLang="en-US" sz="3600" b="1" dirty="0" err="1">
                <a:solidFill>
                  <a:srgbClr val="FFFF00"/>
                </a:solidFill>
              </a:rPr>
              <a:t>Things</a:t>
            </a:r>
            <a:r>
              <a:rPr lang="es-UY" altLang="en-US" sz="3600" b="1" dirty="0">
                <a:solidFill>
                  <a:srgbClr val="FFFF00"/>
                </a:solidFill>
              </a:rPr>
              <a:t> </a:t>
            </a:r>
            <a:r>
              <a:rPr lang="es-UY" altLang="en-US" sz="3600" b="1" dirty="0" err="1">
                <a:solidFill>
                  <a:srgbClr val="FFFF00"/>
                </a:solidFill>
              </a:rPr>
              <a:t>Which</a:t>
            </a:r>
            <a:r>
              <a:rPr lang="es-UY" altLang="en-US" sz="3600" b="1" dirty="0">
                <a:solidFill>
                  <a:srgbClr val="FFFF00"/>
                </a:solidFill>
              </a:rPr>
              <a:t> Are </a:t>
            </a:r>
            <a:r>
              <a:rPr lang="es-UY" altLang="en-US" sz="3600" b="1" dirty="0" err="1">
                <a:solidFill>
                  <a:srgbClr val="FFFF00"/>
                </a:solidFill>
              </a:rPr>
              <a:t>Temporary</a:t>
            </a:r>
            <a:r>
              <a:rPr lang="es-UY" altLang="en-US" sz="3600" b="1" dirty="0">
                <a:solidFill>
                  <a:srgbClr val="FFFF00"/>
                </a:solidFill>
              </a:rPr>
              <a:t>”</a:t>
            </a:r>
            <a:endParaRPr lang="es-ES" altLang="en-US" sz="3600" b="1" dirty="0">
              <a:solidFill>
                <a:srgbClr val="FFFF00"/>
              </a:solidFill>
            </a:endParaRPr>
          </a:p>
          <a:p>
            <a:r>
              <a:rPr lang="es-ES" altLang="en-US" sz="2800" b="1" dirty="0"/>
              <a:t>A </a:t>
            </a:r>
            <a:r>
              <a:rPr lang="es-ES" altLang="en-US" sz="2800" b="1" dirty="0" err="1"/>
              <a:t>Study</a:t>
            </a:r>
            <a:r>
              <a:rPr lang="es-ES" altLang="en-US" sz="2800" b="1" dirty="0"/>
              <a:t> </a:t>
            </a:r>
            <a:r>
              <a:rPr lang="es-ES" altLang="en-US" sz="2800" b="1" dirty="0" err="1"/>
              <a:t>of</a:t>
            </a:r>
            <a:r>
              <a:rPr lang="es-ES" altLang="en-US" sz="2800" b="1" dirty="0"/>
              <a:t> </a:t>
            </a:r>
            <a:r>
              <a:rPr lang="es-ES" altLang="en-US" sz="2800" b="1" dirty="0" err="1"/>
              <a:t>Priorities</a:t>
            </a:r>
            <a:endParaRPr lang="es-UY" altLang="en-US" sz="28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ACD3CC-5D57-6159-4EB3-EAFF1ACAB8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828800"/>
            <a:ext cx="3314700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559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fade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40B44A3-DEBF-81F9-DCF0-8421E7D14C80}"/>
              </a:ext>
            </a:extLst>
          </p:cNvPr>
          <p:cNvSpPr txBox="1"/>
          <p:nvPr/>
        </p:nvSpPr>
        <p:spPr>
          <a:xfrm>
            <a:off x="5943600" y="1447800"/>
            <a:ext cx="5715000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2800" b="1" dirty="0">
                <a:solidFill>
                  <a:schemeClr val="tx2"/>
                </a:solidFill>
                <a:effectLst/>
                <a:latin typeface="+mn-lt"/>
              </a:rPr>
              <a:t>The Earth / Material Possessions / Wealth</a:t>
            </a:r>
          </a:p>
          <a:p>
            <a:pPr algn="ctr">
              <a:spcBef>
                <a:spcPts val="1200"/>
              </a:spcBef>
            </a:pPr>
            <a:r>
              <a:rPr lang="en-US" sz="2800" b="1" dirty="0">
                <a:solidFill>
                  <a:schemeClr val="tx2"/>
                </a:solidFill>
                <a:effectLst/>
                <a:latin typeface="+mn-lt"/>
              </a:rPr>
              <a:t>Pleasure / Entertainment / Recreation / Sports / Travel / Vacations</a:t>
            </a:r>
          </a:p>
          <a:p>
            <a:pPr algn="ctr">
              <a:spcBef>
                <a:spcPts val="1200"/>
              </a:spcBef>
            </a:pPr>
            <a:r>
              <a:rPr lang="en-US" sz="2800" b="1" dirty="0">
                <a:solidFill>
                  <a:schemeClr val="tx2"/>
                </a:solidFill>
                <a:latin typeface="+mn-lt"/>
              </a:rPr>
              <a:t>Pleasing People / </a:t>
            </a:r>
            <a:r>
              <a:rPr lang="en-US" sz="2800" b="1" dirty="0">
                <a:solidFill>
                  <a:schemeClr val="tx2"/>
                </a:solidFill>
                <a:effectLst/>
                <a:latin typeface="+mn-lt"/>
              </a:rPr>
              <a:t>Fame / Popularity</a:t>
            </a:r>
          </a:p>
          <a:p>
            <a:pPr algn="ctr">
              <a:spcBef>
                <a:spcPts val="1200"/>
              </a:spcBef>
            </a:pPr>
            <a:r>
              <a:rPr lang="en-US" sz="2800" b="1" dirty="0">
                <a:solidFill>
                  <a:schemeClr val="accent1"/>
                </a:solidFill>
                <a:effectLst/>
                <a:latin typeface="+mn-lt"/>
              </a:rPr>
              <a:t>Physical Life / Health / Strength</a:t>
            </a:r>
          </a:p>
        </p:txBody>
      </p:sp>
      <p:sp>
        <p:nvSpPr>
          <p:cNvPr id="3" name="Rectangle 150">
            <a:extLst>
              <a:ext uri="{FF2B5EF4-FFF2-40B4-BE49-F238E27FC236}">
                <a16:creationId xmlns:a16="http://schemas.microsoft.com/office/drawing/2014/main" id="{EB80D53D-15F8-9C06-04F8-DF72D47740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42441"/>
            <a:ext cx="73914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s-UY" altLang="en-US" sz="3600" b="1" dirty="0">
                <a:solidFill>
                  <a:srgbClr val="FFFF00"/>
                </a:solidFill>
              </a:rPr>
              <a:t>“</a:t>
            </a:r>
            <a:r>
              <a:rPr lang="es-UY" altLang="en-US" sz="3600" b="1" dirty="0" err="1">
                <a:solidFill>
                  <a:srgbClr val="FFFF00"/>
                </a:solidFill>
              </a:rPr>
              <a:t>Things</a:t>
            </a:r>
            <a:r>
              <a:rPr lang="es-UY" altLang="en-US" sz="3600" b="1" dirty="0">
                <a:solidFill>
                  <a:srgbClr val="FFFF00"/>
                </a:solidFill>
              </a:rPr>
              <a:t> </a:t>
            </a:r>
            <a:r>
              <a:rPr lang="es-UY" altLang="en-US" sz="3600" b="1" dirty="0" err="1">
                <a:solidFill>
                  <a:srgbClr val="FFFF00"/>
                </a:solidFill>
              </a:rPr>
              <a:t>Which</a:t>
            </a:r>
            <a:r>
              <a:rPr lang="es-UY" altLang="en-US" sz="3600" b="1" dirty="0">
                <a:solidFill>
                  <a:srgbClr val="FFFF00"/>
                </a:solidFill>
              </a:rPr>
              <a:t> Are </a:t>
            </a:r>
            <a:r>
              <a:rPr lang="es-UY" altLang="en-US" sz="3600" b="1" dirty="0" err="1">
                <a:solidFill>
                  <a:srgbClr val="FFFF00"/>
                </a:solidFill>
              </a:rPr>
              <a:t>Temporary</a:t>
            </a:r>
            <a:r>
              <a:rPr lang="es-UY" altLang="en-US" sz="3600" b="1" dirty="0">
                <a:solidFill>
                  <a:srgbClr val="FFFF00"/>
                </a:solidFill>
              </a:rPr>
              <a:t>”</a:t>
            </a:r>
            <a:endParaRPr lang="es-ES" altLang="en-US" sz="3600" b="1" dirty="0">
              <a:solidFill>
                <a:srgbClr val="FFFF00"/>
              </a:solidFill>
            </a:endParaRPr>
          </a:p>
          <a:p>
            <a:r>
              <a:rPr lang="es-ES" altLang="en-US" sz="2800" b="1" dirty="0"/>
              <a:t>A </a:t>
            </a:r>
            <a:r>
              <a:rPr lang="es-ES" altLang="en-US" sz="2800" b="1" dirty="0" err="1"/>
              <a:t>Study</a:t>
            </a:r>
            <a:r>
              <a:rPr lang="es-ES" altLang="en-US" sz="2800" b="1" dirty="0"/>
              <a:t> </a:t>
            </a:r>
            <a:r>
              <a:rPr lang="es-ES" altLang="en-US" sz="2800" b="1" dirty="0" err="1"/>
              <a:t>of</a:t>
            </a:r>
            <a:r>
              <a:rPr lang="es-ES" altLang="en-US" sz="2800" b="1" dirty="0"/>
              <a:t> </a:t>
            </a:r>
            <a:r>
              <a:rPr lang="es-ES" altLang="en-US" sz="2800" b="1" dirty="0" err="1"/>
              <a:t>Priorities</a:t>
            </a:r>
            <a:endParaRPr lang="es-UY" altLang="en-US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6B2B60-A990-E7B8-8F55-B3869E0446D8}"/>
              </a:ext>
            </a:extLst>
          </p:cNvPr>
          <p:cNvSpPr txBox="1"/>
          <p:nvPr/>
        </p:nvSpPr>
        <p:spPr>
          <a:xfrm>
            <a:off x="228600" y="1981200"/>
            <a:ext cx="57150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marR="274320" indent="274320">
              <a:spcBef>
                <a:spcPts val="3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Higher than the highest heavens, Deeper than the deepest sea.</a:t>
            </a:r>
          </a:p>
          <a:p>
            <a:pPr marL="274320" marR="274320" indent="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Lord, Thy love at last has conquered. </a:t>
            </a:r>
            <a:r>
              <a:rPr lang="en-US" sz="2800" dirty="0">
                <a:solidFill>
                  <a:schemeClr val="accent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None of self and all of Thee.</a:t>
            </a:r>
          </a:p>
          <a:p>
            <a:pPr marL="274320" marR="274320" indent="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solidFill>
                  <a:schemeClr val="accent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None of self and all of Thee…</a:t>
            </a:r>
          </a:p>
          <a:p>
            <a:pPr marL="274320" marR="274320" indent="274320">
              <a:spcBef>
                <a:spcPts val="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Lord, Thy love at last has conquered. </a:t>
            </a:r>
            <a:r>
              <a:rPr lang="en-US" sz="2800" dirty="0">
                <a:solidFill>
                  <a:schemeClr val="accent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None of self and all of Thee.</a:t>
            </a:r>
          </a:p>
        </p:txBody>
      </p:sp>
    </p:spTree>
    <p:extLst>
      <p:ext uri="{BB962C8B-B14F-4D97-AF65-F5344CB8AC3E}">
        <p14:creationId xmlns:p14="http://schemas.microsoft.com/office/powerpoint/2010/main" val="2324159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fad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40B44A3-DEBF-81F9-DCF0-8421E7D14C80}"/>
              </a:ext>
            </a:extLst>
          </p:cNvPr>
          <p:cNvSpPr txBox="1"/>
          <p:nvPr/>
        </p:nvSpPr>
        <p:spPr>
          <a:xfrm>
            <a:off x="5981914" y="1942505"/>
            <a:ext cx="5715000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2800" b="1" dirty="0">
                <a:solidFill>
                  <a:schemeClr val="tx2"/>
                </a:solidFill>
                <a:effectLst/>
                <a:latin typeface="+mn-lt"/>
              </a:rPr>
              <a:t>The Earth / Material Possessions / Wealth</a:t>
            </a:r>
          </a:p>
          <a:p>
            <a:pPr algn="ctr">
              <a:spcBef>
                <a:spcPts val="1200"/>
              </a:spcBef>
            </a:pPr>
            <a:r>
              <a:rPr lang="en-US" sz="2800" b="1" dirty="0">
                <a:solidFill>
                  <a:schemeClr val="tx2"/>
                </a:solidFill>
                <a:effectLst/>
                <a:latin typeface="+mn-lt"/>
              </a:rPr>
              <a:t>Pleasure / Entertainment / Recreation / Sports / Travel / Vacations</a:t>
            </a:r>
          </a:p>
          <a:p>
            <a:pPr algn="ctr">
              <a:spcBef>
                <a:spcPts val="1200"/>
              </a:spcBef>
            </a:pPr>
            <a:r>
              <a:rPr lang="en-US" sz="2800" b="1" dirty="0">
                <a:solidFill>
                  <a:schemeClr val="tx2"/>
                </a:solidFill>
                <a:latin typeface="+mn-lt"/>
              </a:rPr>
              <a:t>Pleasing People / </a:t>
            </a:r>
            <a:r>
              <a:rPr lang="en-US" sz="2800" b="1" dirty="0">
                <a:solidFill>
                  <a:schemeClr val="tx2"/>
                </a:solidFill>
                <a:effectLst/>
                <a:latin typeface="+mn-lt"/>
              </a:rPr>
              <a:t>Fame / Popularity</a:t>
            </a:r>
          </a:p>
          <a:p>
            <a:pPr algn="ctr">
              <a:spcBef>
                <a:spcPts val="1200"/>
              </a:spcBef>
            </a:pPr>
            <a:r>
              <a:rPr lang="en-US" sz="2800" b="1" dirty="0">
                <a:solidFill>
                  <a:schemeClr val="tx2"/>
                </a:solidFill>
                <a:effectLst/>
                <a:latin typeface="+mn-lt"/>
              </a:rPr>
              <a:t>Physical Life / Health / Strength</a:t>
            </a:r>
          </a:p>
        </p:txBody>
      </p:sp>
      <p:sp>
        <p:nvSpPr>
          <p:cNvPr id="3" name="Rectangle 150">
            <a:extLst>
              <a:ext uri="{FF2B5EF4-FFF2-40B4-BE49-F238E27FC236}">
                <a16:creationId xmlns:a16="http://schemas.microsoft.com/office/drawing/2014/main" id="{EB80D53D-15F8-9C06-04F8-DF72D47740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42441"/>
            <a:ext cx="73914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s-UY" altLang="en-US" sz="3600" b="1" dirty="0">
                <a:solidFill>
                  <a:srgbClr val="FFFF00"/>
                </a:solidFill>
              </a:rPr>
              <a:t>“</a:t>
            </a:r>
            <a:r>
              <a:rPr lang="es-UY" altLang="en-US" sz="3600" b="1" dirty="0" err="1">
                <a:solidFill>
                  <a:srgbClr val="FFFF00"/>
                </a:solidFill>
              </a:rPr>
              <a:t>Things</a:t>
            </a:r>
            <a:r>
              <a:rPr lang="es-UY" altLang="en-US" sz="3600" b="1" dirty="0">
                <a:solidFill>
                  <a:srgbClr val="FFFF00"/>
                </a:solidFill>
              </a:rPr>
              <a:t> </a:t>
            </a:r>
            <a:r>
              <a:rPr lang="es-UY" altLang="en-US" sz="3600" b="1" dirty="0" err="1">
                <a:solidFill>
                  <a:srgbClr val="FFFF00"/>
                </a:solidFill>
              </a:rPr>
              <a:t>Which</a:t>
            </a:r>
            <a:r>
              <a:rPr lang="es-UY" altLang="en-US" sz="3600" b="1" dirty="0">
                <a:solidFill>
                  <a:srgbClr val="FFFF00"/>
                </a:solidFill>
              </a:rPr>
              <a:t> Are </a:t>
            </a:r>
            <a:r>
              <a:rPr lang="es-UY" altLang="en-US" sz="3600" b="1" dirty="0" err="1">
                <a:solidFill>
                  <a:srgbClr val="FFFF00"/>
                </a:solidFill>
              </a:rPr>
              <a:t>Temporary</a:t>
            </a:r>
            <a:r>
              <a:rPr lang="es-UY" altLang="en-US" sz="3600" b="1" dirty="0">
                <a:solidFill>
                  <a:srgbClr val="FFFF00"/>
                </a:solidFill>
              </a:rPr>
              <a:t>”</a:t>
            </a:r>
            <a:endParaRPr lang="es-ES" altLang="en-US" sz="3600" b="1" dirty="0">
              <a:solidFill>
                <a:srgbClr val="FFFF00"/>
              </a:solidFill>
            </a:endParaRPr>
          </a:p>
          <a:p>
            <a:r>
              <a:rPr lang="es-ES" altLang="en-US" sz="2800" b="1" dirty="0"/>
              <a:t>A </a:t>
            </a:r>
            <a:r>
              <a:rPr lang="es-ES" altLang="en-US" sz="2800" b="1" dirty="0" err="1"/>
              <a:t>Study</a:t>
            </a:r>
            <a:r>
              <a:rPr lang="es-ES" altLang="en-US" sz="2800" b="1" dirty="0"/>
              <a:t> </a:t>
            </a:r>
            <a:r>
              <a:rPr lang="es-ES" altLang="en-US" sz="2800" b="1" dirty="0" err="1"/>
              <a:t>of</a:t>
            </a:r>
            <a:r>
              <a:rPr lang="es-ES" altLang="en-US" sz="2800" b="1" dirty="0"/>
              <a:t> </a:t>
            </a:r>
            <a:r>
              <a:rPr lang="es-ES" altLang="en-US" sz="2800" b="1" dirty="0" err="1"/>
              <a:t>Priorities</a:t>
            </a:r>
            <a:endParaRPr lang="es-UY" altLang="en-US" sz="28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7288F1-4025-B68F-A20D-8FBC62DB36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32" y="2209800"/>
            <a:ext cx="5033132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304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:fade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064984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EBB7C4B5-F835-FE65-ADBC-7B8F4C3EF755}"/>
              </a:ext>
            </a:extLst>
          </p:cNvPr>
          <p:cNvSpPr txBox="1">
            <a:spLocks noChangeArrowheads="1"/>
          </p:cNvSpPr>
          <p:nvPr/>
        </p:nvSpPr>
        <p:spPr>
          <a:xfrm>
            <a:off x="414779" y="341128"/>
            <a:ext cx="11462994" cy="590315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Pratte, 2024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BibleStudyLessons.com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at 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BibleStudyLessons.com/powerpoint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sz="28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</a:t>
            </a:r>
            <a:r>
              <a:rPr lang="en-US" sz="2800" b="1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</a:t>
            </a:r>
            <a:r>
              <a:rPr lang="en-US" sz="2800" b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BibleStudyLessons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.com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6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DED1EE-2D06-3639-B76E-2107FFA28423}"/>
              </a:ext>
            </a:extLst>
          </p:cNvPr>
          <p:cNvSpPr txBox="1"/>
          <p:nvPr/>
        </p:nvSpPr>
        <p:spPr>
          <a:xfrm>
            <a:off x="1036948" y="6342736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biblestudylessons.com</a:t>
            </a:r>
            <a:r>
              <a:rPr lang="en-US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iseño predeterminado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Rockwell-Trebuchet">
      <a:majorFont>
        <a:latin typeface="Rockwell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294CDD4E-FF09-4263-9210-4A1D2311A9B3}" vid="{DD305205-6063-455B-9286-E157B06B86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Green-13.per-fppt</Template>
  <TotalTime>535</TotalTime>
  <Words>674</Words>
  <Application>Microsoft Office PowerPoint</Application>
  <PresentationFormat>Widescreen</PresentationFormat>
  <Paragraphs>72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Comic Sans MS</vt:lpstr>
      <vt:lpstr>Rockwell</vt:lpstr>
      <vt:lpstr>Tahoma</vt:lpstr>
      <vt:lpstr>Times New Roman</vt:lpstr>
      <vt:lpstr>Trebuchet MS</vt:lpstr>
      <vt:lpstr>Diseño predeterminado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Things Which Are Temporary David E. Pratte, https://gospelway.com</dc:title>
  <dc:subject>Things Which Are Temporary David E. Pratte, https://gospelway.com</dc:subject>
  <dc:creator>David Pratte</dc:creator>
  <cp:keywords>temporary temporal last pass fleet vanish eternal forever perish priorities</cp:keywords>
  <cp:lastModifiedBy>David Pratte</cp:lastModifiedBy>
  <cp:revision>70</cp:revision>
  <dcterms:created xsi:type="dcterms:W3CDTF">2024-08-10T15:33:25Z</dcterms:created>
  <dcterms:modified xsi:type="dcterms:W3CDTF">2024-08-26T14:57:50Z</dcterms:modified>
  <cp:category>CL-LO-LF</cp:category>
</cp:coreProperties>
</file>