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50" r:id="rId2"/>
  </p:sldMasterIdLst>
  <p:notesMasterIdLst>
    <p:notesMasterId r:id="rId13"/>
  </p:notesMasterIdLst>
  <p:sldIdLst>
    <p:sldId id="268" r:id="rId3"/>
    <p:sldId id="27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9" r:id="rId12"/>
  </p:sldIdLst>
  <p:sldSz cx="9144000" cy="6858000" type="screen4x3"/>
  <p:notesSz cx="6858000" cy="9144000"/>
  <p:embeddedFontLst>
    <p:embeddedFont>
      <p:font typeface="Arial Rounded MT Bold" panose="020F0704030504030204" pitchFamily="34" charset="0"/>
      <p:regular r:id="rId14"/>
    </p:embeddedFont>
    <p:embeddedFont>
      <p:font typeface="Comic Sans MS" panose="030F0702030302020204" pitchFamily="66" charset="0"/>
      <p:regular r:id="rId15"/>
      <p:bold r:id="rId16"/>
      <p:italic r:id="rId17"/>
      <p:boldItalic r:id="rId18"/>
    </p:embeddedFont>
    <p:embeddedFont>
      <p:font typeface="Tahoma" panose="020B0604030504040204" pitchFamily="34" charset="0"/>
      <p:regular r:id="rId19"/>
      <p:bold r:id="rId20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FFFF00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2318" autoAdjust="0"/>
    <p:restoredTop sz="94610" autoAdjust="0"/>
  </p:normalViewPr>
  <p:slideViewPr>
    <p:cSldViewPr snapToGrid="0" showGuides="1">
      <p:cViewPr varScale="1">
        <p:scale>
          <a:sx n="58" d="100"/>
          <a:sy n="58" d="100"/>
        </p:scale>
        <p:origin x="507" y="4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font" Target="fonts/font2.fntdata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1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8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89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89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E4A4722-7590-41FF-A419-ED3913CA3C5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4" Type="http://schemas.openxmlformats.org/officeDocument/2006/relationships/image" Target="../media/image2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66394AB-98EA-4CDC-ABBE-6DD02F427C5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071EED-F861-43FF-A10C-5F79FE44A76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43A702-9ABB-473A-AB2E-809D37FA0C4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40B925-5B5F-4553-A819-C82F7D5B3EE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4FA721-B4EA-448C-82C8-7EA58AABEDE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A1311-6DB8-4178-B41D-D33C2C55D01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A922F6-2580-4139-917E-06F4E1B0C21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1B72A5-22E0-430D-A60D-268694F64BA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1D55CB-2EC4-4288-A932-CDB2B0A6CE6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0E2504-9CE4-4595-88D0-37C133BD8B5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23C157-839C-4625-9A23-27C8769D36C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455613" y="2130425"/>
            <a:ext cx="7313612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455613" y="3886200"/>
            <a:ext cx="7313612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F8196BB2-8C10-4588-A887-D228017EA7A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325780-D327-4EBD-9057-53691990D7D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BFAD04-9843-4F53-AAC9-D3A8BCE95A7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3701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83E475-0C0C-46C8-A2F5-A503846BADB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71E4B4-8C30-43DA-B49D-D16172F9C7C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CB5B96-4BA6-4842-8830-1EA4F801F7C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DC0413-BC04-4B96-B502-7F33EA8F1AC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975194-33CE-4180-8715-F0E6749F2E2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43AB6D-A749-4432-9F96-176B8ECF8A6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AE9500-9D62-4A6A-AB3D-84BA50B4D75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6225" y="274638"/>
            <a:ext cx="2055813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613" y="274638"/>
            <a:ext cx="6018212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BE816F-EA85-4CE9-AFC5-3C20266D38B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5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ags" Target="../tags/tag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590C9DC-7077-4F1D-B31C-3D7C9ED2EB72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ransition>
    <p:split orient="vert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455613" y="274638"/>
            <a:ext cx="82264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55613" y="1600200"/>
            <a:ext cx="822642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F408338-2AC2-4941-98F6-94E89A7936ED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split orient="vert"/>
  </p:transition>
  <p:txStyles>
    <p:titleStyle>
      <a:lvl1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blestudylessons.com/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blestudylessons.com/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studylessons.com/powerpoint" TargetMode="External"/><Relationship Id="rId2" Type="http://schemas.openxmlformats.org/officeDocument/2006/relationships/hyperlink" Target="https://www.biblestudylessons.com/" TargetMode="Externa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://www.biblestudylesso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4" y="1881163"/>
            <a:ext cx="3947422" cy="2123658"/>
          </a:xfr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rgbClr val="0070C0"/>
              </a:gs>
              <a:gs pos="100000">
                <a:schemeClr val="accent1">
                  <a:lumMod val="75000"/>
                </a:schemeClr>
              </a:gs>
            </a:gsLst>
            <a:path path="rect">
              <a:fillToRect l="100000" t="100000"/>
            </a:path>
            <a:tileRect r="-100000" b="-100000"/>
          </a:gradFill>
        </p:spPr>
        <p:txBody>
          <a:bodyPr wrap="square" anchor="ctr" anchorCtr="1">
            <a:spAutoFit/>
          </a:bodyPr>
          <a:lstStyle/>
          <a:p>
            <a:pPr algn="ctr"/>
            <a:r>
              <a:rPr lang="en-US" sz="4400" b="1" dirty="0">
                <a:solidFill>
                  <a:srgbClr val="FFFF00"/>
                </a:solidFill>
                <a:effectLst>
                  <a:glow rad="101600">
                    <a:schemeClr val="bg2">
                      <a:alpha val="60000"/>
                    </a:schemeClr>
                  </a:glow>
                </a:effectLst>
                <a:latin typeface="Arial Rounded MT Bold" panose="020F0704030504030204" pitchFamily="34" charset="0"/>
              </a:rPr>
              <a:t>Does God Test Us Today?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D82AC5-8862-4EF4-9653-BD7BD002A8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0966" y="983972"/>
            <a:ext cx="3725278" cy="462169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D61616E-2776-4475-BD4F-31ADEE2E9210}"/>
              </a:ext>
            </a:extLst>
          </p:cNvPr>
          <p:cNvSpPr txBox="1"/>
          <p:nvPr/>
        </p:nvSpPr>
        <p:spPr>
          <a:xfrm>
            <a:off x="5489698" y="6352163"/>
            <a:ext cx="269780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</a:t>
            </a:r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971531017"/>
      </p:ext>
    </p:extLst>
  </p:cSld>
  <p:clrMapOvr>
    <a:masterClrMapping/>
  </p:clrMapOvr>
  <p:transition spd="slow">
    <p:split orient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588428"/>
            <a:ext cx="8226425" cy="707886"/>
          </a:xfr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rgbClr val="0070C0"/>
              </a:gs>
              <a:gs pos="100000">
                <a:schemeClr val="accent1">
                  <a:lumMod val="75000"/>
                </a:schemeClr>
              </a:gs>
            </a:gsLst>
            <a:path path="rect">
              <a:fillToRect l="100000" t="100000"/>
            </a:path>
            <a:tileRect r="-100000" b="-100000"/>
          </a:gradFill>
        </p:spPr>
        <p:txBody>
          <a:bodyPr anchor="ctr" anchorCtr="1">
            <a:spAutoFit/>
          </a:bodyPr>
          <a:lstStyle/>
          <a:p>
            <a:pPr algn="ctr"/>
            <a:r>
              <a:rPr lang="en-US" sz="4000" b="1" dirty="0">
                <a:solidFill>
                  <a:srgbClr val="FFFF00"/>
                </a:solidFill>
                <a:effectLst>
                  <a:glow rad="101600">
                    <a:schemeClr val="bg2">
                      <a:alpha val="60000"/>
                    </a:schemeClr>
                  </a:glow>
                </a:effectLst>
                <a:latin typeface="Arial Rounded MT Bold" panose="020F0704030504030204" pitchFamily="34" charset="0"/>
              </a:rPr>
              <a:t>Examples of Good Tests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4987" y="1705812"/>
            <a:ext cx="4595358" cy="4081117"/>
          </a:xfr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dirty="0"/>
              <a:t>Judges 6:39 – Gideon &amp; the fleece</a:t>
            </a:r>
          </a:p>
          <a:p>
            <a:pPr marL="0" indent="0" algn="ctr">
              <a:buNone/>
            </a:pPr>
            <a:r>
              <a:rPr lang="en-US" dirty="0"/>
              <a:t>1 Kings 10:1 – Queen of Sheba tested Solomon’s wisdom</a:t>
            </a:r>
          </a:p>
          <a:p>
            <a:pPr marL="0" indent="0" algn="ctr">
              <a:buNone/>
            </a:pPr>
            <a:r>
              <a:rPr lang="en-US" dirty="0"/>
              <a:t>Proverbs 17:3 – Metal is tested to determine if it is gold or silver</a:t>
            </a:r>
          </a:p>
          <a:p>
            <a:pPr marL="0" indent="0" algn="ctr">
              <a:buNone/>
            </a:pPr>
            <a:r>
              <a:rPr lang="en-US" dirty="0"/>
              <a:t>Daniel 1:12-14 – Daniel’s diet was tested</a:t>
            </a:r>
          </a:p>
          <a:p>
            <a:pPr marL="0" indent="0" algn="ctr">
              <a:buNone/>
            </a:pPr>
            <a:r>
              <a:rPr lang="en-US" dirty="0"/>
              <a:t>Luke 14:19 – Man who bought oxen wanted to test them</a:t>
            </a:r>
            <a:endParaRPr lang="en-US" b="1" dirty="0">
              <a:solidFill>
                <a:srgbClr val="66FFFF"/>
              </a:solidFill>
              <a:latin typeface="Comic Sans MS" pitchFamily="66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D82AC5-8862-4EF4-9653-BD7BD002A8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3346" y="2107095"/>
            <a:ext cx="3170276" cy="393314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D61616E-2776-4475-BD4F-31ADEE2E9210}"/>
              </a:ext>
            </a:extLst>
          </p:cNvPr>
          <p:cNvSpPr txBox="1"/>
          <p:nvPr/>
        </p:nvSpPr>
        <p:spPr>
          <a:xfrm>
            <a:off x="5489698" y="6352163"/>
            <a:ext cx="269780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</a:t>
            </a:r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363478647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588428"/>
            <a:ext cx="8226425" cy="707886"/>
          </a:xfr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rgbClr val="0070C0"/>
              </a:gs>
              <a:gs pos="100000">
                <a:schemeClr val="accent1">
                  <a:lumMod val="75000"/>
                </a:schemeClr>
              </a:gs>
            </a:gsLst>
            <a:path path="rect">
              <a:fillToRect l="100000" t="100000"/>
            </a:path>
            <a:tileRect r="-100000" b="-100000"/>
          </a:gradFill>
        </p:spPr>
        <p:txBody>
          <a:bodyPr anchor="ctr" anchorCtr="1">
            <a:spAutoFit/>
          </a:bodyPr>
          <a:lstStyle/>
          <a:p>
            <a:pPr algn="ctr"/>
            <a:r>
              <a:rPr lang="en-US" sz="4000" b="1" dirty="0">
                <a:solidFill>
                  <a:srgbClr val="FFFF00"/>
                </a:solidFill>
                <a:effectLst>
                  <a:glow rad="101600">
                    <a:schemeClr val="bg2">
                      <a:alpha val="60000"/>
                    </a:schemeClr>
                  </a:glow>
                </a:effectLst>
                <a:latin typeface="Arial Rounded MT Bold" panose="020F0704030504030204" pitchFamily="34" charset="0"/>
              </a:rPr>
              <a:t>Old Testament Passages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9193" y="1754832"/>
            <a:ext cx="8285613" cy="4154984"/>
          </a:xfrm>
        </p:spPr>
        <p:txBody>
          <a:bodyPr wrap="square"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>
                <a:latin typeface="Comic Sans MS" pitchFamily="66" charset="0"/>
              </a:rPr>
              <a:t>Exodus 15:24-26 </a:t>
            </a:r>
            <a:r>
              <a:rPr lang="en-US" dirty="0">
                <a:latin typeface="Comic Sans MS" pitchFamily="66" charset="0"/>
              </a:rPr>
              <a:t>– God tested them to obey His statutes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dirty="0">
                <a:latin typeface="Comic Sans MS" pitchFamily="66" charset="0"/>
              </a:rPr>
              <a:t>Deuteronomy 13:3 – Tested by false prophets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dirty="0">
                <a:latin typeface="Comic Sans MS" pitchFamily="66" charset="0"/>
              </a:rPr>
              <a:t>Psalms 11:4,5 – He tests sons of men … the righteous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dirty="0">
                <a:latin typeface="Comic Sans MS" pitchFamily="66" charset="0"/>
              </a:rPr>
              <a:t>Psalms 17:3 -- You have tested my heart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dirty="0">
                <a:latin typeface="Comic Sans MS" pitchFamily="66" charset="0"/>
              </a:rPr>
              <a:t>Psalms 26:2 -- Examine me, O Lord, and prove me; Try my mind and my heart. (139:23)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dirty="0">
                <a:latin typeface="Comic Sans MS" pitchFamily="66" charset="0"/>
              </a:rPr>
              <a:t>Proverbs 17:3 – The Lord tests the hearts.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dirty="0">
                <a:latin typeface="Comic Sans MS" pitchFamily="66" charset="0"/>
              </a:rPr>
              <a:t>Isaiah 48:10 – Tested in the furnace of affliction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dirty="0">
                <a:latin typeface="Comic Sans MS" pitchFamily="66" charset="0"/>
              </a:rPr>
              <a:t>Jeremiah 17:10 -- The Lord searches the heart and tests the mind, to give every man according to his ways.</a:t>
            </a:r>
          </a:p>
        </p:txBody>
      </p:sp>
    </p:spTree>
  </p:cSld>
  <p:clrMapOvr>
    <a:masterClrMapping/>
  </p:clrMapOvr>
  <p:transition spd="slow">
    <p:split orient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588428"/>
            <a:ext cx="8226425" cy="707886"/>
          </a:xfr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rgbClr val="0070C0"/>
              </a:gs>
              <a:gs pos="100000">
                <a:schemeClr val="accent1">
                  <a:lumMod val="75000"/>
                </a:schemeClr>
              </a:gs>
            </a:gsLst>
            <a:path path="rect">
              <a:fillToRect l="100000" t="100000"/>
            </a:path>
            <a:tileRect r="-100000" b="-100000"/>
          </a:gradFill>
        </p:spPr>
        <p:txBody>
          <a:bodyPr anchor="ctr" anchorCtr="1">
            <a:spAutoFit/>
          </a:bodyPr>
          <a:lstStyle/>
          <a:p>
            <a:pPr algn="ctr"/>
            <a:r>
              <a:rPr lang="en-US" sz="4000" b="1" dirty="0">
                <a:solidFill>
                  <a:srgbClr val="FFFF00"/>
                </a:solidFill>
                <a:effectLst>
                  <a:glow rad="101600">
                    <a:schemeClr val="bg2">
                      <a:alpha val="60000"/>
                    </a:schemeClr>
                  </a:glow>
                </a:effectLst>
                <a:latin typeface="Arial Rounded MT Bold" panose="020F0704030504030204" pitchFamily="34" charset="0"/>
              </a:rPr>
              <a:t>Old Testament Examples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15840" y="1583892"/>
            <a:ext cx="3977640" cy="4585871"/>
          </a:xfr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66FFFF"/>
                </a:solidFill>
              </a:rPr>
              <a:t>Characteristics</a:t>
            </a:r>
          </a:p>
          <a:p>
            <a:pPr marL="0" indent="0" algn="ctr">
              <a:buNone/>
            </a:pPr>
            <a:r>
              <a:rPr lang="en-US" dirty="0"/>
              <a:t>1) A command / requirement </a:t>
            </a:r>
          </a:p>
          <a:p>
            <a:pPr marL="0" indent="0" algn="ctr">
              <a:buNone/>
            </a:pPr>
            <a:r>
              <a:rPr lang="en-US" dirty="0"/>
              <a:t>2) A choice (challenging, difficult)</a:t>
            </a:r>
          </a:p>
          <a:p>
            <a:pPr marL="0" indent="0" algn="ctr">
              <a:buNone/>
            </a:pPr>
            <a:r>
              <a:rPr lang="en-US" dirty="0"/>
              <a:t>3) Success is possible, but so is failure. </a:t>
            </a:r>
          </a:p>
          <a:p>
            <a:pPr marL="0" indent="0" algn="ctr">
              <a:buNone/>
            </a:pPr>
            <a:r>
              <a:rPr lang="en-US" dirty="0"/>
              <a:t>4) Gives an opportunity to demonstrate faithfulness</a:t>
            </a:r>
          </a:p>
          <a:p>
            <a:pPr marL="0" indent="0" algn="ctr">
              <a:buNone/>
            </a:pPr>
            <a:r>
              <a:rPr lang="en-US" dirty="0"/>
              <a:t>5) Leads to rewards and teaches lessons </a:t>
            </a:r>
            <a:endParaRPr lang="en-US" b="1" dirty="0">
              <a:solidFill>
                <a:srgbClr val="66FFFF"/>
              </a:solidFill>
              <a:latin typeface="Comic Sans MS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04800" y="1583892"/>
            <a:ext cx="397764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66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Specific Examples</a:t>
            </a:r>
          </a:p>
          <a:p>
            <a:pPr algn="ctr"/>
            <a:r>
              <a:rPr lang="en-US" sz="2800" b="1" i="1" dirty="0">
                <a:solidFill>
                  <a:srgbClr val="99FF99"/>
                </a:solidFill>
                <a:latin typeface="+mn-lt"/>
              </a:rPr>
              <a:t>Abraham and Isaac</a:t>
            </a:r>
            <a:br>
              <a:rPr lang="en-US" sz="2800" b="1" i="1" dirty="0">
                <a:solidFill>
                  <a:srgbClr val="99FF99"/>
                </a:solidFill>
                <a:latin typeface="+mn-lt"/>
              </a:rPr>
            </a:br>
            <a:r>
              <a:rPr lang="en-US" sz="2400" dirty="0">
                <a:latin typeface="Comic Sans MS" pitchFamily="66" charset="0"/>
              </a:rPr>
              <a:t>Genesis 22:1 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1000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1000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1000"/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1000"/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1000"/>
                                        <p:tgtEl>
                                          <p:spTgt spid="60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588428"/>
            <a:ext cx="8226425" cy="707886"/>
          </a:xfr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rgbClr val="0070C0"/>
              </a:gs>
              <a:gs pos="100000">
                <a:schemeClr val="accent1">
                  <a:lumMod val="75000"/>
                </a:schemeClr>
              </a:gs>
            </a:gsLst>
            <a:path path="rect">
              <a:fillToRect l="100000" t="100000"/>
            </a:path>
            <a:tileRect r="-100000" b="-100000"/>
          </a:gradFill>
        </p:spPr>
        <p:txBody>
          <a:bodyPr anchor="ctr" anchorCtr="1">
            <a:spAutoFit/>
          </a:bodyPr>
          <a:lstStyle/>
          <a:p>
            <a:pPr algn="ctr"/>
            <a:r>
              <a:rPr lang="en-US" sz="4000" b="1" dirty="0">
                <a:solidFill>
                  <a:srgbClr val="FFFF00"/>
                </a:solidFill>
                <a:effectLst>
                  <a:glow rad="101600">
                    <a:schemeClr val="bg2">
                      <a:alpha val="60000"/>
                    </a:schemeClr>
                  </a:glow>
                </a:effectLst>
                <a:latin typeface="Arial Rounded MT Bold" panose="020F0704030504030204" pitchFamily="34" charset="0"/>
              </a:rPr>
              <a:t>Old Testament Examples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15840" y="1583892"/>
            <a:ext cx="3977640" cy="4585871"/>
          </a:xfr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66FFFF"/>
                </a:solidFill>
              </a:rPr>
              <a:t>Characteristics</a:t>
            </a:r>
          </a:p>
          <a:p>
            <a:pPr marL="0" indent="0" algn="ctr">
              <a:buNone/>
            </a:pPr>
            <a:r>
              <a:rPr lang="en-US" dirty="0"/>
              <a:t>1) A command / requirement </a:t>
            </a:r>
          </a:p>
          <a:p>
            <a:pPr marL="0" indent="0" algn="ctr">
              <a:buNone/>
            </a:pPr>
            <a:r>
              <a:rPr lang="en-US" dirty="0"/>
              <a:t>2) A choice (challenging, difficult)</a:t>
            </a:r>
          </a:p>
          <a:p>
            <a:pPr marL="0" indent="0" algn="ctr">
              <a:buNone/>
            </a:pPr>
            <a:r>
              <a:rPr lang="en-US" dirty="0"/>
              <a:t>3) Success is possible, but so is failure. </a:t>
            </a:r>
          </a:p>
          <a:p>
            <a:pPr marL="0" indent="0" algn="ctr">
              <a:buNone/>
            </a:pPr>
            <a:r>
              <a:rPr lang="en-US" dirty="0"/>
              <a:t>4) Gives an opportunity to demonstrate faithfulness</a:t>
            </a:r>
          </a:p>
          <a:p>
            <a:pPr marL="0" indent="0" algn="ctr">
              <a:buNone/>
            </a:pPr>
            <a:r>
              <a:rPr lang="en-US" dirty="0"/>
              <a:t>5) Leads to rewards and teaches lessons </a:t>
            </a:r>
            <a:endParaRPr lang="en-US" b="1" dirty="0">
              <a:solidFill>
                <a:srgbClr val="66FFFF"/>
              </a:solidFill>
              <a:latin typeface="Comic Sans MS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04800" y="1583892"/>
            <a:ext cx="3977640" cy="249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66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Specific Examples</a:t>
            </a:r>
          </a:p>
          <a:p>
            <a:pPr algn="ctr"/>
            <a:r>
              <a:rPr lang="en-US" sz="2800" b="1" i="1" dirty="0">
                <a:solidFill>
                  <a:srgbClr val="99FF99"/>
                </a:solidFill>
                <a:latin typeface="+mn-lt"/>
              </a:rPr>
              <a:t>Abraham and Isaac</a:t>
            </a:r>
          </a:p>
          <a:p>
            <a:pPr algn="ctr"/>
            <a:r>
              <a:rPr lang="en-US" sz="2400" dirty="0">
                <a:latin typeface="Comic Sans MS" pitchFamily="66" charset="0"/>
              </a:rPr>
              <a:t>Genesis 22:1 </a:t>
            </a:r>
            <a:br>
              <a:rPr lang="en-US" sz="2400" dirty="0">
                <a:latin typeface="Comic Sans MS" pitchFamily="66" charset="0"/>
              </a:rPr>
            </a:br>
            <a:r>
              <a:rPr lang="en-US" sz="2800" b="1" i="1" dirty="0">
                <a:solidFill>
                  <a:srgbClr val="99FF99"/>
                </a:solidFill>
                <a:latin typeface="+mn-lt"/>
              </a:rPr>
              <a:t>Manna</a:t>
            </a:r>
            <a:br>
              <a:rPr lang="en-US" sz="2800" b="1" i="1" dirty="0"/>
            </a:br>
            <a:r>
              <a:rPr lang="en-US" sz="2400" dirty="0">
                <a:latin typeface="Comic Sans MS" pitchFamily="66" charset="0"/>
              </a:rPr>
              <a:t>Exodus 16:4; </a:t>
            </a:r>
            <a:br>
              <a:rPr lang="en-US" sz="2400" dirty="0">
                <a:latin typeface="Comic Sans MS" pitchFamily="66" charset="0"/>
              </a:rPr>
            </a:br>
            <a:r>
              <a:rPr lang="en-US" sz="2400" dirty="0">
                <a:latin typeface="Comic Sans MS" pitchFamily="66" charset="0"/>
              </a:rPr>
              <a:t>Deuteronomy 8:2,16 </a:t>
            </a:r>
          </a:p>
        </p:txBody>
      </p:sp>
    </p:spTree>
  </p:cSld>
  <p:clrMapOvr>
    <a:masterClrMapping/>
  </p:clrMapOvr>
  <p:transition spd="slow">
    <p:split orient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588428"/>
            <a:ext cx="8226425" cy="707886"/>
          </a:xfr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rgbClr val="0070C0"/>
              </a:gs>
              <a:gs pos="100000">
                <a:schemeClr val="accent1">
                  <a:lumMod val="75000"/>
                </a:schemeClr>
              </a:gs>
            </a:gsLst>
            <a:path path="rect">
              <a:fillToRect l="100000" t="100000"/>
            </a:path>
            <a:tileRect r="-100000" b="-100000"/>
          </a:gradFill>
        </p:spPr>
        <p:txBody>
          <a:bodyPr anchor="ctr" anchorCtr="1">
            <a:spAutoFit/>
          </a:bodyPr>
          <a:lstStyle/>
          <a:p>
            <a:pPr algn="ctr"/>
            <a:r>
              <a:rPr lang="en-US" sz="4000" b="1" dirty="0">
                <a:solidFill>
                  <a:srgbClr val="FFFF00"/>
                </a:solidFill>
                <a:effectLst>
                  <a:glow rad="101600">
                    <a:schemeClr val="bg2">
                      <a:alpha val="60000"/>
                    </a:schemeClr>
                  </a:glow>
                </a:effectLst>
                <a:latin typeface="Arial Rounded MT Bold" panose="020F0704030504030204" pitchFamily="34" charset="0"/>
              </a:rPr>
              <a:t>Old Testament Examples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61560" y="1583892"/>
            <a:ext cx="3977640" cy="4585871"/>
          </a:xfr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66FFFF"/>
                </a:solidFill>
              </a:rPr>
              <a:t>Characteristics</a:t>
            </a:r>
          </a:p>
          <a:p>
            <a:pPr marL="0" indent="0" algn="ctr">
              <a:buNone/>
            </a:pPr>
            <a:r>
              <a:rPr lang="en-US" dirty="0">
                <a:solidFill>
                  <a:schemeClr val="tx2"/>
                </a:solidFill>
              </a:rPr>
              <a:t>1) A command / requirement </a:t>
            </a:r>
          </a:p>
          <a:p>
            <a:pPr marL="0" indent="0" algn="ctr">
              <a:buNone/>
            </a:pPr>
            <a:r>
              <a:rPr lang="en-US" dirty="0">
                <a:solidFill>
                  <a:schemeClr val="tx2"/>
                </a:solidFill>
              </a:rPr>
              <a:t>2) A choice (challenging, difficult)</a:t>
            </a:r>
          </a:p>
          <a:p>
            <a:pPr marL="0" indent="0" algn="ctr">
              <a:buNone/>
            </a:pPr>
            <a:r>
              <a:rPr lang="en-US" dirty="0">
                <a:solidFill>
                  <a:schemeClr val="tx2"/>
                </a:solidFill>
              </a:rPr>
              <a:t>3) Success is possible, but so is failure. </a:t>
            </a:r>
          </a:p>
          <a:p>
            <a:pPr marL="0" indent="0" algn="ctr">
              <a:buNone/>
            </a:pPr>
            <a:r>
              <a:rPr lang="en-US" dirty="0">
                <a:solidFill>
                  <a:schemeClr val="tx2"/>
                </a:solidFill>
              </a:rPr>
              <a:t>4) Gives an opportunity to demonstrate faithfulness</a:t>
            </a:r>
          </a:p>
          <a:p>
            <a:pPr marL="0" indent="0" algn="ctr">
              <a:buNone/>
            </a:pPr>
            <a:r>
              <a:rPr lang="en-US" dirty="0">
                <a:solidFill>
                  <a:schemeClr val="tx2"/>
                </a:solidFill>
              </a:rPr>
              <a:t>5) Leads to rewards and teaches lessons </a:t>
            </a:r>
            <a:endParaRPr lang="en-US" b="1" dirty="0">
              <a:solidFill>
                <a:schemeClr val="tx2"/>
              </a:solidFill>
              <a:latin typeface="Comic Sans MS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04800" y="1583892"/>
            <a:ext cx="3977640" cy="366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66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Specific Examples</a:t>
            </a:r>
          </a:p>
          <a:p>
            <a:pPr algn="ctr"/>
            <a:r>
              <a:rPr lang="en-US" sz="2800" b="1" i="1" dirty="0">
                <a:solidFill>
                  <a:srgbClr val="99FF99"/>
                </a:solidFill>
                <a:latin typeface="+mn-lt"/>
              </a:rPr>
              <a:t>Abraham and Isaac</a:t>
            </a:r>
          </a:p>
          <a:p>
            <a:pPr algn="ctr"/>
            <a:r>
              <a:rPr lang="en-US" sz="2400" dirty="0">
                <a:solidFill>
                  <a:schemeClr val="tx2"/>
                </a:solidFill>
                <a:latin typeface="Comic Sans MS" pitchFamily="66" charset="0"/>
              </a:rPr>
              <a:t>Genesis 22:1 </a:t>
            </a:r>
            <a:br>
              <a:rPr lang="en-US" sz="2400" dirty="0">
                <a:latin typeface="Comic Sans MS" pitchFamily="66" charset="0"/>
              </a:rPr>
            </a:br>
            <a:r>
              <a:rPr lang="en-US" sz="2800" b="1" i="1" dirty="0">
                <a:solidFill>
                  <a:srgbClr val="99FF99"/>
                </a:solidFill>
                <a:latin typeface="+mn-lt"/>
              </a:rPr>
              <a:t>Manna</a:t>
            </a:r>
            <a:br>
              <a:rPr lang="en-US" sz="2800" b="1" i="1" dirty="0"/>
            </a:br>
            <a:r>
              <a:rPr lang="en-US" sz="2400" dirty="0">
                <a:latin typeface="Comic Sans MS" pitchFamily="66" charset="0"/>
              </a:rPr>
              <a:t>Exodus 16:4; </a:t>
            </a:r>
            <a:br>
              <a:rPr lang="en-US" sz="2400" dirty="0">
                <a:latin typeface="Comic Sans MS" pitchFamily="66" charset="0"/>
              </a:rPr>
            </a:br>
            <a:r>
              <a:rPr lang="en-US" sz="2400" dirty="0">
                <a:latin typeface="Comic Sans MS" pitchFamily="66" charset="0"/>
              </a:rPr>
              <a:t>Deuteronomy 8:2,16 </a:t>
            </a:r>
          </a:p>
          <a:p>
            <a:pPr algn="ctr"/>
            <a:r>
              <a:rPr lang="en-US" sz="2800" b="1" i="1" dirty="0">
                <a:solidFill>
                  <a:srgbClr val="99FF99"/>
                </a:solidFill>
                <a:latin typeface="+mn-lt"/>
              </a:rPr>
              <a:t>Joseph as a slave</a:t>
            </a:r>
            <a:br>
              <a:rPr lang="en-US" sz="2800" b="1" i="1" dirty="0"/>
            </a:br>
            <a:r>
              <a:rPr lang="en-US" sz="2400" dirty="0">
                <a:solidFill>
                  <a:schemeClr val="tx2"/>
                </a:solidFill>
                <a:latin typeface="Comic Sans MS" pitchFamily="66" charset="0"/>
              </a:rPr>
              <a:t>Psalm 105:16-22; </a:t>
            </a:r>
            <a:br>
              <a:rPr lang="en-US" sz="2400" dirty="0">
                <a:solidFill>
                  <a:schemeClr val="tx2"/>
                </a:solidFill>
                <a:latin typeface="Comic Sans MS" pitchFamily="66" charset="0"/>
              </a:rPr>
            </a:br>
            <a:r>
              <a:rPr lang="en-US" sz="2400" dirty="0">
                <a:solidFill>
                  <a:schemeClr val="tx2"/>
                </a:solidFill>
                <a:latin typeface="Comic Sans MS" pitchFamily="66" charset="0"/>
              </a:rPr>
              <a:t>Genesis 50:20,21 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omic Sans MS" pitchFamily="66" charset="0"/>
              <a:cs typeface="+mn-cs"/>
            </a:endParaRPr>
          </a:p>
        </p:txBody>
      </p:sp>
    </p:spTree>
  </p:cSld>
  <p:clrMapOvr>
    <a:masterClrMapping/>
  </p:clrMapOvr>
  <p:transition spd="slow">
    <p:split orient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588428"/>
            <a:ext cx="8226425" cy="707886"/>
          </a:xfr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rgbClr val="0070C0"/>
              </a:gs>
              <a:gs pos="100000">
                <a:schemeClr val="accent1">
                  <a:lumMod val="75000"/>
                </a:schemeClr>
              </a:gs>
            </a:gsLst>
            <a:path path="rect">
              <a:fillToRect l="100000" t="100000"/>
            </a:path>
            <a:tileRect r="-100000" b="-100000"/>
          </a:gradFill>
        </p:spPr>
        <p:txBody>
          <a:bodyPr anchor="ctr" anchorCtr="1">
            <a:spAutoFit/>
          </a:bodyPr>
          <a:lstStyle/>
          <a:p>
            <a:pPr algn="ctr"/>
            <a:r>
              <a:rPr lang="en-US" sz="4000" b="1" dirty="0">
                <a:solidFill>
                  <a:srgbClr val="FFFF00"/>
                </a:solidFill>
                <a:effectLst>
                  <a:glow rad="101600">
                    <a:schemeClr val="bg2">
                      <a:alpha val="60000"/>
                    </a:schemeClr>
                  </a:glow>
                </a:effectLst>
                <a:latin typeface="Arial Rounded MT Bold" panose="020F0704030504030204" pitchFamily="34" charset="0"/>
              </a:rPr>
              <a:t>New Testament Passages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1186" y="1583892"/>
            <a:ext cx="8285613" cy="5102935"/>
          </a:xfr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800" b="1" i="1" dirty="0">
                <a:solidFill>
                  <a:srgbClr val="99FF99"/>
                </a:solidFill>
              </a:rPr>
              <a:t>We must  make tests.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dirty="0"/>
              <a:t>2 Corinthians 13:5 -- Examine yourselves … Test yourselves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dirty="0"/>
              <a:t>1 Timothy 3:10 – Test qualifications of elders and deacons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dirty="0"/>
              <a:t>1 John 4:1 - Test the spirits because of false prophets. </a:t>
            </a:r>
          </a:p>
          <a:p>
            <a:pPr marL="0" indent="0" algn="ctr">
              <a:buNone/>
            </a:pPr>
            <a:r>
              <a:rPr lang="en-US" sz="2800" b="1" i="1" dirty="0">
                <a:solidFill>
                  <a:srgbClr val="99FF99"/>
                </a:solidFill>
              </a:rPr>
              <a:t>Evidence that God still tests people</a:t>
            </a:r>
          </a:p>
          <a:p>
            <a:pPr marL="0" indent="0" algn="ctr">
              <a:buNone/>
            </a:pPr>
            <a:r>
              <a:rPr lang="en-US" dirty="0"/>
              <a:t>Zechariah 13:9 – A prophecy that God will test His people</a:t>
            </a:r>
          </a:p>
          <a:p>
            <a:pPr marL="0" indent="0" algn="ctr">
              <a:buNone/>
            </a:pPr>
            <a:r>
              <a:rPr lang="en-US" dirty="0"/>
              <a:t>Matthew 4:1 - Jesus was led by the Spirit to be tempted (Hebrews 2:18; 4:15)</a:t>
            </a:r>
          </a:p>
          <a:p>
            <a:pPr marL="0" indent="0" algn="ctr">
              <a:buNone/>
            </a:pPr>
            <a:r>
              <a:rPr lang="en-US" dirty="0"/>
              <a:t>John 6:6 – Jesus’ statement tested His apostle Philip</a:t>
            </a:r>
          </a:p>
          <a:p>
            <a:pPr marL="0" indent="0" algn="ctr">
              <a:buNone/>
            </a:pPr>
            <a:r>
              <a:rPr lang="en-US" dirty="0"/>
              <a:t>2 Corinthians 2:9; 8:8 – Paul’s teachings put the Corinthians to the test to see whether there were obedient</a:t>
            </a:r>
          </a:p>
          <a:p>
            <a:pPr marL="0" indent="0" algn="ctr">
              <a:buNone/>
            </a:pPr>
            <a:r>
              <a:rPr lang="en-US" dirty="0"/>
              <a:t>1 Thessalonians 2:4 – God tests our hearts.</a:t>
            </a:r>
            <a:endParaRPr lang="en-US" b="1" dirty="0">
              <a:solidFill>
                <a:srgbClr val="66FFFF"/>
              </a:solidFill>
              <a:latin typeface="Comic Sans MS" pitchFamily="66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1000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1000"/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1000"/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1000"/>
                                        <p:tgtEl>
                                          <p:spTgt spid="60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1000"/>
                                        <p:tgtEl>
                                          <p:spTgt spid="60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1000"/>
                                        <p:tgtEl>
                                          <p:spTgt spid="604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1000"/>
                                        <p:tgtEl>
                                          <p:spTgt spid="604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1000"/>
                                        <p:tgtEl>
                                          <p:spTgt spid="604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588428"/>
            <a:ext cx="8226425" cy="707886"/>
          </a:xfr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rgbClr val="0070C0"/>
              </a:gs>
              <a:gs pos="100000">
                <a:schemeClr val="accent1">
                  <a:lumMod val="75000"/>
                </a:schemeClr>
              </a:gs>
            </a:gsLst>
            <a:path path="rect">
              <a:fillToRect l="100000" t="100000"/>
            </a:path>
            <a:tileRect r="-100000" b="-100000"/>
          </a:gradFill>
        </p:spPr>
        <p:txBody>
          <a:bodyPr anchor="ctr" anchorCtr="1">
            <a:spAutoFit/>
          </a:bodyPr>
          <a:lstStyle/>
          <a:p>
            <a:pPr algn="ctr"/>
            <a:r>
              <a:rPr lang="en-US" sz="4000" b="1" dirty="0">
                <a:solidFill>
                  <a:srgbClr val="FFFF00"/>
                </a:solidFill>
                <a:effectLst>
                  <a:glow rad="101600">
                    <a:schemeClr val="bg2">
                      <a:alpha val="60000"/>
                    </a:schemeClr>
                  </a:glow>
                </a:effectLst>
                <a:latin typeface="Arial Rounded MT Bold" panose="020F0704030504030204" pitchFamily="34" charset="0"/>
              </a:rPr>
              <a:t>Ways God Tests People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48470" y="1544136"/>
            <a:ext cx="3704644" cy="4955203"/>
          </a:xfr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66FFFF"/>
                </a:solidFill>
              </a:rPr>
              <a:t>Characteristics</a:t>
            </a:r>
          </a:p>
          <a:p>
            <a:pPr marL="0" indent="0" algn="ctr">
              <a:buNone/>
            </a:pPr>
            <a:r>
              <a:rPr lang="en-US" dirty="0"/>
              <a:t>1) A command / requirement </a:t>
            </a:r>
          </a:p>
          <a:p>
            <a:pPr marL="0" indent="0" algn="ctr">
              <a:buNone/>
            </a:pPr>
            <a:r>
              <a:rPr lang="en-US" dirty="0"/>
              <a:t>2) A choice (challenging, difficult)</a:t>
            </a:r>
          </a:p>
          <a:p>
            <a:pPr marL="0" indent="0" algn="ctr">
              <a:buNone/>
            </a:pPr>
            <a:r>
              <a:rPr lang="en-US" dirty="0"/>
              <a:t>3) Success is possible, but so is failure. </a:t>
            </a:r>
          </a:p>
          <a:p>
            <a:pPr marL="0" indent="0" algn="ctr">
              <a:buNone/>
            </a:pPr>
            <a:r>
              <a:rPr lang="en-US" dirty="0"/>
              <a:t>4) Gives an opportunity to demonstrate faithfulness</a:t>
            </a:r>
          </a:p>
          <a:p>
            <a:pPr marL="0" indent="0" algn="ctr">
              <a:buNone/>
            </a:pPr>
            <a:r>
              <a:rPr lang="en-US" dirty="0"/>
              <a:t>5) Leads to rewards and teaches lessons </a:t>
            </a:r>
            <a:endParaRPr lang="en-US" b="1" dirty="0">
              <a:solidFill>
                <a:srgbClr val="66FFFF"/>
              </a:solidFill>
              <a:latin typeface="Comic Sans MS" pitchFamily="66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04799" y="1583892"/>
            <a:ext cx="4943061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dirty="0">
                <a:solidFill>
                  <a:srgbClr val="99FF99"/>
                </a:solidFill>
                <a:latin typeface="+mn-lt"/>
              </a:rPr>
              <a:t>Affliction, suffering</a:t>
            </a:r>
            <a:br>
              <a:rPr lang="en-US" sz="2400" b="1" i="1" dirty="0">
                <a:latin typeface="Comic Sans MS" pitchFamily="66" charset="0"/>
              </a:rPr>
            </a:br>
            <a:r>
              <a:rPr lang="en-US" sz="2400" dirty="0">
                <a:latin typeface="Comic Sans MS" pitchFamily="66" charset="0"/>
              </a:rPr>
              <a:t>James 1:2-4; 1 Peter 1:6,7; Revelation 2:10; 3:10</a:t>
            </a:r>
          </a:p>
          <a:p>
            <a:pPr algn="ctr"/>
            <a:r>
              <a:rPr lang="en-US" sz="2400" b="1" dirty="0">
                <a:solidFill>
                  <a:srgbClr val="99FF99"/>
                </a:solidFill>
                <a:latin typeface="+mn-lt"/>
              </a:rPr>
              <a:t>Rebuke/discipline</a:t>
            </a:r>
            <a:br>
              <a:rPr lang="en-US" sz="2400" b="1" i="1" dirty="0">
                <a:latin typeface="Comic Sans MS" pitchFamily="66" charset="0"/>
              </a:rPr>
            </a:br>
            <a:r>
              <a:rPr lang="en-US" sz="2400" dirty="0">
                <a:latin typeface="Comic Sans MS" pitchFamily="66" charset="0"/>
              </a:rPr>
              <a:t>2 Corinthians 2:9; 7:11</a:t>
            </a:r>
          </a:p>
          <a:p>
            <a:pPr algn="ctr"/>
            <a:r>
              <a:rPr lang="en-US" sz="2400" b="1" dirty="0">
                <a:solidFill>
                  <a:srgbClr val="99FF99"/>
                </a:solidFill>
                <a:latin typeface="+mn-lt"/>
              </a:rPr>
              <a:t>Prayer</a:t>
            </a:r>
            <a:br>
              <a:rPr lang="en-US" sz="2400" b="1" dirty="0">
                <a:solidFill>
                  <a:srgbClr val="99FF99"/>
                </a:solidFill>
                <a:latin typeface="+mn-lt"/>
              </a:rPr>
            </a:br>
            <a:r>
              <a:rPr lang="en-US" sz="2400" dirty="0">
                <a:latin typeface="Comic Sans MS" pitchFamily="66" charset="0"/>
              </a:rPr>
              <a:t>Matthew 6:7,8</a:t>
            </a:r>
          </a:p>
          <a:p>
            <a:pPr algn="ctr"/>
            <a:r>
              <a:rPr lang="en-US" sz="2400" b="1" dirty="0">
                <a:solidFill>
                  <a:srgbClr val="99FF99"/>
                </a:solidFill>
                <a:latin typeface="+mn-lt"/>
              </a:rPr>
              <a:t>Baptism</a:t>
            </a:r>
            <a:br>
              <a:rPr lang="en-US" sz="2400" b="1" i="1" dirty="0">
                <a:latin typeface="Comic Sans MS" pitchFamily="66" charset="0"/>
              </a:rPr>
            </a:br>
            <a:r>
              <a:rPr lang="en-US" sz="2400" dirty="0">
                <a:latin typeface="Comic Sans MS" pitchFamily="66" charset="0"/>
              </a:rPr>
              <a:t>Mark 16:16; Acts 2:38; 22:16 </a:t>
            </a:r>
          </a:p>
          <a:p>
            <a:pPr algn="ctr"/>
            <a:r>
              <a:rPr lang="en-US" sz="2400" b="1" dirty="0">
                <a:solidFill>
                  <a:srgbClr val="99FF99"/>
                </a:solidFill>
                <a:latin typeface="+mn-lt"/>
              </a:rPr>
              <a:t>Obedience</a:t>
            </a:r>
            <a:br>
              <a:rPr lang="en-US" sz="2400" b="1" i="1" dirty="0">
                <a:latin typeface="Comic Sans MS" pitchFamily="66" charset="0"/>
              </a:rPr>
            </a:br>
            <a:r>
              <a:rPr lang="en-US" sz="2400" dirty="0">
                <a:latin typeface="Comic Sans MS" pitchFamily="66" charset="0"/>
              </a:rPr>
              <a:t>Matthew 19:21,22; 1 Corinthians 11:23-26; 2 Corinthians 8:24; John 14:15; 1 John 5:3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66FFFF"/>
              </a:solidFill>
              <a:effectLst/>
              <a:uLnTx/>
              <a:uFillTx/>
              <a:latin typeface="Comic Sans MS" pitchFamily="66" charset="0"/>
              <a:cs typeface="+mn-cs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04799" y="1482086"/>
            <a:ext cx="397764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i="1" dirty="0">
                <a:latin typeface="Comic Sans MS" pitchFamily="66" charset="0"/>
              </a:rPr>
              <a:t>Hebrews 12:1</a:t>
            </a:r>
          </a:p>
          <a:p>
            <a:pPr algn="ctr"/>
            <a:r>
              <a:rPr lang="en-US" sz="3600" b="1" i="1" dirty="0">
                <a:solidFill>
                  <a:srgbClr val="FFFF00"/>
                </a:solidFill>
                <a:latin typeface="+mn-lt"/>
              </a:rPr>
              <a:t>All of life is a test!</a:t>
            </a:r>
          </a:p>
          <a:p>
            <a:pPr algn="ctr"/>
            <a:r>
              <a:rPr lang="en-US" sz="3600" b="1" i="1" kern="0" dirty="0">
                <a:solidFill>
                  <a:srgbClr val="FFFF00"/>
                </a:solidFill>
                <a:latin typeface="+mn-lt"/>
                <a:cs typeface="+mn-cs"/>
              </a:rPr>
              <a:t>Have you been baptized?</a:t>
            </a:r>
          </a:p>
          <a:p>
            <a:pPr algn="ctr"/>
            <a:r>
              <a:rPr kumimoji="0" lang="en-US" sz="3600" b="1" i="1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cs typeface="+mn-cs"/>
              </a:rPr>
              <a:t>Are you passing the test of life?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B486BD9-7678-472D-9E32-1B8BAD10F0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562" y="1177785"/>
            <a:ext cx="3725278" cy="4621697"/>
          </a:xfrm>
          <a:prstGeom prst="rect">
            <a:avLst/>
          </a:prstGeom>
        </p:spPr>
      </p:pic>
    </p:spTree>
  </p:cSld>
  <p:clrMapOvr>
    <a:masterClrMapping/>
  </p:clrMapOvr>
  <p:transition spd="slow">
    <p:split orient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BDF352BF-8759-4EFF-BF72-300459E01904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753044"/>
            <a:ext cx="8229600" cy="557075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66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Copyright David E. Pratte, 2020</a:t>
            </a:r>
          </a:p>
          <a:p>
            <a:r>
              <a:rPr lang="en-US" b="1" dirty="0">
                <a:solidFill>
                  <a:srgbClr val="66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Permission is granted to display this PowerPoint under the following conditions:</a:t>
            </a:r>
          </a:p>
          <a:p>
            <a:r>
              <a:rPr lang="en-US" b="1" dirty="0">
                <a:solidFill>
                  <a:srgbClr val="66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Display the link to 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b="1" dirty="0">
                <a:solidFill>
                  <a:srgbClr val="66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Minor changes in content are permitted, but no teaching should be presented that disagrees with the teaching in the article associated with this PowerPoint on</a:t>
            </a:r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www.BibleStudyLessons.com/powerpoint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b="1" dirty="0">
                <a:solidFill>
                  <a:srgbClr val="66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In no case may a fee of any kind be charged for our PowerPoints.</a:t>
            </a:r>
          </a:p>
          <a:p>
            <a:r>
              <a:rPr lang="en-US" b="1" dirty="0">
                <a:solidFill>
                  <a:srgbClr val="66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If you have a website, please add a link to</a:t>
            </a:r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1400" dirty="0">
                <a:solidFill>
                  <a:srgbClr val="66FFFF"/>
                </a:solidFill>
              </a:rPr>
              <a:t>Scripture quotations are generally from the New King James Version (NKJV), copyright 1982, 1988 by Thomas Nelson, Inc. Used by permission. All rights reserved.</a:t>
            </a:r>
            <a:endParaRPr lang="en-US" sz="1400" b="1" dirty="0">
              <a:solidFill>
                <a:srgbClr val="66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986FCC4-11BA-4504-BE5F-5BEE72097DDE}"/>
              </a:ext>
            </a:extLst>
          </p:cNvPr>
          <p:cNvSpPr txBox="1"/>
          <p:nvPr/>
        </p:nvSpPr>
        <p:spPr>
          <a:xfrm>
            <a:off x="152400" y="6352163"/>
            <a:ext cx="269780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www.BibleStudyLessons.com</a:t>
            </a:r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020223002"/>
      </p:ext>
    </p:extLst>
  </p:cSld>
  <p:clrMapOvr>
    <a:masterClrMapping/>
  </p:clrMapOvr>
  <p:transition spd="slow">
    <p:split orient="vert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itl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ext"/>
</p:tagLst>
</file>

<file path=ppt/theme/theme1.xml><?xml version="1.0" encoding="utf-8"?>
<a:theme xmlns:a="http://schemas.openxmlformats.org/drawingml/2006/main" name="Blue-circles.per">
  <a:themeElements>
    <a:clrScheme name="Office Theme 2">
      <a:dk1>
        <a:srgbClr val="000000"/>
      </a:dk1>
      <a:lt1>
        <a:srgbClr val="FFFFFF"/>
      </a:lt1>
      <a:dk2>
        <a:srgbClr val="002456"/>
      </a:dk2>
      <a:lt2>
        <a:srgbClr val="FFFFFF"/>
      </a:lt2>
      <a:accent1>
        <a:srgbClr val="B2DEEF"/>
      </a:accent1>
      <a:accent2>
        <a:srgbClr val="BCB9EA"/>
      </a:accent2>
      <a:accent3>
        <a:srgbClr val="AAACB4"/>
      </a:accent3>
      <a:accent4>
        <a:srgbClr val="DADADA"/>
      </a:accent4>
      <a:accent5>
        <a:srgbClr val="D5ECF6"/>
      </a:accent5>
      <a:accent6>
        <a:srgbClr val="AAA7D4"/>
      </a:accent6>
      <a:hlink>
        <a:srgbClr val="A7C4F0"/>
      </a:hlink>
      <a:folHlink>
        <a:srgbClr val="D4B1EF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2456"/>
        </a:dk2>
        <a:lt2>
          <a:srgbClr val="FFFFFF"/>
        </a:lt2>
        <a:accent1>
          <a:srgbClr val="A3E0EC"/>
        </a:accent1>
        <a:accent2>
          <a:srgbClr val="B0CAF2"/>
        </a:accent2>
        <a:accent3>
          <a:srgbClr val="AAACB4"/>
        </a:accent3>
        <a:accent4>
          <a:srgbClr val="DADADA"/>
        </a:accent4>
        <a:accent5>
          <a:srgbClr val="CEEDF4"/>
        </a:accent5>
        <a:accent6>
          <a:srgbClr val="9FB7DB"/>
        </a:accent6>
        <a:hlink>
          <a:srgbClr val="BBE5EF"/>
        </a:hlink>
        <a:folHlink>
          <a:srgbClr val="C5D3F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2456"/>
        </a:dk2>
        <a:lt2>
          <a:srgbClr val="FFFFFF"/>
        </a:lt2>
        <a:accent1>
          <a:srgbClr val="B2DEEF"/>
        </a:accent1>
        <a:accent2>
          <a:srgbClr val="BCB9EA"/>
        </a:accent2>
        <a:accent3>
          <a:srgbClr val="AAACB4"/>
        </a:accent3>
        <a:accent4>
          <a:srgbClr val="DADADA"/>
        </a:accent4>
        <a:accent5>
          <a:srgbClr val="D5ECF6"/>
        </a:accent5>
        <a:accent6>
          <a:srgbClr val="AAA7D4"/>
        </a:accent6>
        <a:hlink>
          <a:srgbClr val="A7C4F0"/>
        </a:hlink>
        <a:folHlink>
          <a:srgbClr val="D4B1E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2456"/>
        </a:dk2>
        <a:lt2>
          <a:srgbClr val="FFFFFF"/>
        </a:lt2>
        <a:accent1>
          <a:srgbClr val="EFDD9B"/>
        </a:accent1>
        <a:accent2>
          <a:srgbClr val="F2C7B0"/>
        </a:accent2>
        <a:accent3>
          <a:srgbClr val="AAACB4"/>
        </a:accent3>
        <a:accent4>
          <a:srgbClr val="DADADA"/>
        </a:accent4>
        <a:accent5>
          <a:srgbClr val="F6EBCB"/>
        </a:accent5>
        <a:accent6>
          <a:srgbClr val="DBB49F"/>
        </a:accent6>
        <a:hlink>
          <a:srgbClr val="E3F3A8"/>
        </a:hlink>
        <a:folHlink>
          <a:srgbClr val="ACCBF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2456"/>
        </a:dk2>
        <a:lt2>
          <a:srgbClr val="FFFFFF"/>
        </a:lt2>
        <a:accent1>
          <a:srgbClr val="B1CBEF"/>
        </a:accent1>
        <a:accent2>
          <a:srgbClr val="EBB5D7"/>
        </a:accent2>
        <a:accent3>
          <a:srgbClr val="AAACB4"/>
        </a:accent3>
        <a:accent4>
          <a:srgbClr val="DADADA"/>
        </a:accent4>
        <a:accent5>
          <a:srgbClr val="D5E2F6"/>
        </a:accent5>
        <a:accent6>
          <a:srgbClr val="D5A4C3"/>
        </a:accent6>
        <a:hlink>
          <a:srgbClr val="EDD7B2"/>
        </a:hlink>
        <a:folHlink>
          <a:srgbClr val="E0ED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A3E0EC"/>
        </a:accent1>
        <a:accent2>
          <a:srgbClr val="B0CAF2"/>
        </a:accent2>
        <a:accent3>
          <a:srgbClr val="FFFFFF"/>
        </a:accent3>
        <a:accent4>
          <a:srgbClr val="000000"/>
        </a:accent4>
        <a:accent5>
          <a:srgbClr val="CEEDF4"/>
        </a:accent5>
        <a:accent6>
          <a:srgbClr val="9FB7DB"/>
        </a:accent6>
        <a:hlink>
          <a:srgbClr val="BBE5EF"/>
        </a:hlink>
        <a:folHlink>
          <a:srgbClr val="C5D3F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B2DEEF"/>
        </a:accent1>
        <a:accent2>
          <a:srgbClr val="BCB9EA"/>
        </a:accent2>
        <a:accent3>
          <a:srgbClr val="FFFFFF"/>
        </a:accent3>
        <a:accent4>
          <a:srgbClr val="000000"/>
        </a:accent4>
        <a:accent5>
          <a:srgbClr val="D5ECF6"/>
        </a:accent5>
        <a:accent6>
          <a:srgbClr val="AAA7D4"/>
        </a:accent6>
        <a:hlink>
          <a:srgbClr val="A7C4F0"/>
        </a:hlink>
        <a:folHlink>
          <a:srgbClr val="D4B1E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EFDD9B"/>
        </a:accent1>
        <a:accent2>
          <a:srgbClr val="F2C7B0"/>
        </a:accent2>
        <a:accent3>
          <a:srgbClr val="FFFFFF"/>
        </a:accent3>
        <a:accent4>
          <a:srgbClr val="000000"/>
        </a:accent4>
        <a:accent5>
          <a:srgbClr val="F6EBCB"/>
        </a:accent5>
        <a:accent6>
          <a:srgbClr val="DBB49F"/>
        </a:accent6>
        <a:hlink>
          <a:srgbClr val="E3F3A8"/>
        </a:hlink>
        <a:folHlink>
          <a:srgbClr val="ACCBF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B1CBEF"/>
        </a:accent1>
        <a:accent2>
          <a:srgbClr val="EBB5D7"/>
        </a:accent2>
        <a:accent3>
          <a:srgbClr val="FFFFFF"/>
        </a:accent3>
        <a:accent4>
          <a:srgbClr val="000000"/>
        </a:accent4>
        <a:accent5>
          <a:srgbClr val="D5E2F6"/>
        </a:accent5>
        <a:accent6>
          <a:srgbClr val="D5A4C3"/>
        </a:accent6>
        <a:hlink>
          <a:srgbClr val="EDD7B2"/>
        </a:hlink>
        <a:folHlink>
          <a:srgbClr val="E0EDB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 Theme 2">
      <a:dk1>
        <a:srgbClr val="000000"/>
      </a:dk1>
      <a:lt1>
        <a:srgbClr val="FFFFFF"/>
      </a:lt1>
      <a:dk2>
        <a:srgbClr val="002456"/>
      </a:dk2>
      <a:lt2>
        <a:srgbClr val="FFFFFF"/>
      </a:lt2>
      <a:accent1>
        <a:srgbClr val="B2DEEF"/>
      </a:accent1>
      <a:accent2>
        <a:srgbClr val="BCB9EA"/>
      </a:accent2>
      <a:accent3>
        <a:srgbClr val="AAACB4"/>
      </a:accent3>
      <a:accent4>
        <a:srgbClr val="DADADA"/>
      </a:accent4>
      <a:accent5>
        <a:srgbClr val="D5ECF6"/>
      </a:accent5>
      <a:accent6>
        <a:srgbClr val="AAA7D4"/>
      </a:accent6>
      <a:hlink>
        <a:srgbClr val="A7C4F0"/>
      </a:hlink>
      <a:folHlink>
        <a:srgbClr val="D4B1EF"/>
      </a:folHlink>
    </a:clrScheme>
    <a:fontScheme name="Arial-Round-Tahoma">
      <a:majorFont>
        <a:latin typeface="Arial Rounded MT Bol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2456"/>
        </a:dk2>
        <a:lt2>
          <a:srgbClr val="FFFFFF"/>
        </a:lt2>
        <a:accent1>
          <a:srgbClr val="A3E0EC"/>
        </a:accent1>
        <a:accent2>
          <a:srgbClr val="B0CAF2"/>
        </a:accent2>
        <a:accent3>
          <a:srgbClr val="AAACB4"/>
        </a:accent3>
        <a:accent4>
          <a:srgbClr val="DADADA"/>
        </a:accent4>
        <a:accent5>
          <a:srgbClr val="CEEDF4"/>
        </a:accent5>
        <a:accent6>
          <a:srgbClr val="9FB7DB"/>
        </a:accent6>
        <a:hlink>
          <a:srgbClr val="BBE5EF"/>
        </a:hlink>
        <a:folHlink>
          <a:srgbClr val="C5D3F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2456"/>
        </a:dk2>
        <a:lt2>
          <a:srgbClr val="FFFFFF"/>
        </a:lt2>
        <a:accent1>
          <a:srgbClr val="B2DEEF"/>
        </a:accent1>
        <a:accent2>
          <a:srgbClr val="BCB9EA"/>
        </a:accent2>
        <a:accent3>
          <a:srgbClr val="AAACB4"/>
        </a:accent3>
        <a:accent4>
          <a:srgbClr val="DADADA"/>
        </a:accent4>
        <a:accent5>
          <a:srgbClr val="D5ECF6"/>
        </a:accent5>
        <a:accent6>
          <a:srgbClr val="AAA7D4"/>
        </a:accent6>
        <a:hlink>
          <a:srgbClr val="A7C4F0"/>
        </a:hlink>
        <a:folHlink>
          <a:srgbClr val="D4B1E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2456"/>
        </a:dk2>
        <a:lt2>
          <a:srgbClr val="FFFFFF"/>
        </a:lt2>
        <a:accent1>
          <a:srgbClr val="EFDD9B"/>
        </a:accent1>
        <a:accent2>
          <a:srgbClr val="F2C7B0"/>
        </a:accent2>
        <a:accent3>
          <a:srgbClr val="AAACB4"/>
        </a:accent3>
        <a:accent4>
          <a:srgbClr val="DADADA"/>
        </a:accent4>
        <a:accent5>
          <a:srgbClr val="F6EBCB"/>
        </a:accent5>
        <a:accent6>
          <a:srgbClr val="DBB49F"/>
        </a:accent6>
        <a:hlink>
          <a:srgbClr val="E3F3A8"/>
        </a:hlink>
        <a:folHlink>
          <a:srgbClr val="ACCBF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2456"/>
        </a:dk2>
        <a:lt2>
          <a:srgbClr val="FFFFFF"/>
        </a:lt2>
        <a:accent1>
          <a:srgbClr val="B1CBEF"/>
        </a:accent1>
        <a:accent2>
          <a:srgbClr val="EBB5D7"/>
        </a:accent2>
        <a:accent3>
          <a:srgbClr val="AAACB4"/>
        </a:accent3>
        <a:accent4>
          <a:srgbClr val="DADADA"/>
        </a:accent4>
        <a:accent5>
          <a:srgbClr val="D5E2F6"/>
        </a:accent5>
        <a:accent6>
          <a:srgbClr val="D5A4C3"/>
        </a:accent6>
        <a:hlink>
          <a:srgbClr val="EDD7B2"/>
        </a:hlink>
        <a:folHlink>
          <a:srgbClr val="E0ED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A3E0EC"/>
        </a:accent1>
        <a:accent2>
          <a:srgbClr val="B0CAF2"/>
        </a:accent2>
        <a:accent3>
          <a:srgbClr val="FFFFFF"/>
        </a:accent3>
        <a:accent4>
          <a:srgbClr val="000000"/>
        </a:accent4>
        <a:accent5>
          <a:srgbClr val="CEEDF4"/>
        </a:accent5>
        <a:accent6>
          <a:srgbClr val="9FB7DB"/>
        </a:accent6>
        <a:hlink>
          <a:srgbClr val="BBE5EF"/>
        </a:hlink>
        <a:folHlink>
          <a:srgbClr val="C5D3F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B2DEEF"/>
        </a:accent1>
        <a:accent2>
          <a:srgbClr val="BCB9EA"/>
        </a:accent2>
        <a:accent3>
          <a:srgbClr val="FFFFFF"/>
        </a:accent3>
        <a:accent4>
          <a:srgbClr val="000000"/>
        </a:accent4>
        <a:accent5>
          <a:srgbClr val="D5ECF6"/>
        </a:accent5>
        <a:accent6>
          <a:srgbClr val="AAA7D4"/>
        </a:accent6>
        <a:hlink>
          <a:srgbClr val="A7C4F0"/>
        </a:hlink>
        <a:folHlink>
          <a:srgbClr val="D4B1E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EFDD9B"/>
        </a:accent1>
        <a:accent2>
          <a:srgbClr val="F2C7B0"/>
        </a:accent2>
        <a:accent3>
          <a:srgbClr val="FFFFFF"/>
        </a:accent3>
        <a:accent4>
          <a:srgbClr val="000000"/>
        </a:accent4>
        <a:accent5>
          <a:srgbClr val="F6EBCB"/>
        </a:accent5>
        <a:accent6>
          <a:srgbClr val="DBB49F"/>
        </a:accent6>
        <a:hlink>
          <a:srgbClr val="E3F3A8"/>
        </a:hlink>
        <a:folHlink>
          <a:srgbClr val="ACCBF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B1CBEF"/>
        </a:accent1>
        <a:accent2>
          <a:srgbClr val="EBB5D7"/>
        </a:accent2>
        <a:accent3>
          <a:srgbClr val="FFFFFF"/>
        </a:accent3>
        <a:accent4>
          <a:srgbClr val="000000"/>
        </a:accent4>
        <a:accent5>
          <a:srgbClr val="D5E2F6"/>
        </a:accent5>
        <a:accent6>
          <a:srgbClr val="D5A4C3"/>
        </a:accent6>
        <a:hlink>
          <a:srgbClr val="EDD7B2"/>
        </a:hlink>
        <a:folHlink>
          <a:srgbClr val="E0EDB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Blue-circles.per</Template>
  <TotalTime>195</TotalTime>
  <Words>731</Words>
  <Application>Microsoft Office PowerPoint</Application>
  <PresentationFormat>On-screen Show (4:3)</PresentationFormat>
  <Paragraphs>83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Tahoma</vt:lpstr>
      <vt:lpstr>Arial Rounded MT Bold</vt:lpstr>
      <vt:lpstr>Comic Sans MS</vt:lpstr>
      <vt:lpstr>Blue-circles.per</vt:lpstr>
      <vt:lpstr>Office Theme</vt:lpstr>
      <vt:lpstr>Does God Test Us Today?</vt:lpstr>
      <vt:lpstr>Examples of Good Tests</vt:lpstr>
      <vt:lpstr>Old Testament Passages</vt:lpstr>
      <vt:lpstr>Old Testament Examples</vt:lpstr>
      <vt:lpstr>Old Testament Examples</vt:lpstr>
      <vt:lpstr>Old Testament Examples</vt:lpstr>
      <vt:lpstr>New Testament Passages</vt:lpstr>
      <vt:lpstr>Ways God Tests People</vt:lpstr>
      <vt:lpstr>PowerPoint Presentation</vt:lpstr>
      <vt:lpstr>PowerPoint Presentation</vt:lpstr>
    </vt:vector>
  </TitlesOfParts>
  <Company>Pratte Publications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Does God Test People Today? Is This Like Satan's Temptations? PowerPoint slides and charts</dc:title>
  <dc:subject>God tested Abraham and other faithful servants. Does God still test people today? If so, how does the differ from temptations from Satan? PowerPoint slides and charts</dc:subject>
  <dc:creator>David E. Pratte</dc:creator>
  <cp:keywords>religion, Bible, testing, temptation, tempting, God, Satan, Abraham, suffering, hardship, persecution, obedience, baptism, prayer, discipline, affliction, choices,  - David E. Pratte; www.biblestudylessons.com</cp:keywords>
  <cp:lastModifiedBy>David Pratte</cp:lastModifiedBy>
  <cp:revision>124</cp:revision>
  <dcterms:created xsi:type="dcterms:W3CDTF">2011-10-29T21:09:27Z</dcterms:created>
  <dcterms:modified xsi:type="dcterms:W3CDTF">2022-01-25T20:07:35Z</dcterms:modified>
</cp:coreProperties>
</file>