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4">
  <p:sldMasterIdLst>
    <p:sldMasterId id="2147483648" r:id="rId1"/>
  </p:sldMasterIdLst>
  <p:notesMasterIdLst>
    <p:notesMasterId r:id="rId106"/>
  </p:notesMasterIdLst>
  <p:sldIdLst>
    <p:sldId id="257" r:id="rId2"/>
    <p:sldId id="258" r:id="rId3"/>
    <p:sldId id="256" r:id="rId4"/>
    <p:sldId id="334" r:id="rId5"/>
    <p:sldId id="319" r:id="rId6"/>
    <p:sldId id="339" r:id="rId7"/>
    <p:sldId id="405" r:id="rId8"/>
    <p:sldId id="341" r:id="rId9"/>
    <p:sldId id="338" r:id="rId10"/>
    <p:sldId id="362" r:id="rId11"/>
    <p:sldId id="364" r:id="rId12"/>
    <p:sldId id="363" r:id="rId13"/>
    <p:sldId id="365" r:id="rId14"/>
    <p:sldId id="367" r:id="rId15"/>
    <p:sldId id="368" r:id="rId16"/>
    <p:sldId id="369" r:id="rId17"/>
    <p:sldId id="370" r:id="rId18"/>
    <p:sldId id="407" r:id="rId19"/>
    <p:sldId id="406" r:id="rId20"/>
    <p:sldId id="428" r:id="rId21"/>
    <p:sldId id="371" r:id="rId22"/>
    <p:sldId id="408" r:id="rId23"/>
    <p:sldId id="414" r:id="rId24"/>
    <p:sldId id="409" r:id="rId25"/>
    <p:sldId id="410" r:id="rId26"/>
    <p:sldId id="416" r:id="rId27"/>
    <p:sldId id="417" r:id="rId28"/>
    <p:sldId id="418" r:id="rId29"/>
    <p:sldId id="419" r:id="rId30"/>
    <p:sldId id="420" r:id="rId31"/>
    <p:sldId id="421" r:id="rId32"/>
    <p:sldId id="422" r:id="rId33"/>
    <p:sldId id="423" r:id="rId34"/>
    <p:sldId id="424" r:id="rId35"/>
    <p:sldId id="425" r:id="rId36"/>
    <p:sldId id="426" r:id="rId37"/>
    <p:sldId id="427" r:id="rId38"/>
    <p:sldId id="411" r:id="rId39"/>
    <p:sldId id="430" r:id="rId40"/>
    <p:sldId id="429" r:id="rId41"/>
    <p:sldId id="432" r:id="rId42"/>
    <p:sldId id="431" r:id="rId43"/>
    <p:sldId id="433" r:id="rId44"/>
    <p:sldId id="434" r:id="rId45"/>
    <p:sldId id="436" r:id="rId46"/>
    <p:sldId id="435" r:id="rId47"/>
    <p:sldId id="438" r:id="rId48"/>
    <p:sldId id="437" r:id="rId49"/>
    <p:sldId id="440" r:id="rId50"/>
    <p:sldId id="439" r:id="rId51"/>
    <p:sldId id="441" r:id="rId52"/>
    <p:sldId id="442" r:id="rId53"/>
    <p:sldId id="448" r:id="rId54"/>
    <p:sldId id="444" r:id="rId55"/>
    <p:sldId id="449" r:id="rId56"/>
    <p:sldId id="445" r:id="rId57"/>
    <p:sldId id="450" r:id="rId58"/>
    <p:sldId id="446" r:id="rId59"/>
    <p:sldId id="451" r:id="rId60"/>
    <p:sldId id="447" r:id="rId61"/>
    <p:sldId id="453" r:id="rId62"/>
    <p:sldId id="454" r:id="rId63"/>
    <p:sldId id="443" r:id="rId64"/>
    <p:sldId id="455" r:id="rId65"/>
    <p:sldId id="457" r:id="rId66"/>
    <p:sldId id="458" r:id="rId67"/>
    <p:sldId id="459" r:id="rId68"/>
    <p:sldId id="456" r:id="rId69"/>
    <p:sldId id="461" r:id="rId70"/>
    <p:sldId id="463" r:id="rId71"/>
    <p:sldId id="464" r:id="rId72"/>
    <p:sldId id="466" r:id="rId73"/>
    <p:sldId id="465" r:id="rId74"/>
    <p:sldId id="469" r:id="rId75"/>
    <p:sldId id="467" r:id="rId76"/>
    <p:sldId id="479" r:id="rId77"/>
    <p:sldId id="473" r:id="rId78"/>
    <p:sldId id="474" r:id="rId79"/>
    <p:sldId id="476" r:id="rId80"/>
    <p:sldId id="475" r:id="rId81"/>
    <p:sldId id="470" r:id="rId82"/>
    <p:sldId id="477" r:id="rId83"/>
    <p:sldId id="478" r:id="rId84"/>
    <p:sldId id="482" r:id="rId85"/>
    <p:sldId id="480" r:id="rId86"/>
    <p:sldId id="483" r:id="rId87"/>
    <p:sldId id="481" r:id="rId88"/>
    <p:sldId id="460" r:id="rId89"/>
    <p:sldId id="485" r:id="rId90"/>
    <p:sldId id="487" r:id="rId91"/>
    <p:sldId id="486" r:id="rId92"/>
    <p:sldId id="484" r:id="rId93"/>
    <p:sldId id="490" r:id="rId94"/>
    <p:sldId id="488" r:id="rId95"/>
    <p:sldId id="489" r:id="rId96"/>
    <p:sldId id="491" r:id="rId97"/>
    <p:sldId id="496" r:id="rId98"/>
    <p:sldId id="493" r:id="rId99"/>
    <p:sldId id="495" r:id="rId100"/>
    <p:sldId id="492" r:id="rId101"/>
    <p:sldId id="494" r:id="rId102"/>
    <p:sldId id="501" r:id="rId103"/>
    <p:sldId id="502" r:id="rId104"/>
    <p:sldId id="342" r:id="rId105"/>
  </p:sldIdLst>
  <p:sldSz cx="12192000" cy="6858000"/>
  <p:notesSz cx="7010400" cy="9296400"/>
  <p:embeddedFontLst>
    <p:embeddedFont>
      <p:font typeface="Algerian" panose="04020705040A02060702" pitchFamily="82" charset="0"/>
      <p:regular r:id="rId107"/>
    </p:embeddedFont>
    <p:embeddedFont>
      <p:font typeface="Arial Black" panose="020B0A04020102090204" pitchFamily="34" charset="0"/>
      <p:bold r:id="rId108"/>
      <p:italic r:id="rId109"/>
    </p:embeddedFont>
    <p:embeddedFont>
      <p:font typeface="Barbie" panose="00000500000000000000" pitchFamily="2" charset="0"/>
      <p:italic r:id="rId110"/>
    </p:embeddedFont>
    <p:embeddedFont>
      <p:font typeface="Bookman Old Style" panose="02050604050505020204" pitchFamily="18" charset="0"/>
      <p:regular r:id="rId111"/>
      <p:bold r:id="rId112"/>
      <p:italic r:id="rId113"/>
      <p:boldItalic r:id="rId114"/>
    </p:embeddedFont>
    <p:embeddedFont>
      <p:font typeface="Calibri" panose="020F0502020204030204" pitchFamily="34" charset="0"/>
      <p:regular r:id="rId115"/>
      <p:bold r:id="rId116"/>
      <p:italic r:id="rId117"/>
      <p:boldItalic r:id="rId118"/>
    </p:embeddedFont>
    <p:embeddedFont>
      <p:font typeface="Comic Sans MS" panose="030F0702030302020204" pitchFamily="66" charset="0"/>
      <p:regular r:id="rId119"/>
      <p:bold r:id="rId120"/>
      <p:italic r:id="rId121"/>
      <p:boldItalic r:id="rId122"/>
    </p:embeddedFont>
    <p:embeddedFont>
      <p:font typeface="Cooper Black" panose="0208090404030B020404" pitchFamily="18" charset="0"/>
      <p:regular r:id="rId123"/>
    </p:embeddedFont>
    <p:embeddedFont>
      <p:font typeface="Georgia" panose="02040502050405020303" pitchFamily="18" charset="0"/>
      <p:regular r:id="rId124"/>
      <p:bold r:id="rId125"/>
      <p:italic r:id="rId126"/>
      <p:boldItalic r:id="rId127"/>
    </p:embeddedFont>
    <p:embeddedFont>
      <p:font typeface="Tahoma" panose="020B0604030504040204" pitchFamily="34" charset="0"/>
      <p:regular r:id="rId128"/>
      <p:bold r:id="rId129"/>
    </p:embeddedFont>
    <p:embeddedFont>
      <p:font typeface="Trebuchet MS" panose="020B0603020202020204" pitchFamily="34" charset="0"/>
      <p:regular r:id="rId130"/>
      <p:bold r:id="rId131"/>
      <p:italic r:id="rId132"/>
      <p:boldItalic r:id="rId133"/>
    </p:embeddedFont>
    <p:embeddedFont>
      <p:font typeface="VAG Round" panose="040B7200000000000000" pitchFamily="82" charset="0"/>
      <p:regular r:id="rId134"/>
    </p:embeddedFont>
  </p:embeddedFontLst>
  <p:defaultTextStyle>
    <a:defPPr>
      <a:defRPr lang="en-US"/>
    </a:defPPr>
    <a:lvl1pPr algn="ctr" rtl="0" fontAlgn="base">
      <a:spcBef>
        <a:spcPct val="0"/>
      </a:spcBef>
      <a:spcAft>
        <a:spcPct val="0"/>
      </a:spcAft>
      <a:defRPr sz="3600" kern="1200">
        <a:solidFill>
          <a:schemeClr val="tx2"/>
        </a:solidFill>
        <a:latin typeface="Cooper Black" pitchFamily="2" charset="0"/>
        <a:ea typeface="+mn-ea"/>
        <a:cs typeface="+mn-cs"/>
      </a:defRPr>
    </a:lvl1pPr>
    <a:lvl2pPr marL="457200" algn="ctr" rtl="0" fontAlgn="base">
      <a:spcBef>
        <a:spcPct val="0"/>
      </a:spcBef>
      <a:spcAft>
        <a:spcPct val="0"/>
      </a:spcAft>
      <a:defRPr sz="3600" kern="1200">
        <a:solidFill>
          <a:schemeClr val="tx2"/>
        </a:solidFill>
        <a:latin typeface="Cooper Black" pitchFamily="2" charset="0"/>
        <a:ea typeface="+mn-ea"/>
        <a:cs typeface="+mn-cs"/>
      </a:defRPr>
    </a:lvl2pPr>
    <a:lvl3pPr marL="914400" algn="ctr" rtl="0" fontAlgn="base">
      <a:spcBef>
        <a:spcPct val="0"/>
      </a:spcBef>
      <a:spcAft>
        <a:spcPct val="0"/>
      </a:spcAft>
      <a:defRPr sz="3600" kern="1200">
        <a:solidFill>
          <a:schemeClr val="tx2"/>
        </a:solidFill>
        <a:latin typeface="Cooper Black" pitchFamily="2" charset="0"/>
        <a:ea typeface="+mn-ea"/>
        <a:cs typeface="+mn-cs"/>
      </a:defRPr>
    </a:lvl3pPr>
    <a:lvl4pPr marL="1371600" algn="ctr" rtl="0" fontAlgn="base">
      <a:spcBef>
        <a:spcPct val="0"/>
      </a:spcBef>
      <a:spcAft>
        <a:spcPct val="0"/>
      </a:spcAft>
      <a:defRPr sz="3600" kern="1200">
        <a:solidFill>
          <a:schemeClr val="tx2"/>
        </a:solidFill>
        <a:latin typeface="Cooper Black" pitchFamily="2" charset="0"/>
        <a:ea typeface="+mn-ea"/>
        <a:cs typeface="+mn-cs"/>
      </a:defRPr>
    </a:lvl4pPr>
    <a:lvl5pPr marL="1828800" algn="ctr" rtl="0" fontAlgn="base">
      <a:spcBef>
        <a:spcPct val="0"/>
      </a:spcBef>
      <a:spcAft>
        <a:spcPct val="0"/>
      </a:spcAft>
      <a:defRPr sz="3600" kern="1200">
        <a:solidFill>
          <a:schemeClr val="tx2"/>
        </a:solidFill>
        <a:latin typeface="Cooper Black" pitchFamily="2" charset="0"/>
        <a:ea typeface="+mn-ea"/>
        <a:cs typeface="+mn-cs"/>
      </a:defRPr>
    </a:lvl5pPr>
    <a:lvl6pPr marL="2286000" algn="l" defTabSz="914400" rtl="0" eaLnBrk="1" latinLnBrk="0" hangingPunct="1">
      <a:defRPr sz="3600" kern="1200">
        <a:solidFill>
          <a:schemeClr val="tx2"/>
        </a:solidFill>
        <a:latin typeface="Cooper Black" pitchFamily="2" charset="0"/>
        <a:ea typeface="+mn-ea"/>
        <a:cs typeface="+mn-cs"/>
      </a:defRPr>
    </a:lvl6pPr>
    <a:lvl7pPr marL="2743200" algn="l" defTabSz="914400" rtl="0" eaLnBrk="1" latinLnBrk="0" hangingPunct="1">
      <a:defRPr sz="3600" kern="1200">
        <a:solidFill>
          <a:schemeClr val="tx2"/>
        </a:solidFill>
        <a:latin typeface="Cooper Black" pitchFamily="2" charset="0"/>
        <a:ea typeface="+mn-ea"/>
        <a:cs typeface="+mn-cs"/>
      </a:defRPr>
    </a:lvl7pPr>
    <a:lvl8pPr marL="3200400" algn="l" defTabSz="914400" rtl="0" eaLnBrk="1" latinLnBrk="0" hangingPunct="1">
      <a:defRPr sz="3600" kern="1200">
        <a:solidFill>
          <a:schemeClr val="tx2"/>
        </a:solidFill>
        <a:latin typeface="Cooper Black" pitchFamily="2" charset="0"/>
        <a:ea typeface="+mn-ea"/>
        <a:cs typeface="+mn-cs"/>
      </a:defRPr>
    </a:lvl8pPr>
    <a:lvl9pPr marL="3657600" algn="l" defTabSz="914400" rtl="0" eaLnBrk="1" latinLnBrk="0" hangingPunct="1">
      <a:defRPr sz="3600" kern="1200">
        <a:solidFill>
          <a:schemeClr val="tx2"/>
        </a:solidFill>
        <a:latin typeface="Cooper Black" pitchFamily="2"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vid Pratte" initials="DP" lastIdx="1" clrIdx="0">
    <p:extLst>
      <p:ext uri="{19B8F6BF-5375-455C-9EA6-DF929625EA0E}">
        <p15:presenceInfo xmlns:p15="http://schemas.microsoft.com/office/powerpoint/2012/main" userId="b025c337b1ca126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00"/>
    <a:srgbClr val="000066"/>
    <a:srgbClr val="3333FF"/>
    <a:srgbClr val="004A82"/>
    <a:srgbClr val="3072C2"/>
    <a:srgbClr val="009200"/>
    <a:srgbClr val="009A00"/>
    <a:srgbClr val="000099"/>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042" autoAdjust="0"/>
    <p:restoredTop sz="92308" autoAdjust="0"/>
  </p:normalViewPr>
  <p:slideViewPr>
    <p:cSldViewPr showGuides="1">
      <p:cViewPr varScale="1">
        <p:scale>
          <a:sx n="58" d="100"/>
          <a:sy n="58" d="100"/>
        </p:scale>
        <p:origin x="62" y="31"/>
      </p:cViewPr>
      <p:guideLst>
        <p:guide orient="horz" pos="2160"/>
        <p:guide pos="3840"/>
      </p:guideLst>
    </p:cSldViewPr>
  </p:slideViewPr>
  <p:notesTextViewPr>
    <p:cViewPr>
      <p:scale>
        <a:sx n="100" d="100"/>
        <a:sy n="100" d="100"/>
      </p:scale>
      <p:origin x="0" y="0"/>
    </p:cViewPr>
  </p:notesTextViewPr>
  <p:sorterViewPr>
    <p:cViewPr varScale="1">
      <p:scale>
        <a:sx n="1" d="1"/>
        <a:sy n="1" d="1"/>
      </p:scale>
      <p:origin x="0" y="-1755"/>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11.fntdata"/><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font" Target="fonts/font1.fntdata"/><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17.fntdata"/><Relationship Id="rId128" Type="http://schemas.openxmlformats.org/officeDocument/2006/relationships/font" Target="fonts/font22.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font" Target="fonts/font7.fntdata"/><Relationship Id="rId118" Type="http://schemas.openxmlformats.org/officeDocument/2006/relationships/font" Target="fonts/font12.fntdata"/><Relationship Id="rId134" Type="http://schemas.openxmlformats.org/officeDocument/2006/relationships/font" Target="fonts/font28.fntdata"/><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font" Target="fonts/font2.fntdata"/><Relationship Id="rId124" Type="http://schemas.openxmlformats.org/officeDocument/2006/relationships/font" Target="fonts/font18.fntdata"/><Relationship Id="rId129" Type="http://schemas.openxmlformats.org/officeDocument/2006/relationships/font" Target="fonts/font23.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font" Target="fonts/font8.fntdata"/><Relationship Id="rId119" Type="http://schemas.openxmlformats.org/officeDocument/2006/relationships/font" Target="fonts/font13.fntdata"/><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24.fntdata"/><Relationship Id="rId135" Type="http://schemas.openxmlformats.org/officeDocument/2006/relationships/commentAuthors" Target="commentAuthor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font" Target="fonts/font3.fntdata"/><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14.fntdata"/><Relationship Id="rId125" Type="http://schemas.openxmlformats.org/officeDocument/2006/relationships/font" Target="fonts/font19.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font" Target="fonts/font4.fntdata"/><Relationship Id="rId115" Type="http://schemas.openxmlformats.org/officeDocument/2006/relationships/font" Target="fonts/font9.fntdata"/><Relationship Id="rId131" Type="http://schemas.openxmlformats.org/officeDocument/2006/relationships/font" Target="fonts/font25.fntdata"/><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2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15.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font" Target="fonts/font10.fntdata"/><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font" Target="fonts/font5.fntdata"/><Relationship Id="rId132" Type="http://schemas.openxmlformats.org/officeDocument/2006/relationships/font" Target="fonts/font26.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notesMaster" Target="notesMasters/notesMaster1.xml"/><Relationship Id="rId127" Type="http://schemas.openxmlformats.org/officeDocument/2006/relationships/font" Target="fonts/font21.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font" Target="fonts/font6.fntdata"/><Relationship Id="rId133" Type="http://schemas.openxmlformats.org/officeDocument/2006/relationships/font" Target="fonts/font2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8AE7724-F89D-434E-875D-CE2B3B36F62C}" type="datetimeFigureOut">
              <a:rPr lang="en-US" smtClean="0"/>
              <a:pPr/>
              <a:t>10/6/22</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A791749-5BC2-43B7-B2AD-DDDAC45E00F5}"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p:txBody>
          <a:bodyPr/>
          <a:lstStyle>
            <a:lvl1pPr>
              <a:defRPr/>
            </a:lvl1pPr>
          </a:lstStyle>
          <a:p>
            <a:r>
              <a:rPr lang="en-US"/>
              <a:t>Click to edit Master title style</a:t>
            </a:r>
          </a:p>
        </p:txBody>
      </p:sp>
      <p:sp>
        <p:nvSpPr>
          <p:cNvPr id="4099" name="Rectangle 3"/>
          <p:cNvSpPr>
            <a:spLocks noGrp="1" noChangeArrowheads="1"/>
          </p:cNvSpPr>
          <p:nvPr>
            <p:ph type="subTitle" idx="1"/>
          </p:nvPr>
        </p:nvSpPr>
        <p:spPr>
          <a:xfrm>
            <a:off x="912285" y="1279526"/>
            <a:ext cx="10365316" cy="5027613"/>
          </a:xfrm>
        </p:spPr>
        <p:txBody>
          <a:bodyPr/>
          <a:lstStyle>
            <a:lvl1pPr>
              <a:defRPr sz="2400" b="0"/>
            </a:lvl1pPr>
            <a:lvl2pPr marL="168275" lvl="1" indent="339725" algn="l">
              <a:defRPr sz="2200"/>
            </a:lvl2pPr>
            <a:lvl3pPr marL="906463" lvl="2" indent="-284163">
              <a:defRPr sz="2200"/>
            </a:lvl3pPr>
            <a:lvl4pPr marL="1477963" lvl="3" indent="-457200">
              <a:defRPr/>
            </a:lvl4pPr>
            <a:lvl5pPr marL="2049463" lvl="4" indent="-457200">
              <a:defRPr/>
            </a:lvl5pPr>
          </a:lstStyle>
          <a:p>
            <a:r>
              <a:rPr lang="en-US"/>
              <a:t>Click to edit Master subtitle style</a:t>
            </a:r>
          </a:p>
        </p:txBody>
      </p:sp>
      <p:sp>
        <p:nvSpPr>
          <p:cNvPr id="4100" name="Rectangle 4"/>
          <p:cNvSpPr>
            <a:spLocks noGrp="1" noChangeArrowheads="1"/>
          </p:cNvSpPr>
          <p:nvPr>
            <p:ph type="dt" sz="half" idx="2"/>
          </p:nvPr>
        </p:nvSpPr>
        <p:spPr/>
        <p:txBody>
          <a:bodyPr/>
          <a:lstStyle>
            <a:lvl1pPr>
              <a:defRPr>
                <a:solidFill>
                  <a:schemeClr val="tx1"/>
                </a:solidFill>
              </a:defRPr>
            </a:lvl1pPr>
          </a:lstStyle>
          <a:p>
            <a:endParaRPr lang="en-US" dirty="0"/>
          </a:p>
        </p:txBody>
      </p:sp>
      <p:sp>
        <p:nvSpPr>
          <p:cNvPr id="4101" name="Rectangle 5"/>
          <p:cNvSpPr>
            <a:spLocks noGrp="1" noChangeArrowheads="1"/>
          </p:cNvSpPr>
          <p:nvPr>
            <p:ph type="ftr" sz="quarter" idx="3"/>
          </p:nvPr>
        </p:nvSpPr>
        <p:spPr/>
        <p:txBody>
          <a:bodyPr/>
          <a:lstStyle>
            <a:lvl1pPr>
              <a:defRPr>
                <a:solidFill>
                  <a:schemeClr val="tx1"/>
                </a:solidFill>
              </a:defRPr>
            </a:lvl1pPr>
          </a:lstStyle>
          <a:p>
            <a:endParaRPr lang="en-US" dirty="0"/>
          </a:p>
        </p:txBody>
      </p:sp>
      <p:sp>
        <p:nvSpPr>
          <p:cNvPr id="4102" name="Rectangle 6"/>
          <p:cNvSpPr>
            <a:spLocks noGrp="1" noChangeArrowheads="1"/>
          </p:cNvSpPr>
          <p:nvPr>
            <p:ph type="sldNum" sz="quarter" idx="4"/>
          </p:nvPr>
        </p:nvSpPr>
        <p:spPr/>
        <p:txBody>
          <a:bodyPr/>
          <a:lstStyle>
            <a:lvl1pPr>
              <a:defRPr>
                <a:solidFill>
                  <a:schemeClr val="tx1"/>
                </a:solidFill>
              </a:defRPr>
            </a:lvl1pPr>
          </a:lstStyle>
          <a:p>
            <a:fld id="{8E1F2048-3D42-407A-9D28-C83CBC387D44}"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FDF92636-9D43-48C2-9413-C1B4AECB7D8A}"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39F7CAC6-6D5F-4690-8F3F-253CE573C944}"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79526"/>
            <a:ext cx="5080000"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CE6DED69-2848-454A-A3E5-CA18CCA62AA0}"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020474DC-4236-4098-A9FD-F54F53D0CAC9}"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33C5AEBF-944A-4F68-9707-0F0B9747D760}"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AC6272D9-EC81-4C08-AA85-7246CFBD000E}"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6BBB3E24-8372-419E-A57C-424937A78349}"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3363DB0-0B75-4BD8-9C8C-8CA294036356}"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AF6CDE35-B606-46E7-B573-8D32A650BC57}"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547688"/>
            <a:ext cx="2590800" cy="57594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547688"/>
            <a:ext cx="7569200" cy="5759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4DECE27E-C1DD-47DD-8654-BD4CC06692CE}" type="slidenum">
              <a:rPr lang="en-US"/>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547689"/>
            <a:ext cx="10363200" cy="593725"/>
          </a:xfrm>
          <a:prstGeom prst="rect">
            <a:avLst/>
          </a:prstGeom>
          <a:noFill/>
          <a:ln w="9525">
            <a:solidFill>
              <a:srgbClr val="00FFFF"/>
            </a:solid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914400" y="1279526"/>
            <a:ext cx="10363200" cy="502761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bg1"/>
                </a:solidFill>
                <a:latin typeface="Times New Roman" pitchFamily="18" charset="0"/>
              </a:defRPr>
            </a:lvl1pPr>
          </a:lstStyle>
          <a:p>
            <a:endParaRPr lang="en-US" dirty="0"/>
          </a:p>
        </p:txBody>
      </p:sp>
      <p:sp>
        <p:nvSpPr>
          <p:cNvPr id="1029" name="Rectangle 5"/>
          <p:cNvSpPr>
            <a:spLocks noGrp="1" noChangeArrowheads="1"/>
          </p:cNvSpPr>
          <p:nvPr>
            <p:ph type="ftr" sz="quarter" idx="3"/>
          </p:nvPr>
        </p:nvSpPr>
        <p:spPr bwMode="auto">
          <a:xfrm>
            <a:off x="4165600" y="6397625"/>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chemeClr val="bg1"/>
                </a:solidFill>
                <a:latin typeface="Times New Roman" pitchFamily="18" charset="0"/>
              </a:defRPr>
            </a:lvl1pPr>
          </a:lstStyle>
          <a:p>
            <a:endParaRPr lang="en-US" dirty="0"/>
          </a:p>
        </p:txBody>
      </p:sp>
      <p:sp>
        <p:nvSpPr>
          <p:cNvPr id="1030" name="Rectangle 6"/>
          <p:cNvSpPr>
            <a:spLocks noGrp="1" noChangeArrowheads="1"/>
          </p:cNvSpPr>
          <p:nvPr>
            <p:ph type="sldNum" sz="quarter" idx="4"/>
          </p:nvPr>
        </p:nvSpPr>
        <p:spPr bwMode="auto">
          <a:xfrm>
            <a:off x="8737600" y="6397625"/>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latin typeface="Times New Roman" pitchFamily="18" charset="0"/>
              </a:defRPr>
            </a:lvl1pPr>
          </a:lstStyle>
          <a:p>
            <a:fld id="{ADD9027C-462F-4D67-AD24-58FA963681BA}" type="slidenum">
              <a:rPr lang="en-US"/>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p:titleStyle>
    <p:body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hyperlink" Target="https://www.biblestudylessons.com/powerpoint" TargetMode="External"/><Relationship Id="rId2" Type="http://schemas.openxmlformats.org/officeDocument/2006/relationships/hyperlink" Target="https://www.biblestudylessons.com/" TargetMode="External"/><Relationship Id="rId1" Type="http://schemas.openxmlformats.org/officeDocument/2006/relationships/slideLayout" Target="../slideLayouts/slideLayout2.xml"/><Relationship Id="rId4" Type="http://schemas.openxmlformats.org/officeDocument/2006/relationships/hyperlink" Target="http://www.biblestudylesso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7"/>
          <p:cNvSpPr>
            <a:spLocks noChangeArrowheads="1"/>
          </p:cNvSpPr>
          <p:nvPr/>
        </p:nvSpPr>
        <p:spPr bwMode="auto">
          <a:xfrm>
            <a:off x="0" y="0"/>
            <a:ext cx="12192000" cy="6858000"/>
          </a:xfrm>
          <a:prstGeom prst="rect">
            <a:avLst/>
          </a:prstGeom>
          <a:solidFill>
            <a:srgbClr val="000000"/>
          </a:solidFill>
          <a:ln w="9525">
            <a:noFill/>
            <a:miter lim="800000"/>
            <a:headEnd/>
            <a:tailEnd/>
          </a:ln>
        </p:spPr>
        <p:txBody>
          <a:bodyPr wrap="none" anchor="ctr"/>
          <a:lstStyle/>
          <a:p>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67E058A-BE83-4555-A4E2-607B76F51D22}"/>
              </a:ext>
            </a:extLst>
          </p:cNvPr>
          <p:cNvSpPr txBox="1"/>
          <p:nvPr/>
        </p:nvSpPr>
        <p:spPr>
          <a:xfrm>
            <a:off x="6248400" y="1300878"/>
            <a:ext cx="3581400" cy="2585323"/>
          </a:xfrm>
          <a:prstGeom prst="rect">
            <a:avLst/>
          </a:prstGeom>
          <a:gradFill flip="none" rotWithShape="1">
            <a:gsLst>
              <a:gs pos="0">
                <a:srgbClr val="000066"/>
              </a:gs>
              <a:gs pos="55000">
                <a:srgbClr val="3333FF"/>
              </a:gs>
              <a:gs pos="100000">
                <a:srgbClr val="000066"/>
              </a:gs>
            </a:gsLst>
            <a:path path="rect">
              <a:fillToRect l="100000" t="100000"/>
            </a:path>
            <a:tileRect r="-100000" b="-100000"/>
          </a:gradFill>
          <a:ln w="41275" cmpd="thickThin">
            <a:solidFill>
              <a:schemeClr val="tx2"/>
            </a:solidFill>
          </a:ln>
          <a:effectLst>
            <a:outerShdw blurRad="165100" dist="254000" dir="2700000" algn="tl" rotWithShape="0">
              <a:schemeClr val="accent1">
                <a:lumMod val="10000"/>
                <a:alpha val="40000"/>
              </a:schemeClr>
            </a:outerShdw>
          </a:effectLst>
          <a:scene3d>
            <a:camera prst="orthographicFront"/>
            <a:lightRig rig="threePt" dir="t"/>
          </a:scene3d>
          <a:sp3d>
            <a:bevelT w="196850" h="190500"/>
          </a:sp3d>
        </p:spPr>
        <p:txBody>
          <a:bodyPr wrap="square" rtlCol="0">
            <a:spAutoFit/>
          </a:bodyPr>
          <a:lstStyle/>
          <a:p>
            <a:pPr algn="ctr"/>
            <a:r>
              <a:rPr lang="en-US" sz="5400" dirty="0">
                <a:latin typeface="Barbie" panose="00000500000000000000" pitchFamily="2" charset="0"/>
              </a:rPr>
              <a:t>Video Bible Study</a:t>
            </a:r>
          </a:p>
          <a:p>
            <a:pPr algn="ctr"/>
            <a:r>
              <a:rPr lang="en-US" sz="5400" dirty="0">
                <a:latin typeface="Barbie" panose="00000500000000000000" pitchFamily="2" charset="0"/>
              </a:rPr>
              <a:t>Lessons</a:t>
            </a:r>
          </a:p>
        </p:txBody>
      </p:sp>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4" name="TextBox 3">
            <a:extLst>
              <a:ext uri="{FF2B5EF4-FFF2-40B4-BE49-F238E27FC236}">
                <a16:creationId xmlns:a16="http://schemas.microsoft.com/office/drawing/2014/main" id="{B86E8D83-9758-44FF-9C1A-A68FB7EDFCEF}"/>
              </a:ext>
            </a:extLst>
          </p:cNvPr>
          <p:cNvSpPr txBox="1"/>
          <p:nvPr/>
        </p:nvSpPr>
        <p:spPr>
          <a:xfrm>
            <a:off x="3886200" y="5786736"/>
            <a:ext cx="4572000" cy="461665"/>
          </a:xfrm>
          <a:prstGeom prst="rect">
            <a:avLst/>
          </a:prstGeom>
          <a:noFill/>
        </p:spPr>
        <p:txBody>
          <a:bodyPr wrap="square" rtlCol="0">
            <a:spAutoFit/>
          </a:bodyPr>
          <a:lstStyle/>
          <a:p>
            <a:pPr algn="ctr"/>
            <a:r>
              <a:rPr lang="en-US" sz="2400" b="1" dirty="0">
                <a:latin typeface="+mn-lt"/>
              </a:rPr>
              <a:t>www.gospelway.com</a:t>
            </a:r>
          </a:p>
        </p:txBody>
      </p:sp>
      <p:sp>
        <p:nvSpPr>
          <p:cNvPr id="6" name="TextBox 5">
            <a:extLst>
              <a:ext uri="{FF2B5EF4-FFF2-40B4-BE49-F238E27FC236}">
                <a16:creationId xmlns:a16="http://schemas.microsoft.com/office/drawing/2014/main" id="{7E94F419-0C0B-45EA-A231-9FF958642A43}"/>
              </a:ext>
            </a:extLst>
          </p:cNvPr>
          <p:cNvSpPr txBox="1"/>
          <p:nvPr/>
        </p:nvSpPr>
        <p:spPr>
          <a:xfrm>
            <a:off x="6324600" y="4456094"/>
            <a:ext cx="3733800" cy="830997"/>
          </a:xfrm>
          <a:prstGeom prst="rect">
            <a:avLst/>
          </a:prstGeom>
          <a:noFill/>
        </p:spPr>
        <p:txBody>
          <a:bodyPr wrap="square" rtlCol="0">
            <a:spAutoFit/>
          </a:bodyPr>
          <a:lstStyle/>
          <a:p>
            <a:pPr algn="ctr"/>
            <a:r>
              <a:rPr lang="en-US" sz="2400" dirty="0">
                <a:latin typeface="Algerian" panose="04020705040A02060702" pitchFamily="82" charset="0"/>
              </a:rPr>
              <a:t>presented by </a:t>
            </a:r>
            <a:br>
              <a:rPr lang="en-US" sz="2400" dirty="0">
                <a:latin typeface="Algerian" panose="04020705040A02060702" pitchFamily="82" charset="0"/>
              </a:rPr>
            </a:br>
            <a:r>
              <a:rPr lang="en-US" sz="2400" dirty="0">
                <a:latin typeface="Algerian" panose="04020705040A02060702" pitchFamily="82" charset="0"/>
              </a:rPr>
              <a:t>David E. Pratte</a:t>
            </a:r>
          </a:p>
        </p:txBody>
      </p:sp>
    </p:spTree>
    <p:extLst>
      <p:ext uri="{BB962C8B-B14F-4D97-AF65-F5344CB8AC3E}">
        <p14:creationId xmlns:p14="http://schemas.microsoft.com/office/powerpoint/2010/main" val="151097863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8" name="TextBox 7">
            <a:extLst>
              <a:ext uri="{FF2B5EF4-FFF2-40B4-BE49-F238E27FC236}">
                <a16:creationId xmlns:a16="http://schemas.microsoft.com/office/drawing/2014/main" id="{9E487EFC-A9F8-43DA-BD7D-195687AC27D4}"/>
              </a:ext>
            </a:extLst>
          </p:cNvPr>
          <p:cNvSpPr txBox="1"/>
          <p:nvPr/>
        </p:nvSpPr>
        <p:spPr>
          <a:xfrm>
            <a:off x="3771900" y="5162490"/>
            <a:ext cx="4572000" cy="400110"/>
          </a:xfrm>
          <a:prstGeom prst="rect">
            <a:avLst/>
          </a:prstGeom>
          <a:noFill/>
        </p:spPr>
        <p:txBody>
          <a:bodyPr wrap="square" rtlCol="0">
            <a:spAutoFit/>
          </a:bodyPr>
          <a:lstStyle/>
          <a:p>
            <a:pPr algn="ctr"/>
            <a:r>
              <a:rPr lang="en-US" sz="2000" b="1" dirty="0">
                <a:latin typeface="+mn-lt"/>
              </a:rPr>
              <a:t>© Copyright David E. Pratte, 2020</a:t>
            </a:r>
          </a:p>
        </p:txBody>
      </p:sp>
      <p:sp>
        <p:nvSpPr>
          <p:cNvPr id="6" name="TextBox 5">
            <a:extLst>
              <a:ext uri="{FF2B5EF4-FFF2-40B4-BE49-F238E27FC236}">
                <a16:creationId xmlns:a16="http://schemas.microsoft.com/office/drawing/2014/main" id="{D2009373-4638-4797-9163-632DBAA3E847}"/>
              </a:ext>
            </a:extLst>
          </p:cNvPr>
          <p:cNvSpPr txBox="1"/>
          <p:nvPr/>
        </p:nvSpPr>
        <p:spPr>
          <a:xfrm>
            <a:off x="2590800" y="5725180"/>
            <a:ext cx="7010400" cy="523220"/>
          </a:xfrm>
          <a:prstGeom prst="rect">
            <a:avLst/>
          </a:prstGeom>
          <a:noFill/>
        </p:spPr>
        <p:txBody>
          <a:bodyPr wrap="square" rtlCol="0">
            <a:spAutoFit/>
          </a:bodyPr>
          <a:lstStyle/>
          <a:p>
            <a:pPr algn="ctr"/>
            <a:r>
              <a:rPr lang="en-US" sz="1400" dirty="0">
                <a:latin typeface="+mn-lt"/>
              </a:rPr>
              <a:t>Scripture quotations are generally from the New King James Version (NKJV), copyright 1982, 1988 by Thomas Nelson, Inc. used by permission. All rights reserved.</a:t>
            </a:r>
          </a:p>
        </p:txBody>
      </p:sp>
      <p:sp>
        <p:nvSpPr>
          <p:cNvPr id="11" name="TextBox 10">
            <a:extLst>
              <a:ext uri="{FF2B5EF4-FFF2-40B4-BE49-F238E27FC236}">
                <a16:creationId xmlns:a16="http://schemas.microsoft.com/office/drawing/2014/main" id="{1EB501B9-1620-4D41-BEAB-5D62324E8F19}"/>
              </a:ext>
            </a:extLst>
          </p:cNvPr>
          <p:cNvSpPr txBox="1"/>
          <p:nvPr/>
        </p:nvSpPr>
        <p:spPr>
          <a:xfrm>
            <a:off x="6248400" y="1431430"/>
            <a:ext cx="3962400" cy="1323439"/>
          </a:xfrm>
          <a:prstGeom prst="rect">
            <a:avLst/>
          </a:prstGeom>
          <a:noFill/>
        </p:spPr>
        <p:txBody>
          <a:bodyPr wrap="square" rtlCol="0">
            <a:spAutoFit/>
          </a:bodyPr>
          <a:lstStyle/>
          <a:p>
            <a:pPr algn="ctr"/>
            <a:r>
              <a:rPr lang="en-US" sz="4000" b="1" dirty="0">
                <a:solidFill>
                  <a:srgbClr val="FFFF00"/>
                </a:solidFill>
                <a:latin typeface="Bookman Old Style" panose="02050604050505020204" pitchFamily="18" charset="0"/>
              </a:rPr>
              <a:t>The Epistle of</a:t>
            </a:r>
            <a:br>
              <a:rPr lang="en-US" sz="4000" b="1" dirty="0">
                <a:solidFill>
                  <a:srgbClr val="FFFF00"/>
                </a:solidFill>
                <a:latin typeface="Bookman Old Style" panose="02050604050505020204" pitchFamily="18" charset="0"/>
              </a:rPr>
            </a:br>
            <a:r>
              <a:rPr lang="en-US" sz="4000" b="1" dirty="0">
                <a:solidFill>
                  <a:srgbClr val="FFFF00"/>
                </a:solidFill>
                <a:latin typeface="Bookman Old Style" panose="02050604050505020204" pitchFamily="18" charset="0"/>
              </a:rPr>
              <a:t>Titus</a:t>
            </a:r>
          </a:p>
        </p:txBody>
      </p:sp>
      <p:sp>
        <p:nvSpPr>
          <p:cNvPr id="7" name="TextBox 6">
            <a:extLst>
              <a:ext uri="{FF2B5EF4-FFF2-40B4-BE49-F238E27FC236}">
                <a16:creationId xmlns:a16="http://schemas.microsoft.com/office/drawing/2014/main" id="{3F1EC510-7C35-4287-BA51-03B81A035968}"/>
              </a:ext>
            </a:extLst>
          </p:cNvPr>
          <p:cNvSpPr txBox="1"/>
          <p:nvPr/>
        </p:nvSpPr>
        <p:spPr>
          <a:xfrm>
            <a:off x="6324600" y="3886201"/>
            <a:ext cx="3962400" cy="646331"/>
          </a:xfrm>
          <a:prstGeom prst="rect">
            <a:avLst/>
          </a:prstGeom>
          <a:noFill/>
        </p:spPr>
        <p:txBody>
          <a:bodyPr wrap="square" rtlCol="0">
            <a:spAutoFit/>
          </a:bodyPr>
          <a:lstStyle/>
          <a:p>
            <a:pPr algn="ctr"/>
            <a:r>
              <a:rPr lang="en-US" sz="1800" dirty="0">
                <a:latin typeface="+mn-lt"/>
              </a:rPr>
              <a:t>Thanks to Christians in the Hillcrest church for their participation.</a:t>
            </a:r>
          </a:p>
        </p:txBody>
      </p:sp>
      <p:sp>
        <p:nvSpPr>
          <p:cNvPr id="2" name="Rectangle 1">
            <a:extLst>
              <a:ext uri="{FF2B5EF4-FFF2-40B4-BE49-F238E27FC236}">
                <a16:creationId xmlns:a16="http://schemas.microsoft.com/office/drawing/2014/main" id="{7E51E8D7-C5E7-4AE9-BDEB-763BFC4C1AE9}"/>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FB7A2F4-7EDE-4644-B59D-E0D1B7DC2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95500" y="2362200"/>
            <a:ext cx="3543300" cy="2362200"/>
          </a:xfrm>
          <a:prstGeom prst="rect">
            <a:avLst/>
          </a:prstGeom>
        </p:spPr>
      </p:pic>
      <p:sp>
        <p:nvSpPr>
          <p:cNvPr id="6" name="TextBox 5">
            <a:extLst>
              <a:ext uri="{FF2B5EF4-FFF2-40B4-BE49-F238E27FC236}">
                <a16:creationId xmlns:a16="http://schemas.microsoft.com/office/drawing/2014/main" id="{D2009373-4638-4797-9163-632DBAA3E847}"/>
              </a:ext>
            </a:extLst>
          </p:cNvPr>
          <p:cNvSpPr txBox="1"/>
          <p:nvPr/>
        </p:nvSpPr>
        <p:spPr>
          <a:xfrm>
            <a:off x="2057400" y="5080338"/>
            <a:ext cx="8382000" cy="1015663"/>
          </a:xfrm>
          <a:prstGeom prst="rect">
            <a:avLst/>
          </a:prstGeom>
          <a:noFill/>
        </p:spPr>
        <p:txBody>
          <a:bodyPr wrap="square" rtlCol="0">
            <a:spAutoFit/>
          </a:bodyPr>
          <a:lstStyle/>
          <a:p>
            <a:r>
              <a:rPr lang="en-US" sz="2800" dirty="0">
                <a:latin typeface="+mn-lt"/>
              </a:rPr>
              <a:t>Available at </a:t>
            </a:r>
            <a:br>
              <a:rPr lang="en-US" dirty="0">
                <a:latin typeface="+mn-lt"/>
              </a:rPr>
            </a:br>
            <a:r>
              <a:rPr lang="en-US" sz="3200" b="1" dirty="0">
                <a:latin typeface="+mn-lt"/>
              </a:rPr>
              <a:t>www.biblestudylessons.com/classbooks</a:t>
            </a:r>
          </a:p>
        </p:txBody>
      </p:sp>
      <p:sp>
        <p:nvSpPr>
          <p:cNvPr id="11" name="TextBox 10">
            <a:extLst>
              <a:ext uri="{FF2B5EF4-FFF2-40B4-BE49-F238E27FC236}">
                <a16:creationId xmlns:a16="http://schemas.microsoft.com/office/drawing/2014/main" id="{1EB501B9-1620-4D41-BEAB-5D62324E8F19}"/>
              </a:ext>
            </a:extLst>
          </p:cNvPr>
          <p:cNvSpPr txBox="1"/>
          <p:nvPr/>
        </p:nvSpPr>
        <p:spPr>
          <a:xfrm>
            <a:off x="6248400" y="1143000"/>
            <a:ext cx="3962400" cy="3046988"/>
          </a:xfrm>
          <a:prstGeom prst="rect">
            <a:avLst/>
          </a:prstGeom>
          <a:noFill/>
        </p:spPr>
        <p:txBody>
          <a:bodyPr wrap="square" rtlCol="0">
            <a:spAutoFit/>
          </a:bodyPr>
          <a:lstStyle/>
          <a:p>
            <a:pPr algn="ctr"/>
            <a:r>
              <a:rPr lang="en-US" sz="3200" b="1" dirty="0">
                <a:solidFill>
                  <a:srgbClr val="FFFF00"/>
                </a:solidFill>
                <a:latin typeface="Bookman Old Style" panose="02050604050505020204" pitchFamily="18" charset="0"/>
              </a:rPr>
              <a:t>Bible Study Questions on the Books of </a:t>
            </a:r>
            <a:br>
              <a:rPr lang="en-US" sz="3200" b="1" dirty="0">
                <a:solidFill>
                  <a:srgbClr val="FFFF00"/>
                </a:solidFill>
                <a:latin typeface="Bookman Old Style" panose="02050604050505020204" pitchFamily="18" charset="0"/>
              </a:rPr>
            </a:br>
            <a:r>
              <a:rPr lang="en-US" sz="3200" b="1" dirty="0">
                <a:solidFill>
                  <a:srgbClr val="FFFF00"/>
                </a:solidFill>
                <a:latin typeface="Bookman Old Style" panose="02050604050505020204" pitchFamily="18" charset="0"/>
              </a:rPr>
              <a:t>1&amp;2 Timothy, Titus, &amp; Philemon</a:t>
            </a:r>
          </a:p>
        </p:txBody>
      </p:sp>
      <p:sp>
        <p:nvSpPr>
          <p:cNvPr id="7" name="Rectangle 6">
            <a:extLst>
              <a:ext uri="{FF2B5EF4-FFF2-40B4-BE49-F238E27FC236}">
                <a16:creationId xmlns:a16="http://schemas.microsoft.com/office/drawing/2014/main" id="{0B01D36C-1D15-4402-89AE-03F890554FE7}"/>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43406029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482026"/>
            <a:ext cx="8410575" cy="584775"/>
          </a:xfrm>
          <a:solidFill>
            <a:srgbClr val="000000">
              <a:alpha val="84706"/>
            </a:srgbClr>
          </a:solidFill>
        </p:spPr>
        <p:txBody>
          <a:bodyPr anchor="t" anchorCtr="0">
            <a:spAutoFit/>
          </a:bodyPr>
          <a:lstStyle/>
          <a:p>
            <a:r>
              <a:rPr lang="en-US" sz="3200" b="1" i="1" dirty="0"/>
              <a:t>Theme and Major Divisions of Titus</a:t>
            </a:r>
          </a:p>
        </p:txBody>
      </p:sp>
      <p:sp>
        <p:nvSpPr>
          <p:cNvPr id="9" name="Rectangle 3"/>
          <p:cNvSpPr txBox="1">
            <a:spLocks noChangeArrowheads="1"/>
          </p:cNvSpPr>
          <p:nvPr/>
        </p:nvSpPr>
        <p:spPr bwMode="auto">
          <a:xfrm>
            <a:off x="1447800" y="1363206"/>
            <a:ext cx="9372600" cy="3754874"/>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spcAft>
                <a:spcPts val="0"/>
              </a:spcAft>
            </a:pPr>
            <a:r>
              <a:rPr lang="en-US" sz="2800" b="1" i="1" dirty="0">
                <a:solidFill>
                  <a:srgbClr val="FFFF00"/>
                </a:solidFill>
                <a:latin typeface="+mj-lt"/>
              </a:rPr>
              <a:t>Theme: </a:t>
            </a:r>
            <a:r>
              <a:rPr lang="en-US" sz="2800" b="1" dirty="0">
                <a:effectLst/>
                <a:latin typeface="+mj-lt"/>
                <a:ea typeface="Times New Roman" panose="02020603050405020304" pitchFamily="18" charset="0"/>
                <a:cs typeface="Times New Roman" panose="02020603050405020304" pitchFamily="18" charset="0"/>
              </a:rPr>
              <a:t>Instruction to ordain elders and to teach the need for sound doctrine, moral purity, and good works</a:t>
            </a:r>
          </a:p>
          <a:p>
            <a:pPr>
              <a:spcBef>
                <a:spcPts val="1200"/>
              </a:spcBef>
              <a:spcAft>
                <a:spcPts val="0"/>
              </a:spcAft>
            </a:pPr>
            <a:r>
              <a:rPr lang="en-US" b="1" dirty="0"/>
              <a:t> </a:t>
            </a:r>
            <a:r>
              <a:rPr lang="en-US" sz="2800" b="1" i="1" dirty="0">
                <a:solidFill>
                  <a:schemeClr val="accent1"/>
                </a:solidFill>
                <a:latin typeface="Trebuchet MS" panose="020B0603020202020204" pitchFamily="34" charset="0"/>
              </a:rPr>
              <a:t>Major divisions</a:t>
            </a:r>
          </a:p>
          <a:p>
            <a:pPr marL="274320" marR="0" indent="-274320" algn="just">
              <a:spcBef>
                <a:spcPts val="1200"/>
              </a:spcBef>
              <a:spcAft>
                <a:spcPts val="0"/>
              </a:spcAft>
              <a:tabLst>
                <a:tab pos="457200" algn="l"/>
                <a:tab pos="914400" algn="l"/>
                <a:tab pos="1371600" algn="l"/>
                <a:tab pos="3246120" algn="ctr"/>
              </a:tabLst>
            </a:pPr>
            <a:r>
              <a:rPr lang="en-US" sz="2800" b="1" dirty="0">
                <a:effectLst/>
                <a:latin typeface="+mj-lt"/>
              </a:rPr>
              <a:t>Chapter 1 – Qualifications and work of elders </a:t>
            </a:r>
          </a:p>
          <a:p>
            <a:pPr marL="274320" marR="0" indent="-274320" algn="just">
              <a:spcBef>
                <a:spcPts val="1200"/>
              </a:spcBef>
              <a:spcAft>
                <a:spcPts val="0"/>
              </a:spcAft>
              <a:tabLst>
                <a:tab pos="457200" algn="l"/>
                <a:tab pos="914400" algn="l"/>
                <a:tab pos="1371600" algn="l"/>
                <a:tab pos="3246120" algn="ctr"/>
              </a:tabLst>
            </a:pPr>
            <a:r>
              <a:rPr lang="en-US" sz="2800" b="1" dirty="0">
                <a:effectLst/>
                <a:latin typeface="+mj-lt"/>
              </a:rPr>
              <a:t>Chapter 2 – Sound instruction for various groups</a:t>
            </a:r>
          </a:p>
          <a:p>
            <a:pPr marL="274320" marR="0" indent="-274320" algn="just">
              <a:spcBef>
                <a:spcPts val="1200"/>
              </a:spcBef>
              <a:spcAft>
                <a:spcPts val="0"/>
              </a:spcAft>
              <a:tabLst>
                <a:tab pos="457200" algn="l"/>
                <a:tab pos="914400" algn="l"/>
                <a:tab pos="1371600" algn="l"/>
                <a:tab pos="3246120" algn="ctr"/>
              </a:tabLst>
            </a:pPr>
            <a:r>
              <a:rPr lang="en-US" sz="2800" b="1" dirty="0">
                <a:effectLst/>
                <a:latin typeface="+mj-lt"/>
              </a:rPr>
              <a:t>Chapter 3 – Salvation should lead to good works</a:t>
            </a:r>
          </a:p>
        </p:txBody>
      </p:sp>
      <p:sp>
        <p:nvSpPr>
          <p:cNvPr id="4" name="Rectangle 3">
            <a:extLst>
              <a:ext uri="{FF2B5EF4-FFF2-40B4-BE49-F238E27FC236}">
                <a16:creationId xmlns:a16="http://schemas.microsoft.com/office/drawing/2014/main" id="{933E8469-98D7-40AE-BACC-B1A5D153D884}"/>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156737725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731212-0986-4267-9CB5-FB5B52128DA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8" name="Rectangle 2"/>
          <p:cNvSpPr>
            <a:spLocks noGrp="1" noChangeArrowheads="1"/>
          </p:cNvSpPr>
          <p:nvPr>
            <p:ph type="title"/>
          </p:nvPr>
        </p:nvSpPr>
        <p:spPr>
          <a:xfrm>
            <a:off x="1905001" y="457200"/>
            <a:ext cx="8410575" cy="584775"/>
          </a:xfrm>
          <a:solidFill>
            <a:srgbClr val="000000">
              <a:alpha val="84706"/>
            </a:srgbClr>
          </a:solidFill>
        </p:spPr>
        <p:txBody>
          <a:bodyPr anchor="t" anchorCtr="0">
            <a:spAutoFit/>
          </a:bodyPr>
          <a:lstStyle/>
          <a:p>
            <a:r>
              <a:rPr lang="en-US" sz="3200" b="1" i="1" dirty="0"/>
              <a:t>Evidence Paul Was an Apostle</a:t>
            </a:r>
          </a:p>
        </p:txBody>
      </p:sp>
      <p:sp>
        <p:nvSpPr>
          <p:cNvPr id="9" name="Rectangle 3"/>
          <p:cNvSpPr txBox="1">
            <a:spLocks noChangeArrowheads="1"/>
          </p:cNvSpPr>
          <p:nvPr/>
        </p:nvSpPr>
        <p:spPr bwMode="auto">
          <a:xfrm>
            <a:off x="609600" y="1137821"/>
            <a:ext cx="11125200" cy="5262979"/>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pPr>
              <a:spcBef>
                <a:spcPts val="1200"/>
              </a:spcBef>
            </a:pPr>
            <a:r>
              <a:rPr lang="en-US" sz="2800" b="1" dirty="0">
                <a:latin typeface="+mn-lt"/>
              </a:rPr>
              <a:t>* He claimed it </a:t>
            </a:r>
            <a:r>
              <a:rPr lang="en-US" sz="2400" dirty="0">
                <a:solidFill>
                  <a:schemeClr val="accent2"/>
                </a:solidFill>
                <a:latin typeface="Comic Sans MS" panose="030F0702030302020204" pitchFamily="66" charset="0"/>
              </a:rPr>
              <a:t>(verse 1).</a:t>
            </a:r>
          </a:p>
          <a:p>
            <a:pPr>
              <a:spcBef>
                <a:spcPts val="1200"/>
              </a:spcBef>
            </a:pPr>
            <a:r>
              <a:rPr lang="en-US" sz="2800" b="1" dirty="0">
                <a:latin typeface="+mn-lt"/>
              </a:rPr>
              <a:t>* He spoke by direct guidance of the Holy Spirit </a:t>
            </a:r>
            <a:br>
              <a:rPr lang="en-US" sz="2400" b="1" dirty="0">
                <a:latin typeface="+mn-lt"/>
              </a:rPr>
            </a:br>
            <a:r>
              <a:rPr lang="en-US" sz="2400" dirty="0">
                <a:solidFill>
                  <a:schemeClr val="accent2"/>
                </a:solidFill>
                <a:latin typeface="Comic Sans MS" panose="030F0702030302020204" pitchFamily="66" charset="0"/>
              </a:rPr>
              <a:t>(1 Corinthians 14:37; 2:10-16; Ephesians 3:3-5; 2 Corinthians 12:7-10).</a:t>
            </a:r>
          </a:p>
          <a:p>
            <a:pPr>
              <a:spcBef>
                <a:spcPts val="1200"/>
              </a:spcBef>
            </a:pPr>
            <a:r>
              <a:rPr lang="en-US" sz="2800" b="1" dirty="0">
                <a:latin typeface="+mn-lt"/>
              </a:rPr>
              <a:t>* His claim to apostleship was confirmed by miracles </a:t>
            </a:r>
            <a:br>
              <a:rPr lang="en-US" sz="2400" b="1" dirty="0">
                <a:latin typeface="+mn-lt"/>
              </a:rPr>
            </a:br>
            <a:r>
              <a:rPr lang="en-US" sz="2400" dirty="0">
                <a:solidFill>
                  <a:schemeClr val="accent2"/>
                </a:solidFill>
                <a:latin typeface="Comic Sans MS" panose="030F0702030302020204" pitchFamily="66" charset="0"/>
              </a:rPr>
              <a:t>(2 Corinthians 12:12; Acts 14:3,8-18; 13:6-12; 19:8-20).</a:t>
            </a:r>
          </a:p>
          <a:p>
            <a:pPr>
              <a:spcBef>
                <a:spcPts val="1200"/>
              </a:spcBef>
            </a:pPr>
            <a:r>
              <a:rPr lang="en-US" sz="2800" b="1" dirty="0">
                <a:latin typeface="+mn-lt"/>
              </a:rPr>
              <a:t>* He was an eyewitness of the resurrected Christ </a:t>
            </a:r>
            <a:br>
              <a:rPr lang="en-US" sz="2400" b="1" dirty="0">
                <a:latin typeface="+mn-lt"/>
              </a:rPr>
            </a:br>
            <a:r>
              <a:rPr lang="en-US" sz="2400" dirty="0">
                <a:solidFill>
                  <a:schemeClr val="accent2"/>
                </a:solidFill>
                <a:latin typeface="Comic Sans MS" panose="030F0702030302020204" pitchFamily="66" charset="0"/>
              </a:rPr>
              <a:t> (Acts 9:1-18; 22:14,15; 26:16; 1 Corinthians 15:1-8; 9:1). </a:t>
            </a:r>
          </a:p>
          <a:p>
            <a:pPr>
              <a:spcBef>
                <a:spcPts val="1200"/>
              </a:spcBef>
            </a:pPr>
            <a:r>
              <a:rPr lang="en-US" sz="2800" b="1" dirty="0">
                <a:latin typeface="+mn-lt"/>
              </a:rPr>
              <a:t>* He could lay hands on others to give them miraculous powers </a:t>
            </a:r>
            <a:br>
              <a:rPr lang="en-US" sz="2400" b="1" dirty="0">
                <a:latin typeface="+mn-lt"/>
              </a:rPr>
            </a:br>
            <a:r>
              <a:rPr lang="en-US" sz="2400" dirty="0">
                <a:solidFill>
                  <a:schemeClr val="accent2"/>
                </a:solidFill>
                <a:latin typeface="Comic Sans MS" panose="030F0702030302020204" pitchFamily="66" charset="0"/>
              </a:rPr>
              <a:t>(Acts 19:1-7; Romans 1:8-11; 2 Timothy 1:6).</a:t>
            </a:r>
          </a:p>
          <a:p>
            <a:pPr>
              <a:spcBef>
                <a:spcPts val="1200"/>
              </a:spcBef>
            </a:pPr>
            <a:r>
              <a:rPr lang="en-US" sz="2800" b="1" dirty="0">
                <a:latin typeface="+mn-lt"/>
              </a:rPr>
              <a:t>* Jesus chose him and commanded him to be a witness of His resurrection</a:t>
            </a:r>
            <a:r>
              <a:rPr lang="en-US" sz="2400" b="1" dirty="0">
                <a:latin typeface="+mn-lt"/>
              </a:rPr>
              <a:t> </a:t>
            </a:r>
            <a:r>
              <a:rPr lang="en-US" sz="2400" dirty="0">
                <a:solidFill>
                  <a:schemeClr val="accent2"/>
                </a:solidFill>
                <a:latin typeface="Comic Sans MS" panose="030F0702030302020204" pitchFamily="66" charset="0"/>
              </a:rPr>
              <a:t>(Acts 26:13-19).</a:t>
            </a:r>
          </a:p>
        </p:txBody>
      </p:sp>
    </p:spTree>
    <p:extLst>
      <p:ext uri="{BB962C8B-B14F-4D97-AF65-F5344CB8AC3E}">
        <p14:creationId xmlns:p14="http://schemas.microsoft.com/office/powerpoint/2010/main" val="208538816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457200"/>
            <a:ext cx="8410575" cy="584775"/>
          </a:xfrm>
          <a:solidFill>
            <a:srgbClr val="000000">
              <a:alpha val="84706"/>
            </a:srgbClr>
          </a:solidFill>
        </p:spPr>
        <p:txBody>
          <a:bodyPr anchor="t" anchorCtr="0">
            <a:spAutoFit/>
          </a:bodyPr>
          <a:lstStyle/>
          <a:p>
            <a:r>
              <a:rPr lang="en-US" sz="3200" b="1" i="1"/>
              <a:t>Paul’s </a:t>
            </a:r>
            <a:r>
              <a:rPr lang="en-US" sz="3200" b="1" i="1" dirty="0"/>
              <a:t>Apostleship</a:t>
            </a:r>
          </a:p>
        </p:txBody>
      </p:sp>
      <p:sp>
        <p:nvSpPr>
          <p:cNvPr id="9" name="Rectangle 3"/>
          <p:cNvSpPr txBox="1">
            <a:spLocks noChangeArrowheads="1"/>
          </p:cNvSpPr>
          <p:nvPr/>
        </p:nvSpPr>
        <p:spPr bwMode="auto">
          <a:xfrm>
            <a:off x="4495800" y="1658302"/>
            <a:ext cx="7239000" cy="3447098"/>
          </a:xfrm>
          <a:prstGeom prst="rect">
            <a:avLst/>
          </a:prstGeom>
          <a:solidFill>
            <a:srgbClr val="000000">
              <a:alpha val="62000"/>
            </a:srgbClr>
          </a:solidFill>
          <a:ln w="9525">
            <a:noFill/>
            <a:miter lim="800000"/>
            <a:headEnd/>
            <a:tailEnd/>
          </a:ln>
          <a:effectLst/>
        </p:spPr>
        <p:txBody>
          <a:bodyPr vert="horz" wrap="square" lIns="0" tIns="0" rIns="0" bIns="0" numCol="1" anchor="t" anchorCtr="0" compatLnSpc="1">
            <a:prstTxWarp prst="textNoShape">
              <a:avLst/>
            </a:prstTxWarp>
            <a:spAutoFit/>
          </a:bodyPr>
          <a:lstStyle/>
          <a:p>
            <a:r>
              <a:rPr lang="en-US" sz="2800" dirty="0">
                <a:latin typeface="+mj-lt"/>
              </a:rPr>
              <a:t>According to the </a:t>
            </a:r>
            <a:r>
              <a:rPr lang="en-US" sz="2800" b="1" i="1" dirty="0">
                <a:solidFill>
                  <a:schemeClr val="accent1"/>
                </a:solidFill>
                <a:latin typeface="+mj-lt"/>
              </a:rPr>
              <a:t>faith</a:t>
            </a:r>
            <a:r>
              <a:rPr lang="en-US" sz="2800" dirty="0">
                <a:latin typeface="+mj-lt"/>
              </a:rPr>
              <a:t> of God's </a:t>
            </a:r>
            <a:r>
              <a:rPr lang="en-US" sz="2800" b="1" i="1" dirty="0">
                <a:solidFill>
                  <a:schemeClr val="accent1"/>
                </a:solidFill>
                <a:latin typeface="+mj-lt"/>
              </a:rPr>
              <a:t>elect</a:t>
            </a:r>
            <a:r>
              <a:rPr lang="en-US" sz="2800" dirty="0">
                <a:latin typeface="+mj-lt"/>
              </a:rPr>
              <a:t> </a:t>
            </a:r>
          </a:p>
          <a:p>
            <a:r>
              <a:rPr lang="en-US" sz="2800" dirty="0">
                <a:latin typeface="+mj-lt"/>
              </a:rPr>
              <a:t>And the </a:t>
            </a:r>
            <a:r>
              <a:rPr lang="en-US" sz="2800" b="1" i="1" dirty="0">
                <a:solidFill>
                  <a:schemeClr val="accent1"/>
                </a:solidFill>
                <a:latin typeface="+mj-lt"/>
              </a:rPr>
              <a:t>acknowledgment</a:t>
            </a:r>
            <a:r>
              <a:rPr lang="en-US" sz="2800" dirty="0">
                <a:latin typeface="+mj-lt"/>
              </a:rPr>
              <a:t> of the </a:t>
            </a:r>
            <a:r>
              <a:rPr lang="en-US" sz="2800" b="1" i="1" dirty="0">
                <a:solidFill>
                  <a:schemeClr val="accent1"/>
                </a:solidFill>
                <a:latin typeface="+mj-lt"/>
              </a:rPr>
              <a:t>truth</a:t>
            </a:r>
            <a:r>
              <a:rPr lang="en-US" sz="2800" dirty="0">
                <a:latin typeface="+mj-lt"/>
              </a:rPr>
              <a:t> </a:t>
            </a:r>
            <a:br>
              <a:rPr lang="en-US" sz="2800" dirty="0">
                <a:latin typeface="+mj-lt"/>
              </a:rPr>
            </a:br>
            <a:r>
              <a:rPr lang="en-US" sz="2800" dirty="0">
                <a:latin typeface="+mj-lt"/>
              </a:rPr>
              <a:t>which accords with </a:t>
            </a:r>
            <a:r>
              <a:rPr lang="en-US" sz="2800" b="1" i="1" dirty="0">
                <a:solidFill>
                  <a:schemeClr val="accent1"/>
                </a:solidFill>
                <a:latin typeface="+mj-lt"/>
              </a:rPr>
              <a:t>godliness</a:t>
            </a:r>
          </a:p>
          <a:p>
            <a:r>
              <a:rPr lang="en-US" sz="2800" dirty="0">
                <a:latin typeface="+mj-lt"/>
              </a:rPr>
              <a:t>In </a:t>
            </a:r>
            <a:r>
              <a:rPr lang="en-US" sz="2800" b="1" i="1" dirty="0">
                <a:solidFill>
                  <a:schemeClr val="accent1"/>
                </a:solidFill>
                <a:latin typeface="+mj-lt"/>
              </a:rPr>
              <a:t>hope</a:t>
            </a:r>
            <a:r>
              <a:rPr lang="en-US" sz="2800" dirty="0">
                <a:latin typeface="+mj-lt"/>
              </a:rPr>
              <a:t> of </a:t>
            </a:r>
            <a:r>
              <a:rPr lang="en-US" sz="2800" b="1" i="1" dirty="0">
                <a:solidFill>
                  <a:schemeClr val="accent1"/>
                </a:solidFill>
                <a:latin typeface="+mj-lt"/>
              </a:rPr>
              <a:t>eternal life</a:t>
            </a:r>
          </a:p>
          <a:p>
            <a:r>
              <a:rPr lang="en-US" sz="2800" dirty="0">
                <a:latin typeface="+mj-lt"/>
              </a:rPr>
              <a:t>which God, who </a:t>
            </a:r>
            <a:r>
              <a:rPr lang="en-US" sz="2800" b="1" i="1" dirty="0">
                <a:solidFill>
                  <a:schemeClr val="accent1"/>
                </a:solidFill>
                <a:latin typeface="+mj-lt"/>
              </a:rPr>
              <a:t>cannot lie</a:t>
            </a:r>
            <a:r>
              <a:rPr lang="en-US" sz="2800" dirty="0">
                <a:latin typeface="+mj-lt"/>
              </a:rPr>
              <a:t>,</a:t>
            </a:r>
            <a:br>
              <a:rPr lang="en-US" sz="2800" dirty="0">
                <a:latin typeface="+mj-lt"/>
              </a:rPr>
            </a:br>
            <a:r>
              <a:rPr lang="en-US" sz="2800" b="1" i="1" dirty="0">
                <a:solidFill>
                  <a:schemeClr val="accent1"/>
                </a:solidFill>
                <a:latin typeface="+mj-lt"/>
              </a:rPr>
              <a:t>promised</a:t>
            </a:r>
            <a:r>
              <a:rPr lang="en-US" sz="2800" dirty="0">
                <a:latin typeface="+mj-lt"/>
              </a:rPr>
              <a:t> before time began</a:t>
            </a:r>
          </a:p>
          <a:p>
            <a:r>
              <a:rPr lang="en-US" sz="2800" dirty="0">
                <a:latin typeface="+mj-lt"/>
              </a:rPr>
              <a:t>but has in due time </a:t>
            </a:r>
            <a:r>
              <a:rPr lang="en-US" sz="2800" b="1" i="1" dirty="0">
                <a:solidFill>
                  <a:schemeClr val="accent1"/>
                </a:solidFill>
                <a:latin typeface="+mj-lt"/>
              </a:rPr>
              <a:t>manifested His word </a:t>
            </a:r>
            <a:br>
              <a:rPr lang="en-US" sz="2800" b="1" i="1" dirty="0">
                <a:solidFill>
                  <a:schemeClr val="accent1"/>
                </a:solidFill>
                <a:latin typeface="+mj-lt"/>
              </a:rPr>
            </a:br>
            <a:r>
              <a:rPr lang="en-US" sz="2800" dirty="0">
                <a:latin typeface="+mj-lt"/>
              </a:rPr>
              <a:t>through </a:t>
            </a:r>
            <a:r>
              <a:rPr lang="en-US" sz="2800" b="1" i="1" dirty="0">
                <a:solidFill>
                  <a:schemeClr val="accent1"/>
                </a:solidFill>
                <a:latin typeface="+mj-lt"/>
              </a:rPr>
              <a:t>preaching</a:t>
            </a:r>
          </a:p>
        </p:txBody>
      </p:sp>
      <p:pic>
        <p:nvPicPr>
          <p:cNvPr id="3" name="Picture 2">
            <a:extLst>
              <a:ext uri="{FF2B5EF4-FFF2-40B4-BE49-F238E27FC236}">
                <a16:creationId xmlns:a16="http://schemas.microsoft.com/office/drawing/2014/main" id="{28C22BC9-E96F-49DE-BD05-CECF7BB03F4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1" y="1470899"/>
            <a:ext cx="3124200" cy="4168854"/>
          </a:xfrm>
          <a:prstGeom prst="rect">
            <a:avLst/>
          </a:prstGeom>
        </p:spPr>
      </p:pic>
      <p:sp>
        <p:nvSpPr>
          <p:cNvPr id="5" name="Rectangle 4">
            <a:extLst>
              <a:ext uri="{FF2B5EF4-FFF2-40B4-BE49-F238E27FC236}">
                <a16:creationId xmlns:a16="http://schemas.microsoft.com/office/drawing/2014/main" id="{F6913ED7-CF5F-479D-A826-334E63989F18}"/>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31314502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 calcmode="lin" valueType="num">
                                      <p:cBhvr additive="base">
                                        <p:cTn id="31"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304801"/>
            <a:ext cx="8410575" cy="461665"/>
          </a:xfrm>
          <a:solidFill>
            <a:srgbClr val="000000">
              <a:alpha val="84706"/>
            </a:srgbClr>
          </a:solidFill>
        </p:spPr>
        <p:txBody>
          <a:bodyPr anchor="t" anchorCtr="0">
            <a:spAutoFit/>
          </a:bodyPr>
          <a:lstStyle/>
          <a:p>
            <a:r>
              <a:rPr lang="en-US" sz="2400" b="1" i="1" dirty="0"/>
              <a:t>Island of Crete</a:t>
            </a:r>
          </a:p>
        </p:txBody>
      </p:sp>
      <p:pic>
        <p:nvPicPr>
          <p:cNvPr id="3" name="Picture 2">
            <a:extLst>
              <a:ext uri="{FF2B5EF4-FFF2-40B4-BE49-F238E27FC236}">
                <a16:creationId xmlns:a16="http://schemas.microsoft.com/office/drawing/2014/main" id="{873C3761-16C5-4856-B717-5C23FB1E80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799" y="1243099"/>
            <a:ext cx="7809689" cy="5005301"/>
          </a:xfrm>
          <a:prstGeom prst="rect">
            <a:avLst/>
          </a:prstGeom>
        </p:spPr>
      </p:pic>
      <p:sp>
        <p:nvSpPr>
          <p:cNvPr id="6" name="TextBox 5">
            <a:extLst>
              <a:ext uri="{FF2B5EF4-FFF2-40B4-BE49-F238E27FC236}">
                <a16:creationId xmlns:a16="http://schemas.microsoft.com/office/drawing/2014/main" id="{418E7F5D-A815-4938-A7CF-903336724C41}"/>
              </a:ext>
            </a:extLst>
          </p:cNvPr>
          <p:cNvSpPr txBox="1"/>
          <p:nvPr/>
        </p:nvSpPr>
        <p:spPr>
          <a:xfrm>
            <a:off x="380999" y="3468469"/>
            <a:ext cx="1524001" cy="646331"/>
          </a:xfrm>
          <a:prstGeom prst="rect">
            <a:avLst/>
          </a:prstGeom>
          <a:noFill/>
        </p:spPr>
        <p:txBody>
          <a:bodyPr wrap="square" rtlCol="0">
            <a:spAutoFit/>
          </a:bodyPr>
          <a:lstStyle/>
          <a:p>
            <a:r>
              <a:rPr lang="en-US" sz="1800" dirty="0">
                <a:latin typeface="+mj-lt"/>
              </a:rPr>
              <a:t>Via </a:t>
            </a:r>
            <a:r>
              <a:rPr lang="en-US" sz="1800" dirty="0" err="1">
                <a:latin typeface="+mj-lt"/>
              </a:rPr>
              <a:t>BibleMapper</a:t>
            </a:r>
            <a:endParaRPr lang="en-US" sz="1800" dirty="0">
              <a:latin typeface="+mj-lt"/>
            </a:endParaRPr>
          </a:p>
        </p:txBody>
      </p:sp>
      <p:sp>
        <p:nvSpPr>
          <p:cNvPr id="5" name="Rectangle 4">
            <a:extLst>
              <a:ext uri="{FF2B5EF4-FFF2-40B4-BE49-F238E27FC236}">
                <a16:creationId xmlns:a16="http://schemas.microsoft.com/office/drawing/2014/main" id="{16FD69B3-977C-4F43-A130-60027E556550}"/>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7414907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1905001" y="228601"/>
            <a:ext cx="8410575" cy="461665"/>
          </a:xfrm>
          <a:solidFill>
            <a:srgbClr val="000000">
              <a:alpha val="84706"/>
            </a:srgbClr>
          </a:solidFill>
        </p:spPr>
        <p:txBody>
          <a:bodyPr anchor="t" anchorCtr="0">
            <a:spAutoFit/>
          </a:bodyPr>
          <a:lstStyle/>
          <a:p>
            <a:r>
              <a:rPr lang="en-US" sz="2400" b="1" i="1"/>
              <a:t>Bay </a:t>
            </a:r>
            <a:r>
              <a:rPr lang="en-US" sz="2400" b="1" i="1" dirty="0"/>
              <a:t>on the Island of Crete</a:t>
            </a:r>
          </a:p>
        </p:txBody>
      </p:sp>
      <p:sp>
        <p:nvSpPr>
          <p:cNvPr id="10" name="Rectangle 2">
            <a:extLst>
              <a:ext uri="{FF2B5EF4-FFF2-40B4-BE49-F238E27FC236}">
                <a16:creationId xmlns:a16="http://schemas.microsoft.com/office/drawing/2014/main" id="{906614A1-F883-4882-A9E5-F94643E4453B}"/>
              </a:ext>
            </a:extLst>
          </p:cNvPr>
          <p:cNvSpPr txBox="1">
            <a:spLocks noChangeArrowheads="1"/>
          </p:cNvSpPr>
          <p:nvPr/>
        </p:nvSpPr>
        <p:spPr bwMode="auto">
          <a:xfrm>
            <a:off x="152400" y="3657600"/>
            <a:ext cx="2667000" cy="990600"/>
          </a:xfrm>
          <a:prstGeom prst="rect">
            <a:avLst/>
          </a:prstGeom>
          <a:solidFill>
            <a:srgbClr val="000000">
              <a:alpha val="84706"/>
            </a:srgbClr>
          </a:solidFill>
          <a:ln w="9525">
            <a:solidFill>
              <a:srgbClr val="00FFFF"/>
            </a:solidFill>
            <a:miter lim="800000"/>
            <a:headEnd/>
            <a:tailEnd/>
          </a:ln>
          <a:effectLst/>
        </p:spPr>
        <p:txBody>
          <a:bodyPr vert="horz" wrap="square" lIns="91440" tIns="45720" rIns="91440" bIns="45720" numCol="1" anchor="t"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1400" i="1" kern="0" dirty="0"/>
              <a:t>Photo credit: Olaf </a:t>
            </a:r>
            <a:r>
              <a:rPr lang="en-US" sz="1400" i="1" kern="0" dirty="0" err="1"/>
              <a:t>Tausch</a:t>
            </a:r>
            <a:r>
              <a:rPr lang="en-US" sz="1400" i="1" kern="0" dirty="0"/>
              <a:t> distributed under GNU FDL version 1.2 via Wikimedia Commons</a:t>
            </a:r>
          </a:p>
        </p:txBody>
      </p:sp>
      <p:pic>
        <p:nvPicPr>
          <p:cNvPr id="3" name="Picture 2">
            <a:extLst>
              <a:ext uri="{FF2B5EF4-FFF2-40B4-BE49-F238E27FC236}">
                <a16:creationId xmlns:a16="http://schemas.microsoft.com/office/drawing/2014/main" id="{FCE1A22B-A274-4F20-B3A7-074B1E49AD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1800" y="1066800"/>
            <a:ext cx="7203506" cy="5400376"/>
          </a:xfrm>
          <a:prstGeom prst="rect">
            <a:avLst/>
          </a:prstGeom>
        </p:spPr>
      </p:pic>
      <p:sp>
        <p:nvSpPr>
          <p:cNvPr id="5" name="Rectangle 4">
            <a:extLst>
              <a:ext uri="{FF2B5EF4-FFF2-40B4-BE49-F238E27FC236}">
                <a16:creationId xmlns:a16="http://schemas.microsoft.com/office/drawing/2014/main" id="{A786FEA9-04BD-46BB-AA59-974650B1AB71}"/>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2084238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CC5FD74-B4E2-4305-8D6F-FEAE84267C0C}"/>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Terms for Elders</a:t>
            </a:r>
          </a:p>
        </p:txBody>
      </p:sp>
      <p:sp>
        <p:nvSpPr>
          <p:cNvPr id="7" name="Rectangle 3">
            <a:extLst>
              <a:ext uri="{FF2B5EF4-FFF2-40B4-BE49-F238E27FC236}">
                <a16:creationId xmlns:a16="http://schemas.microsoft.com/office/drawing/2014/main" id="{B0058D04-2268-4369-821F-8A4B30153A95}"/>
              </a:ext>
            </a:extLst>
          </p:cNvPr>
          <p:cNvSpPr txBox="1">
            <a:spLocks noChangeArrowheads="1"/>
          </p:cNvSpPr>
          <p:nvPr/>
        </p:nvSpPr>
        <p:spPr bwMode="auto">
          <a:xfrm>
            <a:off x="3733800" y="1295400"/>
            <a:ext cx="7772400" cy="424731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rgbClr val="FFFF66"/>
                </a:solidFill>
                <a:cs typeface="Arial" charset="0"/>
              </a:rPr>
              <a:t>BISHOPS (Overseers)</a:t>
            </a:r>
            <a:br>
              <a:rPr lang="en-US" b="0" kern="0" dirty="0">
                <a:solidFill>
                  <a:srgbClr val="FFFF66"/>
                </a:solidFill>
                <a:latin typeface="Cooper Black" pitchFamily="2" charset="0"/>
                <a:cs typeface="Arial" charset="0"/>
              </a:rPr>
            </a:br>
            <a:r>
              <a:rPr lang="en-US" sz="2400" kern="0" dirty="0">
                <a:solidFill>
                  <a:schemeClr val="accent2"/>
                </a:solidFill>
                <a:latin typeface="Comic Sans MS" panose="030F0702030302020204" pitchFamily="66" charset="0"/>
                <a:cs typeface="Arial" charset="0"/>
              </a:rPr>
              <a:t>Acts 20:28; I Tim. 3:1,2; Phil. 1:1; I Peter 5:2</a:t>
            </a:r>
            <a:br>
              <a:rPr lang="en-US" sz="2400" kern="0" dirty="0">
                <a:latin typeface="VAG Round" pitchFamily="82" charset="0"/>
                <a:cs typeface="Arial" charset="0"/>
              </a:rPr>
            </a:br>
            <a:r>
              <a:rPr lang="en-US" sz="2400" kern="0" dirty="0">
                <a:latin typeface="VAG Round" pitchFamily="82" charset="0"/>
                <a:cs typeface="Arial" charset="0"/>
              </a:rPr>
              <a:t>"overseer ... guardian, or superintendent“ - Thayer</a:t>
            </a:r>
            <a:r>
              <a:rPr lang="en-US" sz="2000" kern="0" dirty="0">
                <a:latin typeface="VAG Round" pitchFamily="82" charset="0"/>
              </a:rPr>
              <a:t> </a:t>
            </a:r>
          </a:p>
          <a:p>
            <a:r>
              <a:rPr lang="en-US" kern="0" dirty="0">
                <a:solidFill>
                  <a:srgbClr val="FFFF66"/>
                </a:solidFill>
                <a:cs typeface="Arial" charset="0"/>
              </a:rPr>
              <a:t>ELDERS (Presbyters)</a:t>
            </a:r>
            <a:br>
              <a:rPr lang="en-US" b="0" kern="0" dirty="0">
                <a:solidFill>
                  <a:srgbClr val="FFFF66"/>
                </a:solidFill>
                <a:latin typeface="Cooper Black" pitchFamily="2" charset="0"/>
                <a:cs typeface="Arial" charset="0"/>
              </a:rPr>
            </a:br>
            <a:r>
              <a:rPr lang="en-US" sz="2400" kern="0" dirty="0">
                <a:solidFill>
                  <a:schemeClr val="accent2"/>
                </a:solidFill>
                <a:latin typeface="Comic Sans MS" panose="030F0702030302020204" pitchFamily="66" charset="0"/>
                <a:cs typeface="Arial" charset="0"/>
              </a:rPr>
              <a:t>Acts 14:23; 20:17; I Peter 5:1; I Tim. 4:14</a:t>
            </a:r>
            <a:br>
              <a:rPr lang="en-US" sz="2400" kern="0" dirty="0">
                <a:latin typeface="VAG Round" pitchFamily="82" charset="0"/>
                <a:cs typeface="Arial" charset="0"/>
              </a:rPr>
            </a:br>
            <a:r>
              <a:rPr lang="en-US" sz="2400" kern="0" dirty="0">
                <a:latin typeface="VAG Round" pitchFamily="82" charset="0"/>
                <a:cs typeface="Arial" charset="0"/>
              </a:rPr>
              <a:t>"a term of rank or office ... those who presided over the (churches)" -- Thayer</a:t>
            </a:r>
            <a:r>
              <a:rPr lang="en-US" sz="2400" kern="0" dirty="0">
                <a:latin typeface="VAG Round" pitchFamily="82" charset="0"/>
              </a:rPr>
              <a:t> </a:t>
            </a:r>
          </a:p>
          <a:p>
            <a:r>
              <a:rPr lang="en-US" kern="0" dirty="0">
                <a:solidFill>
                  <a:srgbClr val="FFFF66"/>
                </a:solidFill>
                <a:cs typeface="Arial" charset="0"/>
              </a:rPr>
              <a:t>PASTORS (Shepherds)</a:t>
            </a:r>
            <a:br>
              <a:rPr lang="en-US" b="0" kern="0" dirty="0">
                <a:solidFill>
                  <a:srgbClr val="FFFF66"/>
                </a:solidFill>
                <a:latin typeface="Cooper Black" pitchFamily="2" charset="0"/>
                <a:cs typeface="Arial" charset="0"/>
              </a:rPr>
            </a:br>
            <a:r>
              <a:rPr lang="en-US" sz="2400" kern="0" dirty="0">
                <a:solidFill>
                  <a:schemeClr val="accent2"/>
                </a:solidFill>
                <a:latin typeface="Comic Sans MS" panose="030F0702030302020204" pitchFamily="66" charset="0"/>
                <a:cs typeface="Arial" charset="0"/>
              </a:rPr>
              <a:t>Eph. 4:11; (Acts 20:28; I Peter 5:2)</a:t>
            </a:r>
            <a:br>
              <a:rPr lang="en-US" sz="2400" kern="0" dirty="0">
                <a:latin typeface="VAG Round" pitchFamily="82" charset="0"/>
                <a:cs typeface="Arial" charset="0"/>
              </a:rPr>
            </a:br>
            <a:r>
              <a:rPr lang="en-US" sz="2400" kern="0" dirty="0">
                <a:latin typeface="VAG Round" pitchFamily="82" charset="0"/>
                <a:cs typeface="Arial" charset="0"/>
              </a:rPr>
              <a:t>"a shepherd ... the presiding officer, manager, director, of any assembly" -- Thayer</a:t>
            </a:r>
            <a:r>
              <a:rPr lang="en-US" sz="2400" kern="0" dirty="0">
                <a:latin typeface="VAG Round" pitchFamily="82" charset="0"/>
              </a:rPr>
              <a:t> </a:t>
            </a:r>
          </a:p>
        </p:txBody>
      </p:sp>
      <p:pic>
        <p:nvPicPr>
          <p:cNvPr id="3" name="Picture 2">
            <a:extLst>
              <a:ext uri="{FF2B5EF4-FFF2-40B4-BE49-F238E27FC236}">
                <a16:creationId xmlns:a16="http://schemas.microsoft.com/office/drawing/2014/main" id="{4B985DF9-37F0-4891-B0B9-51F476EA3B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057400"/>
            <a:ext cx="2725009" cy="3200400"/>
          </a:xfrm>
          <a:prstGeom prst="rect">
            <a:avLst/>
          </a:prstGeom>
        </p:spPr>
      </p:pic>
      <p:sp>
        <p:nvSpPr>
          <p:cNvPr id="5" name="Rectangle 4">
            <a:extLst>
              <a:ext uri="{FF2B5EF4-FFF2-40B4-BE49-F238E27FC236}">
                <a16:creationId xmlns:a16="http://schemas.microsoft.com/office/drawing/2014/main" id="{1CD96B0E-60EF-49C3-8641-2128CD7D7F64}"/>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74065061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F688561D-0FAE-4F2E-947F-194F3EA0B1A3}"/>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Different Terms: Same Work</a:t>
            </a:r>
          </a:p>
        </p:txBody>
      </p:sp>
      <p:sp>
        <p:nvSpPr>
          <p:cNvPr id="8" name="Rectangle 3">
            <a:extLst>
              <a:ext uri="{FF2B5EF4-FFF2-40B4-BE49-F238E27FC236}">
                <a16:creationId xmlns:a16="http://schemas.microsoft.com/office/drawing/2014/main" id="{BABB2467-5630-49C4-9F23-DD4C3035A992}"/>
              </a:ext>
            </a:extLst>
          </p:cNvPr>
          <p:cNvSpPr txBox="1">
            <a:spLocks noChangeArrowheads="1"/>
          </p:cNvSpPr>
          <p:nvPr/>
        </p:nvSpPr>
        <p:spPr bwMode="auto">
          <a:xfrm>
            <a:off x="3962400" y="1600200"/>
            <a:ext cx="6248400" cy="473975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rgbClr val="FFFF66"/>
                </a:solidFill>
                <a:cs typeface="Arial" charset="0"/>
              </a:rPr>
              <a:t>Acts 20:17,28</a:t>
            </a:r>
          </a:p>
          <a:p>
            <a:pPr lvl="1"/>
            <a:r>
              <a:rPr lang="en-US" sz="2800" kern="0" dirty="0">
                <a:cs typeface="Arial" charset="0"/>
              </a:rPr>
              <a:t>Verse 17 - Elders</a:t>
            </a:r>
            <a:br>
              <a:rPr lang="en-US" sz="2800" kern="0" dirty="0">
                <a:cs typeface="Arial" charset="0"/>
              </a:rPr>
            </a:br>
            <a:r>
              <a:rPr lang="en-US" sz="2800" kern="0" dirty="0">
                <a:cs typeface="Arial" charset="0"/>
              </a:rPr>
              <a:t>Verse 28 - Overseers/bishops </a:t>
            </a:r>
            <a:br>
              <a:rPr lang="en-US" sz="2800" kern="0" dirty="0">
                <a:cs typeface="Arial" charset="0"/>
              </a:rPr>
            </a:br>
            <a:r>
              <a:rPr lang="en-US" sz="2800" kern="0" dirty="0">
                <a:cs typeface="Arial" charset="0"/>
              </a:rPr>
              <a:t>Verse 28 - Shepherd (pastor) the flock</a:t>
            </a:r>
            <a:r>
              <a:rPr lang="en-US" sz="2800" kern="0" dirty="0"/>
              <a:t> </a:t>
            </a:r>
          </a:p>
          <a:p>
            <a:r>
              <a:rPr lang="en-US" kern="0" dirty="0">
                <a:solidFill>
                  <a:srgbClr val="FFFF66"/>
                </a:solidFill>
                <a:cs typeface="Arial" charset="0"/>
              </a:rPr>
              <a:t>Titus 1:5-9</a:t>
            </a:r>
          </a:p>
          <a:p>
            <a:pPr lvl="1"/>
            <a:r>
              <a:rPr lang="en-US" sz="2800" kern="0" dirty="0">
                <a:cs typeface="Arial" charset="0"/>
              </a:rPr>
              <a:t>Verse 5 - Elders</a:t>
            </a:r>
          </a:p>
          <a:p>
            <a:pPr lvl="1"/>
            <a:r>
              <a:rPr lang="en-US" sz="2800" kern="0" dirty="0">
                <a:cs typeface="Arial" charset="0"/>
              </a:rPr>
              <a:t>Verse 7 - Bishop</a:t>
            </a:r>
            <a:r>
              <a:rPr lang="en-US" sz="2800" kern="0" dirty="0"/>
              <a:t> </a:t>
            </a:r>
          </a:p>
          <a:p>
            <a:r>
              <a:rPr lang="en-US" kern="0" dirty="0">
                <a:solidFill>
                  <a:srgbClr val="FFFF66"/>
                </a:solidFill>
                <a:cs typeface="Arial" charset="0"/>
              </a:rPr>
              <a:t>1 Peter 5:1-3</a:t>
            </a:r>
          </a:p>
          <a:p>
            <a:pPr lvl="1"/>
            <a:r>
              <a:rPr lang="en-US" sz="2800" kern="0" dirty="0">
                <a:cs typeface="Arial" charset="0"/>
              </a:rPr>
              <a:t>Verse1 - Elders</a:t>
            </a:r>
          </a:p>
          <a:p>
            <a:pPr lvl="1"/>
            <a:r>
              <a:rPr lang="en-US" sz="2800" kern="0" dirty="0">
                <a:cs typeface="Arial" charset="0"/>
              </a:rPr>
              <a:t>Verse 2 - Shepherd (pastor)</a:t>
            </a:r>
          </a:p>
          <a:p>
            <a:pPr lvl="1"/>
            <a:r>
              <a:rPr lang="en-US" sz="2800" kern="0" dirty="0"/>
              <a:t> Verse 2 - Overseers (bishops)</a:t>
            </a:r>
          </a:p>
        </p:txBody>
      </p:sp>
      <p:pic>
        <p:nvPicPr>
          <p:cNvPr id="6" name="Picture 5">
            <a:extLst>
              <a:ext uri="{FF2B5EF4-FFF2-40B4-BE49-F238E27FC236}">
                <a16:creationId xmlns:a16="http://schemas.microsoft.com/office/drawing/2014/main" id="{320EFA96-2D1B-495D-A989-7CD34E586A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057400"/>
            <a:ext cx="2725009" cy="3200400"/>
          </a:xfrm>
          <a:prstGeom prst="rect">
            <a:avLst/>
          </a:prstGeom>
        </p:spPr>
      </p:pic>
      <p:sp>
        <p:nvSpPr>
          <p:cNvPr id="7" name="Rectangle 6">
            <a:extLst>
              <a:ext uri="{FF2B5EF4-FFF2-40B4-BE49-F238E27FC236}">
                <a16:creationId xmlns:a16="http://schemas.microsoft.com/office/drawing/2014/main" id="{9900165A-9F04-4276-8227-0F9A35B149E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163006740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E2BCF86C-A03A-4CA0-924E-55CB83991AE8}"/>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The Work of Elders</a:t>
            </a:r>
          </a:p>
        </p:txBody>
      </p:sp>
      <p:sp>
        <p:nvSpPr>
          <p:cNvPr id="13" name="Rectangle 3">
            <a:extLst>
              <a:ext uri="{FF2B5EF4-FFF2-40B4-BE49-F238E27FC236}">
                <a16:creationId xmlns:a16="http://schemas.microsoft.com/office/drawing/2014/main" id="{DB687BB4-68C5-4300-9C6A-10531E957E9A}"/>
              </a:ext>
            </a:extLst>
          </p:cNvPr>
          <p:cNvSpPr txBox="1">
            <a:spLocks noChangeArrowheads="1"/>
          </p:cNvSpPr>
          <p:nvPr/>
        </p:nvSpPr>
        <p:spPr bwMode="auto">
          <a:xfrm>
            <a:off x="685800" y="1699260"/>
            <a:ext cx="7010400" cy="393954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rgbClr val="FFFF66"/>
                </a:solidFill>
                <a:cs typeface="Arial" charset="0"/>
              </a:rPr>
              <a:t>Set Good Examples</a:t>
            </a:r>
          </a:p>
          <a:p>
            <a:pPr lvl="1"/>
            <a:r>
              <a:rPr lang="en-US" sz="2400" kern="0" dirty="0">
                <a:solidFill>
                  <a:schemeClr val="accent2"/>
                </a:solidFill>
                <a:latin typeface="Comic Sans MS" panose="030F0702030302020204" pitchFamily="66" charset="0"/>
                <a:cs typeface="Arial" charset="0"/>
              </a:rPr>
              <a:t>1 Peter 5:2,3</a:t>
            </a:r>
            <a:r>
              <a:rPr lang="en-US" sz="2400" kern="0" dirty="0">
                <a:solidFill>
                  <a:schemeClr val="accent2"/>
                </a:solidFill>
                <a:latin typeface="Comic Sans MS" panose="030F0702030302020204" pitchFamily="66" charset="0"/>
              </a:rPr>
              <a:t>; Acts 20:28-30; Hebrews 13:7</a:t>
            </a:r>
          </a:p>
          <a:p>
            <a:r>
              <a:rPr lang="en-US" kern="0" dirty="0">
                <a:solidFill>
                  <a:srgbClr val="FFFF66"/>
                </a:solidFill>
                <a:cs typeface="Arial" charset="0"/>
              </a:rPr>
              <a:t>Watch for Members’ Souls</a:t>
            </a:r>
          </a:p>
          <a:p>
            <a:pPr lvl="1"/>
            <a:r>
              <a:rPr lang="en-US" sz="2400" kern="0" dirty="0">
                <a:solidFill>
                  <a:schemeClr val="accent2"/>
                </a:solidFill>
                <a:latin typeface="Comic Sans MS" panose="030F0702030302020204" pitchFamily="66" charset="0"/>
                <a:cs typeface="Arial" charset="0"/>
              </a:rPr>
              <a:t>Hebrews 13:17; Acts 20:28ff; Titus 1:9ff</a:t>
            </a:r>
            <a:r>
              <a:rPr lang="en-US" sz="2400" kern="0" dirty="0">
                <a:solidFill>
                  <a:schemeClr val="accent2"/>
                </a:solidFill>
                <a:latin typeface="Comic Sans MS" panose="030F0702030302020204" pitchFamily="66" charset="0"/>
              </a:rPr>
              <a:t> </a:t>
            </a:r>
          </a:p>
          <a:p>
            <a:r>
              <a:rPr lang="en-US" kern="0" dirty="0">
                <a:solidFill>
                  <a:srgbClr val="FFFF66"/>
                </a:solidFill>
                <a:cs typeface="Arial" charset="0"/>
              </a:rPr>
              <a:t>Teach Truth/Rebuke Error</a:t>
            </a:r>
          </a:p>
          <a:p>
            <a:pPr lvl="1"/>
            <a:r>
              <a:rPr lang="en-US" sz="2400" kern="0" dirty="0">
                <a:solidFill>
                  <a:schemeClr val="accent2"/>
                </a:solidFill>
                <a:latin typeface="Comic Sans MS" panose="030F0702030302020204" pitchFamily="66" charset="0"/>
                <a:cs typeface="Arial" charset="0"/>
              </a:rPr>
              <a:t>1 Peter 5:2; Acts 20:28; Hebrews 13:7; </a:t>
            </a:r>
            <a:br>
              <a:rPr lang="en-US" sz="2400" kern="0" dirty="0">
                <a:solidFill>
                  <a:schemeClr val="accent2"/>
                </a:solidFill>
                <a:latin typeface="Comic Sans MS" panose="030F0702030302020204" pitchFamily="66" charset="0"/>
                <a:cs typeface="Arial" charset="0"/>
              </a:rPr>
            </a:br>
            <a:r>
              <a:rPr lang="en-US" sz="2400" kern="0" dirty="0">
                <a:solidFill>
                  <a:schemeClr val="accent2"/>
                </a:solidFill>
                <a:latin typeface="Comic Sans MS" panose="030F0702030302020204" pitchFamily="66" charset="0"/>
                <a:cs typeface="Arial" charset="0"/>
              </a:rPr>
              <a:t>1 Thess. 5:12; 1 Tim. 3:2; Titus 1:9ff</a:t>
            </a:r>
          </a:p>
          <a:p>
            <a:r>
              <a:rPr lang="en-US" kern="0" dirty="0">
                <a:solidFill>
                  <a:srgbClr val="FFFF66"/>
                </a:solidFill>
                <a:cs typeface="Arial" charset="0"/>
              </a:rPr>
              <a:t>Oversee/Rule Local Church</a:t>
            </a:r>
          </a:p>
          <a:p>
            <a:pPr lvl="1"/>
            <a:r>
              <a:rPr lang="en-US" sz="2400" kern="0" dirty="0">
                <a:solidFill>
                  <a:schemeClr val="accent2"/>
                </a:solidFill>
                <a:latin typeface="Comic Sans MS" panose="030F0702030302020204" pitchFamily="66" charset="0"/>
              </a:rPr>
              <a:t>Acts 20:28; </a:t>
            </a:r>
            <a:r>
              <a:rPr lang="en-US" sz="2400" kern="0" dirty="0">
                <a:solidFill>
                  <a:schemeClr val="accent2"/>
                </a:solidFill>
                <a:latin typeface="Comic Sans MS" panose="030F0702030302020204" pitchFamily="66" charset="0"/>
                <a:cs typeface="Arial" charset="0"/>
              </a:rPr>
              <a:t>1 Peter 5:2</a:t>
            </a:r>
            <a:r>
              <a:rPr lang="en-US" sz="2400" kern="0" dirty="0">
                <a:solidFill>
                  <a:schemeClr val="accent2"/>
                </a:solidFill>
                <a:latin typeface="Comic Sans MS" panose="030F0702030302020204" pitchFamily="66" charset="0"/>
              </a:rPr>
              <a:t>; 1 Timothy 5:17; Hebrews 13:7,17; Titus 1:7</a:t>
            </a:r>
          </a:p>
        </p:txBody>
      </p:sp>
      <p:pic>
        <p:nvPicPr>
          <p:cNvPr id="3" name="Picture 2">
            <a:extLst>
              <a:ext uri="{FF2B5EF4-FFF2-40B4-BE49-F238E27FC236}">
                <a16:creationId xmlns:a16="http://schemas.microsoft.com/office/drawing/2014/main" id="{A8F7FC91-F572-4B39-85DF-EA8F2911902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2680" y="2514600"/>
            <a:ext cx="3417320" cy="2286000"/>
          </a:xfrm>
          <a:prstGeom prst="rect">
            <a:avLst/>
          </a:prstGeom>
        </p:spPr>
      </p:pic>
      <p:sp>
        <p:nvSpPr>
          <p:cNvPr id="5" name="Rectangle 4">
            <a:extLst>
              <a:ext uri="{FF2B5EF4-FFF2-40B4-BE49-F238E27FC236}">
                <a16:creationId xmlns:a16="http://schemas.microsoft.com/office/drawing/2014/main" id="{A511CD2B-2384-48D5-A494-59736578DE8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72421202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98FC1511-D557-4B57-9B93-F3D98BBC259F}"/>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Terms Implying Supervision</a:t>
            </a:r>
          </a:p>
        </p:txBody>
      </p:sp>
      <p:sp>
        <p:nvSpPr>
          <p:cNvPr id="10" name="Rectangle 3">
            <a:extLst>
              <a:ext uri="{FF2B5EF4-FFF2-40B4-BE49-F238E27FC236}">
                <a16:creationId xmlns:a16="http://schemas.microsoft.com/office/drawing/2014/main" id="{396264AB-D2A1-419C-AF44-B4BD7E3190D5}"/>
              </a:ext>
            </a:extLst>
          </p:cNvPr>
          <p:cNvSpPr txBox="1">
            <a:spLocks noChangeArrowheads="1"/>
          </p:cNvSpPr>
          <p:nvPr/>
        </p:nvSpPr>
        <p:spPr bwMode="auto">
          <a:xfrm>
            <a:off x="3962400" y="1524000"/>
            <a:ext cx="6934200" cy="4648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800"/>
              </a:spcBef>
            </a:pPr>
            <a:r>
              <a:rPr lang="en-US" kern="0" dirty="0">
                <a:solidFill>
                  <a:srgbClr val="FFFF66"/>
                </a:solidFill>
                <a:cs typeface="Arial" charset="0"/>
              </a:rPr>
              <a:t>Shepherd</a:t>
            </a:r>
            <a:br>
              <a:rPr lang="en-US" kern="0" dirty="0">
                <a:solidFill>
                  <a:srgbClr val="FFFF66"/>
                </a:solidFill>
                <a:cs typeface="Arial" charset="0"/>
              </a:rPr>
            </a:br>
            <a:r>
              <a:rPr lang="en-US" kern="0" dirty="0">
                <a:solidFill>
                  <a:schemeClr val="accent2"/>
                </a:solidFill>
                <a:latin typeface="Comic Sans MS" panose="030F0702030302020204" pitchFamily="66" charset="0"/>
                <a:cs typeface="Arial" charset="0"/>
              </a:rPr>
              <a:t>Eph. 4:11; (Acts 20:28; 1 Peter 5:2)</a:t>
            </a:r>
          </a:p>
          <a:p>
            <a:pPr>
              <a:spcBef>
                <a:spcPts val="1800"/>
              </a:spcBef>
            </a:pPr>
            <a:r>
              <a:rPr lang="en-US" kern="0" dirty="0">
                <a:solidFill>
                  <a:srgbClr val="FFFF66"/>
                </a:solidFill>
                <a:cs typeface="Arial" charset="0"/>
              </a:rPr>
              <a:t>Overseer</a:t>
            </a:r>
            <a:br>
              <a:rPr lang="en-US" kern="0" dirty="0">
                <a:solidFill>
                  <a:srgbClr val="FFFF66"/>
                </a:solidFill>
                <a:cs typeface="Arial" charset="0"/>
              </a:rPr>
            </a:br>
            <a:r>
              <a:rPr lang="en-US" kern="0" dirty="0">
                <a:solidFill>
                  <a:schemeClr val="accent2"/>
                </a:solidFill>
                <a:latin typeface="Comic Sans MS" panose="030F0702030302020204" pitchFamily="66" charset="0"/>
                <a:cs typeface="Arial" charset="0"/>
              </a:rPr>
              <a:t>Acts 20:28; 1 Tim. 3:1,2; </a:t>
            </a:r>
            <a:br>
              <a:rPr lang="en-US" kern="0" dirty="0">
                <a:solidFill>
                  <a:schemeClr val="accent2"/>
                </a:solidFill>
                <a:latin typeface="Comic Sans MS" panose="030F0702030302020204" pitchFamily="66" charset="0"/>
                <a:cs typeface="Arial" charset="0"/>
              </a:rPr>
            </a:br>
            <a:r>
              <a:rPr lang="en-US" kern="0" dirty="0">
                <a:solidFill>
                  <a:schemeClr val="accent2"/>
                </a:solidFill>
                <a:latin typeface="Comic Sans MS" panose="030F0702030302020204" pitchFamily="66" charset="0"/>
                <a:cs typeface="Arial" charset="0"/>
              </a:rPr>
              <a:t>Phil. 1:1; 1 Peter 5:2</a:t>
            </a:r>
          </a:p>
          <a:p>
            <a:pPr>
              <a:spcBef>
                <a:spcPts val="1800"/>
              </a:spcBef>
            </a:pPr>
            <a:r>
              <a:rPr lang="en-US" kern="0" dirty="0">
                <a:solidFill>
                  <a:srgbClr val="FFFF66"/>
                </a:solidFill>
                <a:cs typeface="Arial" charset="0"/>
              </a:rPr>
              <a:t>Rule/Obey</a:t>
            </a:r>
            <a:br>
              <a:rPr lang="en-US" kern="0" dirty="0">
                <a:solidFill>
                  <a:srgbClr val="FFFF66"/>
                </a:solidFill>
                <a:cs typeface="Arial" charset="0"/>
              </a:rPr>
            </a:br>
            <a:r>
              <a:rPr lang="en-US" kern="0" dirty="0">
                <a:solidFill>
                  <a:schemeClr val="accent2"/>
                </a:solidFill>
                <a:latin typeface="Comic Sans MS" panose="030F0702030302020204" pitchFamily="66" charset="0"/>
                <a:cs typeface="Arial" charset="0"/>
              </a:rPr>
              <a:t>1 Timothy 5:17; Hebrews 13:7,17</a:t>
            </a:r>
          </a:p>
          <a:p>
            <a:pPr>
              <a:spcBef>
                <a:spcPts val="1800"/>
              </a:spcBef>
            </a:pPr>
            <a:r>
              <a:rPr lang="en-US" kern="0" dirty="0">
                <a:solidFill>
                  <a:srgbClr val="FFFF66"/>
                </a:solidFill>
                <a:cs typeface="Arial" charset="0"/>
              </a:rPr>
              <a:t>Steward</a:t>
            </a:r>
            <a:br>
              <a:rPr lang="en-US" kern="0" dirty="0">
                <a:solidFill>
                  <a:srgbClr val="FFFF66"/>
                </a:solidFill>
                <a:cs typeface="Arial" charset="0"/>
              </a:rPr>
            </a:br>
            <a:r>
              <a:rPr lang="en-US" kern="0" dirty="0">
                <a:solidFill>
                  <a:schemeClr val="accent2"/>
                </a:solidFill>
                <a:cs typeface="Arial" charset="0"/>
              </a:rPr>
              <a:t>Titus 1:7</a:t>
            </a:r>
          </a:p>
        </p:txBody>
      </p:sp>
      <p:pic>
        <p:nvPicPr>
          <p:cNvPr id="5" name="Picture 4">
            <a:extLst>
              <a:ext uri="{FF2B5EF4-FFF2-40B4-BE49-F238E27FC236}">
                <a16:creationId xmlns:a16="http://schemas.microsoft.com/office/drawing/2014/main" id="{2F55736B-9DE5-4DF4-94BE-8D095E1032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2591" y="2057400"/>
            <a:ext cx="2725009" cy="3200400"/>
          </a:xfrm>
          <a:prstGeom prst="rect">
            <a:avLst/>
          </a:prstGeom>
        </p:spPr>
      </p:pic>
      <p:sp>
        <p:nvSpPr>
          <p:cNvPr id="6" name="Rectangle 5">
            <a:extLst>
              <a:ext uri="{FF2B5EF4-FFF2-40B4-BE49-F238E27FC236}">
                <a16:creationId xmlns:a16="http://schemas.microsoft.com/office/drawing/2014/main" id="{4162927B-734D-4D80-81C7-BC7481AE0B9B}"/>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30186606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4">
            <a:extLst>
              <a:ext uri="{FF2B5EF4-FFF2-40B4-BE49-F238E27FC236}">
                <a16:creationId xmlns:a16="http://schemas.microsoft.com/office/drawing/2014/main" id="{3F4EBEB5-17E4-402C-AC60-0F2465EB449F}"/>
              </a:ext>
            </a:extLst>
          </p:cNvPr>
          <p:cNvSpPr>
            <a:spLocks noChangeArrowheads="1"/>
          </p:cNvSpPr>
          <p:nvPr/>
        </p:nvSpPr>
        <p:spPr bwMode="auto">
          <a:xfrm>
            <a:off x="2209800" y="542925"/>
            <a:ext cx="7772400" cy="609600"/>
          </a:xfrm>
          <a:prstGeom prst="rect">
            <a:avLst/>
          </a:prstGeom>
          <a:noFill/>
          <a:ln w="12700">
            <a:noFill/>
            <a:miter lim="800000"/>
            <a:headEnd/>
            <a:tailEnd/>
          </a:ln>
        </p:spPr>
        <p:txBody>
          <a:bodyPr lIns="90488" tIns="44450" rIns="90488" bIns="44450" anchor="ctr"/>
          <a:lstStyle/>
          <a:p>
            <a:pPr algn="ctr"/>
            <a:r>
              <a:rPr lang="en-US" b="1" dirty="0">
                <a:solidFill>
                  <a:srgbClr val="00FF00"/>
                </a:solidFill>
                <a:latin typeface="+mn-lt"/>
              </a:rPr>
              <a:t>Scriptural Church Organization</a:t>
            </a:r>
          </a:p>
        </p:txBody>
      </p:sp>
      <p:grpSp>
        <p:nvGrpSpPr>
          <p:cNvPr id="6" name="Group 45">
            <a:extLst>
              <a:ext uri="{FF2B5EF4-FFF2-40B4-BE49-F238E27FC236}">
                <a16:creationId xmlns:a16="http://schemas.microsoft.com/office/drawing/2014/main" id="{CEE08EED-9F60-4B18-AB84-38DF12727CB9}"/>
              </a:ext>
            </a:extLst>
          </p:cNvPr>
          <p:cNvGrpSpPr>
            <a:grpSpLocks/>
          </p:cNvGrpSpPr>
          <p:nvPr/>
        </p:nvGrpSpPr>
        <p:grpSpPr bwMode="auto">
          <a:xfrm>
            <a:off x="5181600" y="1381125"/>
            <a:ext cx="1828800" cy="2324100"/>
            <a:chOff x="2304" y="816"/>
            <a:chExt cx="1152" cy="1464"/>
          </a:xfrm>
        </p:grpSpPr>
        <p:sp>
          <p:nvSpPr>
            <p:cNvPr id="7" name="Text Box 46">
              <a:extLst>
                <a:ext uri="{FF2B5EF4-FFF2-40B4-BE49-F238E27FC236}">
                  <a16:creationId xmlns:a16="http://schemas.microsoft.com/office/drawing/2014/main" id="{0816B820-0B7A-4230-8C7A-12B83ADC8A8A}"/>
                </a:ext>
              </a:extLst>
            </p:cNvPr>
            <p:cNvSpPr txBox="1">
              <a:spLocks noChangeArrowheads="1"/>
            </p:cNvSpPr>
            <p:nvPr/>
          </p:nvSpPr>
          <p:spPr bwMode="auto">
            <a:xfrm>
              <a:off x="2304" y="816"/>
              <a:ext cx="1152" cy="365"/>
            </a:xfrm>
            <a:prstGeom prst="rect">
              <a:avLst/>
            </a:prstGeom>
            <a:solidFill>
              <a:srgbClr val="99FF99"/>
            </a:solidFill>
            <a:ln w="12700">
              <a:noFill/>
              <a:miter lim="800000"/>
              <a:headEnd/>
              <a:tailEnd/>
            </a:ln>
          </p:spPr>
          <p:txBody>
            <a:bodyPr>
              <a:spAutoFit/>
            </a:bodyPr>
            <a:lstStyle/>
            <a:p>
              <a:pPr algn="ctr" eaLnBrk="0" hangingPunct="0">
                <a:spcBef>
                  <a:spcPct val="50000"/>
                </a:spcBef>
              </a:pPr>
              <a:r>
                <a:rPr lang="en-US" sz="3200" dirty="0">
                  <a:solidFill>
                    <a:schemeClr val="accent1">
                      <a:lumMod val="10000"/>
                    </a:schemeClr>
                  </a:solidFill>
                  <a:latin typeface="VAG Round" pitchFamily="82" charset="0"/>
                </a:rPr>
                <a:t>CHRIST</a:t>
              </a:r>
            </a:p>
          </p:txBody>
        </p:sp>
        <p:pic>
          <p:nvPicPr>
            <p:cNvPr id="8" name="Picture 47" descr="c:\data\graphics\clipart\religion\bibles-crosses\BIBLE07.BMP">
              <a:extLst>
                <a:ext uri="{FF2B5EF4-FFF2-40B4-BE49-F238E27FC236}">
                  <a16:creationId xmlns:a16="http://schemas.microsoft.com/office/drawing/2014/main" id="{DD471145-BF45-4F4F-8A4B-C011F8A441D4}"/>
                </a:ext>
              </a:extLst>
            </p:cNvPr>
            <p:cNvPicPr>
              <a:picLocks noChangeAspect="1" noChangeArrowheads="1"/>
            </p:cNvPicPr>
            <p:nvPr/>
          </p:nvPicPr>
          <p:blipFill>
            <a:blip r:embed="rId2" cstate="print"/>
            <a:srcRect/>
            <a:stretch>
              <a:fillRect/>
            </a:stretch>
          </p:blipFill>
          <p:spPr bwMode="auto">
            <a:xfrm>
              <a:off x="2430" y="1436"/>
              <a:ext cx="870" cy="844"/>
            </a:xfrm>
            <a:prstGeom prst="rect">
              <a:avLst/>
            </a:prstGeom>
            <a:noFill/>
            <a:ln w="9525">
              <a:noFill/>
              <a:miter lim="800000"/>
              <a:headEnd/>
              <a:tailEnd/>
            </a:ln>
          </p:spPr>
        </p:pic>
        <p:sp>
          <p:nvSpPr>
            <p:cNvPr id="12" name="Line 48">
              <a:extLst>
                <a:ext uri="{FF2B5EF4-FFF2-40B4-BE49-F238E27FC236}">
                  <a16:creationId xmlns:a16="http://schemas.microsoft.com/office/drawing/2014/main" id="{E6C42255-0479-4416-A6E1-DEBFAAD72DA6}"/>
                </a:ext>
              </a:extLst>
            </p:cNvPr>
            <p:cNvSpPr>
              <a:spLocks noChangeShapeType="1"/>
            </p:cNvSpPr>
            <p:nvPr/>
          </p:nvSpPr>
          <p:spPr bwMode="auto">
            <a:xfrm>
              <a:off x="2880" y="1190"/>
              <a:ext cx="0" cy="224"/>
            </a:xfrm>
            <a:prstGeom prst="line">
              <a:avLst/>
            </a:prstGeom>
            <a:noFill/>
            <a:ln w="57150">
              <a:solidFill>
                <a:schemeClr val="tx1"/>
              </a:solidFill>
              <a:round/>
              <a:headEnd/>
              <a:tailEnd/>
            </a:ln>
          </p:spPr>
          <p:txBody>
            <a:bodyPr/>
            <a:lstStyle/>
            <a:p>
              <a:endParaRPr lang="en-US"/>
            </a:p>
          </p:txBody>
        </p:sp>
      </p:grpSp>
      <p:grpSp>
        <p:nvGrpSpPr>
          <p:cNvPr id="13" name="Group 49">
            <a:extLst>
              <a:ext uri="{FF2B5EF4-FFF2-40B4-BE49-F238E27FC236}">
                <a16:creationId xmlns:a16="http://schemas.microsoft.com/office/drawing/2014/main" id="{75BA23F5-D4D6-4B59-8503-9B6AB3045A48}"/>
              </a:ext>
            </a:extLst>
          </p:cNvPr>
          <p:cNvGrpSpPr>
            <a:grpSpLocks/>
          </p:cNvGrpSpPr>
          <p:nvPr/>
        </p:nvGrpSpPr>
        <p:grpSpPr bwMode="auto">
          <a:xfrm>
            <a:off x="1924050" y="3748087"/>
            <a:ext cx="8420100" cy="2917824"/>
            <a:chOff x="252" y="2307"/>
            <a:chExt cx="5304" cy="1838"/>
          </a:xfrm>
        </p:grpSpPr>
        <p:grpSp>
          <p:nvGrpSpPr>
            <p:cNvPr id="14" name="Group 50">
              <a:extLst>
                <a:ext uri="{FF2B5EF4-FFF2-40B4-BE49-F238E27FC236}">
                  <a16:creationId xmlns:a16="http://schemas.microsoft.com/office/drawing/2014/main" id="{04D54DA1-2421-4B91-86FC-B8F662F120F0}"/>
                </a:ext>
              </a:extLst>
            </p:cNvPr>
            <p:cNvGrpSpPr>
              <a:grpSpLocks/>
            </p:cNvGrpSpPr>
            <p:nvPr/>
          </p:nvGrpSpPr>
          <p:grpSpPr bwMode="auto">
            <a:xfrm>
              <a:off x="252" y="2712"/>
              <a:ext cx="5304" cy="912"/>
              <a:chOff x="252" y="2712"/>
              <a:chExt cx="5304" cy="912"/>
            </a:xfrm>
          </p:grpSpPr>
          <p:grpSp>
            <p:nvGrpSpPr>
              <p:cNvPr id="21" name="Group 51">
                <a:extLst>
                  <a:ext uri="{FF2B5EF4-FFF2-40B4-BE49-F238E27FC236}">
                    <a16:creationId xmlns:a16="http://schemas.microsoft.com/office/drawing/2014/main" id="{FD551420-278B-4194-8B13-2A9CAB61769A}"/>
                  </a:ext>
                </a:extLst>
              </p:cNvPr>
              <p:cNvGrpSpPr>
                <a:grpSpLocks/>
              </p:cNvGrpSpPr>
              <p:nvPr/>
            </p:nvGrpSpPr>
            <p:grpSpPr bwMode="auto">
              <a:xfrm>
                <a:off x="252" y="2712"/>
                <a:ext cx="960" cy="912"/>
                <a:chOff x="288" y="2688"/>
                <a:chExt cx="960" cy="912"/>
              </a:xfrm>
            </p:grpSpPr>
            <p:sp>
              <p:nvSpPr>
                <p:cNvPr id="40" name="Oval 52">
                  <a:extLst>
                    <a:ext uri="{FF2B5EF4-FFF2-40B4-BE49-F238E27FC236}">
                      <a16:creationId xmlns:a16="http://schemas.microsoft.com/office/drawing/2014/main" id="{E97526C3-E506-4B27-A055-E0F07F17E654}"/>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41" name="Picture 53" descr="c:\data\graphics\clipart\people\men\Mansymb2.wmf">
                  <a:extLst>
                    <a:ext uri="{FF2B5EF4-FFF2-40B4-BE49-F238E27FC236}">
                      <a16:creationId xmlns:a16="http://schemas.microsoft.com/office/drawing/2014/main" id="{8B1509F3-C5AA-405C-A078-A0D855EF0C48}"/>
                    </a:ext>
                  </a:extLst>
                </p:cNvPr>
                <p:cNvPicPr>
                  <a:picLocks noChangeAspect="1" noChangeArrowheads="1"/>
                </p:cNvPicPr>
                <p:nvPr/>
              </p:nvPicPr>
              <p:blipFill>
                <a:blip r:embed="rId3" cstate="print"/>
                <a:srcRect/>
                <a:stretch>
                  <a:fillRect/>
                </a:stretch>
              </p:blipFill>
              <p:spPr bwMode="auto">
                <a:xfrm>
                  <a:off x="912" y="2832"/>
                  <a:ext cx="229" cy="576"/>
                </a:xfrm>
                <a:prstGeom prst="rect">
                  <a:avLst/>
                </a:prstGeom>
                <a:noFill/>
                <a:ln w="9525">
                  <a:noFill/>
                  <a:miter lim="800000"/>
                  <a:headEnd/>
                  <a:tailEnd/>
                </a:ln>
              </p:spPr>
            </p:pic>
            <p:pic>
              <p:nvPicPr>
                <p:cNvPr id="42" name="Picture 54" descr="c:\data\graphics\clipart\people\men\Mansymb2.wmf">
                  <a:extLst>
                    <a:ext uri="{FF2B5EF4-FFF2-40B4-BE49-F238E27FC236}">
                      <a16:creationId xmlns:a16="http://schemas.microsoft.com/office/drawing/2014/main" id="{A4BE2894-DD0F-46E7-9BC1-FBF6310A49DD}"/>
                    </a:ext>
                  </a:extLst>
                </p:cNvPr>
                <p:cNvPicPr>
                  <a:picLocks noChangeAspect="1" noChangeArrowheads="1"/>
                </p:cNvPicPr>
                <p:nvPr/>
              </p:nvPicPr>
              <p:blipFill>
                <a:blip r:embed="rId3" cstate="print"/>
                <a:srcRect/>
                <a:stretch>
                  <a:fillRect/>
                </a:stretch>
              </p:blipFill>
              <p:spPr bwMode="auto">
                <a:xfrm>
                  <a:off x="648" y="2832"/>
                  <a:ext cx="229" cy="576"/>
                </a:xfrm>
                <a:prstGeom prst="rect">
                  <a:avLst/>
                </a:prstGeom>
                <a:noFill/>
                <a:ln w="9525">
                  <a:noFill/>
                  <a:miter lim="800000"/>
                  <a:headEnd/>
                  <a:tailEnd/>
                </a:ln>
              </p:spPr>
            </p:pic>
            <p:pic>
              <p:nvPicPr>
                <p:cNvPr id="43" name="Picture 55" descr="c:\data\graphics\clipart\people\men\Mansymb2.wmf">
                  <a:extLst>
                    <a:ext uri="{FF2B5EF4-FFF2-40B4-BE49-F238E27FC236}">
                      <a16:creationId xmlns:a16="http://schemas.microsoft.com/office/drawing/2014/main" id="{229E2A03-8F96-4AC0-8F70-A7B2C750B454}"/>
                    </a:ext>
                  </a:extLst>
                </p:cNvPr>
                <p:cNvPicPr>
                  <a:picLocks noChangeAspect="1" noChangeArrowheads="1"/>
                </p:cNvPicPr>
                <p:nvPr/>
              </p:nvPicPr>
              <p:blipFill>
                <a:blip r:embed="rId3" cstate="print"/>
                <a:srcRect/>
                <a:stretch>
                  <a:fillRect/>
                </a:stretch>
              </p:blipFill>
              <p:spPr bwMode="auto">
                <a:xfrm>
                  <a:off x="384" y="2832"/>
                  <a:ext cx="229" cy="576"/>
                </a:xfrm>
                <a:prstGeom prst="rect">
                  <a:avLst/>
                </a:prstGeom>
                <a:noFill/>
                <a:ln w="9525">
                  <a:noFill/>
                  <a:miter lim="800000"/>
                  <a:headEnd/>
                  <a:tailEnd/>
                </a:ln>
              </p:spPr>
            </p:pic>
          </p:grpSp>
          <p:grpSp>
            <p:nvGrpSpPr>
              <p:cNvPr id="22" name="Group 56">
                <a:extLst>
                  <a:ext uri="{FF2B5EF4-FFF2-40B4-BE49-F238E27FC236}">
                    <a16:creationId xmlns:a16="http://schemas.microsoft.com/office/drawing/2014/main" id="{7283792C-F098-4E12-9139-A3DF80821946}"/>
                  </a:ext>
                </a:extLst>
              </p:cNvPr>
              <p:cNvGrpSpPr>
                <a:grpSpLocks/>
              </p:cNvGrpSpPr>
              <p:nvPr/>
            </p:nvGrpSpPr>
            <p:grpSpPr bwMode="auto">
              <a:xfrm>
                <a:off x="1338" y="2712"/>
                <a:ext cx="960" cy="912"/>
                <a:chOff x="1338" y="2712"/>
                <a:chExt cx="960" cy="912"/>
              </a:xfrm>
            </p:grpSpPr>
            <p:sp>
              <p:nvSpPr>
                <p:cNvPr id="37" name="Oval 57">
                  <a:extLst>
                    <a:ext uri="{FF2B5EF4-FFF2-40B4-BE49-F238E27FC236}">
                      <a16:creationId xmlns:a16="http://schemas.microsoft.com/office/drawing/2014/main" id="{D984CC5E-9C12-4C12-BD6A-D0B12D1C0AB2}"/>
                    </a:ext>
                  </a:extLst>
                </p:cNvPr>
                <p:cNvSpPr>
                  <a:spLocks noChangeArrowheads="1"/>
                </p:cNvSpPr>
                <p:nvPr/>
              </p:nvSpPr>
              <p:spPr bwMode="auto">
                <a:xfrm>
                  <a:off x="1338" y="2712"/>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38" name="Picture 58" descr="c:\data\graphics\clipart\people\men\Mansymb2.wmf">
                  <a:extLst>
                    <a:ext uri="{FF2B5EF4-FFF2-40B4-BE49-F238E27FC236}">
                      <a16:creationId xmlns:a16="http://schemas.microsoft.com/office/drawing/2014/main" id="{206D494C-137B-4978-A097-63CA0D3AD0E5}"/>
                    </a:ext>
                  </a:extLst>
                </p:cNvPr>
                <p:cNvPicPr>
                  <a:picLocks noChangeAspect="1" noChangeArrowheads="1"/>
                </p:cNvPicPr>
                <p:nvPr/>
              </p:nvPicPr>
              <p:blipFill>
                <a:blip r:embed="rId3" cstate="print"/>
                <a:srcRect/>
                <a:stretch>
                  <a:fillRect/>
                </a:stretch>
              </p:blipFill>
              <p:spPr bwMode="auto">
                <a:xfrm>
                  <a:off x="1854" y="2856"/>
                  <a:ext cx="229" cy="576"/>
                </a:xfrm>
                <a:prstGeom prst="rect">
                  <a:avLst/>
                </a:prstGeom>
                <a:noFill/>
                <a:ln w="9525">
                  <a:noFill/>
                  <a:miter lim="800000"/>
                  <a:headEnd/>
                  <a:tailEnd/>
                </a:ln>
              </p:spPr>
            </p:pic>
            <p:pic>
              <p:nvPicPr>
                <p:cNvPr id="39" name="Picture 59" descr="c:\data\graphics\clipart\people\men\Mansymb2.wmf">
                  <a:extLst>
                    <a:ext uri="{FF2B5EF4-FFF2-40B4-BE49-F238E27FC236}">
                      <a16:creationId xmlns:a16="http://schemas.microsoft.com/office/drawing/2014/main" id="{1A1029D0-1D0B-4EBB-BDA7-0B0C23A23A89}"/>
                    </a:ext>
                  </a:extLst>
                </p:cNvPr>
                <p:cNvPicPr>
                  <a:picLocks noChangeAspect="1" noChangeArrowheads="1"/>
                </p:cNvPicPr>
                <p:nvPr/>
              </p:nvPicPr>
              <p:blipFill>
                <a:blip r:embed="rId3" cstate="print"/>
                <a:srcRect/>
                <a:stretch>
                  <a:fillRect/>
                </a:stretch>
              </p:blipFill>
              <p:spPr bwMode="auto">
                <a:xfrm>
                  <a:off x="1554" y="2856"/>
                  <a:ext cx="229" cy="576"/>
                </a:xfrm>
                <a:prstGeom prst="rect">
                  <a:avLst/>
                </a:prstGeom>
                <a:noFill/>
                <a:ln w="9525">
                  <a:noFill/>
                  <a:miter lim="800000"/>
                  <a:headEnd/>
                  <a:tailEnd/>
                </a:ln>
              </p:spPr>
            </p:pic>
          </p:grpSp>
          <p:grpSp>
            <p:nvGrpSpPr>
              <p:cNvPr id="23" name="Group 60">
                <a:extLst>
                  <a:ext uri="{FF2B5EF4-FFF2-40B4-BE49-F238E27FC236}">
                    <a16:creationId xmlns:a16="http://schemas.microsoft.com/office/drawing/2014/main" id="{A398A43C-ECD7-4B92-BC30-0160D1BD1175}"/>
                  </a:ext>
                </a:extLst>
              </p:cNvPr>
              <p:cNvGrpSpPr>
                <a:grpSpLocks/>
              </p:cNvGrpSpPr>
              <p:nvPr/>
            </p:nvGrpSpPr>
            <p:grpSpPr bwMode="auto">
              <a:xfrm>
                <a:off x="2424" y="2712"/>
                <a:ext cx="960" cy="912"/>
                <a:chOff x="288" y="2688"/>
                <a:chExt cx="960" cy="912"/>
              </a:xfrm>
            </p:grpSpPr>
            <p:sp>
              <p:nvSpPr>
                <p:cNvPr id="33" name="Oval 61">
                  <a:extLst>
                    <a:ext uri="{FF2B5EF4-FFF2-40B4-BE49-F238E27FC236}">
                      <a16:creationId xmlns:a16="http://schemas.microsoft.com/office/drawing/2014/main" id="{81059142-E02F-4415-A46C-2CBB05995BB3}"/>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34" name="Picture 62" descr="c:\data\graphics\clipart\people\men\Mansymb2.wmf">
                  <a:extLst>
                    <a:ext uri="{FF2B5EF4-FFF2-40B4-BE49-F238E27FC236}">
                      <a16:creationId xmlns:a16="http://schemas.microsoft.com/office/drawing/2014/main" id="{C8377ABB-F4B9-4971-B02E-A56AAD248913}"/>
                    </a:ext>
                  </a:extLst>
                </p:cNvPr>
                <p:cNvPicPr>
                  <a:picLocks noChangeAspect="1" noChangeArrowheads="1"/>
                </p:cNvPicPr>
                <p:nvPr/>
              </p:nvPicPr>
              <p:blipFill>
                <a:blip r:embed="rId3" cstate="print"/>
                <a:srcRect/>
                <a:stretch>
                  <a:fillRect/>
                </a:stretch>
              </p:blipFill>
              <p:spPr bwMode="auto">
                <a:xfrm>
                  <a:off x="912" y="2832"/>
                  <a:ext cx="229" cy="576"/>
                </a:xfrm>
                <a:prstGeom prst="rect">
                  <a:avLst/>
                </a:prstGeom>
                <a:noFill/>
                <a:ln w="9525">
                  <a:noFill/>
                  <a:miter lim="800000"/>
                  <a:headEnd/>
                  <a:tailEnd/>
                </a:ln>
              </p:spPr>
            </p:pic>
            <p:pic>
              <p:nvPicPr>
                <p:cNvPr id="35" name="Picture 63" descr="c:\data\graphics\clipart\people\men\Mansymb2.wmf">
                  <a:extLst>
                    <a:ext uri="{FF2B5EF4-FFF2-40B4-BE49-F238E27FC236}">
                      <a16:creationId xmlns:a16="http://schemas.microsoft.com/office/drawing/2014/main" id="{81E7F5C0-A493-47FF-8858-33360721139D}"/>
                    </a:ext>
                  </a:extLst>
                </p:cNvPr>
                <p:cNvPicPr>
                  <a:picLocks noChangeAspect="1" noChangeArrowheads="1"/>
                </p:cNvPicPr>
                <p:nvPr/>
              </p:nvPicPr>
              <p:blipFill>
                <a:blip r:embed="rId3" cstate="print"/>
                <a:srcRect/>
                <a:stretch>
                  <a:fillRect/>
                </a:stretch>
              </p:blipFill>
              <p:spPr bwMode="auto">
                <a:xfrm>
                  <a:off x="648" y="2832"/>
                  <a:ext cx="229" cy="576"/>
                </a:xfrm>
                <a:prstGeom prst="rect">
                  <a:avLst/>
                </a:prstGeom>
                <a:noFill/>
                <a:ln w="9525">
                  <a:noFill/>
                  <a:miter lim="800000"/>
                  <a:headEnd/>
                  <a:tailEnd/>
                </a:ln>
              </p:spPr>
            </p:pic>
            <p:pic>
              <p:nvPicPr>
                <p:cNvPr id="36" name="Picture 64" descr="c:\data\graphics\clipart\people\men\Mansymb2.wmf">
                  <a:extLst>
                    <a:ext uri="{FF2B5EF4-FFF2-40B4-BE49-F238E27FC236}">
                      <a16:creationId xmlns:a16="http://schemas.microsoft.com/office/drawing/2014/main" id="{DB0A8B9D-4271-47C6-8ECE-0C9647E3E770}"/>
                    </a:ext>
                  </a:extLst>
                </p:cNvPr>
                <p:cNvPicPr>
                  <a:picLocks noChangeAspect="1" noChangeArrowheads="1"/>
                </p:cNvPicPr>
                <p:nvPr/>
              </p:nvPicPr>
              <p:blipFill>
                <a:blip r:embed="rId3" cstate="print"/>
                <a:srcRect/>
                <a:stretch>
                  <a:fillRect/>
                </a:stretch>
              </p:blipFill>
              <p:spPr bwMode="auto">
                <a:xfrm>
                  <a:off x="384" y="2832"/>
                  <a:ext cx="229" cy="576"/>
                </a:xfrm>
                <a:prstGeom prst="rect">
                  <a:avLst/>
                </a:prstGeom>
                <a:noFill/>
                <a:ln w="9525">
                  <a:noFill/>
                  <a:miter lim="800000"/>
                  <a:headEnd/>
                  <a:tailEnd/>
                </a:ln>
              </p:spPr>
            </p:pic>
          </p:grpSp>
          <p:grpSp>
            <p:nvGrpSpPr>
              <p:cNvPr id="24" name="Group 65">
                <a:extLst>
                  <a:ext uri="{FF2B5EF4-FFF2-40B4-BE49-F238E27FC236}">
                    <a16:creationId xmlns:a16="http://schemas.microsoft.com/office/drawing/2014/main" id="{324295D4-6135-4AE1-A692-C3E1EB1E74CF}"/>
                  </a:ext>
                </a:extLst>
              </p:cNvPr>
              <p:cNvGrpSpPr>
                <a:grpSpLocks/>
              </p:cNvGrpSpPr>
              <p:nvPr/>
            </p:nvGrpSpPr>
            <p:grpSpPr bwMode="auto">
              <a:xfrm>
                <a:off x="3510" y="2712"/>
                <a:ext cx="960" cy="912"/>
                <a:chOff x="3510" y="2712"/>
                <a:chExt cx="960" cy="912"/>
              </a:xfrm>
            </p:grpSpPr>
            <p:sp>
              <p:nvSpPr>
                <p:cNvPr id="30" name="Oval 66">
                  <a:extLst>
                    <a:ext uri="{FF2B5EF4-FFF2-40B4-BE49-F238E27FC236}">
                      <a16:creationId xmlns:a16="http://schemas.microsoft.com/office/drawing/2014/main" id="{2EDFB507-F85E-46A4-A632-46732101C889}"/>
                    </a:ext>
                  </a:extLst>
                </p:cNvPr>
                <p:cNvSpPr>
                  <a:spLocks noChangeArrowheads="1"/>
                </p:cNvSpPr>
                <p:nvPr/>
              </p:nvSpPr>
              <p:spPr bwMode="auto">
                <a:xfrm>
                  <a:off x="3510" y="2712"/>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31" name="Picture 67" descr="c:\data\graphics\clipart\people\men\Mansymb2.wmf">
                  <a:extLst>
                    <a:ext uri="{FF2B5EF4-FFF2-40B4-BE49-F238E27FC236}">
                      <a16:creationId xmlns:a16="http://schemas.microsoft.com/office/drawing/2014/main" id="{397C06F4-F212-4FB8-98AC-DBDBE3DFB72C}"/>
                    </a:ext>
                  </a:extLst>
                </p:cNvPr>
                <p:cNvPicPr>
                  <a:picLocks noChangeAspect="1" noChangeArrowheads="1"/>
                </p:cNvPicPr>
                <p:nvPr/>
              </p:nvPicPr>
              <p:blipFill>
                <a:blip r:embed="rId3" cstate="print"/>
                <a:srcRect/>
                <a:stretch>
                  <a:fillRect/>
                </a:stretch>
              </p:blipFill>
              <p:spPr bwMode="auto">
                <a:xfrm>
                  <a:off x="4002" y="2856"/>
                  <a:ext cx="229" cy="576"/>
                </a:xfrm>
                <a:prstGeom prst="rect">
                  <a:avLst/>
                </a:prstGeom>
                <a:noFill/>
                <a:ln w="9525">
                  <a:noFill/>
                  <a:miter lim="800000"/>
                  <a:headEnd/>
                  <a:tailEnd/>
                </a:ln>
              </p:spPr>
            </p:pic>
            <p:pic>
              <p:nvPicPr>
                <p:cNvPr id="32" name="Picture 68" descr="c:\data\graphics\clipart\people\men\Mansymb2.wmf">
                  <a:extLst>
                    <a:ext uri="{FF2B5EF4-FFF2-40B4-BE49-F238E27FC236}">
                      <a16:creationId xmlns:a16="http://schemas.microsoft.com/office/drawing/2014/main" id="{7B9CC0FE-CCFC-4A2F-B00A-5D5813E92FD6}"/>
                    </a:ext>
                  </a:extLst>
                </p:cNvPr>
                <p:cNvPicPr>
                  <a:picLocks noChangeAspect="1" noChangeArrowheads="1"/>
                </p:cNvPicPr>
                <p:nvPr/>
              </p:nvPicPr>
              <p:blipFill>
                <a:blip r:embed="rId3" cstate="print"/>
                <a:srcRect/>
                <a:stretch>
                  <a:fillRect/>
                </a:stretch>
              </p:blipFill>
              <p:spPr bwMode="auto">
                <a:xfrm>
                  <a:off x="3702" y="2856"/>
                  <a:ext cx="229" cy="576"/>
                </a:xfrm>
                <a:prstGeom prst="rect">
                  <a:avLst/>
                </a:prstGeom>
                <a:noFill/>
                <a:ln w="9525">
                  <a:noFill/>
                  <a:miter lim="800000"/>
                  <a:headEnd/>
                  <a:tailEnd/>
                </a:ln>
              </p:spPr>
            </p:pic>
          </p:grpSp>
          <p:grpSp>
            <p:nvGrpSpPr>
              <p:cNvPr id="25" name="Group 69">
                <a:extLst>
                  <a:ext uri="{FF2B5EF4-FFF2-40B4-BE49-F238E27FC236}">
                    <a16:creationId xmlns:a16="http://schemas.microsoft.com/office/drawing/2014/main" id="{9F93543F-104B-4A08-84B9-420CB833153B}"/>
                  </a:ext>
                </a:extLst>
              </p:cNvPr>
              <p:cNvGrpSpPr>
                <a:grpSpLocks/>
              </p:cNvGrpSpPr>
              <p:nvPr/>
            </p:nvGrpSpPr>
            <p:grpSpPr bwMode="auto">
              <a:xfrm>
                <a:off x="4596" y="2712"/>
                <a:ext cx="960" cy="912"/>
                <a:chOff x="288" y="2688"/>
                <a:chExt cx="960" cy="912"/>
              </a:xfrm>
            </p:grpSpPr>
            <p:sp>
              <p:nvSpPr>
                <p:cNvPr id="26" name="Oval 70">
                  <a:extLst>
                    <a:ext uri="{FF2B5EF4-FFF2-40B4-BE49-F238E27FC236}">
                      <a16:creationId xmlns:a16="http://schemas.microsoft.com/office/drawing/2014/main" id="{ACDA1051-47E9-497D-92CD-D160FB8DB4DF}"/>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27" name="Picture 71" descr="c:\data\graphics\clipart\people\men\Mansymb2.wmf">
                  <a:extLst>
                    <a:ext uri="{FF2B5EF4-FFF2-40B4-BE49-F238E27FC236}">
                      <a16:creationId xmlns:a16="http://schemas.microsoft.com/office/drawing/2014/main" id="{27C3CE08-D3DB-4E0F-82B6-EE4A06E068D1}"/>
                    </a:ext>
                  </a:extLst>
                </p:cNvPr>
                <p:cNvPicPr>
                  <a:picLocks noChangeAspect="1" noChangeArrowheads="1"/>
                </p:cNvPicPr>
                <p:nvPr/>
              </p:nvPicPr>
              <p:blipFill>
                <a:blip r:embed="rId3" cstate="print"/>
                <a:srcRect/>
                <a:stretch>
                  <a:fillRect/>
                </a:stretch>
              </p:blipFill>
              <p:spPr bwMode="auto">
                <a:xfrm>
                  <a:off x="912" y="2832"/>
                  <a:ext cx="229" cy="576"/>
                </a:xfrm>
                <a:prstGeom prst="rect">
                  <a:avLst/>
                </a:prstGeom>
                <a:noFill/>
                <a:ln w="9525">
                  <a:noFill/>
                  <a:miter lim="800000"/>
                  <a:headEnd/>
                  <a:tailEnd/>
                </a:ln>
              </p:spPr>
            </p:pic>
            <p:pic>
              <p:nvPicPr>
                <p:cNvPr id="28" name="Picture 72" descr="c:\data\graphics\clipart\people\men\Mansymb2.wmf">
                  <a:extLst>
                    <a:ext uri="{FF2B5EF4-FFF2-40B4-BE49-F238E27FC236}">
                      <a16:creationId xmlns:a16="http://schemas.microsoft.com/office/drawing/2014/main" id="{28357A6A-F61C-4439-9BBE-C73003F36091}"/>
                    </a:ext>
                  </a:extLst>
                </p:cNvPr>
                <p:cNvPicPr>
                  <a:picLocks noChangeAspect="1" noChangeArrowheads="1"/>
                </p:cNvPicPr>
                <p:nvPr/>
              </p:nvPicPr>
              <p:blipFill>
                <a:blip r:embed="rId3" cstate="print"/>
                <a:srcRect/>
                <a:stretch>
                  <a:fillRect/>
                </a:stretch>
              </p:blipFill>
              <p:spPr bwMode="auto">
                <a:xfrm>
                  <a:off x="648" y="2832"/>
                  <a:ext cx="229" cy="576"/>
                </a:xfrm>
                <a:prstGeom prst="rect">
                  <a:avLst/>
                </a:prstGeom>
                <a:noFill/>
                <a:ln w="9525">
                  <a:noFill/>
                  <a:miter lim="800000"/>
                  <a:headEnd/>
                  <a:tailEnd/>
                </a:ln>
              </p:spPr>
            </p:pic>
            <p:pic>
              <p:nvPicPr>
                <p:cNvPr id="29" name="Picture 73" descr="c:\data\graphics\clipart\people\men\Mansymb2.wmf">
                  <a:extLst>
                    <a:ext uri="{FF2B5EF4-FFF2-40B4-BE49-F238E27FC236}">
                      <a16:creationId xmlns:a16="http://schemas.microsoft.com/office/drawing/2014/main" id="{D8149F58-89B0-4517-9F82-56CAABA56DC7}"/>
                    </a:ext>
                  </a:extLst>
                </p:cNvPr>
                <p:cNvPicPr>
                  <a:picLocks noChangeAspect="1" noChangeArrowheads="1"/>
                </p:cNvPicPr>
                <p:nvPr/>
              </p:nvPicPr>
              <p:blipFill>
                <a:blip r:embed="rId3" cstate="print"/>
                <a:srcRect/>
                <a:stretch>
                  <a:fillRect/>
                </a:stretch>
              </p:blipFill>
              <p:spPr bwMode="auto">
                <a:xfrm>
                  <a:off x="384" y="2832"/>
                  <a:ext cx="229" cy="576"/>
                </a:xfrm>
                <a:prstGeom prst="rect">
                  <a:avLst/>
                </a:prstGeom>
                <a:noFill/>
                <a:ln w="9525">
                  <a:noFill/>
                  <a:miter lim="800000"/>
                  <a:headEnd/>
                  <a:tailEnd/>
                </a:ln>
              </p:spPr>
            </p:pic>
          </p:grpSp>
        </p:grpSp>
        <p:sp>
          <p:nvSpPr>
            <p:cNvPr id="15" name="Text Box 74">
              <a:extLst>
                <a:ext uri="{FF2B5EF4-FFF2-40B4-BE49-F238E27FC236}">
                  <a16:creationId xmlns:a16="http://schemas.microsoft.com/office/drawing/2014/main" id="{C70D35D0-F094-449B-8349-78CB10A8D189}"/>
                </a:ext>
              </a:extLst>
            </p:cNvPr>
            <p:cNvSpPr txBox="1">
              <a:spLocks noChangeArrowheads="1"/>
            </p:cNvSpPr>
            <p:nvPr/>
          </p:nvSpPr>
          <p:spPr bwMode="auto">
            <a:xfrm>
              <a:off x="1392" y="3738"/>
              <a:ext cx="2930" cy="407"/>
            </a:xfrm>
            <a:prstGeom prst="rect">
              <a:avLst/>
            </a:prstGeom>
            <a:noFill/>
            <a:ln w="12700">
              <a:noFill/>
              <a:miter lim="800000"/>
              <a:headEnd/>
              <a:tailEnd/>
            </a:ln>
          </p:spPr>
          <p:txBody>
            <a:bodyPr wrap="square">
              <a:spAutoFit/>
            </a:bodyPr>
            <a:lstStyle/>
            <a:p>
              <a:pPr algn="ctr" eaLnBrk="0" hangingPunct="0">
                <a:spcBef>
                  <a:spcPct val="50000"/>
                </a:spcBef>
              </a:pPr>
              <a:r>
                <a:rPr lang="en-US" dirty="0">
                  <a:solidFill>
                    <a:srgbClr val="FFFF66"/>
                  </a:solidFill>
                  <a:latin typeface="VAG Round" pitchFamily="82" charset="0"/>
                </a:rPr>
                <a:t>LOCAL CHURCHES</a:t>
              </a:r>
            </a:p>
          </p:txBody>
        </p:sp>
        <p:sp>
          <p:nvSpPr>
            <p:cNvPr id="16" name="Line 75">
              <a:extLst>
                <a:ext uri="{FF2B5EF4-FFF2-40B4-BE49-F238E27FC236}">
                  <a16:creationId xmlns:a16="http://schemas.microsoft.com/office/drawing/2014/main" id="{15FAAD3A-07DD-4865-BBCE-75A0CF9F0A2F}"/>
                </a:ext>
              </a:extLst>
            </p:cNvPr>
            <p:cNvSpPr>
              <a:spLocks noChangeShapeType="1"/>
            </p:cNvSpPr>
            <p:nvPr/>
          </p:nvSpPr>
          <p:spPr bwMode="auto">
            <a:xfrm>
              <a:off x="2880" y="2339"/>
              <a:ext cx="0" cy="306"/>
            </a:xfrm>
            <a:prstGeom prst="line">
              <a:avLst/>
            </a:prstGeom>
            <a:noFill/>
            <a:ln w="57150">
              <a:solidFill>
                <a:schemeClr val="tx1"/>
              </a:solidFill>
              <a:round/>
              <a:headEnd/>
              <a:tailEnd/>
            </a:ln>
          </p:spPr>
          <p:txBody>
            <a:bodyPr/>
            <a:lstStyle/>
            <a:p>
              <a:endParaRPr lang="en-US"/>
            </a:p>
          </p:txBody>
        </p:sp>
        <p:sp>
          <p:nvSpPr>
            <p:cNvPr id="17" name="Line 76">
              <a:extLst>
                <a:ext uri="{FF2B5EF4-FFF2-40B4-BE49-F238E27FC236}">
                  <a16:creationId xmlns:a16="http://schemas.microsoft.com/office/drawing/2014/main" id="{4925729D-5D48-4B5E-86CF-941B3B458F4F}"/>
                </a:ext>
              </a:extLst>
            </p:cNvPr>
            <p:cNvSpPr>
              <a:spLocks noChangeShapeType="1"/>
            </p:cNvSpPr>
            <p:nvPr/>
          </p:nvSpPr>
          <p:spPr bwMode="auto">
            <a:xfrm>
              <a:off x="3082" y="2341"/>
              <a:ext cx="599" cy="377"/>
            </a:xfrm>
            <a:prstGeom prst="line">
              <a:avLst/>
            </a:prstGeom>
            <a:noFill/>
            <a:ln w="57150">
              <a:solidFill>
                <a:schemeClr val="tx1"/>
              </a:solidFill>
              <a:round/>
              <a:headEnd/>
              <a:tailEnd/>
            </a:ln>
          </p:spPr>
          <p:txBody>
            <a:bodyPr/>
            <a:lstStyle/>
            <a:p>
              <a:endParaRPr lang="en-US"/>
            </a:p>
          </p:txBody>
        </p:sp>
        <p:sp>
          <p:nvSpPr>
            <p:cNvPr id="18" name="Line 77">
              <a:extLst>
                <a:ext uri="{FF2B5EF4-FFF2-40B4-BE49-F238E27FC236}">
                  <a16:creationId xmlns:a16="http://schemas.microsoft.com/office/drawing/2014/main" id="{D4BDAC75-936F-4DE8-B3E6-81075A9E7234}"/>
                </a:ext>
              </a:extLst>
            </p:cNvPr>
            <p:cNvSpPr>
              <a:spLocks noChangeShapeType="1"/>
            </p:cNvSpPr>
            <p:nvPr/>
          </p:nvSpPr>
          <p:spPr bwMode="auto">
            <a:xfrm>
              <a:off x="3390" y="2307"/>
              <a:ext cx="1422" cy="436"/>
            </a:xfrm>
            <a:prstGeom prst="line">
              <a:avLst/>
            </a:prstGeom>
            <a:noFill/>
            <a:ln w="57150">
              <a:solidFill>
                <a:schemeClr val="tx1"/>
              </a:solidFill>
              <a:round/>
              <a:headEnd/>
              <a:tailEnd/>
            </a:ln>
          </p:spPr>
          <p:txBody>
            <a:bodyPr/>
            <a:lstStyle/>
            <a:p>
              <a:endParaRPr lang="en-US"/>
            </a:p>
          </p:txBody>
        </p:sp>
        <p:sp>
          <p:nvSpPr>
            <p:cNvPr id="19" name="Line 78">
              <a:extLst>
                <a:ext uri="{FF2B5EF4-FFF2-40B4-BE49-F238E27FC236}">
                  <a16:creationId xmlns:a16="http://schemas.microsoft.com/office/drawing/2014/main" id="{4C20CE39-B82D-4235-AC53-4C907115D3B6}"/>
                </a:ext>
              </a:extLst>
            </p:cNvPr>
            <p:cNvSpPr>
              <a:spLocks noChangeShapeType="1"/>
            </p:cNvSpPr>
            <p:nvPr/>
          </p:nvSpPr>
          <p:spPr bwMode="auto">
            <a:xfrm flipH="1">
              <a:off x="1034" y="2319"/>
              <a:ext cx="1294" cy="424"/>
            </a:xfrm>
            <a:prstGeom prst="line">
              <a:avLst/>
            </a:prstGeom>
            <a:noFill/>
            <a:ln w="57150">
              <a:solidFill>
                <a:schemeClr val="tx1"/>
              </a:solidFill>
              <a:round/>
              <a:headEnd/>
              <a:tailEnd/>
            </a:ln>
          </p:spPr>
          <p:txBody>
            <a:bodyPr/>
            <a:lstStyle/>
            <a:p>
              <a:endParaRPr lang="en-US"/>
            </a:p>
          </p:txBody>
        </p:sp>
        <p:sp>
          <p:nvSpPr>
            <p:cNvPr id="20" name="Line 79">
              <a:extLst>
                <a:ext uri="{FF2B5EF4-FFF2-40B4-BE49-F238E27FC236}">
                  <a16:creationId xmlns:a16="http://schemas.microsoft.com/office/drawing/2014/main" id="{B9CA0D6C-4E5E-4234-95AD-A99A635C13DB}"/>
                </a:ext>
              </a:extLst>
            </p:cNvPr>
            <p:cNvSpPr>
              <a:spLocks noChangeShapeType="1"/>
            </p:cNvSpPr>
            <p:nvPr/>
          </p:nvSpPr>
          <p:spPr bwMode="auto">
            <a:xfrm flipH="1">
              <a:off x="2098" y="2345"/>
              <a:ext cx="529" cy="389"/>
            </a:xfrm>
            <a:prstGeom prst="line">
              <a:avLst/>
            </a:prstGeom>
            <a:noFill/>
            <a:ln w="57150">
              <a:solidFill>
                <a:schemeClr val="tx1"/>
              </a:solidFill>
              <a:round/>
              <a:headEnd/>
              <a:tailEnd/>
            </a:ln>
          </p:spPr>
          <p:txBody>
            <a:bodyPr/>
            <a:lstStyle/>
            <a:p>
              <a:endParaRPr lang="en-US"/>
            </a:p>
          </p:txBody>
        </p:sp>
      </p:grpSp>
      <p:sp>
        <p:nvSpPr>
          <p:cNvPr id="44" name="Rectangle 43">
            <a:extLst>
              <a:ext uri="{FF2B5EF4-FFF2-40B4-BE49-F238E27FC236}">
                <a16:creationId xmlns:a16="http://schemas.microsoft.com/office/drawing/2014/main" id="{E9354A70-FAAD-43FF-A7E4-959F16C2927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35121329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2">
            <a:extLst>
              <a:ext uri="{FF2B5EF4-FFF2-40B4-BE49-F238E27FC236}">
                <a16:creationId xmlns:a16="http://schemas.microsoft.com/office/drawing/2014/main" id="{2921E9A5-EFAF-474A-B376-D41CA133EF9B}"/>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latin typeface="+mn-lt"/>
              </a:rPr>
              <a:t>A Plurality in Each Church</a:t>
            </a:r>
          </a:p>
        </p:txBody>
      </p:sp>
      <p:sp>
        <p:nvSpPr>
          <p:cNvPr id="45" name="Rectangle 3">
            <a:extLst>
              <a:ext uri="{FF2B5EF4-FFF2-40B4-BE49-F238E27FC236}">
                <a16:creationId xmlns:a16="http://schemas.microsoft.com/office/drawing/2014/main" id="{4D9A5E31-0D07-466F-B75B-4EA7F85E27AE}"/>
              </a:ext>
            </a:extLst>
          </p:cNvPr>
          <p:cNvSpPr txBox="1">
            <a:spLocks noChangeArrowheads="1"/>
          </p:cNvSpPr>
          <p:nvPr/>
        </p:nvSpPr>
        <p:spPr bwMode="auto">
          <a:xfrm>
            <a:off x="1143000" y="3499010"/>
            <a:ext cx="9982200" cy="258532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cs typeface="Times New Roman" pitchFamily="18" charset="0"/>
              </a:rPr>
              <a:t>Phil. 1:1 -- Bishops (plural) in church at Philippi</a:t>
            </a:r>
          </a:p>
          <a:p>
            <a:r>
              <a:rPr lang="en-US" kern="0" dirty="0">
                <a:cs typeface="Times New Roman" pitchFamily="18" charset="0"/>
              </a:rPr>
              <a:t>Acts 15:4,22 -- Elders (plural) in church at Jerusalem</a:t>
            </a:r>
          </a:p>
          <a:p>
            <a:r>
              <a:rPr lang="en-US" kern="0" dirty="0">
                <a:cs typeface="Times New Roman" pitchFamily="18" charset="0"/>
              </a:rPr>
              <a:t>Acts 20:17 -- Elders (plural) of the church at Ephesus</a:t>
            </a:r>
          </a:p>
          <a:p>
            <a:r>
              <a:rPr lang="en-US" kern="0" dirty="0">
                <a:cs typeface="Times New Roman" pitchFamily="18" charset="0"/>
              </a:rPr>
              <a:t>Acts 20:28 -- Overseers (plural) of the flock (singular)</a:t>
            </a:r>
          </a:p>
          <a:p>
            <a:r>
              <a:rPr lang="en-US" kern="0" dirty="0">
                <a:cs typeface="Times New Roman" pitchFamily="18" charset="0"/>
              </a:rPr>
              <a:t>1 Peter 5:1-3 -- Elders (plural) to tend the flock (singular)</a:t>
            </a:r>
          </a:p>
          <a:p>
            <a:r>
              <a:rPr lang="en-US" kern="0" dirty="0">
                <a:cs typeface="Times New Roman" pitchFamily="18" charset="0"/>
              </a:rPr>
              <a:t>Acts 14:23 -- Elders (plural) in EVERY church (singular)</a:t>
            </a:r>
            <a:r>
              <a:rPr lang="en-US" kern="0" dirty="0">
                <a:cs typeface="Arial" charset="0"/>
              </a:rPr>
              <a:t> </a:t>
            </a:r>
          </a:p>
        </p:txBody>
      </p:sp>
      <p:grpSp>
        <p:nvGrpSpPr>
          <p:cNvPr id="47" name="Group 7">
            <a:extLst>
              <a:ext uri="{FF2B5EF4-FFF2-40B4-BE49-F238E27FC236}">
                <a16:creationId xmlns:a16="http://schemas.microsoft.com/office/drawing/2014/main" id="{210DB6B6-5CB7-4283-9217-C78EFDBB8384}"/>
              </a:ext>
            </a:extLst>
          </p:cNvPr>
          <p:cNvGrpSpPr>
            <a:grpSpLocks/>
          </p:cNvGrpSpPr>
          <p:nvPr/>
        </p:nvGrpSpPr>
        <p:grpSpPr bwMode="auto">
          <a:xfrm>
            <a:off x="1866900" y="1524000"/>
            <a:ext cx="8420100" cy="1447800"/>
            <a:chOff x="252" y="2712"/>
            <a:chExt cx="5304" cy="912"/>
          </a:xfrm>
        </p:grpSpPr>
        <p:grpSp>
          <p:nvGrpSpPr>
            <p:cNvPr id="48" name="Group 8">
              <a:extLst>
                <a:ext uri="{FF2B5EF4-FFF2-40B4-BE49-F238E27FC236}">
                  <a16:creationId xmlns:a16="http://schemas.microsoft.com/office/drawing/2014/main" id="{8995B0D2-C4BF-4C75-BB43-3D46E796C374}"/>
                </a:ext>
              </a:extLst>
            </p:cNvPr>
            <p:cNvGrpSpPr>
              <a:grpSpLocks/>
            </p:cNvGrpSpPr>
            <p:nvPr/>
          </p:nvGrpSpPr>
          <p:grpSpPr bwMode="auto">
            <a:xfrm>
              <a:off x="252" y="2712"/>
              <a:ext cx="960" cy="912"/>
              <a:chOff x="288" y="2688"/>
              <a:chExt cx="960" cy="912"/>
            </a:xfrm>
          </p:grpSpPr>
          <p:sp>
            <p:nvSpPr>
              <p:cNvPr id="67" name="Oval 9">
                <a:extLst>
                  <a:ext uri="{FF2B5EF4-FFF2-40B4-BE49-F238E27FC236}">
                    <a16:creationId xmlns:a16="http://schemas.microsoft.com/office/drawing/2014/main" id="{B61A323D-F46E-4121-ABBF-0D6951534C83}"/>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68" name="Picture 10" descr="c:\data\graphics\clipart\people\men\Mansymb2.wmf">
                <a:extLst>
                  <a:ext uri="{FF2B5EF4-FFF2-40B4-BE49-F238E27FC236}">
                    <a16:creationId xmlns:a16="http://schemas.microsoft.com/office/drawing/2014/main" id="{915EE734-CEEA-4266-B294-0EAB0562E45E}"/>
                  </a:ext>
                </a:extLst>
              </p:cNvPr>
              <p:cNvPicPr>
                <a:picLocks noChangeAspect="1" noChangeArrowheads="1"/>
              </p:cNvPicPr>
              <p:nvPr/>
            </p:nvPicPr>
            <p:blipFill>
              <a:blip r:embed="rId2" cstate="print"/>
              <a:srcRect/>
              <a:stretch>
                <a:fillRect/>
              </a:stretch>
            </p:blipFill>
            <p:spPr bwMode="auto">
              <a:xfrm>
                <a:off x="912" y="2832"/>
                <a:ext cx="229" cy="576"/>
              </a:xfrm>
              <a:prstGeom prst="rect">
                <a:avLst/>
              </a:prstGeom>
              <a:noFill/>
              <a:ln w="9525">
                <a:noFill/>
                <a:miter lim="800000"/>
                <a:headEnd/>
                <a:tailEnd/>
              </a:ln>
            </p:spPr>
          </p:pic>
          <p:pic>
            <p:nvPicPr>
              <p:cNvPr id="69" name="Picture 11" descr="c:\data\graphics\clipart\people\men\Mansymb2.wmf">
                <a:extLst>
                  <a:ext uri="{FF2B5EF4-FFF2-40B4-BE49-F238E27FC236}">
                    <a16:creationId xmlns:a16="http://schemas.microsoft.com/office/drawing/2014/main" id="{1A47E5DA-E3C9-49DF-A9C3-E97CB7215C6A}"/>
                  </a:ext>
                </a:extLst>
              </p:cNvPr>
              <p:cNvPicPr>
                <a:picLocks noChangeAspect="1" noChangeArrowheads="1"/>
              </p:cNvPicPr>
              <p:nvPr/>
            </p:nvPicPr>
            <p:blipFill>
              <a:blip r:embed="rId2" cstate="print"/>
              <a:srcRect/>
              <a:stretch>
                <a:fillRect/>
              </a:stretch>
            </p:blipFill>
            <p:spPr bwMode="auto">
              <a:xfrm>
                <a:off x="648" y="2832"/>
                <a:ext cx="229" cy="576"/>
              </a:xfrm>
              <a:prstGeom prst="rect">
                <a:avLst/>
              </a:prstGeom>
              <a:noFill/>
              <a:ln w="9525">
                <a:noFill/>
                <a:miter lim="800000"/>
                <a:headEnd/>
                <a:tailEnd/>
              </a:ln>
            </p:spPr>
          </p:pic>
          <p:pic>
            <p:nvPicPr>
              <p:cNvPr id="70" name="Picture 12" descr="c:\data\graphics\clipart\people\men\Mansymb2.wmf">
                <a:extLst>
                  <a:ext uri="{FF2B5EF4-FFF2-40B4-BE49-F238E27FC236}">
                    <a16:creationId xmlns:a16="http://schemas.microsoft.com/office/drawing/2014/main" id="{FDB8E10A-F99C-464D-BE1D-369937B1A78E}"/>
                  </a:ext>
                </a:extLst>
              </p:cNvPr>
              <p:cNvPicPr>
                <a:picLocks noChangeAspect="1" noChangeArrowheads="1"/>
              </p:cNvPicPr>
              <p:nvPr/>
            </p:nvPicPr>
            <p:blipFill>
              <a:blip r:embed="rId2" cstate="print"/>
              <a:srcRect/>
              <a:stretch>
                <a:fillRect/>
              </a:stretch>
            </p:blipFill>
            <p:spPr bwMode="auto">
              <a:xfrm>
                <a:off x="384" y="2832"/>
                <a:ext cx="229" cy="576"/>
              </a:xfrm>
              <a:prstGeom prst="rect">
                <a:avLst/>
              </a:prstGeom>
              <a:noFill/>
              <a:ln w="9525">
                <a:noFill/>
                <a:miter lim="800000"/>
                <a:headEnd/>
                <a:tailEnd/>
              </a:ln>
            </p:spPr>
          </p:pic>
        </p:grpSp>
        <p:grpSp>
          <p:nvGrpSpPr>
            <p:cNvPr id="49" name="Group 13">
              <a:extLst>
                <a:ext uri="{FF2B5EF4-FFF2-40B4-BE49-F238E27FC236}">
                  <a16:creationId xmlns:a16="http://schemas.microsoft.com/office/drawing/2014/main" id="{73674323-7091-4AAA-9130-8AFEB5B9FCE2}"/>
                </a:ext>
              </a:extLst>
            </p:cNvPr>
            <p:cNvGrpSpPr>
              <a:grpSpLocks/>
            </p:cNvGrpSpPr>
            <p:nvPr/>
          </p:nvGrpSpPr>
          <p:grpSpPr bwMode="auto">
            <a:xfrm>
              <a:off x="1338" y="2712"/>
              <a:ext cx="960" cy="912"/>
              <a:chOff x="1338" y="2712"/>
              <a:chExt cx="960" cy="912"/>
            </a:xfrm>
          </p:grpSpPr>
          <p:sp>
            <p:nvSpPr>
              <p:cNvPr id="64" name="Oval 14">
                <a:extLst>
                  <a:ext uri="{FF2B5EF4-FFF2-40B4-BE49-F238E27FC236}">
                    <a16:creationId xmlns:a16="http://schemas.microsoft.com/office/drawing/2014/main" id="{6CCC280F-AC3F-4733-A7F8-DD548F9ECD00}"/>
                  </a:ext>
                </a:extLst>
              </p:cNvPr>
              <p:cNvSpPr>
                <a:spLocks noChangeArrowheads="1"/>
              </p:cNvSpPr>
              <p:nvPr/>
            </p:nvSpPr>
            <p:spPr bwMode="auto">
              <a:xfrm>
                <a:off x="1338" y="2712"/>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65" name="Picture 15" descr="c:\data\graphics\clipart\people\men\Mansymb2.wmf">
                <a:extLst>
                  <a:ext uri="{FF2B5EF4-FFF2-40B4-BE49-F238E27FC236}">
                    <a16:creationId xmlns:a16="http://schemas.microsoft.com/office/drawing/2014/main" id="{EE4AEC57-9967-4B06-836B-BDF7941B15DE}"/>
                  </a:ext>
                </a:extLst>
              </p:cNvPr>
              <p:cNvPicPr>
                <a:picLocks noChangeAspect="1" noChangeArrowheads="1"/>
              </p:cNvPicPr>
              <p:nvPr/>
            </p:nvPicPr>
            <p:blipFill>
              <a:blip r:embed="rId2" cstate="print"/>
              <a:srcRect/>
              <a:stretch>
                <a:fillRect/>
              </a:stretch>
            </p:blipFill>
            <p:spPr bwMode="auto">
              <a:xfrm>
                <a:off x="1854" y="2856"/>
                <a:ext cx="229" cy="576"/>
              </a:xfrm>
              <a:prstGeom prst="rect">
                <a:avLst/>
              </a:prstGeom>
              <a:noFill/>
              <a:ln w="9525">
                <a:noFill/>
                <a:miter lim="800000"/>
                <a:headEnd/>
                <a:tailEnd/>
              </a:ln>
            </p:spPr>
          </p:pic>
          <p:pic>
            <p:nvPicPr>
              <p:cNvPr id="66" name="Picture 16" descr="c:\data\graphics\clipart\people\men\Mansymb2.wmf">
                <a:extLst>
                  <a:ext uri="{FF2B5EF4-FFF2-40B4-BE49-F238E27FC236}">
                    <a16:creationId xmlns:a16="http://schemas.microsoft.com/office/drawing/2014/main" id="{34BAD54F-EBD6-4429-850B-188A1A0BED96}"/>
                  </a:ext>
                </a:extLst>
              </p:cNvPr>
              <p:cNvPicPr>
                <a:picLocks noChangeAspect="1" noChangeArrowheads="1"/>
              </p:cNvPicPr>
              <p:nvPr/>
            </p:nvPicPr>
            <p:blipFill>
              <a:blip r:embed="rId2" cstate="print"/>
              <a:srcRect/>
              <a:stretch>
                <a:fillRect/>
              </a:stretch>
            </p:blipFill>
            <p:spPr bwMode="auto">
              <a:xfrm>
                <a:off x="1554" y="2856"/>
                <a:ext cx="229" cy="576"/>
              </a:xfrm>
              <a:prstGeom prst="rect">
                <a:avLst/>
              </a:prstGeom>
              <a:noFill/>
              <a:ln w="9525">
                <a:noFill/>
                <a:miter lim="800000"/>
                <a:headEnd/>
                <a:tailEnd/>
              </a:ln>
            </p:spPr>
          </p:pic>
        </p:grpSp>
        <p:grpSp>
          <p:nvGrpSpPr>
            <p:cNvPr id="50" name="Group 17">
              <a:extLst>
                <a:ext uri="{FF2B5EF4-FFF2-40B4-BE49-F238E27FC236}">
                  <a16:creationId xmlns:a16="http://schemas.microsoft.com/office/drawing/2014/main" id="{49C9C47F-B459-4A47-9F90-0AF07DC89323}"/>
                </a:ext>
              </a:extLst>
            </p:cNvPr>
            <p:cNvGrpSpPr>
              <a:grpSpLocks/>
            </p:cNvGrpSpPr>
            <p:nvPr/>
          </p:nvGrpSpPr>
          <p:grpSpPr bwMode="auto">
            <a:xfrm>
              <a:off x="2424" y="2712"/>
              <a:ext cx="960" cy="912"/>
              <a:chOff x="288" y="2688"/>
              <a:chExt cx="960" cy="912"/>
            </a:xfrm>
          </p:grpSpPr>
          <p:sp>
            <p:nvSpPr>
              <p:cNvPr id="60" name="Oval 18">
                <a:extLst>
                  <a:ext uri="{FF2B5EF4-FFF2-40B4-BE49-F238E27FC236}">
                    <a16:creationId xmlns:a16="http://schemas.microsoft.com/office/drawing/2014/main" id="{D0C1A774-6FEE-4607-A2E7-60C003201004}"/>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61" name="Picture 19" descr="c:\data\graphics\clipart\people\men\Mansymb2.wmf">
                <a:extLst>
                  <a:ext uri="{FF2B5EF4-FFF2-40B4-BE49-F238E27FC236}">
                    <a16:creationId xmlns:a16="http://schemas.microsoft.com/office/drawing/2014/main" id="{F9B28904-3E1F-450E-8B31-8B6D40E4E0A1}"/>
                  </a:ext>
                </a:extLst>
              </p:cNvPr>
              <p:cNvPicPr>
                <a:picLocks noChangeAspect="1" noChangeArrowheads="1"/>
              </p:cNvPicPr>
              <p:nvPr/>
            </p:nvPicPr>
            <p:blipFill>
              <a:blip r:embed="rId2" cstate="print"/>
              <a:srcRect/>
              <a:stretch>
                <a:fillRect/>
              </a:stretch>
            </p:blipFill>
            <p:spPr bwMode="auto">
              <a:xfrm>
                <a:off x="912" y="2832"/>
                <a:ext cx="229" cy="576"/>
              </a:xfrm>
              <a:prstGeom prst="rect">
                <a:avLst/>
              </a:prstGeom>
              <a:noFill/>
              <a:ln w="9525">
                <a:noFill/>
                <a:miter lim="800000"/>
                <a:headEnd/>
                <a:tailEnd/>
              </a:ln>
            </p:spPr>
          </p:pic>
          <p:pic>
            <p:nvPicPr>
              <p:cNvPr id="62" name="Picture 20" descr="c:\data\graphics\clipart\people\men\Mansymb2.wmf">
                <a:extLst>
                  <a:ext uri="{FF2B5EF4-FFF2-40B4-BE49-F238E27FC236}">
                    <a16:creationId xmlns:a16="http://schemas.microsoft.com/office/drawing/2014/main" id="{BDDE0DB1-2712-40A5-A06C-E1AD293FEACD}"/>
                  </a:ext>
                </a:extLst>
              </p:cNvPr>
              <p:cNvPicPr>
                <a:picLocks noChangeAspect="1" noChangeArrowheads="1"/>
              </p:cNvPicPr>
              <p:nvPr/>
            </p:nvPicPr>
            <p:blipFill>
              <a:blip r:embed="rId2" cstate="print"/>
              <a:srcRect/>
              <a:stretch>
                <a:fillRect/>
              </a:stretch>
            </p:blipFill>
            <p:spPr bwMode="auto">
              <a:xfrm>
                <a:off x="648" y="2832"/>
                <a:ext cx="229" cy="576"/>
              </a:xfrm>
              <a:prstGeom prst="rect">
                <a:avLst/>
              </a:prstGeom>
              <a:noFill/>
              <a:ln w="9525">
                <a:noFill/>
                <a:miter lim="800000"/>
                <a:headEnd/>
                <a:tailEnd/>
              </a:ln>
            </p:spPr>
          </p:pic>
          <p:pic>
            <p:nvPicPr>
              <p:cNvPr id="63" name="Picture 21" descr="c:\data\graphics\clipart\people\men\Mansymb2.wmf">
                <a:extLst>
                  <a:ext uri="{FF2B5EF4-FFF2-40B4-BE49-F238E27FC236}">
                    <a16:creationId xmlns:a16="http://schemas.microsoft.com/office/drawing/2014/main" id="{74AE7868-9618-406E-9414-80780C8311E1}"/>
                  </a:ext>
                </a:extLst>
              </p:cNvPr>
              <p:cNvPicPr>
                <a:picLocks noChangeAspect="1" noChangeArrowheads="1"/>
              </p:cNvPicPr>
              <p:nvPr/>
            </p:nvPicPr>
            <p:blipFill>
              <a:blip r:embed="rId2" cstate="print"/>
              <a:srcRect/>
              <a:stretch>
                <a:fillRect/>
              </a:stretch>
            </p:blipFill>
            <p:spPr bwMode="auto">
              <a:xfrm>
                <a:off x="384" y="2832"/>
                <a:ext cx="229" cy="576"/>
              </a:xfrm>
              <a:prstGeom prst="rect">
                <a:avLst/>
              </a:prstGeom>
              <a:noFill/>
              <a:ln w="9525">
                <a:noFill/>
                <a:miter lim="800000"/>
                <a:headEnd/>
                <a:tailEnd/>
              </a:ln>
            </p:spPr>
          </p:pic>
        </p:grpSp>
        <p:grpSp>
          <p:nvGrpSpPr>
            <p:cNvPr id="51" name="Group 22">
              <a:extLst>
                <a:ext uri="{FF2B5EF4-FFF2-40B4-BE49-F238E27FC236}">
                  <a16:creationId xmlns:a16="http://schemas.microsoft.com/office/drawing/2014/main" id="{C272E530-3A3C-47B5-8AE8-6D7146340601}"/>
                </a:ext>
              </a:extLst>
            </p:cNvPr>
            <p:cNvGrpSpPr>
              <a:grpSpLocks/>
            </p:cNvGrpSpPr>
            <p:nvPr/>
          </p:nvGrpSpPr>
          <p:grpSpPr bwMode="auto">
            <a:xfrm>
              <a:off x="3510" y="2712"/>
              <a:ext cx="960" cy="912"/>
              <a:chOff x="3510" y="2712"/>
              <a:chExt cx="960" cy="912"/>
            </a:xfrm>
          </p:grpSpPr>
          <p:sp>
            <p:nvSpPr>
              <p:cNvPr id="57" name="Oval 23">
                <a:extLst>
                  <a:ext uri="{FF2B5EF4-FFF2-40B4-BE49-F238E27FC236}">
                    <a16:creationId xmlns:a16="http://schemas.microsoft.com/office/drawing/2014/main" id="{DEE61824-5E1B-4B16-917B-F5FDD408B140}"/>
                  </a:ext>
                </a:extLst>
              </p:cNvPr>
              <p:cNvSpPr>
                <a:spLocks noChangeArrowheads="1"/>
              </p:cNvSpPr>
              <p:nvPr/>
            </p:nvSpPr>
            <p:spPr bwMode="auto">
              <a:xfrm>
                <a:off x="3510" y="2712"/>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58" name="Picture 24" descr="c:\data\graphics\clipart\people\men\Mansymb2.wmf">
                <a:extLst>
                  <a:ext uri="{FF2B5EF4-FFF2-40B4-BE49-F238E27FC236}">
                    <a16:creationId xmlns:a16="http://schemas.microsoft.com/office/drawing/2014/main" id="{9957C2A9-537B-431D-B83B-105C8AB1B6DC}"/>
                  </a:ext>
                </a:extLst>
              </p:cNvPr>
              <p:cNvPicPr>
                <a:picLocks noChangeAspect="1" noChangeArrowheads="1"/>
              </p:cNvPicPr>
              <p:nvPr/>
            </p:nvPicPr>
            <p:blipFill>
              <a:blip r:embed="rId2" cstate="print"/>
              <a:srcRect/>
              <a:stretch>
                <a:fillRect/>
              </a:stretch>
            </p:blipFill>
            <p:spPr bwMode="auto">
              <a:xfrm>
                <a:off x="4002" y="2856"/>
                <a:ext cx="229" cy="576"/>
              </a:xfrm>
              <a:prstGeom prst="rect">
                <a:avLst/>
              </a:prstGeom>
              <a:noFill/>
              <a:ln w="9525">
                <a:noFill/>
                <a:miter lim="800000"/>
                <a:headEnd/>
                <a:tailEnd/>
              </a:ln>
            </p:spPr>
          </p:pic>
          <p:pic>
            <p:nvPicPr>
              <p:cNvPr id="59" name="Picture 25" descr="c:\data\graphics\clipart\people\men\Mansymb2.wmf">
                <a:extLst>
                  <a:ext uri="{FF2B5EF4-FFF2-40B4-BE49-F238E27FC236}">
                    <a16:creationId xmlns:a16="http://schemas.microsoft.com/office/drawing/2014/main" id="{E37371DF-BE33-446F-84EF-36A5001F1B10}"/>
                  </a:ext>
                </a:extLst>
              </p:cNvPr>
              <p:cNvPicPr>
                <a:picLocks noChangeAspect="1" noChangeArrowheads="1"/>
              </p:cNvPicPr>
              <p:nvPr/>
            </p:nvPicPr>
            <p:blipFill>
              <a:blip r:embed="rId2" cstate="print"/>
              <a:srcRect/>
              <a:stretch>
                <a:fillRect/>
              </a:stretch>
            </p:blipFill>
            <p:spPr bwMode="auto">
              <a:xfrm>
                <a:off x="3702" y="2856"/>
                <a:ext cx="229" cy="576"/>
              </a:xfrm>
              <a:prstGeom prst="rect">
                <a:avLst/>
              </a:prstGeom>
              <a:noFill/>
              <a:ln w="9525">
                <a:noFill/>
                <a:miter lim="800000"/>
                <a:headEnd/>
                <a:tailEnd/>
              </a:ln>
            </p:spPr>
          </p:pic>
        </p:grpSp>
        <p:grpSp>
          <p:nvGrpSpPr>
            <p:cNvPr id="52" name="Group 26">
              <a:extLst>
                <a:ext uri="{FF2B5EF4-FFF2-40B4-BE49-F238E27FC236}">
                  <a16:creationId xmlns:a16="http://schemas.microsoft.com/office/drawing/2014/main" id="{B9E652C0-60AB-44AB-AD71-7728B04A4A1B}"/>
                </a:ext>
              </a:extLst>
            </p:cNvPr>
            <p:cNvGrpSpPr>
              <a:grpSpLocks/>
            </p:cNvGrpSpPr>
            <p:nvPr/>
          </p:nvGrpSpPr>
          <p:grpSpPr bwMode="auto">
            <a:xfrm>
              <a:off x="4596" y="2712"/>
              <a:ext cx="960" cy="912"/>
              <a:chOff x="288" y="2688"/>
              <a:chExt cx="960" cy="912"/>
            </a:xfrm>
          </p:grpSpPr>
          <p:sp>
            <p:nvSpPr>
              <p:cNvPr id="53" name="Oval 27">
                <a:extLst>
                  <a:ext uri="{FF2B5EF4-FFF2-40B4-BE49-F238E27FC236}">
                    <a16:creationId xmlns:a16="http://schemas.microsoft.com/office/drawing/2014/main" id="{B6C388A5-56CA-4021-A938-D2F455661436}"/>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54" name="Picture 28" descr="c:\data\graphics\clipart\people\men\Mansymb2.wmf">
                <a:extLst>
                  <a:ext uri="{FF2B5EF4-FFF2-40B4-BE49-F238E27FC236}">
                    <a16:creationId xmlns:a16="http://schemas.microsoft.com/office/drawing/2014/main" id="{0C9F3932-CA80-4AE4-9BA2-5619E222BC63}"/>
                  </a:ext>
                </a:extLst>
              </p:cNvPr>
              <p:cNvPicPr>
                <a:picLocks noChangeAspect="1" noChangeArrowheads="1"/>
              </p:cNvPicPr>
              <p:nvPr/>
            </p:nvPicPr>
            <p:blipFill>
              <a:blip r:embed="rId2" cstate="print"/>
              <a:srcRect/>
              <a:stretch>
                <a:fillRect/>
              </a:stretch>
            </p:blipFill>
            <p:spPr bwMode="auto">
              <a:xfrm>
                <a:off x="912" y="2832"/>
                <a:ext cx="229" cy="576"/>
              </a:xfrm>
              <a:prstGeom prst="rect">
                <a:avLst/>
              </a:prstGeom>
              <a:noFill/>
              <a:ln w="9525">
                <a:noFill/>
                <a:miter lim="800000"/>
                <a:headEnd/>
                <a:tailEnd/>
              </a:ln>
            </p:spPr>
          </p:pic>
          <p:pic>
            <p:nvPicPr>
              <p:cNvPr id="55" name="Picture 29" descr="c:\data\graphics\clipart\people\men\Mansymb2.wmf">
                <a:extLst>
                  <a:ext uri="{FF2B5EF4-FFF2-40B4-BE49-F238E27FC236}">
                    <a16:creationId xmlns:a16="http://schemas.microsoft.com/office/drawing/2014/main" id="{AF292215-5704-4FA8-BC80-0845053F9DBF}"/>
                  </a:ext>
                </a:extLst>
              </p:cNvPr>
              <p:cNvPicPr>
                <a:picLocks noChangeAspect="1" noChangeArrowheads="1"/>
              </p:cNvPicPr>
              <p:nvPr/>
            </p:nvPicPr>
            <p:blipFill>
              <a:blip r:embed="rId2" cstate="print"/>
              <a:srcRect/>
              <a:stretch>
                <a:fillRect/>
              </a:stretch>
            </p:blipFill>
            <p:spPr bwMode="auto">
              <a:xfrm>
                <a:off x="648" y="2832"/>
                <a:ext cx="229" cy="576"/>
              </a:xfrm>
              <a:prstGeom prst="rect">
                <a:avLst/>
              </a:prstGeom>
              <a:noFill/>
              <a:ln w="9525">
                <a:noFill/>
                <a:miter lim="800000"/>
                <a:headEnd/>
                <a:tailEnd/>
              </a:ln>
            </p:spPr>
          </p:pic>
          <p:pic>
            <p:nvPicPr>
              <p:cNvPr id="56" name="Picture 30" descr="c:\data\graphics\clipart\people\men\Mansymb2.wmf">
                <a:extLst>
                  <a:ext uri="{FF2B5EF4-FFF2-40B4-BE49-F238E27FC236}">
                    <a16:creationId xmlns:a16="http://schemas.microsoft.com/office/drawing/2014/main" id="{385133D3-E08D-4A69-ACEB-2B3504196C68}"/>
                  </a:ext>
                </a:extLst>
              </p:cNvPr>
              <p:cNvPicPr>
                <a:picLocks noChangeAspect="1" noChangeArrowheads="1"/>
              </p:cNvPicPr>
              <p:nvPr/>
            </p:nvPicPr>
            <p:blipFill>
              <a:blip r:embed="rId2" cstate="print"/>
              <a:srcRect/>
              <a:stretch>
                <a:fillRect/>
              </a:stretch>
            </p:blipFill>
            <p:spPr bwMode="auto">
              <a:xfrm>
                <a:off x="384" y="2832"/>
                <a:ext cx="229" cy="576"/>
              </a:xfrm>
              <a:prstGeom prst="rect">
                <a:avLst/>
              </a:prstGeom>
              <a:noFill/>
              <a:ln w="9525">
                <a:noFill/>
                <a:miter lim="800000"/>
                <a:headEnd/>
                <a:tailEnd/>
              </a:ln>
            </p:spPr>
          </p:pic>
        </p:grpSp>
      </p:grpSp>
      <p:sp>
        <p:nvSpPr>
          <p:cNvPr id="28" name="Rectangle 27">
            <a:extLst>
              <a:ext uri="{FF2B5EF4-FFF2-40B4-BE49-F238E27FC236}">
                <a16:creationId xmlns:a16="http://schemas.microsoft.com/office/drawing/2014/main" id="{F12B7D6D-32D9-4E1D-B6BB-8878E2A35190}"/>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1478164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
            <a:extLst>
              <a:ext uri="{FF2B5EF4-FFF2-40B4-BE49-F238E27FC236}">
                <a16:creationId xmlns:a16="http://schemas.microsoft.com/office/drawing/2014/main" id="{1A30E1D2-895B-46C1-BC2E-549A944498B6}"/>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The Importance of Elders</a:t>
            </a:r>
          </a:p>
        </p:txBody>
      </p:sp>
      <p:sp>
        <p:nvSpPr>
          <p:cNvPr id="29" name="Rectangle 3">
            <a:extLst>
              <a:ext uri="{FF2B5EF4-FFF2-40B4-BE49-F238E27FC236}">
                <a16:creationId xmlns:a16="http://schemas.microsoft.com/office/drawing/2014/main" id="{B818D86A-23AF-4FCF-BFB6-981C74B4DEE3}"/>
              </a:ext>
            </a:extLst>
          </p:cNvPr>
          <p:cNvSpPr txBox="1">
            <a:spLocks noChangeArrowheads="1"/>
          </p:cNvSpPr>
          <p:nvPr/>
        </p:nvSpPr>
        <p:spPr bwMode="auto">
          <a:xfrm>
            <a:off x="4343400" y="1981200"/>
            <a:ext cx="6324600" cy="2616101"/>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kern="0" dirty="0">
                <a:solidFill>
                  <a:srgbClr val="FFFF66"/>
                </a:solidFill>
                <a:cs typeface="Arial" charset="0"/>
              </a:rPr>
              <a:t>Faithful churches had them.</a:t>
            </a:r>
          </a:p>
          <a:p>
            <a:pPr>
              <a:spcBef>
                <a:spcPts val="1200"/>
              </a:spcBef>
            </a:pPr>
            <a:r>
              <a:rPr lang="en-US" kern="0" dirty="0">
                <a:solidFill>
                  <a:srgbClr val="FFFF66"/>
                </a:solidFill>
                <a:cs typeface="Arial" charset="0"/>
              </a:rPr>
              <a:t>Paul ordained them in every church.</a:t>
            </a:r>
          </a:p>
          <a:p>
            <a:pPr>
              <a:spcBef>
                <a:spcPts val="1200"/>
              </a:spcBef>
            </a:pPr>
            <a:r>
              <a:rPr lang="en-US" kern="0" dirty="0">
                <a:solidFill>
                  <a:srgbClr val="FFFF66"/>
                </a:solidFill>
                <a:cs typeface="Arial" charset="0"/>
              </a:rPr>
              <a:t>Serving as a bishop is a good work.</a:t>
            </a:r>
          </a:p>
          <a:p>
            <a:pPr>
              <a:spcBef>
                <a:spcPts val="1200"/>
              </a:spcBef>
            </a:pPr>
            <a:r>
              <a:rPr lang="en-US" kern="0" dirty="0">
                <a:solidFill>
                  <a:srgbClr val="FFFF66"/>
                </a:solidFill>
                <a:cs typeface="Arial" charset="0"/>
              </a:rPr>
              <a:t>Churches without them have something “lacking.”</a:t>
            </a:r>
            <a:endParaRPr lang="en-US" kern="0" dirty="0"/>
          </a:p>
        </p:txBody>
      </p:sp>
      <p:grpSp>
        <p:nvGrpSpPr>
          <p:cNvPr id="31" name="Group 7">
            <a:extLst>
              <a:ext uri="{FF2B5EF4-FFF2-40B4-BE49-F238E27FC236}">
                <a16:creationId xmlns:a16="http://schemas.microsoft.com/office/drawing/2014/main" id="{15D59558-C893-4B0E-B154-DABD05A5A226}"/>
              </a:ext>
            </a:extLst>
          </p:cNvPr>
          <p:cNvGrpSpPr>
            <a:grpSpLocks/>
          </p:cNvGrpSpPr>
          <p:nvPr/>
        </p:nvGrpSpPr>
        <p:grpSpPr bwMode="auto">
          <a:xfrm>
            <a:off x="1219200" y="2209800"/>
            <a:ext cx="2667000" cy="2667000"/>
            <a:chOff x="288" y="2688"/>
            <a:chExt cx="960" cy="912"/>
          </a:xfrm>
        </p:grpSpPr>
        <p:sp>
          <p:nvSpPr>
            <p:cNvPr id="32" name="Oval 8">
              <a:extLst>
                <a:ext uri="{FF2B5EF4-FFF2-40B4-BE49-F238E27FC236}">
                  <a16:creationId xmlns:a16="http://schemas.microsoft.com/office/drawing/2014/main" id="{8404D137-B5C4-481B-8A9B-CE3DA469705C}"/>
                </a:ext>
              </a:extLst>
            </p:cNvPr>
            <p:cNvSpPr>
              <a:spLocks noChangeArrowheads="1"/>
            </p:cNvSpPr>
            <p:nvPr/>
          </p:nvSpPr>
          <p:spPr bwMode="auto">
            <a:xfrm>
              <a:off x="288" y="2688"/>
              <a:ext cx="960" cy="912"/>
            </a:xfrm>
            <a:prstGeom prst="ellipse">
              <a:avLst/>
            </a:prstGeom>
            <a:solidFill>
              <a:srgbClr val="00FFFF"/>
            </a:solidFill>
            <a:ln w="12700">
              <a:solidFill>
                <a:schemeClr val="tx1"/>
              </a:solidFill>
              <a:round/>
              <a:headEnd/>
              <a:tailEnd/>
            </a:ln>
          </p:spPr>
          <p:txBody>
            <a:bodyPr wrap="none" anchor="ctr"/>
            <a:lstStyle/>
            <a:p>
              <a:endParaRPr lang="en-US"/>
            </a:p>
          </p:txBody>
        </p:sp>
        <p:pic>
          <p:nvPicPr>
            <p:cNvPr id="33" name="Picture 9" descr="c:\data\graphics\clipart\people\men\Mansymb2.wmf">
              <a:extLst>
                <a:ext uri="{FF2B5EF4-FFF2-40B4-BE49-F238E27FC236}">
                  <a16:creationId xmlns:a16="http://schemas.microsoft.com/office/drawing/2014/main" id="{8F75C81A-7FB8-45EA-BCDB-9D9F4FEC0C24}"/>
                </a:ext>
              </a:extLst>
            </p:cNvPr>
            <p:cNvPicPr>
              <a:picLocks noChangeAspect="1" noChangeArrowheads="1"/>
            </p:cNvPicPr>
            <p:nvPr/>
          </p:nvPicPr>
          <p:blipFill>
            <a:blip r:embed="rId2" cstate="print"/>
            <a:srcRect/>
            <a:stretch>
              <a:fillRect/>
            </a:stretch>
          </p:blipFill>
          <p:spPr bwMode="auto">
            <a:xfrm>
              <a:off x="912" y="2832"/>
              <a:ext cx="229" cy="576"/>
            </a:xfrm>
            <a:prstGeom prst="rect">
              <a:avLst/>
            </a:prstGeom>
            <a:noFill/>
            <a:ln w="9525">
              <a:noFill/>
              <a:miter lim="800000"/>
              <a:headEnd/>
              <a:tailEnd/>
            </a:ln>
          </p:spPr>
        </p:pic>
        <p:pic>
          <p:nvPicPr>
            <p:cNvPr id="34" name="Picture 10" descr="c:\data\graphics\clipart\people\men\Mansymb2.wmf">
              <a:extLst>
                <a:ext uri="{FF2B5EF4-FFF2-40B4-BE49-F238E27FC236}">
                  <a16:creationId xmlns:a16="http://schemas.microsoft.com/office/drawing/2014/main" id="{E1648217-1E35-40AB-8E19-9C0C8DDDEA2E}"/>
                </a:ext>
              </a:extLst>
            </p:cNvPr>
            <p:cNvPicPr>
              <a:picLocks noChangeAspect="1" noChangeArrowheads="1"/>
            </p:cNvPicPr>
            <p:nvPr/>
          </p:nvPicPr>
          <p:blipFill>
            <a:blip r:embed="rId2" cstate="print"/>
            <a:srcRect/>
            <a:stretch>
              <a:fillRect/>
            </a:stretch>
          </p:blipFill>
          <p:spPr bwMode="auto">
            <a:xfrm>
              <a:off x="648" y="2832"/>
              <a:ext cx="229" cy="576"/>
            </a:xfrm>
            <a:prstGeom prst="rect">
              <a:avLst/>
            </a:prstGeom>
            <a:noFill/>
            <a:ln w="9525">
              <a:noFill/>
              <a:miter lim="800000"/>
              <a:headEnd/>
              <a:tailEnd/>
            </a:ln>
          </p:spPr>
        </p:pic>
        <p:pic>
          <p:nvPicPr>
            <p:cNvPr id="35" name="Picture 11" descr="c:\data\graphics\clipart\people\men\Mansymb2.wmf">
              <a:extLst>
                <a:ext uri="{FF2B5EF4-FFF2-40B4-BE49-F238E27FC236}">
                  <a16:creationId xmlns:a16="http://schemas.microsoft.com/office/drawing/2014/main" id="{F9429D73-5FA7-4E27-8B5A-5DA90EA2E3C4}"/>
                </a:ext>
              </a:extLst>
            </p:cNvPr>
            <p:cNvPicPr>
              <a:picLocks noChangeAspect="1" noChangeArrowheads="1"/>
            </p:cNvPicPr>
            <p:nvPr/>
          </p:nvPicPr>
          <p:blipFill>
            <a:blip r:embed="rId2" cstate="print"/>
            <a:srcRect/>
            <a:stretch>
              <a:fillRect/>
            </a:stretch>
          </p:blipFill>
          <p:spPr bwMode="auto">
            <a:xfrm>
              <a:off x="384" y="2832"/>
              <a:ext cx="229" cy="576"/>
            </a:xfrm>
            <a:prstGeom prst="rect">
              <a:avLst/>
            </a:prstGeom>
            <a:noFill/>
            <a:ln w="9525">
              <a:noFill/>
              <a:miter lim="800000"/>
              <a:headEnd/>
              <a:tailEnd/>
            </a:ln>
          </p:spPr>
        </p:pic>
      </p:grpSp>
      <p:sp>
        <p:nvSpPr>
          <p:cNvPr id="9" name="Rectangle 8">
            <a:extLst>
              <a:ext uri="{FF2B5EF4-FFF2-40B4-BE49-F238E27FC236}">
                <a16:creationId xmlns:a16="http://schemas.microsoft.com/office/drawing/2014/main" id="{71E1A8C4-C98E-449C-93FB-4FDE5D34202D}"/>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103799343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Terms in Titus 1:5</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685800" y="1371600"/>
            <a:ext cx="10820400" cy="534761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spcBef>
                <a:spcPts val="300"/>
              </a:spcBef>
              <a:spcAft>
                <a:spcPts val="300"/>
              </a:spcAft>
              <a:tabLst>
                <a:tab pos="457200" algn="l"/>
                <a:tab pos="914400" algn="l"/>
                <a:tab pos="1371600" algn="l"/>
                <a:tab pos="3246120" algn="ctr"/>
              </a:tabLst>
            </a:pPr>
            <a:r>
              <a:rPr lang="en-US" dirty="0">
                <a:solidFill>
                  <a:srgbClr val="FFFF00"/>
                </a:solidFill>
                <a:effectLst/>
              </a:rPr>
              <a:t>“Set in order”</a:t>
            </a:r>
          </a:p>
          <a:p>
            <a:pPr marL="0" marR="0" indent="274320" algn="l">
              <a:spcBef>
                <a:spcPts val="0"/>
              </a:spcBef>
              <a:spcAft>
                <a:spcPts val="0"/>
              </a:spcAft>
              <a:tabLst>
                <a:tab pos="457200" algn="l"/>
                <a:tab pos="914400" algn="l"/>
                <a:tab pos="1371600" algn="l"/>
                <a:tab pos="3246120" algn="ctr"/>
              </a:tabLst>
            </a:pPr>
            <a:r>
              <a:rPr lang="en-US" b="0" dirty="0">
                <a:ea typeface="Times New Roman" panose="02020603050405020304" pitchFamily="18" charset="0"/>
                <a:cs typeface="Times New Roman" panose="02020603050405020304" pitchFamily="18" charset="0"/>
              </a:rPr>
              <a:t>God has commanded </a:t>
            </a:r>
            <a:r>
              <a:rPr lang="en-US" b="0" dirty="0">
                <a:effectLst/>
                <a:ea typeface="Times New Roman" panose="02020603050405020304" pitchFamily="18" charset="0"/>
                <a:cs typeface="Times New Roman" panose="02020603050405020304" pitchFamily="18" charset="0"/>
              </a:rPr>
              <a:t>an arrangement or system. Until a church has ordained elders, they lack that order.</a:t>
            </a:r>
          </a:p>
          <a:p>
            <a:pPr marL="0" marR="0" indent="274320">
              <a:spcBef>
                <a:spcPts val="300"/>
              </a:spcBef>
              <a:spcAft>
                <a:spcPts val="300"/>
              </a:spcAft>
              <a:tabLst>
                <a:tab pos="457200" algn="l"/>
                <a:tab pos="914400" algn="l"/>
                <a:tab pos="1371600" algn="l"/>
                <a:tab pos="3246120" algn="ctr"/>
              </a:tabLst>
            </a:pPr>
            <a:r>
              <a:rPr lang="en-US" dirty="0">
                <a:solidFill>
                  <a:srgbClr val="FFFF00"/>
                </a:solidFill>
                <a:effectLst/>
              </a:rPr>
              <a:t>“Lacking”</a:t>
            </a:r>
          </a:p>
          <a:p>
            <a:pPr marL="0" marR="0" indent="274320" algn="just">
              <a:spcBef>
                <a:spcPts val="0"/>
              </a:spcBef>
              <a:spcAft>
                <a:spcPts val="0"/>
              </a:spcAft>
              <a:tabLst>
                <a:tab pos="457200" algn="l"/>
                <a:tab pos="914400" algn="l"/>
                <a:tab pos="1371600" algn="l"/>
                <a:tab pos="3246120" algn="ctr"/>
              </a:tabLst>
            </a:pPr>
            <a:r>
              <a:rPr lang="en-US" sz="2400" b="0" dirty="0">
                <a:solidFill>
                  <a:schemeClr val="accent2"/>
                </a:solidFill>
                <a:ea typeface="Times New Roman" panose="02020603050405020304" pitchFamily="18" charset="0"/>
                <a:cs typeface="Times New Roman" panose="02020603050405020304" pitchFamily="18" charset="0"/>
              </a:rPr>
              <a:t>James 1:4 – that you may be perfect and complete, lacking nothing. </a:t>
            </a:r>
          </a:p>
          <a:p>
            <a:pPr marL="0" marR="0" indent="274320" algn="just">
              <a:spcBef>
                <a:spcPts val="0"/>
              </a:spcBef>
              <a:spcAft>
                <a:spcPts val="0"/>
              </a:spcAft>
              <a:tabLst>
                <a:tab pos="457200" algn="l"/>
                <a:tab pos="914400" algn="l"/>
                <a:tab pos="1371600" algn="l"/>
                <a:tab pos="3246120" algn="ctr"/>
              </a:tabLst>
            </a:pPr>
            <a:r>
              <a:rPr lang="en-US" sz="2400" b="0" dirty="0">
                <a:solidFill>
                  <a:schemeClr val="accent2"/>
                </a:solidFill>
                <a:ea typeface="Times New Roman" panose="02020603050405020304" pitchFamily="18" charset="0"/>
                <a:cs typeface="Times New Roman" panose="02020603050405020304" pitchFamily="18" charset="0"/>
              </a:rPr>
              <a:t>James 1:5 – If any of you lacks wisdom, let him ask of God…</a:t>
            </a:r>
          </a:p>
          <a:p>
            <a:pPr marL="0" marR="0" indent="274320" algn="just">
              <a:spcBef>
                <a:spcPts val="0"/>
              </a:spcBef>
              <a:spcAft>
                <a:spcPts val="0"/>
              </a:spcAft>
              <a:tabLst>
                <a:tab pos="457200" algn="l"/>
                <a:tab pos="914400" algn="l"/>
                <a:tab pos="1371600" algn="l"/>
                <a:tab pos="3246120" algn="ctr"/>
              </a:tabLst>
            </a:pPr>
            <a:r>
              <a:rPr lang="en-US" sz="2400" b="0" dirty="0">
                <a:solidFill>
                  <a:schemeClr val="accent2"/>
                </a:solidFill>
                <a:ea typeface="Times New Roman" panose="02020603050405020304" pitchFamily="18" charset="0"/>
                <a:cs typeface="Times New Roman" panose="02020603050405020304" pitchFamily="18" charset="0"/>
              </a:rPr>
              <a:t>James 2:15 – If a brother or sister is naked and destitute of daily food…</a:t>
            </a:r>
          </a:p>
          <a:p>
            <a:pPr marL="0" marR="0" indent="274320" algn="just">
              <a:spcBef>
                <a:spcPts val="0"/>
              </a:spcBef>
              <a:spcAft>
                <a:spcPts val="0"/>
              </a:spcAft>
              <a:tabLst>
                <a:tab pos="457200" algn="l"/>
                <a:tab pos="914400" algn="l"/>
                <a:tab pos="1371600" algn="l"/>
                <a:tab pos="3246120" algn="ctr"/>
              </a:tabLst>
            </a:pPr>
            <a:r>
              <a:rPr lang="en-US" sz="2400" b="0" dirty="0">
                <a:solidFill>
                  <a:schemeClr val="accent2"/>
                </a:solidFill>
                <a:ea typeface="Times New Roman" panose="02020603050405020304" pitchFamily="18" charset="0"/>
                <a:cs typeface="Times New Roman" panose="02020603050405020304" pitchFamily="18" charset="0"/>
              </a:rPr>
              <a:t>Luke 18:22 – Jesus said, “You still lack one thing. Sell all that you have …” </a:t>
            </a:r>
          </a:p>
          <a:p>
            <a:pPr marL="0" marR="0" indent="274320" algn="just">
              <a:spcBef>
                <a:spcPts val="0"/>
              </a:spcBef>
              <a:spcAft>
                <a:spcPts val="0"/>
              </a:spcAft>
              <a:tabLst>
                <a:tab pos="457200" algn="l"/>
                <a:tab pos="914400" algn="l"/>
                <a:tab pos="1371600" algn="l"/>
                <a:tab pos="3246120" algn="ctr"/>
              </a:tabLst>
            </a:pPr>
            <a:r>
              <a:rPr lang="en-US" sz="2400" b="0" dirty="0">
                <a:solidFill>
                  <a:schemeClr val="accent2"/>
                </a:solidFill>
                <a:ea typeface="Times New Roman" panose="02020603050405020304" pitchFamily="18" charset="0"/>
                <a:cs typeface="Times New Roman" panose="02020603050405020304" pitchFamily="18" charset="0"/>
              </a:rPr>
              <a:t>Titus 3:13 – Send Zenas and Apollos that they may lack nothing.</a:t>
            </a:r>
          </a:p>
          <a:p>
            <a:pPr marL="0" marR="0" indent="274320" algn="just">
              <a:spcBef>
                <a:spcPts val="0"/>
              </a:spcBef>
              <a:spcAft>
                <a:spcPts val="0"/>
              </a:spcAft>
              <a:tabLst>
                <a:tab pos="457200" algn="l"/>
                <a:tab pos="914400" algn="l"/>
                <a:tab pos="1371600" algn="l"/>
                <a:tab pos="3246120" algn="ctr"/>
              </a:tabLst>
            </a:pPr>
            <a:r>
              <a:rPr lang="en-US" b="0" dirty="0">
                <a:ea typeface="Times New Roman" panose="02020603050405020304" pitchFamily="18" charset="0"/>
                <a:cs typeface="Times New Roman" panose="02020603050405020304" pitchFamily="18" charset="0"/>
              </a:rPr>
              <a:t>A church without elders is missing s</a:t>
            </a:r>
            <a:r>
              <a:rPr lang="en-US" b="0" dirty="0">
                <a:effectLst/>
                <a:ea typeface="Times New Roman" panose="02020603050405020304" pitchFamily="18" charset="0"/>
                <a:cs typeface="Times New Roman" panose="02020603050405020304" pitchFamily="18" charset="0"/>
              </a:rPr>
              <a:t>omething useful: immaturity. </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However, if they have no qualified men to serve, then they have no choice but to continue without elders. Acts 14:23; Titus 1:5.</a:t>
            </a:r>
          </a:p>
          <a:p>
            <a:pPr marL="0" marR="0" indent="274320" algn="just">
              <a:spcBef>
                <a:spcPts val="0"/>
              </a:spcBef>
              <a:spcAft>
                <a:spcPts val="0"/>
              </a:spcAft>
              <a:tabLst>
                <a:tab pos="457200" algn="l"/>
                <a:tab pos="914400" algn="l"/>
                <a:tab pos="1371600" algn="l"/>
                <a:tab pos="3246120" algn="ctr"/>
              </a:tabLst>
            </a:pPr>
            <a:endParaRPr lang="en-US" sz="2400" b="0" dirty="0">
              <a:solidFill>
                <a:schemeClr val="tx1"/>
              </a:solidFill>
              <a:effectLst/>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C972BBE7-5180-4F6C-B6B6-136CCB10D8A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88550857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fade">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fade">
                                      <p:cBhvr>
                                        <p:cTn id="17" dur="500"/>
                                        <p:tgtEl>
                                          <p:spTgt spid="10">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xEl>
                                              <p:pRg st="4" end="4"/>
                                            </p:txEl>
                                          </p:spTgt>
                                        </p:tgtEl>
                                        <p:attrNameLst>
                                          <p:attrName>style.visibility</p:attrName>
                                        </p:attrNameLst>
                                      </p:cBhvr>
                                      <p:to>
                                        <p:strVal val="visible"/>
                                      </p:to>
                                    </p:set>
                                    <p:animEffect transition="in" filter="fade">
                                      <p:cBhvr>
                                        <p:cTn id="20" dur="500"/>
                                        <p:tgtEl>
                                          <p:spTgt spid="10">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xEl>
                                              <p:pRg st="5" end="5"/>
                                            </p:txEl>
                                          </p:spTgt>
                                        </p:tgtEl>
                                        <p:attrNameLst>
                                          <p:attrName>style.visibility</p:attrName>
                                        </p:attrNameLst>
                                      </p:cBhvr>
                                      <p:to>
                                        <p:strVal val="visible"/>
                                      </p:to>
                                    </p:set>
                                    <p:animEffect transition="in" filter="fade">
                                      <p:cBhvr>
                                        <p:cTn id="23" dur="500"/>
                                        <p:tgtEl>
                                          <p:spTgt spid="10">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xEl>
                                              <p:pRg st="6" end="6"/>
                                            </p:txEl>
                                          </p:spTgt>
                                        </p:tgtEl>
                                        <p:attrNameLst>
                                          <p:attrName>style.visibility</p:attrName>
                                        </p:attrNameLst>
                                      </p:cBhvr>
                                      <p:to>
                                        <p:strVal val="visible"/>
                                      </p:to>
                                    </p:set>
                                    <p:animEffect transition="in" filter="fade">
                                      <p:cBhvr>
                                        <p:cTn id="26" dur="500"/>
                                        <p:tgtEl>
                                          <p:spTgt spid="10">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0">
                                            <p:txEl>
                                              <p:pRg st="7" end="7"/>
                                            </p:txEl>
                                          </p:spTgt>
                                        </p:tgtEl>
                                        <p:attrNameLst>
                                          <p:attrName>style.visibility</p:attrName>
                                        </p:attrNameLst>
                                      </p:cBhvr>
                                      <p:to>
                                        <p:strVal val="visible"/>
                                      </p:to>
                                    </p:set>
                                    <p:animEffect transition="in" filter="fade">
                                      <p:cBhvr>
                                        <p:cTn id="29" dur="500"/>
                                        <p:tgtEl>
                                          <p:spTgt spid="10">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0">
                                            <p:txEl>
                                              <p:pRg st="8" end="8"/>
                                            </p:txEl>
                                          </p:spTgt>
                                        </p:tgtEl>
                                        <p:attrNameLst>
                                          <p:attrName>style.visibility</p:attrName>
                                        </p:attrNameLst>
                                      </p:cBhvr>
                                      <p:to>
                                        <p:strVal val="visible"/>
                                      </p:to>
                                    </p:set>
                                    <p:animEffect transition="in" filter="fade">
                                      <p:cBhvr>
                                        <p:cTn id="32" dur="500"/>
                                        <p:tgtEl>
                                          <p:spTgt spid="10">
                                            <p:txEl>
                                              <p:pRg st="8" end="8"/>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0">
                                            <p:txEl>
                                              <p:pRg st="9" end="9"/>
                                            </p:txEl>
                                          </p:spTgt>
                                        </p:tgtEl>
                                        <p:attrNameLst>
                                          <p:attrName>style.visibility</p:attrName>
                                        </p:attrNameLst>
                                      </p:cBhvr>
                                      <p:to>
                                        <p:strVal val="visible"/>
                                      </p:to>
                                    </p:set>
                                    <p:animEffect transition="in" filter="fade">
                                      <p:cBhvr>
                                        <p:cTn id="35" dur="500"/>
                                        <p:tgtEl>
                                          <p:spTgt spid="10">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rPr>
              <a:t>Terms in Titus 1:5</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685800" y="1371600"/>
            <a:ext cx="10820400" cy="515525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spcBef>
                <a:spcPts val="300"/>
              </a:spcBef>
              <a:spcAft>
                <a:spcPts val="300"/>
              </a:spcAft>
              <a:tabLst>
                <a:tab pos="457200" algn="l"/>
                <a:tab pos="914400" algn="l"/>
                <a:tab pos="1371600" algn="l"/>
                <a:tab pos="3246120" algn="ctr"/>
              </a:tabLst>
            </a:pPr>
            <a:r>
              <a:rPr lang="en-US" dirty="0">
                <a:solidFill>
                  <a:srgbClr val="FFFF00"/>
                </a:solidFill>
                <a:effectLst/>
              </a:rPr>
              <a:t>“Set in order”</a:t>
            </a:r>
          </a:p>
          <a:p>
            <a:pPr marL="0" marR="0" indent="274320" algn="l">
              <a:spcBef>
                <a:spcPts val="0"/>
              </a:spcBef>
              <a:spcAft>
                <a:spcPts val="0"/>
              </a:spcAft>
              <a:tabLst>
                <a:tab pos="457200" algn="l"/>
                <a:tab pos="914400" algn="l"/>
                <a:tab pos="1371600" algn="l"/>
                <a:tab pos="3246120" algn="ctr"/>
              </a:tabLst>
            </a:pPr>
            <a:r>
              <a:rPr lang="en-US" b="0" dirty="0">
                <a:ea typeface="Times New Roman" panose="02020603050405020304" pitchFamily="18" charset="0"/>
                <a:cs typeface="Times New Roman" panose="02020603050405020304" pitchFamily="18" charset="0"/>
              </a:rPr>
              <a:t>God has commanded </a:t>
            </a:r>
            <a:r>
              <a:rPr lang="en-US" b="0" dirty="0">
                <a:effectLst/>
                <a:ea typeface="Times New Roman" panose="02020603050405020304" pitchFamily="18" charset="0"/>
                <a:cs typeface="Times New Roman" panose="02020603050405020304" pitchFamily="18" charset="0"/>
              </a:rPr>
              <a:t>an arrangement or system. Until a church has ordained elders, they lack that order.</a:t>
            </a:r>
          </a:p>
          <a:p>
            <a:pPr marL="0" marR="0" indent="274320">
              <a:spcBef>
                <a:spcPts val="300"/>
              </a:spcBef>
              <a:spcAft>
                <a:spcPts val="300"/>
              </a:spcAft>
              <a:tabLst>
                <a:tab pos="457200" algn="l"/>
                <a:tab pos="914400" algn="l"/>
                <a:tab pos="1371600" algn="l"/>
                <a:tab pos="3246120" algn="ctr"/>
              </a:tabLst>
            </a:pPr>
            <a:r>
              <a:rPr lang="en-US" dirty="0">
                <a:solidFill>
                  <a:srgbClr val="FFFF00"/>
                </a:solidFill>
                <a:effectLst/>
              </a:rPr>
              <a:t>“Lacking”</a:t>
            </a:r>
          </a:p>
          <a:p>
            <a:pPr marL="0" marR="0" indent="274320" algn="just">
              <a:spcBef>
                <a:spcPts val="0"/>
              </a:spcBef>
              <a:spcAft>
                <a:spcPts val="0"/>
              </a:spcAft>
              <a:tabLst>
                <a:tab pos="457200" algn="l"/>
                <a:tab pos="914400" algn="l"/>
                <a:tab pos="1371600" algn="l"/>
                <a:tab pos="3246120" algn="ctr"/>
              </a:tabLst>
            </a:pPr>
            <a:r>
              <a:rPr lang="en-US" b="0" dirty="0">
                <a:ea typeface="Times New Roman" panose="02020603050405020304" pitchFamily="18" charset="0"/>
                <a:cs typeface="Times New Roman" panose="02020603050405020304" pitchFamily="18" charset="0"/>
              </a:rPr>
              <a:t>A church without elders is missing s</a:t>
            </a:r>
            <a:r>
              <a:rPr lang="en-US" b="0" dirty="0">
                <a:effectLst/>
                <a:ea typeface="Times New Roman" panose="02020603050405020304" pitchFamily="18" charset="0"/>
                <a:cs typeface="Times New Roman" panose="02020603050405020304" pitchFamily="18" charset="0"/>
              </a:rPr>
              <a:t>omething useful: immaturity. </a:t>
            </a:r>
          </a:p>
          <a:p>
            <a:pPr marL="0" marR="0" indent="274320">
              <a:spcBef>
                <a:spcPts val="300"/>
              </a:spcBef>
              <a:spcAft>
                <a:spcPts val="300"/>
              </a:spcAft>
              <a:tabLst>
                <a:tab pos="457200" algn="l"/>
                <a:tab pos="914400" algn="l"/>
                <a:tab pos="1371600" algn="l"/>
                <a:tab pos="3246120" algn="ctr"/>
              </a:tabLst>
            </a:pPr>
            <a:r>
              <a:rPr lang="en-US" dirty="0">
                <a:solidFill>
                  <a:srgbClr val="FFFF00"/>
                </a:solidFill>
                <a:effectLst/>
              </a:rPr>
              <a:t>“Appoint” </a:t>
            </a:r>
          </a:p>
          <a:p>
            <a:pPr marL="0" marR="0" indent="274320" algn="just">
              <a:spcBef>
                <a:spcPts val="0"/>
              </a:spcBef>
              <a:spcAft>
                <a:spcPts val="0"/>
              </a:spcAft>
              <a:tabLst>
                <a:tab pos="457200" algn="l"/>
                <a:tab pos="914400" algn="l"/>
                <a:tab pos="1371600" algn="l"/>
                <a:tab pos="3246120" algn="ctr"/>
              </a:tabLst>
            </a:pPr>
            <a:r>
              <a:rPr lang="en-US" sz="2400" b="0" dirty="0">
                <a:solidFill>
                  <a:schemeClr val="accent2"/>
                </a:solidFill>
                <a:effectLst/>
                <a:ea typeface="Times New Roman" panose="02020603050405020304" pitchFamily="18" charset="0"/>
                <a:cs typeface="Times New Roman" panose="02020603050405020304" pitchFamily="18" charset="0"/>
              </a:rPr>
              <a:t>Matthew 24:45 – a </a:t>
            </a:r>
            <a:r>
              <a:rPr lang="en-US" sz="2400" b="0">
                <a:solidFill>
                  <a:schemeClr val="accent2"/>
                </a:solidFill>
                <a:effectLst/>
                <a:ea typeface="Times New Roman" panose="02020603050405020304" pitchFamily="18" charset="0"/>
                <a:cs typeface="Times New Roman" panose="02020603050405020304" pitchFamily="18" charset="0"/>
              </a:rPr>
              <a:t>servant whom his </a:t>
            </a:r>
            <a:r>
              <a:rPr lang="en-US" sz="2400" b="0" dirty="0">
                <a:solidFill>
                  <a:schemeClr val="accent2"/>
                </a:solidFill>
                <a:effectLst/>
                <a:ea typeface="Times New Roman" panose="02020603050405020304" pitchFamily="18" charset="0"/>
                <a:cs typeface="Times New Roman" panose="02020603050405020304" pitchFamily="18" charset="0"/>
              </a:rPr>
              <a:t>master made ruler over his household</a:t>
            </a:r>
          </a:p>
          <a:p>
            <a:pPr marL="0" marR="0" indent="274320" algn="just">
              <a:spcBef>
                <a:spcPts val="0"/>
              </a:spcBef>
              <a:spcAft>
                <a:spcPts val="0"/>
              </a:spcAft>
              <a:tabLst>
                <a:tab pos="457200" algn="l"/>
                <a:tab pos="914400" algn="l"/>
                <a:tab pos="1371600" algn="l"/>
                <a:tab pos="3246120" algn="ctr"/>
              </a:tabLst>
            </a:pPr>
            <a:r>
              <a:rPr lang="en-US" sz="2400" b="0" dirty="0">
                <a:solidFill>
                  <a:schemeClr val="accent2"/>
                </a:solidFill>
                <a:effectLst/>
                <a:ea typeface="Times New Roman" panose="02020603050405020304" pitchFamily="18" charset="0"/>
                <a:cs typeface="Times New Roman" panose="02020603050405020304" pitchFamily="18" charset="0"/>
              </a:rPr>
              <a:t>Matthew 25:21 – I will make you ruler over many things. </a:t>
            </a:r>
          </a:p>
          <a:p>
            <a:pPr marL="0" marR="0" indent="274320" algn="just">
              <a:spcBef>
                <a:spcPts val="0"/>
              </a:spcBef>
              <a:spcAft>
                <a:spcPts val="0"/>
              </a:spcAft>
              <a:tabLst>
                <a:tab pos="457200" algn="l"/>
                <a:tab pos="914400" algn="l"/>
                <a:tab pos="1371600" algn="l"/>
                <a:tab pos="3246120" algn="ctr"/>
              </a:tabLst>
            </a:pPr>
            <a:r>
              <a:rPr lang="en-US" sz="2400" b="0" dirty="0">
                <a:solidFill>
                  <a:schemeClr val="accent2"/>
                </a:solidFill>
                <a:effectLst/>
                <a:ea typeface="Times New Roman" panose="02020603050405020304" pitchFamily="18" charset="0"/>
                <a:cs typeface="Times New Roman" panose="02020603050405020304" pitchFamily="18" charset="0"/>
              </a:rPr>
              <a:t>Luke 12:44 – he will make him ruler over all that he has. </a:t>
            </a:r>
          </a:p>
          <a:p>
            <a:pPr marL="0" marR="0" indent="274320" algn="just">
              <a:spcBef>
                <a:spcPts val="0"/>
              </a:spcBef>
              <a:spcAft>
                <a:spcPts val="0"/>
              </a:spcAft>
              <a:tabLst>
                <a:tab pos="457200" algn="l"/>
                <a:tab pos="914400" algn="l"/>
                <a:tab pos="1371600" algn="l"/>
                <a:tab pos="3246120" algn="ctr"/>
              </a:tabLst>
            </a:pPr>
            <a:r>
              <a:rPr lang="en-US" sz="2400" b="0" dirty="0">
                <a:solidFill>
                  <a:schemeClr val="accent2"/>
                </a:solidFill>
                <a:effectLst/>
                <a:ea typeface="Times New Roman" panose="02020603050405020304" pitchFamily="18" charset="0"/>
                <a:cs typeface="Times New Roman" panose="02020603050405020304" pitchFamily="18" charset="0"/>
              </a:rPr>
              <a:t>Acts 6:3 – seek out … men … whom we may appoint over this business</a:t>
            </a:r>
          </a:p>
          <a:p>
            <a:pPr marL="274320" marR="274320" indent="274320" algn="just">
              <a:spcBef>
                <a:spcPts val="30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“…to assign someone a position of authority, </a:t>
            </a:r>
            <a:r>
              <a:rPr lang="en-US" b="0" i="1" dirty="0">
                <a:effectLst/>
                <a:ea typeface="Times New Roman" panose="02020603050405020304" pitchFamily="18" charset="0"/>
                <a:cs typeface="Times New Roman" panose="02020603050405020304" pitchFamily="18" charset="0"/>
              </a:rPr>
              <a:t>appoint, put in charge</a:t>
            </a:r>
            <a:r>
              <a:rPr lang="en-US" b="0" dirty="0">
                <a:effectLst/>
                <a:ea typeface="Times New Roman" panose="02020603050405020304" pitchFamily="18" charset="0"/>
                <a:cs typeface="Times New Roman" panose="02020603050405020304" pitchFamily="18" charset="0"/>
              </a:rPr>
              <a:t> … a someone over (of) </a:t>
            </a:r>
            <a:r>
              <a:rPr lang="en-US" b="0" dirty="0" err="1">
                <a:solidFill>
                  <a:schemeClr val="tx1"/>
                </a:solidFill>
                <a:effectLst/>
                <a:ea typeface="Times New Roman" panose="02020603050405020304" pitchFamily="18" charset="0"/>
                <a:cs typeface="Times New Roman" panose="02020603050405020304" pitchFamily="18" charset="0"/>
              </a:rPr>
              <a:t>someth</a:t>
            </a:r>
            <a:r>
              <a:rPr lang="en-US" b="0" dirty="0">
                <a:solidFill>
                  <a:srgbClr val="800000"/>
                </a:solidFill>
                <a:effectLst/>
                <a:ea typeface="Times New Roman" panose="02020603050405020304" pitchFamily="18" charset="0"/>
                <a:cs typeface="Times New Roman" panose="02020603050405020304" pitchFamily="18" charset="0"/>
              </a:rPr>
              <a:t>.</a:t>
            </a:r>
            <a:r>
              <a:rPr lang="en-US" b="0" dirty="0">
                <a:effectLst/>
                <a:ea typeface="Times New Roman" panose="02020603050405020304" pitchFamily="18" charset="0"/>
                <a:cs typeface="Times New Roman" panose="02020603050405020304" pitchFamily="18" charset="0"/>
              </a:rPr>
              <a:t> or someone - BDAG </a:t>
            </a:r>
          </a:p>
        </p:txBody>
      </p:sp>
      <p:sp>
        <p:nvSpPr>
          <p:cNvPr id="4" name="Rectangle 3">
            <a:extLst>
              <a:ext uri="{FF2B5EF4-FFF2-40B4-BE49-F238E27FC236}">
                <a16:creationId xmlns:a16="http://schemas.microsoft.com/office/drawing/2014/main" id="{B8A971C4-E33A-4D33-A51D-A5450D837119}"/>
              </a:ext>
            </a:extLst>
          </p:cNvPr>
          <p:cNvSpPr/>
          <p:nvPr/>
        </p:nvSpPr>
        <p:spPr bwMode="auto">
          <a:xfrm>
            <a:off x="10668000" y="64008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340543099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b="1" kern="0" dirty="0">
                <a:solidFill>
                  <a:srgbClr val="00FFFF"/>
                </a:solidFill>
                <a:cs typeface="Times New Roman" pitchFamily="18" charset="0"/>
              </a:rPr>
              <a:t>Principles Re. Qualifications</a:t>
            </a:r>
            <a:endParaRPr lang="en-US" sz="3600" b="1" kern="0" dirty="0">
              <a:solidFill>
                <a:srgbClr val="00FFFF"/>
              </a:solidFill>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1219200" y="1295400"/>
            <a:ext cx="9677400" cy="512755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kern="0" dirty="0">
                <a:solidFill>
                  <a:srgbClr val="FFFF66"/>
                </a:solidFill>
                <a:cs typeface="Times New Roman" pitchFamily="18" charset="0"/>
              </a:rPr>
              <a:t>"IF A </a:t>
            </a:r>
            <a:r>
              <a:rPr lang="en-US" kern="0">
                <a:solidFill>
                  <a:srgbClr val="FFFF66"/>
                </a:solidFill>
                <a:cs typeface="Times New Roman" pitchFamily="18" charset="0"/>
              </a:rPr>
              <a:t>MAN IS ... </a:t>
            </a:r>
            <a:r>
              <a:rPr lang="en-US" kern="0" dirty="0">
                <a:solidFill>
                  <a:srgbClr val="FFFF66"/>
                </a:solidFill>
                <a:cs typeface="Times New Roman" pitchFamily="18" charset="0"/>
              </a:rPr>
              <a:t>A BISHOP MUST BE ..."</a:t>
            </a:r>
            <a:r>
              <a:rPr lang="en-US" kern="0" dirty="0">
                <a:cs typeface="Times New Roman" pitchFamily="18" charset="0"/>
              </a:rPr>
              <a:t> </a:t>
            </a:r>
          </a:p>
          <a:p>
            <a:pPr>
              <a:spcBef>
                <a:spcPct val="10000"/>
              </a:spcBef>
            </a:pPr>
            <a:r>
              <a:rPr lang="en-US" kern="0" dirty="0">
                <a:solidFill>
                  <a:srgbClr val="66FF99"/>
                </a:solidFill>
                <a:cs typeface="Arial" charset="0"/>
              </a:rPr>
              <a:t>The qualifications are </a:t>
            </a:r>
            <a:r>
              <a:rPr lang="en-US" kern="0" dirty="0">
                <a:solidFill>
                  <a:srgbClr val="FFFF00"/>
                </a:solidFill>
                <a:cs typeface="Arial" charset="0"/>
              </a:rPr>
              <a:t>necessary</a:t>
            </a:r>
          </a:p>
          <a:p>
            <a:pPr>
              <a:spcBef>
                <a:spcPct val="10000"/>
              </a:spcBef>
            </a:pPr>
            <a:r>
              <a:rPr lang="en-US" kern="0" dirty="0">
                <a:solidFill>
                  <a:srgbClr val="FFFF00"/>
                </a:solidFill>
                <a:cs typeface="Arial" charset="0"/>
              </a:rPr>
              <a:t>ALL</a:t>
            </a:r>
            <a:r>
              <a:rPr lang="en-US" kern="0" dirty="0">
                <a:solidFill>
                  <a:srgbClr val="66FF99"/>
                </a:solidFill>
                <a:cs typeface="Arial" charset="0"/>
              </a:rPr>
              <a:t> qualifications are necessary</a:t>
            </a:r>
          </a:p>
          <a:p>
            <a:pPr>
              <a:spcBef>
                <a:spcPct val="10000"/>
              </a:spcBef>
            </a:pPr>
            <a:r>
              <a:rPr lang="en-US" kern="0" dirty="0">
                <a:solidFill>
                  <a:srgbClr val="FFFF00"/>
                </a:solidFill>
                <a:cs typeface="Arial" charset="0"/>
              </a:rPr>
              <a:t>Each man </a:t>
            </a:r>
            <a:r>
              <a:rPr lang="en-US" kern="0" dirty="0">
                <a:solidFill>
                  <a:srgbClr val="66FF99"/>
                </a:solidFill>
                <a:cs typeface="Arial" charset="0"/>
              </a:rPr>
              <a:t>must have all qualifications</a:t>
            </a:r>
          </a:p>
          <a:p>
            <a:pPr>
              <a:spcBef>
                <a:spcPct val="10000"/>
              </a:spcBef>
            </a:pPr>
            <a:r>
              <a:rPr lang="en-US" kern="0" dirty="0">
                <a:solidFill>
                  <a:srgbClr val="66FF99"/>
                </a:solidFill>
                <a:cs typeface="Arial" charset="0"/>
              </a:rPr>
              <a:t>Each man must be qualified when appointed and must continue to be qualified</a:t>
            </a:r>
          </a:p>
          <a:p>
            <a:pPr>
              <a:spcBef>
                <a:spcPct val="10000"/>
              </a:spcBef>
            </a:pPr>
            <a:r>
              <a:rPr lang="en-US" kern="0" dirty="0">
                <a:solidFill>
                  <a:srgbClr val="66FF99"/>
                </a:solidFill>
                <a:cs typeface="Arial" charset="0"/>
              </a:rPr>
              <a:t>We must not add man-made qualifications</a:t>
            </a:r>
          </a:p>
          <a:p>
            <a:pPr>
              <a:spcBef>
                <a:spcPct val="10000"/>
              </a:spcBef>
            </a:pPr>
            <a:r>
              <a:rPr lang="en-US" kern="0" dirty="0">
                <a:solidFill>
                  <a:srgbClr val="66FF99"/>
                </a:solidFill>
                <a:cs typeface="Arial" charset="0"/>
              </a:rPr>
              <a:t>The purpose is to select men able to do work</a:t>
            </a:r>
          </a:p>
          <a:p>
            <a:pPr>
              <a:spcBef>
                <a:spcPct val="10000"/>
              </a:spcBef>
            </a:pPr>
            <a:r>
              <a:rPr lang="en-US" kern="0" dirty="0">
                <a:solidFill>
                  <a:srgbClr val="66FF99"/>
                </a:solidFill>
                <a:cs typeface="Arial" charset="0"/>
              </a:rPr>
              <a:t>Lack of evidence is reason NOT to appoint</a:t>
            </a:r>
          </a:p>
          <a:p>
            <a:pPr>
              <a:spcBef>
                <a:spcPct val="10000"/>
              </a:spcBef>
            </a:pPr>
            <a:r>
              <a:rPr lang="en-US" kern="0" dirty="0">
                <a:solidFill>
                  <a:srgbClr val="66FF99"/>
                </a:solidFill>
                <a:cs typeface="Arial" charset="0"/>
              </a:rPr>
              <a:t>Some qualities are absolute; others are matters of degree</a:t>
            </a:r>
          </a:p>
          <a:p>
            <a:pPr>
              <a:spcBef>
                <a:spcPct val="10000"/>
              </a:spcBef>
            </a:pPr>
            <a:r>
              <a:rPr lang="en-US" kern="0" dirty="0">
                <a:solidFill>
                  <a:srgbClr val="66FF99"/>
                </a:solidFill>
                <a:cs typeface="Times New Roman" pitchFamily="18" charset="0"/>
              </a:rPr>
              <a:t>Developing qualifications requires time</a:t>
            </a:r>
            <a:r>
              <a:rPr lang="en-US" kern="0" dirty="0">
                <a:cs typeface="Times New Roman" pitchFamily="18" charset="0"/>
              </a:rPr>
              <a:t> </a:t>
            </a:r>
          </a:p>
        </p:txBody>
      </p:sp>
      <p:sp>
        <p:nvSpPr>
          <p:cNvPr id="4" name="Rectangle 3">
            <a:extLst>
              <a:ext uri="{FF2B5EF4-FFF2-40B4-BE49-F238E27FC236}">
                <a16:creationId xmlns:a16="http://schemas.microsoft.com/office/drawing/2014/main" id="{D3D2C664-9EBD-4D14-958C-184675BF3F07}"/>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101507801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lvl="0" indent="0" defTabSz="914400" rtl="0" eaLnBrk="0" fontAlgn="base" latinLnBrk="0" hangingPunct="0">
              <a:lnSpc>
                <a:spcPct val="100000"/>
              </a:lnSpc>
              <a:spcBef>
                <a:spcPct val="0"/>
              </a:spcBef>
              <a:spcAft>
                <a:spcPct val="0"/>
              </a:spcAft>
              <a:buClrTx/>
              <a:buSzTx/>
              <a:buFontTx/>
              <a:buNone/>
              <a:tabLst>
                <a:tab pos="457200" algn="l"/>
                <a:tab pos="914400" algn="l"/>
                <a:tab pos="1371600" algn="l"/>
                <a:tab pos="4114800" algn="l"/>
              </a:tabLst>
            </a:pPr>
            <a:r>
              <a:rPr kumimoji="0" lang="en-US" altLang="en-US" sz="3200" b="0" i="0" u="none" strike="noStrike" cap="none" normalizeH="0" baseline="0" dirty="0">
                <a:ln>
                  <a:noFill/>
                </a:ln>
                <a:effectLst/>
                <a:latin typeface="Arial Black" panose="020B0A04020102090204" pitchFamily="34" charset="0"/>
                <a:ea typeface="Times New Roman" panose="02020603050405020304" pitchFamily="18" charset="0"/>
                <a:cs typeface="Times New Roman" panose="02020603050405020304" pitchFamily="18" charset="0"/>
              </a:rPr>
              <a:t>Lay the Foundation First!</a:t>
            </a:r>
            <a:endParaRPr kumimoji="0" lang="en-US" altLang="en-US" sz="3200" b="0" i="0" u="none" strike="noStrike" cap="none" normalizeH="0" baseline="0" dirty="0">
              <a:ln>
                <a:noFill/>
              </a:ln>
              <a:effectLst/>
              <a:latin typeface="Arial Black" panose="020B0A04020102090204" pitchFamily="34" charset="0"/>
            </a:endParaRPr>
          </a:p>
        </p:txBody>
      </p:sp>
      <p:sp>
        <p:nvSpPr>
          <p:cNvPr id="4" name="Rectangle 3">
            <a:extLst>
              <a:ext uri="{FF2B5EF4-FFF2-40B4-BE49-F238E27FC236}">
                <a16:creationId xmlns:a16="http://schemas.microsoft.com/office/drawing/2014/main" id="{D3D2C664-9EBD-4D14-958C-184675BF3F07}"/>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6" name="Rectangle 3">
            <a:extLst>
              <a:ext uri="{FF2B5EF4-FFF2-40B4-BE49-F238E27FC236}">
                <a16:creationId xmlns:a16="http://schemas.microsoft.com/office/drawing/2014/main" id="{5584C7D4-47BB-49BB-B3DE-F02834E22021}"/>
              </a:ext>
            </a:extLst>
          </p:cNvPr>
          <p:cNvSpPr>
            <a:spLocks noChangeArrowheads="1"/>
          </p:cNvSpPr>
          <p:nvPr/>
        </p:nvSpPr>
        <p:spPr bwMode="auto">
          <a:xfrm>
            <a:off x="5310188" y="173672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TextBox 10">
            <a:extLst>
              <a:ext uri="{FF2B5EF4-FFF2-40B4-BE49-F238E27FC236}">
                <a16:creationId xmlns:a16="http://schemas.microsoft.com/office/drawing/2014/main" id="{E6EA7971-9245-4A25-850B-71855CA7639B}"/>
              </a:ext>
            </a:extLst>
          </p:cNvPr>
          <p:cNvSpPr txBox="1"/>
          <p:nvPr/>
        </p:nvSpPr>
        <p:spPr>
          <a:xfrm>
            <a:off x="5486400" y="1586329"/>
            <a:ext cx="6248400" cy="4585871"/>
          </a:xfrm>
          <a:prstGeom prst="rect">
            <a:avLst/>
          </a:prstGeom>
          <a:noFill/>
        </p:spPr>
        <p:txBody>
          <a:bodyPr wrap="square">
            <a:spAutoFit/>
          </a:bodyPr>
          <a:lstStyle/>
          <a:p>
            <a:pPr marL="0" marR="0" algn="ctr" hangingPunct="0">
              <a:spcBef>
                <a:spcPts val="0"/>
              </a:spcBef>
              <a:spcAft>
                <a:spcPts val="0"/>
              </a:spcAft>
              <a:tabLst>
                <a:tab pos="457200" algn="l"/>
                <a:tab pos="914400" algn="l"/>
                <a:tab pos="1371600" algn="l"/>
                <a:tab pos="4114800" algn="l"/>
              </a:tabLst>
            </a:pPr>
            <a:r>
              <a:rPr lang="en-US" b="1" dirty="0">
                <a:effectLst/>
                <a:latin typeface="+mn-lt"/>
              </a:rPr>
              <a:t>Please</a:t>
            </a:r>
            <a:r>
              <a:rPr lang="en-US" sz="3200" b="1" dirty="0">
                <a:effectLst/>
                <a:latin typeface="+mn-lt"/>
              </a:rPr>
              <a:t>, </a:t>
            </a:r>
          </a:p>
          <a:p>
            <a:pPr marL="0" marR="0" algn="ctr" hangingPunct="0">
              <a:spcBef>
                <a:spcPts val="0"/>
              </a:spcBef>
              <a:spcAft>
                <a:spcPts val="0"/>
              </a:spcAft>
              <a:tabLst>
                <a:tab pos="457200" algn="l"/>
                <a:tab pos="914400" algn="l"/>
                <a:tab pos="1371600" algn="l"/>
                <a:tab pos="4114800" algn="l"/>
              </a:tabLst>
            </a:pPr>
            <a:r>
              <a:rPr lang="en-US" sz="3200" b="1" dirty="0">
                <a:effectLst/>
                <a:latin typeface="+mn-lt"/>
              </a:rPr>
              <a:t>Let us understand the </a:t>
            </a:r>
            <a:r>
              <a:rPr lang="en-US" sz="3200" b="1" i="1" dirty="0">
                <a:solidFill>
                  <a:schemeClr val="accent1"/>
                </a:solidFill>
                <a:effectLst/>
                <a:latin typeface="+mn-lt"/>
              </a:rPr>
              <a:t>basics</a:t>
            </a:r>
            <a:r>
              <a:rPr lang="en-US" sz="3200" b="1" dirty="0">
                <a:effectLst/>
                <a:latin typeface="+mn-lt"/>
              </a:rPr>
              <a:t> first </a:t>
            </a:r>
          </a:p>
          <a:p>
            <a:pPr marL="0" marR="0" algn="ctr" hangingPunct="0">
              <a:spcBef>
                <a:spcPts val="0"/>
              </a:spcBef>
              <a:spcAft>
                <a:spcPts val="0"/>
              </a:spcAft>
              <a:tabLst>
                <a:tab pos="457200" algn="l"/>
                <a:tab pos="914400" algn="l"/>
                <a:tab pos="1371600" algn="l"/>
                <a:tab pos="4114800" algn="l"/>
              </a:tabLst>
            </a:pPr>
            <a:r>
              <a:rPr lang="en-US" sz="3200" b="1" dirty="0">
                <a:effectLst/>
                <a:latin typeface="+mn-lt"/>
              </a:rPr>
              <a:t> </a:t>
            </a:r>
          </a:p>
          <a:p>
            <a:pPr marL="0" marR="0" algn="ctr" hangingPunct="0">
              <a:spcBef>
                <a:spcPts val="0"/>
              </a:spcBef>
              <a:spcAft>
                <a:spcPts val="0"/>
              </a:spcAft>
              <a:tabLst>
                <a:tab pos="457200" algn="l"/>
                <a:tab pos="914400" algn="l"/>
                <a:tab pos="1371600" algn="l"/>
                <a:tab pos="4114800" algn="l"/>
              </a:tabLst>
            </a:pPr>
            <a:r>
              <a:rPr lang="en-US" sz="3200" b="1" dirty="0">
                <a:effectLst/>
                <a:latin typeface="+mn-lt"/>
              </a:rPr>
              <a:t>then</a:t>
            </a:r>
          </a:p>
          <a:p>
            <a:pPr marL="0" marR="0" algn="ctr" hangingPunct="0">
              <a:spcBef>
                <a:spcPts val="0"/>
              </a:spcBef>
              <a:spcAft>
                <a:spcPts val="0"/>
              </a:spcAft>
              <a:tabLst>
                <a:tab pos="457200" algn="l"/>
                <a:tab pos="914400" algn="l"/>
                <a:tab pos="1371600" algn="l"/>
                <a:tab pos="4114800" algn="l"/>
              </a:tabLst>
            </a:pPr>
            <a:r>
              <a:rPr lang="en-US" sz="3200" b="1" dirty="0">
                <a:effectLst/>
                <a:latin typeface="+mn-lt"/>
              </a:rPr>
              <a:t> </a:t>
            </a:r>
          </a:p>
          <a:p>
            <a:pPr marL="0" marR="0" algn="ctr" hangingPunct="0">
              <a:spcBef>
                <a:spcPts val="0"/>
              </a:spcBef>
              <a:spcAft>
                <a:spcPts val="0"/>
              </a:spcAft>
              <a:tabLst>
                <a:tab pos="457200" algn="l"/>
                <a:tab pos="914400" algn="l"/>
                <a:tab pos="1371600" algn="l"/>
                <a:tab pos="4114800" algn="l"/>
              </a:tabLst>
            </a:pPr>
            <a:r>
              <a:rPr lang="en-US" sz="3200" b="1" dirty="0">
                <a:effectLst/>
                <a:latin typeface="+mn-lt"/>
              </a:rPr>
              <a:t>We can better understand how to answer </a:t>
            </a:r>
            <a:r>
              <a:rPr lang="en-US" sz="3200" b="1" i="1" dirty="0">
                <a:solidFill>
                  <a:schemeClr val="accent1"/>
                </a:solidFill>
                <a:effectLst/>
                <a:latin typeface="+mn-lt"/>
              </a:rPr>
              <a:t>related questions </a:t>
            </a:r>
            <a:r>
              <a:rPr lang="en-US" sz="3200" b="1" dirty="0">
                <a:effectLst/>
                <a:latin typeface="+mn-lt"/>
              </a:rPr>
              <a:t>and make </a:t>
            </a:r>
            <a:r>
              <a:rPr lang="en-US" sz="3200" b="1" i="1" dirty="0">
                <a:solidFill>
                  <a:schemeClr val="accent1"/>
                </a:solidFill>
                <a:effectLst/>
                <a:latin typeface="+mn-lt"/>
              </a:rPr>
              <a:t>applications</a:t>
            </a:r>
            <a:r>
              <a:rPr lang="en-US" sz="3200" b="1" dirty="0">
                <a:effectLst/>
                <a:latin typeface="+mn-lt"/>
              </a:rPr>
              <a:t>.</a:t>
            </a:r>
            <a:endParaRPr lang="en-US" sz="3200" b="1" dirty="0">
              <a:effectLst/>
              <a:latin typeface="+mn-lt"/>
              <a:ea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0F6D48A2-FE31-48D5-8A6D-7707E677873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2133600"/>
            <a:ext cx="5050466" cy="3162670"/>
          </a:xfrm>
          <a:prstGeom prst="rect">
            <a:avLst/>
          </a:prstGeom>
        </p:spPr>
      </p:pic>
    </p:spTree>
    <p:extLst>
      <p:ext uri="{BB962C8B-B14F-4D97-AF65-F5344CB8AC3E}">
        <p14:creationId xmlns:p14="http://schemas.microsoft.com/office/powerpoint/2010/main" val="3475520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43088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p:txBody>
      </p:sp>
      <p:sp>
        <p:nvSpPr>
          <p:cNvPr id="4" name="Rectangle 3">
            <a:extLst>
              <a:ext uri="{FF2B5EF4-FFF2-40B4-BE49-F238E27FC236}">
                <a16:creationId xmlns:a16="http://schemas.microsoft.com/office/drawing/2014/main" id="{DE6D5B19-F8D9-433F-B51B-9B1C811AA2EC}"/>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134757387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86177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p:txBody>
      </p:sp>
      <p:sp>
        <p:nvSpPr>
          <p:cNvPr id="4" name="Rectangle 3">
            <a:extLst>
              <a:ext uri="{FF2B5EF4-FFF2-40B4-BE49-F238E27FC236}">
                <a16:creationId xmlns:a16="http://schemas.microsoft.com/office/drawing/2014/main" id="{7F4041B8-48C9-4A69-98D7-9C22C9FD5A48}"/>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7189754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i="1" dirty="0">
                <a:effectLst/>
              </a:rPr>
              <a:t>“Husband of one wife”</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4970591"/>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Literally: “a man of one woman” </a:t>
            </a:r>
          </a:p>
          <a:p>
            <a:pPr marL="274320" marR="0" indent="-274320" algn="l">
              <a:spcBef>
                <a:spcPts val="300"/>
              </a:spcBef>
              <a:spcAft>
                <a:spcPts val="300"/>
              </a:spcAft>
              <a:tabLst>
                <a:tab pos="457200" algn="l"/>
                <a:tab pos="914400" algn="l"/>
                <a:tab pos="1371600" algn="l"/>
                <a:tab pos="3246120" algn="ctr"/>
              </a:tabLst>
            </a:pPr>
            <a:r>
              <a:rPr lang="en-US" b="1" dirty="0">
                <a:solidFill>
                  <a:schemeClr val="accent1"/>
                </a:solidFill>
                <a:effectLst/>
              </a:rPr>
              <a:t>An elder must be a MAN (male). </a:t>
            </a:r>
            <a:br>
              <a:rPr lang="en-US" b="1" dirty="0">
                <a:solidFill>
                  <a:schemeClr val="accent1"/>
                </a:solidFill>
                <a:effectLst/>
              </a:rPr>
            </a:br>
            <a:r>
              <a:rPr lang="en-US" dirty="0">
                <a:effectLst/>
                <a:ea typeface="Times New Roman" panose="02020603050405020304" pitchFamily="18" charset="0"/>
                <a:cs typeface="Times New Roman" panose="02020603050405020304" pitchFamily="18" charset="0"/>
              </a:rPr>
              <a:t>“Husband” literally means “man”</a:t>
            </a:r>
            <a:br>
              <a:rPr lang="en-US" dirty="0">
                <a:effectLst/>
                <a:ea typeface="Times New Roman" panose="02020603050405020304" pitchFamily="18" charset="0"/>
                <a:cs typeface="Times New Roman" panose="02020603050405020304" pitchFamily="18" charset="0"/>
              </a:rPr>
            </a:br>
            <a:r>
              <a:rPr lang="en-US" dirty="0">
                <a:effectLst/>
                <a:ea typeface="Times New Roman" panose="02020603050405020304" pitchFamily="18" charset="0"/>
                <a:cs typeface="Times New Roman" panose="02020603050405020304" pitchFamily="18" charset="0"/>
              </a:rPr>
              <a:t>A woman cannot Scripturally be a husband to a woman</a:t>
            </a:r>
            <a:br>
              <a:rPr lang="en-US" dirty="0">
                <a:effectLst/>
                <a:ea typeface="Times New Roman" panose="02020603050405020304" pitchFamily="18" charset="0"/>
                <a:cs typeface="Times New Roman" panose="02020603050405020304" pitchFamily="18" charset="0"/>
              </a:rPr>
            </a:br>
            <a:r>
              <a:rPr lang="en-US" dirty="0">
                <a:ea typeface="Times New Roman" panose="02020603050405020304" pitchFamily="18" charset="0"/>
                <a:cs typeface="Times New Roman" panose="02020603050405020304" pitchFamily="18" charset="0"/>
              </a:rPr>
              <a:t>An elder</a:t>
            </a:r>
            <a:r>
              <a:rPr lang="en-US" dirty="0">
                <a:effectLst/>
                <a:ea typeface="Times New Roman" panose="02020603050405020304" pitchFamily="18" charset="0"/>
                <a:cs typeface="Times New Roman" panose="02020603050405020304" pitchFamily="18" charset="0"/>
              </a:rPr>
              <a:t> must rule well his own house (1 Timothy 3:4,5)</a:t>
            </a:r>
            <a:br>
              <a:rPr lang="en-US" dirty="0">
                <a:effectLst/>
                <a:ea typeface="Times New Roman" panose="02020603050405020304" pitchFamily="18" charset="0"/>
                <a:cs typeface="Times New Roman" panose="02020603050405020304" pitchFamily="18" charset="0"/>
              </a:rPr>
            </a:br>
            <a:r>
              <a:rPr lang="en-US" dirty="0">
                <a:effectLst/>
                <a:ea typeface="Times New Roman" panose="02020603050405020304" pitchFamily="18" charset="0"/>
                <a:cs typeface="Times New Roman" panose="02020603050405020304" pitchFamily="18" charset="0"/>
              </a:rPr>
              <a:t>Work of elders requires authority that only men possess</a:t>
            </a:r>
          </a:p>
          <a:p>
            <a:pPr marL="274320" marR="0" indent="-274320" algn="l">
              <a:spcBef>
                <a:spcPts val="300"/>
              </a:spcBef>
              <a:spcAft>
                <a:spcPts val="300"/>
              </a:spcAft>
              <a:tabLst>
                <a:tab pos="457200" algn="l"/>
                <a:tab pos="914400" algn="l"/>
                <a:tab pos="1371600" algn="l"/>
                <a:tab pos="3246120" algn="ctr"/>
              </a:tabLst>
            </a:pPr>
            <a:r>
              <a:rPr lang="en-US" b="1" dirty="0">
                <a:solidFill>
                  <a:schemeClr val="accent1"/>
                </a:solidFill>
                <a:effectLst/>
              </a:rPr>
              <a:t>An elder must be married, not single. </a:t>
            </a:r>
            <a:br>
              <a:rPr lang="en-US" b="1" dirty="0">
                <a:solidFill>
                  <a:schemeClr val="accent1"/>
                </a:solidFill>
                <a:effectLst/>
              </a:rPr>
            </a:br>
            <a:r>
              <a:rPr lang="en-US" dirty="0">
                <a:effectLst/>
                <a:ea typeface="Times New Roman" panose="02020603050405020304" pitchFamily="18" charset="0"/>
                <a:cs typeface="Times New Roman" panose="02020603050405020304" pitchFamily="18" charset="0"/>
              </a:rPr>
              <a:t>“</a:t>
            </a:r>
            <a:r>
              <a:rPr lang="en-US" b="1" i="1" dirty="0">
                <a:effectLst/>
                <a:ea typeface="Times New Roman" panose="02020603050405020304" pitchFamily="18" charset="0"/>
                <a:cs typeface="Times New Roman" panose="02020603050405020304" pitchFamily="18" charset="0"/>
              </a:rPr>
              <a:t>One </a:t>
            </a:r>
            <a:r>
              <a:rPr lang="en-US" dirty="0">
                <a:effectLst/>
                <a:ea typeface="Times New Roman" panose="02020603050405020304" pitchFamily="18" charset="0"/>
                <a:cs typeface="Times New Roman" panose="02020603050405020304" pitchFamily="18" charset="0"/>
              </a:rPr>
              <a:t>wife” excludes </a:t>
            </a:r>
            <a:r>
              <a:rPr lang="en-US" b="1" i="1" dirty="0">
                <a:effectLst/>
                <a:ea typeface="Times New Roman" panose="02020603050405020304" pitchFamily="18" charset="0"/>
                <a:cs typeface="Times New Roman" panose="02020603050405020304" pitchFamily="18" charset="0"/>
              </a:rPr>
              <a:t>zero.</a:t>
            </a:r>
            <a:r>
              <a:rPr lang="en-US" dirty="0">
                <a:effectLst/>
                <a:ea typeface="Times New Roman" panose="02020603050405020304" pitchFamily="18" charset="0"/>
                <a:cs typeface="Times New Roman" panose="02020603050405020304" pitchFamily="18" charset="0"/>
              </a:rPr>
              <a:t> A bachelor is not a </a:t>
            </a:r>
            <a:r>
              <a:rPr lang="en-US" b="1" i="1" dirty="0">
                <a:effectLst/>
                <a:ea typeface="Times New Roman" panose="02020603050405020304" pitchFamily="18" charset="0"/>
                <a:cs typeface="Times New Roman" panose="02020603050405020304" pitchFamily="18" charset="0"/>
              </a:rPr>
              <a:t>husband</a:t>
            </a:r>
            <a:r>
              <a:rPr lang="en-US" dirty="0">
                <a:effectLst/>
                <a:ea typeface="Times New Roman" panose="02020603050405020304" pitchFamily="18" charset="0"/>
                <a:cs typeface="Times New Roman" panose="02020603050405020304" pitchFamily="18" charset="0"/>
              </a:rPr>
              <a:t>. </a:t>
            </a:r>
            <a:br>
              <a:rPr lang="en-US" dirty="0">
                <a:effectLst/>
                <a:ea typeface="Times New Roman" panose="02020603050405020304" pitchFamily="18" charset="0"/>
                <a:cs typeface="Times New Roman" panose="02020603050405020304" pitchFamily="18" charset="0"/>
              </a:rPr>
            </a:br>
            <a:r>
              <a:rPr lang="en-US" dirty="0">
                <a:effectLst/>
                <a:ea typeface="Times New Roman" panose="02020603050405020304" pitchFamily="18" charset="0"/>
                <a:cs typeface="Times New Roman" panose="02020603050405020304" pitchFamily="18" charset="0"/>
              </a:rPr>
              <a:t>An elder must have a </a:t>
            </a:r>
            <a:r>
              <a:rPr lang="en-US" b="1" i="1" dirty="0">
                <a:effectLst/>
                <a:ea typeface="Times New Roman" panose="02020603050405020304" pitchFamily="18" charset="0"/>
                <a:cs typeface="Times New Roman" panose="02020603050405020304" pitchFamily="18" charset="0"/>
              </a:rPr>
              <a:t>house </a:t>
            </a:r>
            <a:r>
              <a:rPr lang="en-US" dirty="0">
                <a:effectLst/>
                <a:ea typeface="Times New Roman" panose="02020603050405020304" pitchFamily="18" charset="0"/>
                <a:cs typeface="Times New Roman" panose="02020603050405020304" pitchFamily="18" charset="0"/>
              </a:rPr>
              <a:t>to rule (including children)</a:t>
            </a:r>
          </a:p>
          <a:p>
            <a:pPr marL="274320" marR="0" indent="-274320" algn="l">
              <a:spcBef>
                <a:spcPts val="300"/>
              </a:spcBef>
              <a:spcAft>
                <a:spcPts val="300"/>
              </a:spcAft>
              <a:tabLst>
                <a:tab pos="457200" algn="l"/>
                <a:tab pos="914400" algn="l"/>
                <a:tab pos="1371600" algn="l"/>
                <a:tab pos="3246120" algn="ctr"/>
              </a:tabLst>
            </a:pPr>
            <a:r>
              <a:rPr lang="en-US" b="1" dirty="0">
                <a:solidFill>
                  <a:schemeClr val="accent1"/>
                </a:solidFill>
                <a:effectLst/>
              </a:rPr>
              <a:t>An elder must not have an unlawful marriage. </a:t>
            </a:r>
            <a:br>
              <a:rPr lang="en-US" b="1" dirty="0">
                <a:solidFill>
                  <a:schemeClr val="accent1"/>
                </a:solidFill>
                <a:effectLst/>
              </a:rPr>
            </a:br>
            <a:r>
              <a:rPr lang="en-US" dirty="0">
                <a:effectLst/>
                <a:ea typeface="Times New Roman" panose="02020603050405020304" pitchFamily="18" charset="0"/>
                <a:cs typeface="Times New Roman" panose="02020603050405020304" pitchFamily="18" charset="0"/>
              </a:rPr>
              <a:t>Genesis 2:24; Matthew 19:3-9; Romans 7:2,3</a:t>
            </a:r>
          </a:p>
        </p:txBody>
      </p:sp>
      <p:sp>
        <p:nvSpPr>
          <p:cNvPr id="4" name="Rectangle 3">
            <a:extLst>
              <a:ext uri="{FF2B5EF4-FFF2-40B4-BE49-F238E27FC236}">
                <a16:creationId xmlns:a16="http://schemas.microsoft.com/office/drawing/2014/main" id="{EA1BEC39-CFBC-4C3C-A16F-BE92621A45C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186281747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animEffect transition="in" filter="wipe(left)">
                                      <p:cBhvr>
                                        <p:cTn id="7" dur="500"/>
                                        <p:tgtEl>
                                          <p:spTgt spid="1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wipe(left)">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0">
                                            <p:txEl>
                                              <p:pRg st="3" end="3"/>
                                            </p:txEl>
                                          </p:spTgt>
                                        </p:tgtEl>
                                        <p:attrNameLst>
                                          <p:attrName>style.visibility</p:attrName>
                                        </p:attrNameLst>
                                      </p:cBhvr>
                                      <p:to>
                                        <p:strVal val="visible"/>
                                      </p:to>
                                    </p:set>
                                    <p:animEffect transition="in" filter="wipe(left)">
                                      <p:cBhvr>
                                        <p:cTn id="17"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172354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p:txBody>
      </p:sp>
      <p:sp>
        <p:nvSpPr>
          <p:cNvPr id="4" name="Rectangle 3">
            <a:extLst>
              <a:ext uri="{FF2B5EF4-FFF2-40B4-BE49-F238E27FC236}">
                <a16:creationId xmlns:a16="http://schemas.microsoft.com/office/drawing/2014/main" id="{959B980B-C771-40D7-9F0D-1858762B6D3C}"/>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71816654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“Faithful” Children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437042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9400" indent="-279400" algn="l" eaLnBrk="1" hangingPunct="1">
              <a:spcBef>
                <a:spcPct val="0"/>
              </a:spcBef>
            </a:pPr>
            <a:r>
              <a:rPr lang="en-US" sz="2800" dirty="0">
                <a:latin typeface="Tahoma" panose="020B0604030504040204" pitchFamily="34" charset="0"/>
                <a:ea typeface="Tahoma" panose="020B0604030504040204" pitchFamily="34" charset="0"/>
                <a:cs typeface="Tahoma" panose="020B0604030504040204" pitchFamily="34" charset="0"/>
              </a:rPr>
              <a:t>1. Some translations say “believers” or “that believe” (ASV, NASB</a:t>
            </a:r>
            <a:r>
              <a:rPr lang="en-US" sz="2800">
                <a:latin typeface="Tahoma" panose="020B0604030504040204" pitchFamily="34" charset="0"/>
                <a:ea typeface="Tahoma" panose="020B0604030504040204" pitchFamily="34" charset="0"/>
                <a:cs typeface="Tahoma" panose="020B0604030504040204" pitchFamily="34" charset="0"/>
              </a:rPr>
              <a:t>, ESV, RSV)</a:t>
            </a:r>
            <a:endParaRPr lang="en-US" sz="2800" dirty="0">
              <a:latin typeface="Tahoma" panose="020B0604030504040204" pitchFamily="34" charset="0"/>
              <a:ea typeface="Tahoma" panose="020B0604030504040204" pitchFamily="34" charset="0"/>
              <a:cs typeface="Tahoma" panose="020B0604030504040204" pitchFamily="34" charset="0"/>
            </a:endParaRPr>
          </a:p>
          <a:p>
            <a:pPr marL="279400" indent="-279400" algn="l" eaLnBrk="1" hangingPunct="1">
              <a:spcBef>
                <a:spcPct val="0"/>
              </a:spcBef>
            </a:pPr>
            <a:r>
              <a:rPr lang="en-US" sz="2800" dirty="0">
                <a:latin typeface="Tahoma" panose="020B0604030504040204" pitchFamily="34" charset="0"/>
                <a:ea typeface="Tahoma" panose="020B0604030504040204" pitchFamily="34" charset="0"/>
                <a:cs typeface="Tahoma" panose="020B0604030504040204" pitchFamily="34" charset="0"/>
              </a:rPr>
              <a:t>2. Regarding man’s faithfulness, the </a:t>
            </a:r>
            <a:r>
              <a:rPr lang="en-US" sz="2800" dirty="0">
                <a:solidFill>
                  <a:srgbClr val="FFFF66"/>
                </a:solidFill>
                <a:latin typeface="Tahoma" panose="020B0604030504040204" pitchFamily="34" charset="0"/>
                <a:ea typeface="Tahoma" panose="020B0604030504040204" pitchFamily="34" charset="0"/>
                <a:cs typeface="Tahoma" panose="020B0604030504040204" pitchFamily="34" charset="0"/>
              </a:rPr>
              <a:t>main application</a:t>
            </a:r>
            <a:r>
              <a:rPr lang="en-US" sz="2800" dirty="0">
                <a:latin typeface="Tahoma" panose="020B0604030504040204" pitchFamily="34" charset="0"/>
                <a:ea typeface="Tahoma" panose="020B0604030504040204" pitchFamily="34" charset="0"/>
                <a:cs typeface="Tahoma" panose="020B0604030504040204" pitchFamily="34" charset="0"/>
              </a:rPr>
              <a:t> of the word </a:t>
            </a:r>
            <a:r>
              <a:rPr lang="en-US" sz="2800" dirty="0">
                <a:solidFill>
                  <a:srgbClr val="FFFF66"/>
                </a:solidFill>
                <a:latin typeface="Tahoma" panose="020B0604030504040204" pitchFamily="34" charset="0"/>
                <a:ea typeface="Tahoma" panose="020B0604030504040204" pitchFamily="34" charset="0"/>
                <a:cs typeface="Tahoma" panose="020B0604030504040204" pitchFamily="34" charset="0"/>
              </a:rPr>
              <a:t>always</a:t>
            </a:r>
            <a:r>
              <a:rPr lang="en-US" sz="2800" dirty="0">
                <a:latin typeface="Tahoma" panose="020B0604030504040204" pitchFamily="34" charset="0"/>
                <a:ea typeface="Tahoma" panose="020B0604030504040204" pitchFamily="34" charset="0"/>
                <a:cs typeface="Tahoma" panose="020B0604030504040204" pitchFamily="34" charset="0"/>
              </a:rPr>
              <a:t> is faithfulness to God, never  faithfulness to man. </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2"/>
                </a:solidFill>
                <a:effectLst/>
                <a:ea typeface="Times New Roman" panose="02020603050405020304" pitchFamily="18" charset="0"/>
                <a:cs typeface="Times New Roman" panose="02020603050405020304" pitchFamily="18" charset="0"/>
              </a:rPr>
              <a:t>Acts 16:15 – If you have judged me to be </a:t>
            </a:r>
            <a:r>
              <a:rPr lang="en-US" sz="2400" b="1" i="1" dirty="0">
                <a:solidFill>
                  <a:schemeClr val="accent2"/>
                </a:solidFill>
                <a:effectLst/>
                <a:ea typeface="Times New Roman" panose="02020603050405020304" pitchFamily="18" charset="0"/>
                <a:cs typeface="Times New Roman" panose="02020603050405020304" pitchFamily="18" charset="0"/>
              </a:rPr>
              <a:t>faithful</a:t>
            </a:r>
            <a:r>
              <a:rPr lang="en-US" sz="2400" dirty="0">
                <a:solidFill>
                  <a:schemeClr val="accent2"/>
                </a:solidFill>
                <a:effectLst/>
                <a:ea typeface="Times New Roman" panose="02020603050405020304" pitchFamily="18" charset="0"/>
                <a:cs typeface="Times New Roman" panose="02020603050405020304" pitchFamily="18" charset="0"/>
              </a:rPr>
              <a:t> to the Lord.</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2"/>
                </a:solidFill>
                <a:effectLst/>
                <a:ea typeface="Times New Roman" panose="02020603050405020304" pitchFamily="18" charset="0"/>
                <a:cs typeface="Times New Roman" panose="02020603050405020304" pitchFamily="18" charset="0"/>
              </a:rPr>
              <a:t>Ephesians 1:1 – To the </a:t>
            </a:r>
            <a:r>
              <a:rPr lang="en-US" sz="2400" b="1" i="1" dirty="0">
                <a:solidFill>
                  <a:schemeClr val="accent2"/>
                </a:solidFill>
                <a:effectLst/>
                <a:ea typeface="Times New Roman" panose="02020603050405020304" pitchFamily="18" charset="0"/>
                <a:cs typeface="Times New Roman" panose="02020603050405020304" pitchFamily="18" charset="0"/>
              </a:rPr>
              <a:t>faithful</a:t>
            </a:r>
            <a:r>
              <a:rPr lang="en-US" sz="2400" dirty="0">
                <a:solidFill>
                  <a:schemeClr val="accent2"/>
                </a:solidFill>
                <a:effectLst/>
                <a:ea typeface="Times New Roman" panose="02020603050405020304" pitchFamily="18" charset="0"/>
                <a:cs typeface="Times New Roman" panose="02020603050405020304" pitchFamily="18" charset="0"/>
              </a:rPr>
              <a:t> in Christ Jesus.</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2"/>
                </a:solidFill>
                <a:effectLst/>
                <a:ea typeface="Times New Roman" panose="02020603050405020304" pitchFamily="18" charset="0"/>
                <a:cs typeface="Times New Roman" panose="02020603050405020304" pitchFamily="18" charset="0"/>
              </a:rPr>
              <a:t>1 Timothy 6:2 – </a:t>
            </a:r>
            <a:r>
              <a:rPr lang="en-US" sz="2400" b="1" i="1" dirty="0">
                <a:solidFill>
                  <a:schemeClr val="accent2"/>
                </a:solidFill>
                <a:effectLst/>
                <a:ea typeface="Times New Roman" panose="02020603050405020304" pitchFamily="18" charset="0"/>
                <a:cs typeface="Times New Roman" panose="02020603050405020304" pitchFamily="18" charset="0"/>
              </a:rPr>
              <a:t>Believing</a:t>
            </a:r>
            <a:r>
              <a:rPr lang="en-US" sz="2400" dirty="0">
                <a:solidFill>
                  <a:schemeClr val="accent2"/>
                </a:solidFill>
                <a:effectLst/>
                <a:ea typeface="Times New Roman" panose="02020603050405020304" pitchFamily="18" charset="0"/>
                <a:cs typeface="Times New Roman" panose="02020603050405020304" pitchFamily="18" charset="0"/>
              </a:rPr>
              <a:t> masters … they are brethren.</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2"/>
                </a:solidFill>
                <a:effectLst/>
                <a:ea typeface="Times New Roman" panose="02020603050405020304" pitchFamily="18" charset="0"/>
                <a:cs typeface="Times New Roman" panose="02020603050405020304" pitchFamily="18" charset="0"/>
              </a:rPr>
              <a:t>Revelation 2:10 – Be thou </a:t>
            </a:r>
            <a:r>
              <a:rPr lang="en-US" sz="2400" b="1" i="1" dirty="0">
                <a:solidFill>
                  <a:schemeClr val="accent2"/>
                </a:solidFill>
                <a:effectLst/>
                <a:ea typeface="Times New Roman" panose="02020603050405020304" pitchFamily="18" charset="0"/>
                <a:cs typeface="Times New Roman" panose="02020603050405020304" pitchFamily="18" charset="0"/>
              </a:rPr>
              <a:t>faithful</a:t>
            </a:r>
            <a:r>
              <a:rPr lang="en-US" sz="2400" dirty="0">
                <a:solidFill>
                  <a:schemeClr val="accent2"/>
                </a:solidFill>
                <a:effectLst/>
                <a:ea typeface="Times New Roman" panose="02020603050405020304" pitchFamily="18" charset="0"/>
                <a:cs typeface="Times New Roman" panose="02020603050405020304" pitchFamily="18" charset="0"/>
              </a:rPr>
              <a:t> unto death…</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2"/>
                </a:solidFill>
                <a:effectLst/>
                <a:ea typeface="Times New Roman" panose="02020603050405020304" pitchFamily="18" charset="0"/>
                <a:cs typeface="Times New Roman" panose="02020603050405020304" pitchFamily="18" charset="0"/>
              </a:rPr>
              <a:t>1 Timothy 3:11 – Elders’ and deacons’ wives must be </a:t>
            </a:r>
            <a:r>
              <a:rPr lang="en-US" sz="2400" b="1" i="1" dirty="0">
                <a:solidFill>
                  <a:schemeClr val="accent2"/>
                </a:solidFill>
                <a:effectLst/>
                <a:ea typeface="Times New Roman" panose="02020603050405020304" pitchFamily="18" charset="0"/>
                <a:cs typeface="Times New Roman" panose="02020603050405020304" pitchFamily="18" charset="0"/>
              </a:rPr>
              <a:t>faithful</a:t>
            </a:r>
            <a:r>
              <a:rPr lang="en-US" sz="2400" dirty="0">
                <a:solidFill>
                  <a:schemeClr val="accent2"/>
                </a:solidFill>
                <a:effectLst/>
                <a:ea typeface="Times New Roman" panose="02020603050405020304" pitchFamily="18" charset="0"/>
                <a:cs typeface="Times New Roman" panose="02020603050405020304" pitchFamily="18" charset="0"/>
              </a:rPr>
              <a:t> in all things. Note that the elders’ wife and children must all be “faithful.” </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4" name="Rectangle 3">
            <a:extLst>
              <a:ext uri="{FF2B5EF4-FFF2-40B4-BE49-F238E27FC236}">
                <a16:creationId xmlns:a16="http://schemas.microsoft.com/office/drawing/2014/main" id="{B706E9AE-ABC9-403C-A5B8-E85E463D3FB9}"/>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68953108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DF9922-DEEA-4323-B4BB-AA575440F934}"/>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“Faithful” Children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560153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9400" indent="-279400" algn="l" eaLnBrk="1" hangingPunct="1">
              <a:spcBef>
                <a:spcPct val="0"/>
              </a:spcBef>
            </a:pPr>
            <a:r>
              <a:rPr lang="en-US" sz="2800" dirty="0">
                <a:latin typeface="Tahoma" panose="020B0604030504040204" pitchFamily="34" charset="0"/>
                <a:ea typeface="Tahoma" panose="020B0604030504040204" pitchFamily="34" charset="0"/>
                <a:cs typeface="Tahoma" panose="020B0604030504040204" pitchFamily="34" charset="0"/>
              </a:rPr>
              <a:t>1. Some translations say “believers” or “that believe” (ASV, NASB, RSV, NIV)</a:t>
            </a:r>
          </a:p>
          <a:p>
            <a:pPr marL="279400" indent="-279400" algn="l" eaLnBrk="1" hangingPunct="1">
              <a:spcBef>
                <a:spcPct val="0"/>
              </a:spcBef>
            </a:pPr>
            <a:r>
              <a:rPr lang="en-US" sz="2800" dirty="0">
                <a:latin typeface="Tahoma" panose="020B0604030504040204" pitchFamily="34" charset="0"/>
                <a:ea typeface="Tahoma" panose="020B0604030504040204" pitchFamily="34" charset="0"/>
                <a:cs typeface="Tahoma" panose="020B0604030504040204" pitchFamily="34" charset="0"/>
              </a:rPr>
              <a:t>2. Regarding man’s faithfulness, the </a:t>
            </a:r>
            <a:r>
              <a:rPr lang="en-US" sz="2800" dirty="0">
                <a:solidFill>
                  <a:srgbClr val="FFFF66"/>
                </a:solidFill>
                <a:latin typeface="Tahoma" panose="020B0604030504040204" pitchFamily="34" charset="0"/>
                <a:ea typeface="Tahoma" panose="020B0604030504040204" pitchFamily="34" charset="0"/>
                <a:cs typeface="Tahoma" panose="020B0604030504040204" pitchFamily="34" charset="0"/>
              </a:rPr>
              <a:t>main application</a:t>
            </a:r>
            <a:r>
              <a:rPr lang="en-US" sz="2800" dirty="0">
                <a:latin typeface="Tahoma" panose="020B0604030504040204" pitchFamily="34" charset="0"/>
                <a:ea typeface="Tahoma" panose="020B0604030504040204" pitchFamily="34" charset="0"/>
                <a:cs typeface="Tahoma" panose="020B0604030504040204" pitchFamily="34" charset="0"/>
              </a:rPr>
              <a:t> of the word </a:t>
            </a:r>
            <a:r>
              <a:rPr lang="en-US" sz="2800" dirty="0">
                <a:solidFill>
                  <a:srgbClr val="FFFF66"/>
                </a:solidFill>
                <a:latin typeface="Tahoma" panose="020B0604030504040204" pitchFamily="34" charset="0"/>
                <a:ea typeface="Tahoma" panose="020B0604030504040204" pitchFamily="34" charset="0"/>
                <a:cs typeface="Tahoma" panose="020B0604030504040204" pitchFamily="34" charset="0"/>
              </a:rPr>
              <a:t>always</a:t>
            </a:r>
            <a:r>
              <a:rPr lang="en-US" sz="2800" dirty="0">
                <a:latin typeface="Tahoma" panose="020B0604030504040204" pitchFamily="34" charset="0"/>
                <a:ea typeface="Tahoma" panose="020B0604030504040204" pitchFamily="34" charset="0"/>
                <a:cs typeface="Tahoma" panose="020B0604030504040204" pitchFamily="34" charset="0"/>
              </a:rPr>
              <a:t> is faithfulness to God, never  faithfulness to man. </a:t>
            </a:r>
          </a:p>
          <a:p>
            <a:pPr marL="279400" indent="-279400" algn="l"/>
            <a:r>
              <a:rPr lang="en-US" dirty="0">
                <a:latin typeface="Tahoma" panose="020B0604030504040204" pitchFamily="34" charset="0"/>
                <a:ea typeface="Tahoma" panose="020B0604030504040204" pitchFamily="34" charset="0"/>
                <a:cs typeface="Tahoma" panose="020B0604030504040204" pitchFamily="34" charset="0"/>
              </a:rPr>
              <a:t>3. “Riot” or “dissipation” always refers to disobeying </a:t>
            </a:r>
            <a:r>
              <a:rPr lang="en-US" dirty="0">
                <a:solidFill>
                  <a:srgbClr val="FFFF66"/>
                </a:solidFill>
                <a:latin typeface="Tahoma" panose="020B0604030504040204" pitchFamily="34" charset="0"/>
                <a:ea typeface="Tahoma" panose="020B0604030504040204" pitchFamily="34" charset="0"/>
                <a:cs typeface="Tahoma" panose="020B0604030504040204" pitchFamily="34" charset="0"/>
              </a:rPr>
              <a:t>God’s</a:t>
            </a:r>
            <a:r>
              <a:rPr lang="en-US" dirty="0">
                <a:latin typeface="Tahoma" panose="020B0604030504040204" pitchFamily="34" charset="0"/>
                <a:ea typeface="Tahoma" panose="020B0604030504040204" pitchFamily="34" charset="0"/>
                <a:cs typeface="Tahoma" panose="020B0604030504040204" pitchFamily="34" charset="0"/>
              </a:rPr>
              <a:t> moral laws. </a:t>
            </a:r>
          </a:p>
          <a:p>
            <a:pPr marL="279400" indent="-279400" algn="l"/>
            <a:r>
              <a:rPr lang="en-US" sz="1800" dirty="0">
                <a:effectLst/>
                <a:latin typeface="Georgia" panose="02040502050405020303" pitchFamily="18" charset="0"/>
                <a:ea typeface="Times New Roman" panose="02020603050405020304" pitchFamily="18" charset="0"/>
                <a:cs typeface="Times New Roman" panose="02020603050405020304" pitchFamily="18" charset="0"/>
              </a:rPr>
              <a:t> </a:t>
            </a:r>
            <a:r>
              <a:rPr lang="en-US" sz="2400" dirty="0">
                <a:solidFill>
                  <a:schemeClr val="accent2"/>
                </a:solidFill>
                <a:effectLst/>
                <a:ea typeface="Times New Roman" panose="02020603050405020304" pitchFamily="18" charset="0"/>
                <a:cs typeface="Times New Roman" panose="02020603050405020304" pitchFamily="18" charset="0"/>
              </a:rPr>
              <a:t>Translated “dissipation” (NKJV, NASB, LEB), “riot” (KJV, ASV), “debauchery” (ESV, NRSV), “wild” (MEV, Pickering, NIV),“wildness” (HCSB), “loose” (WEB).</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2"/>
                </a:solidFill>
                <a:effectLst/>
                <a:ea typeface="Times New Roman" panose="02020603050405020304" pitchFamily="18" charset="0"/>
                <a:cs typeface="Times New Roman" panose="02020603050405020304" pitchFamily="18" charset="0"/>
              </a:rPr>
              <a:t>Ephesians 5:18 – Drunkenness leads to “riot.”</a:t>
            </a:r>
          </a:p>
          <a:p>
            <a:pPr marL="0" marR="0" indent="274320" algn="l">
              <a:spcBef>
                <a:spcPts val="0"/>
              </a:spcBef>
              <a:spcAft>
                <a:spcPts val="0"/>
              </a:spcAft>
              <a:tabLst>
                <a:tab pos="457200" algn="l"/>
                <a:tab pos="914400" algn="l"/>
                <a:tab pos="1371600" algn="l"/>
                <a:tab pos="3246120" algn="ctr"/>
              </a:tabLst>
            </a:pPr>
            <a:r>
              <a:rPr lang="en-US" sz="2400" dirty="0">
                <a:solidFill>
                  <a:schemeClr val="accent2"/>
                </a:solidFill>
                <a:effectLst/>
                <a:ea typeface="Times New Roman" panose="02020603050405020304" pitchFamily="18" charset="0"/>
                <a:cs typeface="Times New Roman" panose="02020603050405020304" pitchFamily="18" charset="0"/>
              </a:rPr>
              <a:t>1 Peter 4:4 – Sins of the world are called “riot” includes lasciviousness, lust, winebibbing, </a:t>
            </a:r>
            <a:r>
              <a:rPr lang="en-US" sz="2400" dirty="0" err="1">
                <a:solidFill>
                  <a:schemeClr val="accent2"/>
                </a:solidFill>
                <a:effectLst/>
                <a:ea typeface="Times New Roman" panose="02020603050405020304" pitchFamily="18" charset="0"/>
                <a:cs typeface="Times New Roman" panose="02020603050405020304" pitchFamily="18" charset="0"/>
              </a:rPr>
              <a:t>revellings</a:t>
            </a:r>
            <a:r>
              <a:rPr lang="en-US" sz="2400" dirty="0">
                <a:solidFill>
                  <a:schemeClr val="accent2"/>
                </a:solidFill>
                <a:effectLst/>
                <a:ea typeface="Times New Roman" panose="02020603050405020304" pitchFamily="18" charset="0"/>
                <a:cs typeface="Times New Roman" panose="02020603050405020304" pitchFamily="18" charset="0"/>
              </a:rPr>
              <a:t>, carousing, and idolatry. </a:t>
            </a:r>
          </a:p>
          <a:p>
            <a:pPr marL="0" marR="0" indent="274320" algn="l">
              <a:spcBef>
                <a:spcPts val="0"/>
              </a:spcBef>
              <a:spcAft>
                <a:spcPts val="0"/>
              </a:spcAft>
              <a:tabLst>
                <a:tab pos="457200" algn="l"/>
                <a:tab pos="914400" algn="l"/>
                <a:tab pos="1371600" algn="l"/>
                <a:tab pos="3246120" algn="ctr"/>
              </a:tabLst>
            </a:pPr>
            <a:r>
              <a:rPr lang="en-US" sz="2400" dirty="0">
                <a:solidFill>
                  <a:schemeClr val="accent2"/>
                </a:solidFill>
                <a:effectLst/>
                <a:ea typeface="Times New Roman" panose="02020603050405020304" pitchFamily="18" charset="0"/>
                <a:cs typeface="Times New Roman" panose="02020603050405020304" pitchFamily="18" charset="0"/>
              </a:rPr>
              <a:t>Luke 15:13 - related word describes prodigal son’s “riotous” living. </a:t>
            </a:r>
          </a:p>
        </p:txBody>
      </p:sp>
    </p:spTree>
    <p:extLst>
      <p:ext uri="{BB962C8B-B14F-4D97-AF65-F5344CB8AC3E}">
        <p14:creationId xmlns:p14="http://schemas.microsoft.com/office/powerpoint/2010/main" val="24574507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“Faithful” Children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43000"/>
            <a:ext cx="10210800" cy="572464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9400" indent="-279400" algn="l" eaLnBrk="1" hangingPunct="1">
              <a:spcBef>
                <a:spcPct val="0"/>
              </a:spcBef>
            </a:pPr>
            <a:r>
              <a:rPr lang="en-US" sz="2800" dirty="0">
                <a:latin typeface="Tahoma" panose="020B0604030504040204" pitchFamily="34" charset="0"/>
                <a:ea typeface="Tahoma" panose="020B0604030504040204" pitchFamily="34" charset="0"/>
                <a:cs typeface="Tahoma" panose="020B0604030504040204" pitchFamily="34" charset="0"/>
              </a:rPr>
              <a:t>1. Some translations say “believers” or “that believe” (ASV, NASB, RSV, NIV)</a:t>
            </a:r>
          </a:p>
          <a:p>
            <a:pPr marL="279400" indent="-279400" algn="l" eaLnBrk="1" hangingPunct="1">
              <a:spcBef>
                <a:spcPct val="0"/>
              </a:spcBef>
            </a:pPr>
            <a:r>
              <a:rPr lang="en-US" sz="2800" dirty="0">
                <a:latin typeface="Tahoma" panose="020B0604030504040204" pitchFamily="34" charset="0"/>
                <a:ea typeface="Tahoma" panose="020B0604030504040204" pitchFamily="34" charset="0"/>
                <a:cs typeface="Tahoma" panose="020B0604030504040204" pitchFamily="34" charset="0"/>
              </a:rPr>
              <a:t>2. Regarding man’s faithfulness, the </a:t>
            </a:r>
            <a:r>
              <a:rPr lang="en-US" sz="2800" dirty="0">
                <a:solidFill>
                  <a:srgbClr val="FFFF66"/>
                </a:solidFill>
                <a:latin typeface="Tahoma" panose="020B0604030504040204" pitchFamily="34" charset="0"/>
                <a:ea typeface="Tahoma" panose="020B0604030504040204" pitchFamily="34" charset="0"/>
                <a:cs typeface="Tahoma" panose="020B0604030504040204" pitchFamily="34" charset="0"/>
              </a:rPr>
              <a:t>main application</a:t>
            </a:r>
            <a:r>
              <a:rPr lang="en-US" sz="2800" dirty="0">
                <a:latin typeface="Tahoma" panose="020B0604030504040204" pitchFamily="34" charset="0"/>
                <a:ea typeface="Tahoma" panose="020B0604030504040204" pitchFamily="34" charset="0"/>
                <a:cs typeface="Tahoma" panose="020B0604030504040204" pitchFamily="34" charset="0"/>
              </a:rPr>
              <a:t> of the word </a:t>
            </a:r>
            <a:r>
              <a:rPr lang="en-US" sz="2800" dirty="0">
                <a:solidFill>
                  <a:srgbClr val="FFFF66"/>
                </a:solidFill>
                <a:latin typeface="Tahoma" panose="020B0604030504040204" pitchFamily="34" charset="0"/>
                <a:ea typeface="Tahoma" panose="020B0604030504040204" pitchFamily="34" charset="0"/>
                <a:cs typeface="Tahoma" panose="020B0604030504040204" pitchFamily="34" charset="0"/>
              </a:rPr>
              <a:t>always</a:t>
            </a:r>
            <a:r>
              <a:rPr lang="en-US" sz="2800" dirty="0">
                <a:latin typeface="Tahoma" panose="020B0604030504040204" pitchFamily="34" charset="0"/>
                <a:ea typeface="Tahoma" panose="020B0604030504040204" pitchFamily="34" charset="0"/>
                <a:cs typeface="Tahoma" panose="020B0604030504040204" pitchFamily="34" charset="0"/>
              </a:rPr>
              <a:t> is faithfulness to God, never  faithfulness to man. </a:t>
            </a:r>
          </a:p>
          <a:p>
            <a:pPr marL="279400" indent="-279400" algn="l"/>
            <a:r>
              <a:rPr lang="en-US" dirty="0">
                <a:latin typeface="Tahoma" panose="020B0604030504040204" pitchFamily="34" charset="0"/>
                <a:ea typeface="Tahoma" panose="020B0604030504040204" pitchFamily="34" charset="0"/>
                <a:cs typeface="Tahoma" panose="020B0604030504040204" pitchFamily="34" charset="0"/>
              </a:rPr>
              <a:t>3. “Riot” or “dissipation” always refers to disobeying </a:t>
            </a:r>
            <a:r>
              <a:rPr lang="en-US" dirty="0">
                <a:solidFill>
                  <a:srgbClr val="FFFF66"/>
                </a:solidFill>
                <a:latin typeface="Tahoma" panose="020B0604030504040204" pitchFamily="34" charset="0"/>
                <a:ea typeface="Tahoma" panose="020B0604030504040204" pitchFamily="34" charset="0"/>
                <a:cs typeface="Tahoma" panose="020B0604030504040204" pitchFamily="34" charset="0"/>
              </a:rPr>
              <a:t>God’s</a:t>
            </a:r>
            <a:r>
              <a:rPr lang="en-US" dirty="0">
                <a:latin typeface="Tahoma" panose="020B0604030504040204" pitchFamily="34" charset="0"/>
                <a:ea typeface="Tahoma" panose="020B0604030504040204" pitchFamily="34" charset="0"/>
                <a:cs typeface="Tahoma" panose="020B0604030504040204" pitchFamily="34" charset="0"/>
              </a:rPr>
              <a:t> moral laws. </a:t>
            </a:r>
          </a:p>
          <a:p>
            <a:pPr marL="279400" indent="-279400" algn="l" eaLnBrk="1" hangingPunct="1">
              <a:spcBef>
                <a:spcPct val="0"/>
              </a:spcBef>
            </a:pPr>
            <a:r>
              <a:rPr lang="en-US" dirty="0">
                <a:latin typeface="Tahoma" panose="020B0604030504040204" pitchFamily="34" charset="0"/>
                <a:ea typeface="Tahoma" panose="020B0604030504040204" pitchFamily="34" charset="0"/>
                <a:cs typeface="Tahoma" panose="020B0604030504040204" pitchFamily="34" charset="0"/>
              </a:rPr>
              <a:t>4</a:t>
            </a:r>
            <a:r>
              <a:rPr lang="en-US" sz="2800" dirty="0">
                <a:latin typeface="Tahoma" panose="020B0604030504040204" pitchFamily="34" charset="0"/>
                <a:ea typeface="Tahoma" panose="020B0604030504040204" pitchFamily="34" charset="0"/>
                <a:cs typeface="Tahoma" panose="020B0604030504040204" pitchFamily="34" charset="0"/>
              </a:rPr>
              <a:t>. Regarding man’s rebellion, “insubordinate” refers always to </a:t>
            </a:r>
            <a:r>
              <a:rPr lang="en-US" sz="2800">
                <a:solidFill>
                  <a:srgbClr val="FFFF66"/>
                </a:solidFill>
                <a:latin typeface="Tahoma" panose="020B0604030504040204" pitchFamily="34" charset="0"/>
                <a:ea typeface="Tahoma" panose="020B0604030504040204" pitchFamily="34" charset="0"/>
                <a:cs typeface="Tahoma" panose="020B0604030504040204" pitchFamily="34" charset="0"/>
              </a:rPr>
              <a:t>God’s</a:t>
            </a:r>
            <a:r>
              <a:rPr lang="en-US" sz="2800">
                <a:latin typeface="Tahoma" panose="020B0604030504040204" pitchFamily="34" charset="0"/>
                <a:ea typeface="Tahoma" panose="020B0604030504040204" pitchFamily="34" charset="0"/>
                <a:cs typeface="Tahoma" panose="020B0604030504040204" pitchFamily="34" charset="0"/>
              </a:rPr>
              <a:t> laws.</a:t>
            </a:r>
            <a:endParaRPr lang="en-US" sz="2800" dirty="0">
              <a:latin typeface="Tahoma" panose="020B0604030504040204" pitchFamily="34" charset="0"/>
              <a:ea typeface="Tahoma" panose="020B0604030504040204" pitchFamily="34" charset="0"/>
              <a:cs typeface="Tahoma" panose="020B0604030504040204" pitchFamily="34" charset="0"/>
            </a:endParaRPr>
          </a:p>
          <a:p>
            <a:pPr marL="0" marR="0" indent="274320" algn="l">
              <a:spcBef>
                <a:spcPts val="0"/>
              </a:spcBef>
              <a:spcAft>
                <a:spcPts val="0"/>
              </a:spcAft>
              <a:tabLst>
                <a:tab pos="457200" algn="l"/>
                <a:tab pos="914400" algn="l"/>
                <a:tab pos="1371600" algn="l"/>
                <a:tab pos="3246120" algn="ctr"/>
              </a:tabLst>
            </a:pPr>
            <a:r>
              <a:rPr lang="en-US" sz="2400" dirty="0">
                <a:solidFill>
                  <a:schemeClr val="accent2"/>
                </a:solidFill>
                <a:effectLst/>
                <a:ea typeface="Times New Roman" panose="02020603050405020304" pitchFamily="18" charset="0"/>
                <a:cs typeface="Times New Roman" panose="02020603050405020304" pitchFamily="18" charset="0"/>
              </a:rPr>
              <a:t>“Insubordination” (NKJV, ESV), “unruly” (KJV, ASV, MEV), “rebellion”/“rebellious” (NASB; LEB, NRSV, HCSB), “disobedient” (NIV)</a:t>
            </a:r>
          </a:p>
          <a:p>
            <a:pPr marL="0" marR="0" indent="274320" algn="just">
              <a:spcBef>
                <a:spcPts val="0"/>
              </a:spcBef>
              <a:spcAft>
                <a:spcPts val="0"/>
              </a:spcAft>
              <a:tabLst>
                <a:tab pos="457200" algn="l"/>
                <a:tab pos="914400" algn="l"/>
                <a:tab pos="1371600" algn="l"/>
                <a:tab pos="3246120" algn="ctr"/>
              </a:tabLst>
            </a:pPr>
            <a:r>
              <a:rPr lang="en-US" sz="2400" dirty="0">
                <a:solidFill>
                  <a:schemeClr val="accent2"/>
                </a:solidFill>
                <a:effectLst/>
                <a:ea typeface="Times New Roman" panose="02020603050405020304" pitchFamily="18" charset="0"/>
                <a:cs typeface="Times New Roman" panose="02020603050405020304" pitchFamily="18" charset="0"/>
              </a:rPr>
              <a:t>Titus 1:10 – Unruly men teach things they ought not. </a:t>
            </a:r>
          </a:p>
          <a:p>
            <a:pPr marL="0" marR="0" indent="274320" algn="l">
              <a:spcBef>
                <a:spcPts val="0"/>
              </a:spcBef>
              <a:spcAft>
                <a:spcPts val="0"/>
              </a:spcAft>
              <a:tabLst>
                <a:tab pos="457200" algn="l"/>
                <a:tab pos="914400" algn="l"/>
                <a:tab pos="1371600" algn="l"/>
                <a:tab pos="3246120" algn="ctr"/>
              </a:tabLst>
            </a:pPr>
            <a:r>
              <a:rPr lang="en-US" sz="2400" dirty="0">
                <a:solidFill>
                  <a:schemeClr val="accent2"/>
                </a:solidFill>
                <a:effectLst/>
                <a:ea typeface="Times New Roman" panose="02020603050405020304" pitchFamily="18" charset="0"/>
                <a:cs typeface="Times New Roman" panose="02020603050405020304" pitchFamily="18" charset="0"/>
              </a:rPr>
              <a:t>1 Timothy 1:9 – Lawless and unruly (insubordinate) include ungodly, sinners, anything contrary to sound doctrine</a:t>
            </a:r>
          </a:p>
        </p:txBody>
      </p:sp>
    </p:spTree>
    <p:extLst>
      <p:ext uri="{BB962C8B-B14F-4D97-AF65-F5344CB8AC3E}">
        <p14:creationId xmlns:p14="http://schemas.microsoft.com/office/powerpoint/2010/main" val="26510002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“Faithful” Children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838200" y="1165623"/>
            <a:ext cx="10515600" cy="560153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9400" indent="-279400" algn="l" eaLnBrk="1" hangingPunct="1">
              <a:spcBef>
                <a:spcPct val="0"/>
              </a:spcBef>
            </a:pPr>
            <a:r>
              <a:rPr lang="en-US" sz="2800" dirty="0">
                <a:latin typeface="Tahoma" panose="020B0604030504040204" pitchFamily="34" charset="0"/>
                <a:ea typeface="Tahoma" panose="020B0604030504040204" pitchFamily="34" charset="0"/>
                <a:cs typeface="Tahoma" panose="020B0604030504040204" pitchFamily="34" charset="0"/>
              </a:rPr>
              <a:t>1. Some translations say “believers” or “that believe” (ASV, NASB, RSV, NIV)</a:t>
            </a:r>
          </a:p>
          <a:p>
            <a:pPr marL="279400" indent="-279400" algn="l" eaLnBrk="1" hangingPunct="1">
              <a:spcBef>
                <a:spcPct val="0"/>
              </a:spcBef>
            </a:pPr>
            <a:r>
              <a:rPr lang="en-US" sz="2800" dirty="0">
                <a:latin typeface="Tahoma" panose="020B0604030504040204" pitchFamily="34" charset="0"/>
                <a:ea typeface="Tahoma" panose="020B0604030504040204" pitchFamily="34" charset="0"/>
                <a:cs typeface="Tahoma" panose="020B0604030504040204" pitchFamily="34" charset="0"/>
              </a:rPr>
              <a:t>2. Regarding man’s faithfulness, the </a:t>
            </a:r>
            <a:r>
              <a:rPr lang="en-US" sz="2800" dirty="0">
                <a:solidFill>
                  <a:srgbClr val="FFFF66"/>
                </a:solidFill>
                <a:latin typeface="Tahoma" panose="020B0604030504040204" pitchFamily="34" charset="0"/>
                <a:ea typeface="Tahoma" panose="020B0604030504040204" pitchFamily="34" charset="0"/>
                <a:cs typeface="Tahoma" panose="020B0604030504040204" pitchFamily="34" charset="0"/>
              </a:rPr>
              <a:t>main application</a:t>
            </a:r>
            <a:r>
              <a:rPr lang="en-US" sz="2800" dirty="0">
                <a:latin typeface="Tahoma" panose="020B0604030504040204" pitchFamily="34" charset="0"/>
                <a:ea typeface="Tahoma" panose="020B0604030504040204" pitchFamily="34" charset="0"/>
                <a:cs typeface="Tahoma" panose="020B0604030504040204" pitchFamily="34" charset="0"/>
              </a:rPr>
              <a:t> of the word </a:t>
            </a:r>
            <a:r>
              <a:rPr lang="en-US" sz="2800" dirty="0">
                <a:solidFill>
                  <a:srgbClr val="FFFF66"/>
                </a:solidFill>
                <a:latin typeface="Tahoma" panose="020B0604030504040204" pitchFamily="34" charset="0"/>
                <a:ea typeface="Tahoma" panose="020B0604030504040204" pitchFamily="34" charset="0"/>
                <a:cs typeface="Tahoma" panose="020B0604030504040204" pitchFamily="34" charset="0"/>
              </a:rPr>
              <a:t>always</a:t>
            </a:r>
            <a:r>
              <a:rPr lang="en-US" sz="2800" dirty="0">
                <a:latin typeface="Tahoma" panose="020B0604030504040204" pitchFamily="34" charset="0"/>
                <a:ea typeface="Tahoma" panose="020B0604030504040204" pitchFamily="34" charset="0"/>
                <a:cs typeface="Tahoma" panose="020B0604030504040204" pitchFamily="34" charset="0"/>
              </a:rPr>
              <a:t> is faithfulness to God, never  faithfulness to man. </a:t>
            </a:r>
          </a:p>
          <a:p>
            <a:pPr marL="279400" indent="-279400" algn="l"/>
            <a:r>
              <a:rPr lang="en-US" dirty="0">
                <a:latin typeface="Tahoma" panose="020B0604030504040204" pitchFamily="34" charset="0"/>
                <a:ea typeface="Tahoma" panose="020B0604030504040204" pitchFamily="34" charset="0"/>
                <a:cs typeface="Tahoma" panose="020B0604030504040204" pitchFamily="34" charset="0"/>
              </a:rPr>
              <a:t>3. “Riot” or “dissipation” always refers to disobeying </a:t>
            </a:r>
            <a:r>
              <a:rPr lang="en-US" dirty="0">
                <a:solidFill>
                  <a:srgbClr val="FFFF66"/>
                </a:solidFill>
                <a:latin typeface="Tahoma" panose="020B0604030504040204" pitchFamily="34" charset="0"/>
                <a:ea typeface="Tahoma" panose="020B0604030504040204" pitchFamily="34" charset="0"/>
                <a:cs typeface="Tahoma" panose="020B0604030504040204" pitchFamily="34" charset="0"/>
              </a:rPr>
              <a:t>God’s</a:t>
            </a:r>
            <a:r>
              <a:rPr lang="en-US" dirty="0">
                <a:latin typeface="Tahoma" panose="020B0604030504040204" pitchFamily="34" charset="0"/>
                <a:ea typeface="Tahoma" panose="020B0604030504040204" pitchFamily="34" charset="0"/>
                <a:cs typeface="Tahoma" panose="020B0604030504040204" pitchFamily="34" charset="0"/>
              </a:rPr>
              <a:t> moral laws, never human laws. </a:t>
            </a:r>
          </a:p>
          <a:p>
            <a:pPr marL="279400" indent="-279400" algn="l" eaLnBrk="1" hangingPunct="1">
              <a:spcBef>
                <a:spcPct val="0"/>
              </a:spcBef>
            </a:pPr>
            <a:r>
              <a:rPr lang="en-US" dirty="0">
                <a:latin typeface="Tahoma" panose="020B0604030504040204" pitchFamily="34" charset="0"/>
                <a:ea typeface="Tahoma" panose="020B0604030504040204" pitchFamily="34" charset="0"/>
                <a:cs typeface="Tahoma" panose="020B0604030504040204" pitchFamily="34" charset="0"/>
              </a:rPr>
              <a:t>4</a:t>
            </a:r>
            <a:r>
              <a:rPr lang="en-US" sz="2800" dirty="0">
                <a:latin typeface="Tahoma" panose="020B0604030504040204" pitchFamily="34" charset="0"/>
                <a:ea typeface="Tahoma" panose="020B0604030504040204" pitchFamily="34" charset="0"/>
                <a:cs typeface="Tahoma" panose="020B0604030504040204" pitchFamily="34" charset="0"/>
              </a:rPr>
              <a:t>. Regarding man’s rebellion, “insubordinate” refers always to </a:t>
            </a:r>
            <a:r>
              <a:rPr lang="en-US" sz="2800" dirty="0">
                <a:solidFill>
                  <a:srgbClr val="FFFF66"/>
                </a:solidFill>
                <a:latin typeface="Tahoma" panose="020B0604030504040204" pitchFamily="34" charset="0"/>
                <a:ea typeface="Tahoma" panose="020B0604030504040204" pitchFamily="34" charset="0"/>
                <a:cs typeface="Tahoma" panose="020B0604030504040204" pitchFamily="34" charset="0"/>
              </a:rPr>
              <a:t>God’s</a:t>
            </a:r>
            <a:r>
              <a:rPr lang="en-US" sz="2800" dirty="0">
                <a:latin typeface="Tahoma" panose="020B0604030504040204" pitchFamily="34" charset="0"/>
                <a:ea typeface="Tahoma" panose="020B0604030504040204" pitchFamily="34" charset="0"/>
                <a:cs typeface="Tahoma" panose="020B0604030504040204" pitchFamily="34" charset="0"/>
              </a:rPr>
              <a:t> laws, never simply man’s laws.</a:t>
            </a:r>
          </a:p>
          <a:p>
            <a:pPr marL="279400" indent="-279400" algn="l" eaLnBrk="1" hangingPunct="1">
              <a:spcBef>
                <a:spcPct val="0"/>
              </a:spcBef>
            </a:pPr>
            <a:r>
              <a:rPr lang="en-US" sz="2800" dirty="0">
                <a:latin typeface="Tahoma" panose="020B0604030504040204" pitchFamily="34" charset="0"/>
                <a:ea typeface="Tahoma" panose="020B0604030504040204" pitchFamily="34" charset="0"/>
                <a:cs typeface="Tahoma" panose="020B0604030504040204" pitchFamily="34" charset="0"/>
              </a:rPr>
              <a:t>5. Elders’ wives must also be “faithful” (1 Tim. 3:11). This must mean faithful to </a:t>
            </a:r>
            <a:r>
              <a:rPr lang="en-US" sz="2800" dirty="0">
                <a:solidFill>
                  <a:srgbClr val="FFFF66"/>
                </a:solidFill>
                <a:latin typeface="Tahoma" panose="020B0604030504040204" pitchFamily="34" charset="0"/>
                <a:ea typeface="Tahoma" panose="020B0604030504040204" pitchFamily="34" charset="0"/>
                <a:cs typeface="Tahoma" panose="020B0604030504040204" pitchFamily="34" charset="0"/>
              </a:rPr>
              <a:t>God</a:t>
            </a:r>
            <a:r>
              <a:rPr lang="en-US" sz="2800" dirty="0">
                <a:latin typeface="Tahoma" panose="020B0604030504040204" pitchFamily="34" charset="0"/>
                <a:ea typeface="Tahoma" panose="020B0604030504040204" pitchFamily="34" charset="0"/>
                <a:cs typeface="Tahoma" panose="020B0604030504040204" pitchFamily="34" charset="0"/>
              </a:rPr>
              <a:t>. Why not children?</a:t>
            </a:r>
          </a:p>
          <a:p>
            <a:pPr marL="279400" indent="-279400" algn="l" eaLnBrk="1" hangingPunct="1">
              <a:spcBef>
                <a:spcPct val="0"/>
              </a:spcBef>
            </a:pPr>
            <a:r>
              <a:rPr lang="en-US" sz="2800" dirty="0">
                <a:solidFill>
                  <a:schemeClr val="accent1"/>
                </a:solidFill>
                <a:latin typeface="Tahoma" panose="020B0604030504040204" pitchFamily="34" charset="0"/>
                <a:ea typeface="Tahoma" panose="020B0604030504040204" pitchFamily="34" charset="0"/>
                <a:cs typeface="Tahoma" panose="020B0604030504040204" pitchFamily="34" charset="0"/>
              </a:rPr>
              <a:t>Conclusion: Elder’s children must be Christians, faithful to God, not accused of disobeying God or His moral laws.</a:t>
            </a:r>
          </a:p>
        </p:txBody>
      </p:sp>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428510260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“Faithful” Children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i="1" dirty="0">
                <a:solidFill>
                  <a:schemeClr val="accent1"/>
                </a:solidFill>
                <a:effectLst/>
                <a:ea typeface="Times New Roman" panose="02020603050405020304" pitchFamily="18" charset="0"/>
                <a:cs typeface="Times New Roman" panose="02020603050405020304" pitchFamily="18" charset="0"/>
              </a:rPr>
              <a:t>How many of his children must be Christians?</a:t>
            </a:r>
            <a:endParaRPr lang="en-US" dirty="0">
              <a:solidFill>
                <a:schemeClr val="accent1"/>
              </a:solidFill>
              <a:effectLst/>
              <a:ea typeface="Times New Roman" panose="02020603050405020304" pitchFamily="18" charset="0"/>
              <a:cs typeface="Times New Roman" panose="02020603050405020304" pitchFamily="18" charset="0"/>
            </a:endParaRP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Compare to similar language elsewhere.</a:t>
            </a:r>
          </a:p>
          <a:p>
            <a:pPr marL="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Timothy 5:10 – A widow indeed “has brought up children.” H</a:t>
            </a:r>
            <a:r>
              <a:rPr lang="en-US" b="1" i="1" dirty="0">
                <a:effectLst/>
                <a:ea typeface="Times New Roman" panose="02020603050405020304" pitchFamily="18" charset="0"/>
                <a:cs typeface="Times New Roman" panose="02020603050405020304" pitchFamily="18" charset="0"/>
              </a:rPr>
              <a:t>ow many </a:t>
            </a:r>
            <a:r>
              <a:rPr lang="en-US" dirty="0">
                <a:effectLst/>
                <a:ea typeface="Times New Roman" panose="02020603050405020304" pitchFamily="18" charset="0"/>
                <a:cs typeface="Times New Roman" panose="02020603050405020304" pitchFamily="18" charset="0"/>
              </a:rPr>
              <a:t>of her children? </a:t>
            </a:r>
          </a:p>
          <a:p>
            <a:pPr marL="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Timothy 3:4 – The elder must have “his children in subjection.” How </a:t>
            </a:r>
            <a:r>
              <a:rPr lang="en-US" b="1" i="1" dirty="0">
                <a:effectLst/>
                <a:ea typeface="Times New Roman" panose="02020603050405020304" pitchFamily="18" charset="0"/>
                <a:cs typeface="Times New Roman" panose="02020603050405020304" pitchFamily="18" charset="0"/>
              </a:rPr>
              <a:t>many </a:t>
            </a:r>
            <a:r>
              <a:rPr lang="en-US" dirty="0">
                <a:effectLst/>
                <a:ea typeface="Times New Roman" panose="02020603050405020304" pitchFamily="18" charset="0"/>
                <a:cs typeface="Times New Roman" panose="02020603050405020304" pitchFamily="18" charset="0"/>
              </a:rPr>
              <a:t>of his children?</a:t>
            </a:r>
          </a:p>
          <a:p>
            <a:pPr marL="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Timothy 3:11 – The wives must be “grave, … temperate, … faithful in all things.” How </a:t>
            </a:r>
            <a:r>
              <a:rPr lang="en-US" b="1" i="1" dirty="0">
                <a:effectLst/>
                <a:ea typeface="Times New Roman" panose="02020603050405020304" pitchFamily="18" charset="0"/>
                <a:cs typeface="Times New Roman" panose="02020603050405020304" pitchFamily="18" charset="0"/>
              </a:rPr>
              <a:t>many </a:t>
            </a:r>
            <a:r>
              <a:rPr lang="en-US" dirty="0">
                <a:effectLst/>
                <a:ea typeface="Times New Roman" panose="02020603050405020304" pitchFamily="18" charset="0"/>
                <a:cs typeface="Times New Roman" panose="02020603050405020304" pitchFamily="18" charset="0"/>
              </a:rPr>
              <a:t>of the wives?</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Titus 1:6 – The elder’s children must be “not accused of riot or unruly.” </a:t>
            </a:r>
            <a:r>
              <a:rPr lang="en-US" b="1" i="1" dirty="0">
                <a:effectLst/>
                <a:ea typeface="Times New Roman" panose="02020603050405020304" pitchFamily="18" charset="0"/>
                <a:cs typeface="Times New Roman" panose="02020603050405020304" pitchFamily="18" charset="0"/>
              </a:rPr>
              <a:t>How many </a:t>
            </a:r>
            <a:r>
              <a:rPr lang="en-US" dirty="0">
                <a:effectLst/>
                <a:ea typeface="Times New Roman" panose="02020603050405020304" pitchFamily="18" charset="0"/>
                <a:cs typeface="Times New Roman" panose="02020603050405020304" pitchFamily="18" charset="0"/>
              </a:rPr>
              <a:t>of his children?</a:t>
            </a:r>
          </a:p>
          <a:p>
            <a:pPr marL="0" marR="0" indent="274320" algn="just">
              <a:spcBef>
                <a:spcPts val="0"/>
              </a:spcBef>
              <a:spcAft>
                <a:spcPts val="0"/>
              </a:spcAft>
              <a:tabLst>
                <a:tab pos="457200" algn="l"/>
                <a:tab pos="914400" algn="l"/>
                <a:tab pos="1371600" algn="l"/>
                <a:tab pos="3246120" algn="ctr"/>
              </a:tabLst>
            </a:pPr>
            <a:r>
              <a:rPr lang="en-US" dirty="0">
                <a:solidFill>
                  <a:schemeClr val="accent1"/>
                </a:solidFill>
                <a:ea typeface="Tahoma" panose="020B0604030504040204" pitchFamily="34" charset="0"/>
                <a:cs typeface="Tahoma" panose="020B0604030504040204" pitchFamily="34" charset="0"/>
              </a:rPr>
              <a:t>Conclusion: Elder’s children must all be Christians, faithful to God, not accused of disobeying God or His moral laws.</a:t>
            </a:r>
          </a:p>
        </p:txBody>
      </p:sp>
    </p:spTree>
    <p:extLst>
      <p:ext uri="{BB962C8B-B14F-4D97-AF65-F5344CB8AC3E}">
        <p14:creationId xmlns:p14="http://schemas.microsoft.com/office/powerpoint/2010/main" val="180307130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One-Child Elder?</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391645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a:spcBef>
                <a:spcPts val="300"/>
              </a:spcBef>
              <a:spcAft>
                <a:spcPts val="300"/>
              </a:spcAft>
              <a:tabLst>
                <a:tab pos="457200" algn="l"/>
                <a:tab pos="914400" algn="l"/>
                <a:tab pos="1371600" algn="l"/>
                <a:tab pos="3246120" algn="ctr"/>
              </a:tabLst>
            </a:pPr>
            <a:r>
              <a:rPr lang="en-US" b="1" dirty="0">
                <a:solidFill>
                  <a:schemeClr val="accent1"/>
                </a:solidFill>
                <a:effectLst/>
              </a:rPr>
              <a:t>Evidence in Favor of Plural Children</a:t>
            </a:r>
          </a:p>
          <a:p>
            <a:pPr marL="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The normal, natural meaning of such language is that each elder must have more than one child. </a:t>
            </a:r>
          </a:p>
          <a:p>
            <a:pPr marL="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(2) Passages say each “church” (singular) must have “elders” (plural). So a congregation with just one elder would be unscriptural. Why not reason the same with each elder and his children (plural)? </a:t>
            </a:r>
          </a:p>
          <a:p>
            <a:pPr algn="l"/>
            <a:r>
              <a:rPr lang="en-US" dirty="0">
                <a:effectLst/>
                <a:ea typeface="Times New Roman" panose="02020603050405020304" pitchFamily="18" charset="0"/>
                <a:cs typeface="Times New Roman" panose="02020603050405020304" pitchFamily="18" charset="0"/>
              </a:rPr>
              <a:t>(3) Having several children proves a man can lead different kinds of people. </a:t>
            </a:r>
            <a:endParaRPr lang="en-US" dirty="0">
              <a:solidFill>
                <a:schemeClr val="accent1"/>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9996225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The Plural Includes the Singular?</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313162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algn="ctr">
              <a:spcBef>
                <a:spcPts val="300"/>
              </a:spcBef>
              <a:spcAft>
                <a:spcPts val="300"/>
              </a:spcAft>
              <a:tabLst>
                <a:tab pos="457200" algn="l"/>
                <a:tab pos="914400" algn="l"/>
                <a:tab pos="1371600" algn="l"/>
                <a:tab pos="3246120" algn="ctr"/>
              </a:tabLst>
            </a:pPr>
            <a:r>
              <a:rPr lang="en-US" b="1" i="1" dirty="0">
                <a:solidFill>
                  <a:schemeClr val="tx2"/>
                </a:solidFill>
                <a:effectLst/>
              </a:rPr>
              <a:t>Weak or faulty arguments </a:t>
            </a:r>
          </a:p>
          <a:p>
            <a:pPr marL="0" marR="0" indent="274320" algn="just">
              <a:spcBef>
                <a:spcPts val="300"/>
              </a:spcBef>
              <a:spcAft>
                <a:spcPts val="300"/>
              </a:spcAft>
              <a:tabLst>
                <a:tab pos="457200" algn="l"/>
                <a:tab pos="914400" algn="l"/>
                <a:tab pos="1371600" algn="l"/>
                <a:tab pos="3246120" algn="ctr"/>
              </a:tabLst>
            </a:pPr>
            <a:r>
              <a:rPr lang="en-US" b="1" dirty="0">
                <a:solidFill>
                  <a:schemeClr val="accent1"/>
                </a:solidFill>
                <a:effectLst/>
              </a:rPr>
              <a:t>Plural children with plural parents</a:t>
            </a:r>
          </a:p>
          <a:p>
            <a:pPr marL="0" marR="0" indent="274320" algn="l">
              <a:spcBef>
                <a:spcPts val="0"/>
              </a:spcBef>
              <a:spcAft>
                <a:spcPts val="0"/>
              </a:spcAft>
              <a:tabLst>
                <a:tab pos="457200" algn="l"/>
                <a:tab pos="914400" algn="l"/>
                <a:tab pos="1371600" algn="l"/>
                <a:tab pos="3246120" algn="ctr"/>
              </a:tabLst>
            </a:pPr>
            <a:r>
              <a:rPr lang="en-US" dirty="0">
                <a:solidFill>
                  <a:schemeClr val="accent2"/>
                </a:solidFill>
                <a:effectLst/>
                <a:ea typeface="Times New Roman" panose="02020603050405020304" pitchFamily="18" charset="0"/>
                <a:cs typeface="Times New Roman" panose="02020603050405020304" pitchFamily="18" charset="0"/>
              </a:rPr>
              <a:t>Ephesians 6:1 – Children, obey your parents in the Lord. </a:t>
            </a:r>
          </a:p>
          <a:p>
            <a:pPr marL="0" marR="0" indent="274320" algn="just">
              <a:spcBef>
                <a:spcPts val="0"/>
              </a:spcBef>
              <a:spcAft>
                <a:spcPts val="0"/>
              </a:spcAft>
              <a:tabLst>
                <a:tab pos="457200" algn="l"/>
                <a:tab pos="914400" algn="l"/>
                <a:tab pos="1371600" algn="l"/>
                <a:tab pos="3246120" algn="ctr"/>
              </a:tabLst>
            </a:pPr>
            <a:r>
              <a:rPr lang="en-US" dirty="0">
                <a:solidFill>
                  <a:schemeClr val="accent2"/>
                </a:solidFill>
                <a:effectLst/>
                <a:ea typeface="Times New Roman" panose="02020603050405020304" pitchFamily="18" charset="0"/>
                <a:cs typeface="Times New Roman" panose="02020603050405020304" pitchFamily="18" charset="0"/>
              </a:rPr>
              <a:t>1 Timothy 3:12 – Let deacons be the husbands of one wife, ruling their children and their own houses well. </a:t>
            </a:r>
          </a:p>
          <a:p>
            <a:pPr marL="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Regarding elders, each man (</a:t>
            </a:r>
            <a:r>
              <a:rPr lang="en-US" b="1" i="1" dirty="0">
                <a:effectLst/>
                <a:ea typeface="Times New Roman" panose="02020603050405020304" pitchFamily="18" charset="0"/>
                <a:cs typeface="Times New Roman" panose="02020603050405020304" pitchFamily="18" charset="0"/>
              </a:rPr>
              <a:t>singular</a:t>
            </a:r>
            <a:r>
              <a:rPr lang="en-US" dirty="0">
                <a:effectLst/>
                <a:ea typeface="Times New Roman" panose="02020603050405020304" pitchFamily="18" charset="0"/>
                <a:cs typeface="Times New Roman" panose="02020603050405020304" pitchFamily="18" charset="0"/>
              </a:rPr>
              <a:t>) has “children” (</a:t>
            </a:r>
            <a:r>
              <a:rPr lang="en-US" b="1" i="1" dirty="0">
                <a:effectLst/>
                <a:ea typeface="Times New Roman" panose="02020603050405020304" pitchFamily="18" charset="0"/>
                <a:cs typeface="Times New Roman" panose="02020603050405020304" pitchFamily="18" charset="0"/>
              </a:rPr>
              <a:t>plural</a:t>
            </a:r>
            <a:r>
              <a:rPr lang="en-US" dirty="0">
                <a:effectLst/>
                <a:ea typeface="Times New Roman" panose="02020603050405020304" pitchFamily="18" charset="0"/>
                <a:cs typeface="Times New Roman" panose="02020603050405020304" pitchFamily="18" charset="0"/>
              </a:rPr>
              <a:t>), like each church (</a:t>
            </a:r>
            <a:r>
              <a:rPr lang="en-US" b="1" i="1" dirty="0">
                <a:effectLst/>
                <a:ea typeface="Times New Roman" panose="02020603050405020304" pitchFamily="18" charset="0"/>
                <a:cs typeface="Times New Roman" panose="02020603050405020304" pitchFamily="18" charset="0"/>
              </a:rPr>
              <a:t>singular</a:t>
            </a:r>
            <a:r>
              <a:rPr lang="en-US" dirty="0">
                <a:effectLst/>
                <a:ea typeface="Times New Roman" panose="02020603050405020304" pitchFamily="18" charset="0"/>
                <a:cs typeface="Times New Roman" panose="02020603050405020304" pitchFamily="18" charset="0"/>
              </a:rPr>
              <a:t>) has elders (</a:t>
            </a:r>
            <a:r>
              <a:rPr lang="en-US" b="1" i="1" dirty="0">
                <a:effectLst/>
                <a:ea typeface="Times New Roman" panose="02020603050405020304" pitchFamily="18" charset="0"/>
                <a:cs typeface="Times New Roman" panose="02020603050405020304" pitchFamily="18" charset="0"/>
              </a:rPr>
              <a:t>plural</a:t>
            </a:r>
            <a:r>
              <a:rPr lang="en-US" dirty="0">
                <a:effectLst/>
                <a:ea typeface="Times New Roman" panose="02020603050405020304" pitchFamily="18" charset="0"/>
                <a:cs typeface="Times New Roman" panose="02020603050405020304" pitchFamily="18" charset="0"/>
              </a:rPr>
              <a:t>).</a:t>
            </a:r>
            <a:endParaRPr lang="en-US" dirty="0">
              <a:solidFill>
                <a:schemeClr val="tx2"/>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3607511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The Plural Includes the Singular?</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414728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algn="ctr">
              <a:spcBef>
                <a:spcPts val="300"/>
              </a:spcBef>
              <a:spcAft>
                <a:spcPts val="300"/>
              </a:spcAft>
              <a:tabLst>
                <a:tab pos="457200" algn="l"/>
                <a:tab pos="914400" algn="l"/>
                <a:tab pos="1371600" algn="l"/>
                <a:tab pos="3246120" algn="ctr"/>
              </a:tabLst>
            </a:pPr>
            <a:r>
              <a:rPr lang="en-US" b="1" i="1" dirty="0">
                <a:solidFill>
                  <a:schemeClr val="tx2"/>
                </a:solidFill>
                <a:effectLst/>
              </a:rPr>
              <a:t>Weak or faulty arguments </a:t>
            </a:r>
          </a:p>
          <a:p>
            <a:pPr marL="0" marR="0" indent="274320" algn="just">
              <a:spcBef>
                <a:spcPts val="300"/>
              </a:spcBef>
              <a:spcAft>
                <a:spcPts val="300"/>
              </a:spcAft>
              <a:tabLst>
                <a:tab pos="457200" algn="l"/>
                <a:tab pos="914400" algn="l"/>
                <a:tab pos="1371600" algn="l"/>
                <a:tab pos="3246120" algn="ctr"/>
              </a:tabLst>
            </a:pPr>
            <a:r>
              <a:rPr lang="en-US" b="1" dirty="0">
                <a:solidFill>
                  <a:schemeClr val="accent1"/>
                </a:solidFill>
                <a:effectLst/>
              </a:rPr>
              <a:t>Plural children with plural parents</a:t>
            </a:r>
          </a:p>
          <a:p>
            <a:pPr marL="0" marR="0" indent="274320" algn="just">
              <a:spcBef>
                <a:spcPts val="300"/>
              </a:spcBef>
              <a:spcAft>
                <a:spcPts val="300"/>
              </a:spcAft>
              <a:tabLst>
                <a:tab pos="457200" algn="l"/>
                <a:tab pos="914400" algn="l"/>
                <a:tab pos="1371600" algn="l"/>
                <a:tab pos="3246120" algn="ctr"/>
              </a:tabLst>
            </a:pPr>
            <a:r>
              <a:rPr lang="en-US" b="1" dirty="0">
                <a:solidFill>
                  <a:schemeClr val="accent1"/>
                </a:solidFill>
                <a:effectLst/>
              </a:rPr>
              <a:t>Negative of “children”</a:t>
            </a:r>
          </a:p>
          <a:p>
            <a:pPr marL="0" marR="0" indent="274320" algn="just">
              <a:spcBef>
                <a:spcPts val="0"/>
              </a:spcBef>
              <a:spcAft>
                <a:spcPts val="0"/>
              </a:spcAft>
              <a:tabLst>
                <a:tab pos="457200" algn="l"/>
                <a:tab pos="914400" algn="l"/>
                <a:tab pos="1371600" algn="l"/>
                <a:tab pos="3246120" algn="ctr"/>
              </a:tabLst>
            </a:pPr>
            <a:r>
              <a:rPr lang="en-US" dirty="0">
                <a:solidFill>
                  <a:schemeClr val="accent2"/>
                </a:solidFill>
                <a:effectLst/>
                <a:ea typeface="Times New Roman" panose="02020603050405020304" pitchFamily="18" charset="0"/>
                <a:cs typeface="Times New Roman" panose="02020603050405020304" pitchFamily="18" charset="0"/>
              </a:rPr>
              <a:t>Matthew 22:24 – If a man dies, having no children</a:t>
            </a:r>
          </a:p>
          <a:p>
            <a:pPr marL="0" marR="0" indent="274320" algn="l">
              <a:spcBef>
                <a:spcPts val="0"/>
              </a:spcBef>
              <a:spcAft>
                <a:spcPts val="0"/>
              </a:spcAft>
              <a:tabLst>
                <a:tab pos="457200" algn="l"/>
                <a:tab pos="914400" algn="l"/>
                <a:tab pos="1371600" algn="l"/>
                <a:tab pos="3246120" algn="ctr"/>
              </a:tabLst>
            </a:pPr>
            <a:r>
              <a:rPr lang="en-US" dirty="0">
                <a:solidFill>
                  <a:schemeClr val="tx2"/>
                </a:solidFill>
                <a:effectLst/>
                <a:ea typeface="Times New Roman" panose="02020603050405020304" pitchFamily="18" charset="0"/>
                <a:cs typeface="Times New Roman" panose="02020603050405020304" pitchFamily="18" charset="0"/>
              </a:rPr>
              <a:t>“No children” </a:t>
            </a:r>
            <a:r>
              <a:rPr lang="en-US" dirty="0">
                <a:solidFill>
                  <a:schemeClr val="tx2"/>
                </a:solidFill>
                <a:ea typeface="Times New Roman" panose="02020603050405020304" pitchFamily="18" charset="0"/>
                <a:cs typeface="Times New Roman" panose="02020603050405020304" pitchFamily="18" charset="0"/>
              </a:rPr>
              <a:t>equals </a:t>
            </a:r>
            <a:r>
              <a:rPr lang="en-US" dirty="0">
                <a:solidFill>
                  <a:schemeClr val="tx2"/>
                </a:solidFill>
                <a:effectLst/>
                <a:ea typeface="Times New Roman" panose="02020603050405020304" pitchFamily="18" charset="0"/>
                <a:cs typeface="Times New Roman" panose="02020603050405020304" pitchFamily="18" charset="0"/>
              </a:rPr>
              <a:t>“zero children” equals “no child.”</a:t>
            </a:r>
          </a:p>
          <a:p>
            <a:pPr marL="0" marR="0" indent="274320" algn="just">
              <a:spcBef>
                <a:spcPts val="300"/>
              </a:spcBef>
              <a:spcAft>
                <a:spcPts val="300"/>
              </a:spcAft>
              <a:tabLst>
                <a:tab pos="457200" algn="l"/>
                <a:tab pos="914400" algn="l"/>
                <a:tab pos="1371600" algn="l"/>
                <a:tab pos="3246120" algn="ctr"/>
              </a:tabLst>
            </a:pPr>
            <a:r>
              <a:rPr lang="en-US" b="1" dirty="0">
                <a:solidFill>
                  <a:schemeClr val="accent1"/>
                </a:solidFill>
                <a:effectLst/>
              </a:rPr>
              <a:t>Compound verbs</a:t>
            </a:r>
          </a:p>
          <a:p>
            <a:pPr marL="0" marR="0" indent="274320" algn="just">
              <a:spcBef>
                <a:spcPts val="0"/>
              </a:spcBef>
              <a:spcAft>
                <a:spcPts val="0"/>
              </a:spcAft>
              <a:tabLst>
                <a:tab pos="457200" algn="l"/>
                <a:tab pos="914400" algn="l"/>
                <a:tab pos="1371600" algn="l"/>
                <a:tab pos="3246120" algn="ctr"/>
              </a:tabLst>
            </a:pPr>
            <a:r>
              <a:rPr lang="en-US" dirty="0">
                <a:solidFill>
                  <a:schemeClr val="accent2"/>
                </a:solidFill>
                <a:effectLst/>
                <a:ea typeface="Times New Roman" panose="02020603050405020304" pitchFamily="18" charset="0"/>
                <a:cs typeface="Times New Roman" panose="02020603050405020304" pitchFamily="18" charset="0"/>
              </a:rPr>
              <a:t>1 Timothy 5:10 – if she has brought up children …</a:t>
            </a:r>
          </a:p>
          <a:p>
            <a:pPr marL="0" marR="0" indent="274320" algn="just">
              <a:spcBef>
                <a:spcPts val="0"/>
              </a:spcBef>
              <a:spcAft>
                <a:spcPts val="0"/>
              </a:spcAft>
              <a:tabLst>
                <a:tab pos="457200" algn="l"/>
                <a:tab pos="914400" algn="l"/>
                <a:tab pos="1371600" algn="l"/>
                <a:tab pos="3246120" algn="ctr"/>
              </a:tabLst>
            </a:pPr>
            <a:r>
              <a:rPr lang="en-US" dirty="0">
                <a:solidFill>
                  <a:schemeClr val="accent2"/>
                </a:solidFill>
                <a:effectLst/>
                <a:ea typeface="Times New Roman" panose="02020603050405020304" pitchFamily="18" charset="0"/>
                <a:cs typeface="Times New Roman" panose="02020603050405020304" pitchFamily="18" charset="0"/>
              </a:rPr>
              <a:t>1 Timothy 5:14 – younger widows marry, bear children </a:t>
            </a:r>
          </a:p>
          <a:p>
            <a:pPr marL="0" marR="0" indent="274320" algn="l">
              <a:spcBef>
                <a:spcPts val="0"/>
              </a:spcBef>
              <a:spcAft>
                <a:spcPts val="0"/>
              </a:spcAft>
              <a:tabLst>
                <a:tab pos="457200" algn="l"/>
                <a:tab pos="914400" algn="l"/>
                <a:tab pos="1371600" algn="l"/>
                <a:tab pos="3246120" algn="ctr"/>
              </a:tabLst>
            </a:pPr>
            <a:r>
              <a:rPr lang="en-US" dirty="0">
                <a:solidFill>
                  <a:schemeClr val="tx2"/>
                </a:solidFill>
                <a:effectLst/>
                <a:ea typeface="Times New Roman" panose="02020603050405020304" pitchFamily="18" charset="0"/>
                <a:cs typeface="Times New Roman" panose="02020603050405020304" pitchFamily="18" charset="0"/>
              </a:rPr>
              <a:t>The original word is a compound neither singular nor plural</a:t>
            </a:r>
          </a:p>
        </p:txBody>
      </p:sp>
    </p:spTree>
    <p:extLst>
      <p:ext uri="{BB962C8B-B14F-4D97-AF65-F5344CB8AC3E}">
        <p14:creationId xmlns:p14="http://schemas.microsoft.com/office/powerpoint/2010/main" val="168644451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The Plural Includes the Singular?</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508600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algn="ctr">
              <a:spcBef>
                <a:spcPts val="300"/>
              </a:spcBef>
              <a:spcAft>
                <a:spcPts val="300"/>
              </a:spcAft>
              <a:tabLst>
                <a:tab pos="457200" algn="l"/>
                <a:tab pos="914400" algn="l"/>
                <a:tab pos="1371600" algn="l"/>
                <a:tab pos="3246120" algn="ctr"/>
              </a:tabLst>
            </a:pPr>
            <a:r>
              <a:rPr lang="en-US" b="1" i="1" dirty="0">
                <a:solidFill>
                  <a:schemeClr val="tx2"/>
                </a:solidFill>
                <a:effectLst/>
              </a:rPr>
              <a:t>Weak or faulty arguments </a:t>
            </a:r>
          </a:p>
          <a:p>
            <a:pPr marL="0" marR="0" indent="274320" algn="just">
              <a:spcBef>
                <a:spcPts val="300"/>
              </a:spcBef>
              <a:spcAft>
                <a:spcPts val="300"/>
              </a:spcAft>
              <a:tabLst>
                <a:tab pos="457200" algn="l"/>
                <a:tab pos="914400" algn="l"/>
                <a:tab pos="1371600" algn="l"/>
                <a:tab pos="3246120" algn="ctr"/>
              </a:tabLst>
            </a:pPr>
            <a:r>
              <a:rPr lang="en-US" b="1" dirty="0">
                <a:solidFill>
                  <a:schemeClr val="accent1"/>
                </a:solidFill>
                <a:effectLst/>
              </a:rPr>
              <a:t>Plural children with plural parents</a:t>
            </a:r>
          </a:p>
          <a:p>
            <a:pPr marL="0" marR="0" indent="274320" algn="just">
              <a:spcBef>
                <a:spcPts val="300"/>
              </a:spcBef>
              <a:spcAft>
                <a:spcPts val="300"/>
              </a:spcAft>
              <a:tabLst>
                <a:tab pos="457200" algn="l"/>
                <a:tab pos="914400" algn="l"/>
                <a:tab pos="1371600" algn="l"/>
                <a:tab pos="3246120" algn="ctr"/>
              </a:tabLst>
            </a:pPr>
            <a:r>
              <a:rPr lang="en-US" b="1" dirty="0">
                <a:solidFill>
                  <a:schemeClr val="accent1"/>
                </a:solidFill>
                <a:effectLst/>
              </a:rPr>
              <a:t>Negative of “children”</a:t>
            </a:r>
          </a:p>
          <a:p>
            <a:pPr marL="0" marR="0" indent="274320" algn="just">
              <a:spcBef>
                <a:spcPts val="300"/>
              </a:spcBef>
              <a:spcAft>
                <a:spcPts val="300"/>
              </a:spcAft>
              <a:tabLst>
                <a:tab pos="457200" algn="l"/>
                <a:tab pos="914400" algn="l"/>
                <a:tab pos="1371600" algn="l"/>
                <a:tab pos="3246120" algn="ctr"/>
              </a:tabLst>
            </a:pPr>
            <a:r>
              <a:rPr lang="en-US" b="1" dirty="0">
                <a:solidFill>
                  <a:schemeClr val="accent1"/>
                </a:solidFill>
                <a:effectLst/>
              </a:rPr>
              <a:t>Compound verbs</a:t>
            </a:r>
          </a:p>
          <a:p>
            <a:pPr marL="0" marR="0" indent="274320" algn="just">
              <a:spcBef>
                <a:spcPts val="300"/>
              </a:spcBef>
              <a:spcAft>
                <a:spcPts val="300"/>
              </a:spcAft>
              <a:tabLst>
                <a:tab pos="457200" algn="l"/>
                <a:tab pos="914400" algn="l"/>
                <a:tab pos="1371600" algn="l"/>
                <a:tab pos="3246120" algn="ctr"/>
              </a:tabLst>
            </a:pPr>
            <a:r>
              <a:rPr lang="en-US" b="1" dirty="0">
                <a:solidFill>
                  <a:schemeClr val="accent1"/>
                </a:solidFill>
                <a:effectLst/>
              </a:rPr>
              <a:t>Genesis 21:7 </a:t>
            </a:r>
          </a:p>
          <a:p>
            <a:pPr marL="0" marR="0" indent="274320" algn="l">
              <a:spcBef>
                <a:spcPts val="0"/>
              </a:spcBef>
              <a:spcAft>
                <a:spcPts val="0"/>
              </a:spcAft>
              <a:tabLst>
                <a:tab pos="457200" algn="l"/>
                <a:tab pos="914400" algn="l"/>
                <a:tab pos="1371600" algn="l"/>
                <a:tab pos="3246120" algn="ctr"/>
              </a:tabLst>
            </a:pPr>
            <a:r>
              <a:rPr lang="en-US" dirty="0">
                <a:solidFill>
                  <a:schemeClr val="accent2"/>
                </a:solidFill>
                <a:effectLst/>
                <a:ea typeface="Times New Roman" panose="02020603050405020304" pitchFamily="18" charset="0"/>
                <a:cs typeface="Times New Roman" panose="02020603050405020304" pitchFamily="18" charset="0"/>
              </a:rPr>
              <a:t>“Who would have said Sarah would nurse children?”</a:t>
            </a:r>
          </a:p>
          <a:p>
            <a:pPr marL="0" marR="0" indent="274320" algn="just">
              <a:spcBef>
                <a:spcPts val="0"/>
              </a:spcBef>
              <a:spcAft>
                <a:spcPts val="0"/>
              </a:spcAft>
              <a:tabLst>
                <a:tab pos="457200" algn="l"/>
                <a:tab pos="914400" algn="l"/>
                <a:tab pos="1371600" algn="l"/>
                <a:tab pos="3246120" algn="ctr"/>
              </a:tabLst>
            </a:pPr>
            <a:r>
              <a:rPr lang="en-US" dirty="0">
                <a:solidFill>
                  <a:schemeClr val="tx2"/>
                </a:solidFill>
                <a:effectLst/>
                <a:ea typeface="Times New Roman" panose="02020603050405020304" pitchFamily="18" charset="0"/>
                <a:cs typeface="Times New Roman" panose="02020603050405020304" pitchFamily="18" charset="0"/>
              </a:rPr>
              <a:t>* The Septuagint Greek translation has “child” (singular).</a:t>
            </a:r>
          </a:p>
          <a:p>
            <a:pPr marL="0" marR="0" indent="274320" algn="l">
              <a:spcBef>
                <a:spcPts val="0"/>
              </a:spcBef>
              <a:spcAft>
                <a:spcPts val="0"/>
              </a:spcAft>
              <a:tabLst>
                <a:tab pos="457200" algn="l"/>
                <a:tab pos="914400" algn="l"/>
                <a:tab pos="1371600" algn="l"/>
                <a:tab pos="3246120" algn="ctr"/>
              </a:tabLst>
            </a:pPr>
            <a:r>
              <a:rPr lang="en-US" dirty="0">
                <a:solidFill>
                  <a:schemeClr val="tx2"/>
                </a:solidFill>
                <a:effectLst/>
                <a:ea typeface="Times New Roman" panose="02020603050405020304" pitchFamily="18" charset="0"/>
                <a:cs typeface="Times New Roman" panose="02020603050405020304" pitchFamily="18" charset="0"/>
              </a:rPr>
              <a:t>* May refer to subsequent generations fulfilling the promise to Abraham. (</a:t>
            </a:r>
            <a:r>
              <a:rPr lang="en-US" dirty="0">
                <a:solidFill>
                  <a:schemeClr val="tx2"/>
                </a:solidFill>
                <a:ea typeface="Times New Roman" panose="02020603050405020304" pitchFamily="18" charset="0"/>
                <a:cs typeface="Times New Roman" panose="02020603050405020304" pitchFamily="18" charset="0"/>
              </a:rPr>
              <a:t>Compare </a:t>
            </a:r>
            <a:r>
              <a:rPr lang="en-US" dirty="0">
                <a:solidFill>
                  <a:schemeClr val="tx2"/>
                </a:solidFill>
                <a:effectLst/>
                <a:ea typeface="Times New Roman" panose="02020603050405020304" pitchFamily="18" charset="0"/>
                <a:cs typeface="Times New Roman" panose="02020603050405020304" pitchFamily="18" charset="0"/>
              </a:rPr>
              <a:t>Hebrews 7:9,10.)</a:t>
            </a:r>
          </a:p>
          <a:p>
            <a:pPr indent="274320" algn="l"/>
            <a:r>
              <a:rPr lang="en-US" dirty="0">
                <a:solidFill>
                  <a:schemeClr val="tx2"/>
                </a:solidFill>
                <a:effectLst/>
                <a:ea typeface="Times New Roman" panose="02020603050405020304" pitchFamily="18" charset="0"/>
                <a:cs typeface="Times New Roman" panose="02020603050405020304" pitchFamily="18" charset="0"/>
              </a:rPr>
              <a:t>* Caring for other people’s children is sometimes referred to as nursing them. See Exodus 2:7-9; compare Ruth 4:16. </a:t>
            </a:r>
            <a:endParaRPr lang="en-US" dirty="0">
              <a:solidFill>
                <a:schemeClr val="tx2"/>
              </a:solidFill>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4515493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The Plural Includes the Singular?</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520911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spcBef>
                <a:spcPts val="300"/>
              </a:spcBef>
              <a:spcAft>
                <a:spcPts val="300"/>
              </a:spcAft>
              <a:tabLst>
                <a:tab pos="457200" algn="l"/>
                <a:tab pos="914400" algn="l"/>
                <a:tab pos="1371600" algn="l"/>
                <a:tab pos="3246120" algn="ctr"/>
              </a:tabLst>
            </a:pPr>
            <a:r>
              <a:rPr lang="en-US" b="1" i="1" dirty="0">
                <a:solidFill>
                  <a:schemeClr val="accent1"/>
                </a:solidFill>
                <a:effectLst/>
              </a:rPr>
              <a:t>Evidence that is more convincing</a:t>
            </a:r>
          </a:p>
          <a:p>
            <a:pPr marL="0" marR="0" indent="274320" algn="just">
              <a:spcBef>
                <a:spcPts val="0"/>
              </a:spcBef>
              <a:spcAft>
                <a:spcPts val="0"/>
              </a:spcAft>
              <a:tabLst>
                <a:tab pos="457200" algn="l"/>
                <a:tab pos="914400" algn="l"/>
                <a:tab pos="1371600" algn="l"/>
                <a:tab pos="3246120" algn="ctr"/>
              </a:tabLst>
            </a:pPr>
            <a:r>
              <a:rPr lang="en-US" dirty="0">
                <a:solidFill>
                  <a:schemeClr val="tx2"/>
                </a:solidFill>
                <a:effectLst/>
                <a:ea typeface="Times New Roman" panose="02020603050405020304" pitchFamily="18" charset="0"/>
                <a:cs typeface="Times New Roman" panose="02020603050405020304" pitchFamily="18" charset="0"/>
              </a:rPr>
              <a:t>1 Timothy 5:4 – If any widow (singular) has “children” (plural) they should relieve her. </a:t>
            </a:r>
          </a:p>
          <a:p>
            <a:pPr marL="0" marR="0" indent="274320" algn="just">
              <a:spcBef>
                <a:spcPts val="0"/>
              </a:spcBef>
              <a:spcAft>
                <a:spcPts val="0"/>
              </a:spcAft>
              <a:tabLst>
                <a:tab pos="457200" algn="l"/>
                <a:tab pos="914400" algn="l"/>
                <a:tab pos="1371600" algn="l"/>
                <a:tab pos="3246120" algn="ctr"/>
              </a:tabLst>
            </a:pPr>
            <a:r>
              <a:rPr lang="en-US" dirty="0">
                <a:solidFill>
                  <a:schemeClr val="tx2"/>
                </a:solidFill>
                <a:effectLst/>
                <a:ea typeface="Times New Roman" panose="02020603050405020304" pitchFamily="18" charset="0"/>
                <a:cs typeface="Times New Roman" panose="02020603050405020304" pitchFamily="18" charset="0"/>
              </a:rPr>
              <a:t>Mark 10:29 – No one who has left house or brothers or sisters or father or mother or wife or children or lands… </a:t>
            </a:r>
          </a:p>
          <a:p>
            <a:pPr marL="0" marR="0" indent="274320" algn="l">
              <a:spcBef>
                <a:spcPts val="0"/>
              </a:spcBef>
              <a:spcAft>
                <a:spcPts val="0"/>
              </a:spcAft>
              <a:tabLst>
                <a:tab pos="457200" algn="l"/>
                <a:tab pos="914400" algn="l"/>
                <a:tab pos="1371600" algn="l"/>
                <a:tab pos="3246120" algn="ctr"/>
              </a:tabLst>
            </a:pPr>
            <a:r>
              <a:rPr lang="en-US" dirty="0">
                <a:solidFill>
                  <a:schemeClr val="tx2"/>
                </a:solidFill>
                <a:effectLst/>
                <a:ea typeface="Times New Roman" panose="02020603050405020304" pitchFamily="18" charset="0"/>
                <a:cs typeface="Times New Roman" panose="02020603050405020304" pitchFamily="18" charset="0"/>
              </a:rPr>
              <a:t>1 Timothy 5:16 – If any believing man or woman has widows, let them relieve them … the church may relieve those who are really widows. </a:t>
            </a:r>
          </a:p>
          <a:p>
            <a:pPr marL="0" marR="0" indent="274320" algn="just">
              <a:spcBef>
                <a:spcPts val="0"/>
              </a:spcBef>
              <a:spcAft>
                <a:spcPts val="0"/>
              </a:spcAft>
              <a:tabLst>
                <a:tab pos="457200" algn="l"/>
                <a:tab pos="914400" algn="l"/>
                <a:tab pos="1371600" algn="l"/>
                <a:tab pos="3246120" algn="ctr"/>
              </a:tabLst>
            </a:pPr>
            <a:r>
              <a:rPr lang="en-US" dirty="0">
                <a:solidFill>
                  <a:schemeClr val="tx2"/>
                </a:solidFill>
                <a:effectLst/>
                <a:ea typeface="Times New Roman" panose="02020603050405020304" pitchFamily="18" charset="0"/>
                <a:cs typeface="Times New Roman" panose="02020603050405020304" pitchFamily="18" charset="0"/>
              </a:rPr>
              <a:t>Romans 16:17 – … note those who cause divisions and offenses … and avoid them. </a:t>
            </a:r>
          </a:p>
          <a:p>
            <a:pPr marL="0" marR="0" indent="274320" algn="just">
              <a:spcBef>
                <a:spcPts val="0"/>
              </a:spcBef>
              <a:spcAft>
                <a:spcPts val="0"/>
              </a:spcAft>
              <a:tabLst>
                <a:tab pos="457200" algn="l"/>
                <a:tab pos="914400" algn="l"/>
                <a:tab pos="1371600" algn="l"/>
                <a:tab pos="3246120" algn="ctr"/>
              </a:tabLst>
            </a:pPr>
            <a:r>
              <a:rPr lang="en-US" dirty="0">
                <a:solidFill>
                  <a:schemeClr val="tx2"/>
                </a:solidFill>
                <a:effectLst/>
                <a:ea typeface="Times New Roman" panose="02020603050405020304" pitchFamily="18" charset="0"/>
                <a:cs typeface="Times New Roman" panose="02020603050405020304" pitchFamily="18" charset="0"/>
              </a:rPr>
              <a:t>Titus 3:9 – But avoid foolish controversies and genealogies and strivings and disputes about the Law…</a:t>
            </a:r>
          </a:p>
        </p:txBody>
      </p:sp>
    </p:spTree>
    <p:extLst>
      <p:ext uri="{BB962C8B-B14F-4D97-AF65-F5344CB8AC3E}">
        <p14:creationId xmlns:p14="http://schemas.microsoft.com/office/powerpoint/2010/main" val="418520232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effectLst/>
              </a:rPr>
              <a:t>Child Falls Away after Leaving Home</a:t>
            </a:r>
            <a:endParaRPr lang="en-US" sz="2800" b="1" dirty="0"/>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473975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Would we </a:t>
            </a:r>
            <a:r>
              <a:rPr lang="en-US" b="1" i="1" u="sng" dirty="0">
                <a:solidFill>
                  <a:schemeClr val="tx2"/>
                </a:solidFill>
                <a:effectLst/>
              </a:rPr>
              <a:t>appoint</a:t>
            </a:r>
            <a:r>
              <a:rPr lang="en-US" b="1" i="1" dirty="0">
                <a:solidFill>
                  <a:schemeClr val="tx2"/>
                </a:solidFill>
                <a:effectLst/>
              </a:rPr>
              <a:t> a man whose child fell away after leaving home? </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What if one or more children become </a:t>
            </a:r>
            <a:r>
              <a:rPr lang="en-US" b="1" i="1" u="sng" dirty="0">
                <a:solidFill>
                  <a:schemeClr val="tx2"/>
                </a:solidFill>
                <a:effectLst/>
              </a:rPr>
              <a:t>faithful</a:t>
            </a:r>
            <a:r>
              <a:rPr lang="en-US" b="1" i="1" dirty="0">
                <a:solidFill>
                  <a:schemeClr val="tx2"/>
                </a:solidFill>
                <a:effectLst/>
              </a:rPr>
              <a:t> after leaving home?</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What if </a:t>
            </a:r>
            <a:r>
              <a:rPr lang="en-US" b="1" i="1" u="sng" dirty="0">
                <a:solidFill>
                  <a:schemeClr val="tx2"/>
                </a:solidFill>
                <a:effectLst/>
              </a:rPr>
              <a:t>all</a:t>
            </a:r>
            <a:r>
              <a:rPr lang="en-US" b="1" i="1" dirty="0">
                <a:solidFill>
                  <a:schemeClr val="tx2"/>
                </a:solidFill>
                <a:effectLst/>
              </a:rPr>
              <a:t> a man’s children fall away after leaving home?</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Titus 1:6 requires that children not only be faithful, but also not accused of riot or unruly.</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Titus 1:6 gives additional information to 1 Timothy 3:4,5. There is no reason to limit it to children at home. </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Proverbs 22:6, etc., show that the life of a child after he leaves home continues to reflect the father’s training. </a:t>
            </a:r>
          </a:p>
        </p:txBody>
      </p:sp>
    </p:spTree>
    <p:extLst>
      <p:ext uri="{BB962C8B-B14F-4D97-AF65-F5344CB8AC3E}">
        <p14:creationId xmlns:p14="http://schemas.microsoft.com/office/powerpoint/2010/main" val="29409937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effectLst/>
              </a:rPr>
              <a:t>God Has Unfaithful Children</a:t>
            </a:r>
            <a:endParaRPr lang="en-US" sz="2800" b="1" dirty="0"/>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560153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Do not stretch an illustration beyond the Bible’s use. </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If everyone became unfaithful, God would still be God – Romans 3:4. </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No Scripture states that God must have faithful children in order to qualify to serve as God.</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Jesus’ relation to the church is also compared to a man’s relationship to His wife (Ephesians 5:22ff). </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God’s relationship to His people differs from father-child</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Proverbs 22:6 still teaches that properly trained children will follow in the way they were trained. </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If God’s children fall away, then they fall away while they are still subject to His authority (in His house)!</a:t>
            </a:r>
          </a:p>
          <a:p>
            <a:pPr marL="274320" marR="0" indent="-274320" algn="l">
              <a:spcBef>
                <a:spcPts val="0"/>
              </a:spcBef>
              <a:spcAft>
                <a:spcPts val="0"/>
              </a:spcAft>
              <a:tabLst>
                <a:tab pos="457200" algn="l"/>
                <a:tab pos="914400" algn="l"/>
                <a:tab pos="1371600" algn="l"/>
                <a:tab pos="3246120" algn="ctr"/>
              </a:tabLst>
            </a:pPr>
            <a:r>
              <a:rPr lang="en-US" b="1" i="1" dirty="0">
                <a:solidFill>
                  <a:schemeClr val="tx2"/>
                </a:solidFill>
                <a:effectLst/>
              </a:rPr>
              <a:t>Fallible humans need a standard to </a:t>
            </a:r>
            <a:r>
              <a:rPr lang="en-US" b="1" i="1">
                <a:solidFill>
                  <a:schemeClr val="tx2"/>
                </a:solidFill>
                <a:effectLst/>
              </a:rPr>
              <a:t>determine qualification </a:t>
            </a:r>
            <a:endParaRPr lang="en-US" b="1" i="1" dirty="0">
              <a:solidFill>
                <a:schemeClr val="tx2"/>
              </a:solidFill>
              <a:effectLst/>
            </a:endParaRPr>
          </a:p>
        </p:txBody>
      </p:sp>
    </p:spTree>
    <p:extLst>
      <p:ext uri="{BB962C8B-B14F-4D97-AF65-F5344CB8AC3E}">
        <p14:creationId xmlns:p14="http://schemas.microsoft.com/office/powerpoint/2010/main" val="17243221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057400" y="457200"/>
            <a:ext cx="81534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effectLst/>
              </a:rPr>
              <a:t>Family Qualifications of Experienced Elders</a:t>
            </a:r>
            <a:endParaRPr lang="en-US" sz="2800" b="1" dirty="0"/>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762000" y="1165623"/>
            <a:ext cx="10744200" cy="560153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just">
              <a:spcBef>
                <a:spcPts val="0"/>
              </a:spcBef>
              <a:spcAft>
                <a:spcPts val="0"/>
              </a:spcAft>
              <a:tabLst>
                <a:tab pos="457200" algn="l"/>
                <a:tab pos="914400" algn="l"/>
                <a:tab pos="1371600" algn="l"/>
                <a:tab pos="3246120" algn="ctr"/>
              </a:tabLst>
            </a:pPr>
            <a:r>
              <a:rPr lang="en-US" b="1" i="1" dirty="0">
                <a:effectLst/>
              </a:rPr>
              <a:t>How many children may fall away but he may still serve?</a:t>
            </a:r>
          </a:p>
          <a:p>
            <a:pPr marL="274320" marR="0" indent="-274320" algn="just">
              <a:spcBef>
                <a:spcPts val="0"/>
              </a:spcBef>
              <a:spcAft>
                <a:spcPts val="0"/>
              </a:spcAft>
              <a:tabLst>
                <a:tab pos="457200" algn="l"/>
                <a:tab pos="914400" algn="l"/>
                <a:tab pos="1371600" algn="l"/>
                <a:tab pos="3246120" algn="ctr"/>
              </a:tabLst>
            </a:pPr>
            <a:r>
              <a:rPr lang="en-US" b="1" i="1" dirty="0">
                <a:effectLst/>
              </a:rPr>
              <a:t>What if the elder’s children fall away while still at home?</a:t>
            </a:r>
          </a:p>
          <a:p>
            <a:pPr marL="274320" marR="0" indent="-274320" algn="just">
              <a:spcBef>
                <a:spcPts val="0"/>
              </a:spcBef>
              <a:spcAft>
                <a:spcPts val="0"/>
              </a:spcAft>
              <a:tabLst>
                <a:tab pos="457200" algn="l"/>
                <a:tab pos="914400" algn="l"/>
                <a:tab pos="1371600" algn="l"/>
                <a:tab pos="3246120" algn="ctr"/>
              </a:tabLst>
            </a:pPr>
            <a:r>
              <a:rPr lang="en-US" b="1" i="1" dirty="0">
                <a:effectLst/>
              </a:rPr>
              <a:t>What if an elder’s wife becomes unfaithful?</a:t>
            </a:r>
          </a:p>
          <a:p>
            <a:pPr marL="274320" marR="0" indent="-274320" algn="l">
              <a:spcBef>
                <a:spcPts val="0"/>
              </a:spcBef>
              <a:spcAft>
                <a:spcPts val="0"/>
              </a:spcAft>
              <a:tabLst>
                <a:tab pos="457200" algn="l"/>
                <a:tab pos="914400" algn="l"/>
                <a:tab pos="1371600" algn="l"/>
                <a:tab pos="3246120" algn="ctr"/>
              </a:tabLst>
            </a:pPr>
            <a:r>
              <a:rPr lang="en-US" b="1" i="1" dirty="0">
                <a:effectLst/>
              </a:rPr>
              <a:t>How long must he serve before we can overlook children?</a:t>
            </a:r>
          </a:p>
          <a:p>
            <a:pPr marL="274320" marR="0" indent="-274320" algn="just">
              <a:spcBef>
                <a:spcPts val="0"/>
              </a:spcBef>
              <a:spcAft>
                <a:spcPts val="0"/>
              </a:spcAft>
              <a:tabLst>
                <a:tab pos="457200" algn="l"/>
                <a:tab pos="914400" algn="l"/>
                <a:tab pos="1371600" algn="l"/>
                <a:tab pos="3246120" algn="ctr"/>
              </a:tabLst>
            </a:pPr>
            <a:r>
              <a:rPr lang="en-US" b="1" i="1" dirty="0">
                <a:effectLst/>
              </a:rPr>
              <a:t>How </a:t>
            </a:r>
            <a:r>
              <a:rPr lang="en-US" i="1" dirty="0"/>
              <a:t>long must the child be </a:t>
            </a:r>
            <a:r>
              <a:rPr lang="en-US" b="1" i="1" dirty="0">
                <a:effectLst/>
              </a:rPr>
              <a:t>away from home? </a:t>
            </a:r>
          </a:p>
          <a:p>
            <a:pPr marL="274320" marR="0" indent="-274320" algn="l">
              <a:spcBef>
                <a:spcPts val="0"/>
              </a:spcBef>
              <a:spcAft>
                <a:spcPts val="0"/>
              </a:spcAft>
              <a:tabLst>
                <a:tab pos="457200" algn="l"/>
                <a:tab pos="914400" algn="l"/>
                <a:tab pos="1371600" algn="l"/>
                <a:tab pos="3246120" algn="ctr"/>
              </a:tabLst>
            </a:pPr>
            <a:r>
              <a:rPr lang="en-US" b="1" i="1" dirty="0">
                <a:effectLst/>
              </a:rPr>
              <a:t>How “well” must he serve before we can overlook the family?</a:t>
            </a:r>
          </a:p>
          <a:p>
            <a:pPr marL="274320" marR="0" indent="-274320" algn="just">
              <a:spcBef>
                <a:spcPts val="0"/>
              </a:spcBef>
              <a:spcAft>
                <a:spcPts val="0"/>
              </a:spcAft>
              <a:tabLst>
                <a:tab pos="457200" algn="l"/>
                <a:tab pos="914400" algn="l"/>
                <a:tab pos="1371600" algn="l"/>
                <a:tab pos="3246120" algn="ctr"/>
              </a:tabLst>
            </a:pPr>
            <a:r>
              <a:rPr lang="en-US" b="1" i="1" dirty="0">
                <a:effectLst/>
              </a:rPr>
              <a:t>What other qualifications may we similarly overlook? </a:t>
            </a:r>
          </a:p>
          <a:p>
            <a:pPr marL="274320" marR="0" indent="-274320" algn="just">
              <a:spcBef>
                <a:spcPts val="0"/>
              </a:spcBef>
              <a:spcAft>
                <a:spcPts val="0"/>
              </a:spcAft>
              <a:tabLst>
                <a:tab pos="457200" algn="l"/>
                <a:tab pos="914400" algn="l"/>
                <a:tab pos="1371600" algn="l"/>
                <a:tab pos="3246120" algn="ctr"/>
              </a:tabLst>
            </a:pPr>
            <a:r>
              <a:rPr lang="en-US" b="1" i="1" dirty="0">
                <a:effectLst/>
              </a:rPr>
              <a:t>The conclusion is that the qualifications for </a:t>
            </a:r>
            <a:r>
              <a:rPr lang="en-US" b="1" i="1" u="sng" dirty="0">
                <a:effectLst/>
              </a:rPr>
              <a:t>becoming</a:t>
            </a:r>
            <a:r>
              <a:rPr lang="en-US" b="1" i="1" dirty="0">
                <a:effectLst/>
              </a:rPr>
              <a:t> an elder differ from the qualifications for </a:t>
            </a:r>
            <a:r>
              <a:rPr lang="en-US" b="1" i="1" u="sng" dirty="0">
                <a:effectLst/>
              </a:rPr>
              <a:t>continuing</a:t>
            </a:r>
            <a:r>
              <a:rPr lang="en-US" b="1" i="1" dirty="0">
                <a:effectLst/>
              </a:rPr>
              <a:t>. </a:t>
            </a:r>
          </a:p>
          <a:p>
            <a:pPr marL="274320" marR="0" indent="-274320" algn="l">
              <a:spcBef>
                <a:spcPts val="0"/>
              </a:spcBef>
              <a:spcAft>
                <a:spcPts val="0"/>
              </a:spcAft>
              <a:tabLst>
                <a:tab pos="457200" algn="l"/>
                <a:tab pos="914400" algn="l"/>
                <a:tab pos="1371600" algn="l"/>
                <a:tab pos="3246120" algn="ctr"/>
              </a:tabLst>
            </a:pPr>
            <a:r>
              <a:rPr lang="en-US" b="1" i="1" dirty="0">
                <a:effectLst/>
              </a:rPr>
              <a:t>Compare the view that a man need not meet all qualifications when he is appointed but may grow into them. </a:t>
            </a:r>
          </a:p>
          <a:p>
            <a:pPr marL="274320" marR="0" indent="-274320" algn="l">
              <a:spcBef>
                <a:spcPts val="0"/>
              </a:spcBef>
              <a:spcAft>
                <a:spcPts val="0"/>
              </a:spcAft>
              <a:tabLst>
                <a:tab pos="457200" algn="l"/>
                <a:tab pos="914400" algn="l"/>
                <a:tab pos="1371600" algn="l"/>
                <a:tab pos="3246120" algn="ctr"/>
              </a:tabLst>
            </a:pPr>
            <a:r>
              <a:rPr lang="en-US" b="1" i="1" dirty="0">
                <a:effectLst/>
              </a:rPr>
              <a:t>The “tenure rule” is based on human reasoning without command, example, or necessary inference in Scripture.</a:t>
            </a:r>
          </a:p>
        </p:txBody>
      </p:sp>
    </p:spTree>
    <p:extLst>
      <p:ext uri="{BB962C8B-B14F-4D97-AF65-F5344CB8AC3E}">
        <p14:creationId xmlns:p14="http://schemas.microsoft.com/office/powerpoint/2010/main" val="12788593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215443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5963244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Not Self Willed</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838200" y="1165623"/>
            <a:ext cx="105156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b="0" dirty="0">
                <a:effectLst/>
                <a:latin typeface="+mj-lt"/>
                <a:ea typeface="Times New Roman" panose="02020603050405020304" pitchFamily="18" charset="0"/>
                <a:cs typeface="Times New Roman" panose="02020603050405020304" pitchFamily="18" charset="0"/>
              </a:rPr>
              <a:t>Translated “not </a:t>
            </a:r>
            <a:r>
              <a:rPr lang="en-US" b="0" dirty="0">
                <a:solidFill>
                  <a:srgbClr val="FFFF00"/>
                </a:solidFill>
                <a:effectLst/>
                <a:latin typeface="+mj-lt"/>
                <a:ea typeface="Times New Roman" panose="02020603050405020304" pitchFamily="18" charset="0"/>
                <a:cs typeface="Times New Roman" panose="02020603050405020304" pitchFamily="18" charset="0"/>
              </a:rPr>
              <a:t>self-willed</a:t>
            </a:r>
            <a:r>
              <a:rPr lang="en-US" b="0" dirty="0">
                <a:effectLst/>
                <a:latin typeface="+mj-lt"/>
                <a:ea typeface="Times New Roman" panose="02020603050405020304" pitchFamily="18" charset="0"/>
                <a:cs typeface="Times New Roman" panose="02020603050405020304" pitchFamily="18" charset="0"/>
              </a:rPr>
              <a:t>” (NKJV, KJV, ASV, NASB, LEB, MEV), “not </a:t>
            </a:r>
            <a:r>
              <a:rPr lang="en-US" b="0" dirty="0">
                <a:solidFill>
                  <a:srgbClr val="FFFF00"/>
                </a:solidFill>
                <a:effectLst/>
                <a:latin typeface="+mj-lt"/>
                <a:ea typeface="Times New Roman" panose="02020603050405020304" pitchFamily="18" charset="0"/>
                <a:cs typeface="Times New Roman" panose="02020603050405020304" pitchFamily="18" charset="0"/>
              </a:rPr>
              <a:t>arrogant</a:t>
            </a:r>
            <a:r>
              <a:rPr lang="en-US" b="0" dirty="0">
                <a:effectLst/>
                <a:latin typeface="+mj-lt"/>
                <a:ea typeface="Times New Roman" panose="02020603050405020304" pitchFamily="18" charset="0"/>
                <a:cs typeface="Times New Roman" panose="02020603050405020304" pitchFamily="18" charset="0"/>
              </a:rPr>
              <a:t>” (ESV, NRSV, HCSB), “not </a:t>
            </a:r>
            <a:r>
              <a:rPr lang="en-US" b="0" dirty="0">
                <a:solidFill>
                  <a:srgbClr val="FFFF00"/>
                </a:solidFill>
                <a:effectLst/>
                <a:latin typeface="+mj-lt"/>
                <a:ea typeface="Times New Roman" panose="02020603050405020304" pitchFamily="18" charset="0"/>
                <a:cs typeface="Times New Roman" panose="02020603050405020304" pitchFamily="18" charset="0"/>
              </a:rPr>
              <a:t>over-bearing</a:t>
            </a:r>
            <a:r>
              <a:rPr lang="en-US" b="0" dirty="0">
                <a:effectLst/>
                <a:latin typeface="+mj-lt"/>
                <a:ea typeface="Times New Roman" panose="02020603050405020304" pitchFamily="18" charset="0"/>
                <a:cs typeface="Times New Roman" panose="02020603050405020304" pitchFamily="18" charset="0"/>
              </a:rPr>
              <a:t>” (NIV).</a:t>
            </a:r>
          </a:p>
          <a:p>
            <a:pPr marL="0" marR="0" indent="274320" algn="just">
              <a:spcBef>
                <a:spcPts val="0"/>
              </a:spcBef>
              <a:spcAft>
                <a:spcPts val="0"/>
              </a:spcAft>
              <a:tabLst>
                <a:tab pos="457200" algn="l"/>
                <a:tab pos="914400" algn="l"/>
                <a:tab pos="1371600" algn="l"/>
                <a:tab pos="3246120" algn="ctr"/>
              </a:tabLst>
            </a:pPr>
            <a:r>
              <a:rPr lang="en-US" b="0" dirty="0">
                <a:effectLst/>
                <a:latin typeface="+mj-lt"/>
                <a:ea typeface="Times New Roman" panose="02020603050405020304" pitchFamily="18" charset="0"/>
                <a:cs typeface="Times New Roman" panose="02020603050405020304" pitchFamily="18" charset="0"/>
              </a:rPr>
              <a:t>“…denotes one who, </a:t>
            </a:r>
            <a:r>
              <a:rPr lang="en-US" b="0" dirty="0">
                <a:solidFill>
                  <a:srgbClr val="FFFF00"/>
                </a:solidFill>
                <a:effectLst/>
                <a:latin typeface="+mj-lt"/>
                <a:ea typeface="Times New Roman" panose="02020603050405020304" pitchFamily="18" charset="0"/>
                <a:cs typeface="Times New Roman" panose="02020603050405020304" pitchFamily="18" charset="0"/>
              </a:rPr>
              <a:t>dominated by self-interest, and inconsiderate of others, arrogantly asserts his own will</a:t>
            </a:r>
            <a:r>
              <a:rPr lang="en-US" b="0" dirty="0">
                <a:effectLst/>
                <a:latin typeface="+mj-lt"/>
                <a:ea typeface="Times New Roman" panose="02020603050405020304" pitchFamily="18" charset="0"/>
                <a:cs typeface="Times New Roman" panose="02020603050405020304" pitchFamily="18" charset="0"/>
              </a:rPr>
              <a:t>…” – Vine.</a:t>
            </a:r>
          </a:p>
          <a:p>
            <a:pPr marL="0" marR="0" indent="274320" algn="just">
              <a:spcBef>
                <a:spcPts val="0"/>
              </a:spcBef>
              <a:spcAft>
                <a:spcPts val="0"/>
              </a:spcAft>
              <a:tabLst>
                <a:tab pos="457200" algn="l"/>
                <a:tab pos="914400" algn="l"/>
                <a:tab pos="1371600" algn="l"/>
                <a:tab pos="3246120" algn="ctr"/>
              </a:tabLst>
            </a:pPr>
            <a:r>
              <a:rPr lang="en-US" b="0" dirty="0">
                <a:effectLst/>
                <a:latin typeface="+mj-lt"/>
                <a:ea typeface="Times New Roman" panose="02020603050405020304" pitchFamily="18" charset="0"/>
                <a:cs typeface="Times New Roman" panose="02020603050405020304" pitchFamily="18" charset="0"/>
              </a:rPr>
              <a:t>“In the two passages in which α</a:t>
            </a:r>
            <a:r>
              <a:rPr lang="en-US" b="0" dirty="0" err="1">
                <a:effectLst/>
                <a:latin typeface="+mj-lt"/>
                <a:ea typeface="Times New Roman" panose="02020603050405020304" pitchFamily="18" charset="0"/>
                <a:cs typeface="Times New Roman" panose="02020603050405020304" pitchFamily="18" charset="0"/>
              </a:rPr>
              <a:t>ὐθ</a:t>
            </a:r>
            <a:r>
              <a:rPr lang="en-US" b="0" dirty="0">
                <a:effectLst/>
                <a:latin typeface="+mj-lt"/>
                <a:ea typeface="Times New Roman" panose="02020603050405020304" pitchFamily="18" charset="0"/>
                <a:cs typeface="Times New Roman" panose="02020603050405020304" pitchFamily="18" charset="0"/>
              </a:rPr>
              <a:t>άδης occurs in the NT the reference is to human impulse violating obedience to the divine command.”– </a:t>
            </a:r>
            <a:r>
              <a:rPr lang="en-US" b="0" i="1" dirty="0">
                <a:effectLst/>
                <a:latin typeface="+mj-lt"/>
                <a:ea typeface="Times New Roman" panose="02020603050405020304" pitchFamily="18" charset="0"/>
                <a:cs typeface="Times New Roman" panose="02020603050405020304" pitchFamily="18" charset="0"/>
              </a:rPr>
              <a:t>Theological Dictionary of the New Testament</a:t>
            </a:r>
            <a:r>
              <a:rPr lang="en-US" b="0" dirty="0">
                <a:effectLst/>
                <a:latin typeface="+mj-lt"/>
                <a:ea typeface="Times New Roman" panose="02020603050405020304" pitchFamily="18" charset="0"/>
                <a:cs typeface="Times New Roman" panose="02020603050405020304" pitchFamily="18" charset="0"/>
              </a:rPr>
              <a:t>.</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latin typeface="+mj-lt"/>
                <a:ea typeface="Times New Roman" panose="02020603050405020304" pitchFamily="18" charset="0"/>
                <a:cs typeface="Times New Roman" panose="02020603050405020304" pitchFamily="18" charset="0"/>
              </a:rPr>
              <a:t>2 Peter 2:10; Philippians 2:3,4</a:t>
            </a:r>
          </a:p>
          <a:p>
            <a:pPr indent="274320" algn="just">
              <a:spcBef>
                <a:spcPts val="0"/>
              </a:spcBef>
              <a:spcAft>
                <a:spcPts val="0"/>
              </a:spcAft>
              <a:tabLst>
                <a:tab pos="457200" algn="l"/>
                <a:tab pos="914400" algn="l"/>
                <a:tab pos="1371600" algn="l"/>
                <a:tab pos="3246120" algn="ctr"/>
              </a:tabLst>
            </a:pPr>
            <a:r>
              <a:rPr lang="en-US" b="0" i="1" dirty="0">
                <a:solidFill>
                  <a:schemeClr val="accent1"/>
                </a:solidFill>
                <a:effectLst/>
                <a:ea typeface="Times New Roman" panose="02020603050405020304" pitchFamily="18" charset="0"/>
                <a:cs typeface="Times New Roman" panose="02020603050405020304" pitchFamily="18" charset="0"/>
              </a:rPr>
              <a:t>“Self-will” involves standing for a position even when one has been shown by the Scriptures to be wrong or insisting on one’s own way as a matter of personal preference or personal advantage without regard to the problems created for others.</a:t>
            </a:r>
            <a:endParaRPr lang="en-US" b="0" dirty="0">
              <a:solidFill>
                <a:schemeClr val="accent1"/>
              </a:solidFill>
              <a:effectLst/>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4055463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215443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 Not quick-tempered – v7</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401720901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Not Quick Tempered</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838200" y="1165623"/>
            <a:ext cx="105156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Translated “not q</a:t>
            </a:r>
            <a:r>
              <a:rPr lang="en-US" b="0" dirty="0">
                <a:solidFill>
                  <a:srgbClr val="FFFF00"/>
                </a:solidFill>
                <a:effectLst/>
                <a:ea typeface="Times New Roman" panose="02020603050405020304" pitchFamily="18" charset="0"/>
                <a:cs typeface="Times New Roman" panose="02020603050405020304" pitchFamily="18" charset="0"/>
              </a:rPr>
              <a:t>uick-tempered</a:t>
            </a:r>
            <a:r>
              <a:rPr lang="en-US" b="0" dirty="0">
                <a:effectLst/>
                <a:ea typeface="Times New Roman" panose="02020603050405020304" pitchFamily="18" charset="0"/>
                <a:cs typeface="Times New Roman" panose="02020603050405020304" pitchFamily="18" charset="0"/>
              </a:rPr>
              <a:t>” (NKJV, NASB, ESV, LEB, NRSV), “not </a:t>
            </a:r>
            <a:r>
              <a:rPr lang="en-US" b="0" dirty="0">
                <a:solidFill>
                  <a:srgbClr val="FFFF00"/>
                </a:solidFill>
                <a:effectLst/>
                <a:ea typeface="Times New Roman" panose="02020603050405020304" pitchFamily="18" charset="0"/>
                <a:cs typeface="Times New Roman" panose="02020603050405020304" pitchFamily="18" charset="0"/>
              </a:rPr>
              <a:t>soon angry</a:t>
            </a:r>
            <a:r>
              <a:rPr lang="en-US" b="0" dirty="0">
                <a:effectLst/>
                <a:ea typeface="Times New Roman" panose="02020603050405020304" pitchFamily="18" charset="0"/>
                <a:cs typeface="Times New Roman" panose="02020603050405020304" pitchFamily="18" charset="0"/>
              </a:rPr>
              <a:t>” (ASV, KJV), “not </a:t>
            </a:r>
            <a:r>
              <a:rPr lang="en-US" b="0" dirty="0">
                <a:solidFill>
                  <a:srgbClr val="FFFF00"/>
                </a:solidFill>
                <a:effectLst/>
                <a:ea typeface="Times New Roman" panose="02020603050405020304" pitchFamily="18" charset="0"/>
                <a:cs typeface="Times New Roman" panose="02020603050405020304" pitchFamily="18" charset="0"/>
              </a:rPr>
              <a:t>hot-tempered</a:t>
            </a:r>
            <a:r>
              <a:rPr lang="en-US" b="0" dirty="0">
                <a:effectLst/>
                <a:ea typeface="Times New Roman" panose="02020603050405020304" pitchFamily="18" charset="0"/>
                <a:cs typeface="Times New Roman" panose="02020603050405020304" pitchFamily="18" charset="0"/>
              </a:rPr>
              <a:t>” (HCSB), “not </a:t>
            </a:r>
            <a:r>
              <a:rPr lang="en-US" b="0" dirty="0">
                <a:solidFill>
                  <a:srgbClr val="FFFF00"/>
                </a:solidFill>
                <a:effectLst/>
                <a:ea typeface="Times New Roman" panose="02020603050405020304" pitchFamily="18" charset="0"/>
                <a:cs typeface="Times New Roman" panose="02020603050405020304" pitchFamily="18" charset="0"/>
              </a:rPr>
              <a:t>easily angered</a:t>
            </a:r>
            <a:r>
              <a:rPr lang="en-US" b="0" dirty="0">
                <a:effectLst/>
                <a:ea typeface="Times New Roman" panose="02020603050405020304" pitchFamily="18" charset="0"/>
                <a:cs typeface="Times New Roman" panose="02020603050405020304" pitchFamily="18" charset="0"/>
              </a:rPr>
              <a:t>” (MEV).</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“Quick-tempered” – “…‘</a:t>
            </a:r>
            <a:r>
              <a:rPr lang="en-US" b="0" dirty="0">
                <a:solidFill>
                  <a:schemeClr val="accent1"/>
                </a:solidFill>
                <a:effectLst/>
                <a:ea typeface="Times New Roman" panose="02020603050405020304" pitchFamily="18" charset="0"/>
                <a:cs typeface="Times New Roman" panose="02020603050405020304" pitchFamily="18" charset="0"/>
              </a:rPr>
              <a:t>quick-tempered persons lose no time being angry, and do so with those they ought not, over things they ought not, and far more than they ought’; Herodian</a:t>
            </a:r>
            <a:r>
              <a:rPr lang="en-US" b="0" dirty="0">
                <a:effectLst/>
                <a:ea typeface="Times New Roman" panose="02020603050405020304" pitchFamily="18" charset="0"/>
                <a:cs typeface="Times New Roman" panose="02020603050405020304" pitchFamily="18" charset="0"/>
              </a:rPr>
              <a:t> … </a:t>
            </a:r>
            <a:r>
              <a:rPr lang="en-US" b="0" i="1" dirty="0">
                <a:effectLst/>
                <a:ea typeface="Times New Roman" panose="02020603050405020304" pitchFamily="18" charset="0"/>
                <a:cs typeface="Times New Roman" panose="02020603050405020304" pitchFamily="18" charset="0"/>
              </a:rPr>
              <a:t>inclined to anger, quick-tempered</a:t>
            </a:r>
            <a:r>
              <a:rPr lang="en-US" b="0" dirty="0">
                <a:effectLst/>
                <a:ea typeface="Times New Roman" panose="02020603050405020304" pitchFamily="18" charset="0"/>
                <a:cs typeface="Times New Roman" panose="02020603050405020304" pitchFamily="18" charset="0"/>
              </a:rPr>
              <a:t> …” – Bauer-Danker-Arndt-Gingrich.</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James 1:19,20 – Every man should be </a:t>
            </a:r>
            <a:r>
              <a:rPr lang="en-US" b="0" dirty="0">
                <a:solidFill>
                  <a:srgbClr val="FFFF00"/>
                </a:solidFill>
                <a:effectLst/>
                <a:ea typeface="Times New Roman" panose="02020603050405020304" pitchFamily="18" charset="0"/>
                <a:cs typeface="Times New Roman" panose="02020603050405020304" pitchFamily="18" charset="0"/>
              </a:rPr>
              <a:t>slow to wrath </a:t>
            </a:r>
            <a:r>
              <a:rPr lang="en-US" b="0" dirty="0">
                <a:effectLst/>
                <a:ea typeface="Times New Roman" panose="02020603050405020304" pitchFamily="18" charset="0"/>
                <a:cs typeface="Times New Roman" panose="02020603050405020304" pitchFamily="18" charset="0"/>
              </a:rPr>
              <a:t>because man’s wrath does not work God’s righteousness.</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Ephesians 4:26 – </a:t>
            </a:r>
            <a:r>
              <a:rPr lang="en-US" b="0" dirty="0">
                <a:solidFill>
                  <a:srgbClr val="FFFF00"/>
                </a:solidFill>
                <a:effectLst/>
                <a:ea typeface="Times New Roman" panose="02020603050405020304" pitchFamily="18" charset="0"/>
                <a:cs typeface="Times New Roman" panose="02020603050405020304" pitchFamily="18" charset="0"/>
              </a:rPr>
              <a:t>Be angry but sin not</a:t>
            </a:r>
            <a:r>
              <a:rPr lang="en-US" b="0" dirty="0">
                <a:effectLst/>
                <a:ea typeface="Times New Roman" panose="02020603050405020304" pitchFamily="18" charset="0"/>
                <a:cs typeface="Times New Roman" panose="02020603050405020304" pitchFamily="18" charset="0"/>
              </a:rPr>
              <a:t>.</a:t>
            </a:r>
          </a:p>
          <a:p>
            <a:pPr marL="0" marR="0" indent="274320" algn="just">
              <a:spcBef>
                <a:spcPts val="0"/>
              </a:spcBef>
              <a:spcAft>
                <a:spcPts val="0"/>
              </a:spcAft>
              <a:tabLst>
                <a:tab pos="457200" algn="l"/>
                <a:tab pos="914400" algn="l"/>
                <a:tab pos="1371600" algn="l"/>
                <a:tab pos="3246120" algn="ctr"/>
              </a:tabLst>
            </a:pPr>
            <a:r>
              <a:rPr lang="en-US" b="0" dirty="0">
                <a:ea typeface="Times New Roman" panose="02020603050405020304" pitchFamily="18" charset="0"/>
                <a:cs typeface="Times New Roman" panose="02020603050405020304" pitchFamily="18" charset="0"/>
              </a:rPr>
              <a:t>	</a:t>
            </a:r>
            <a:endParaRPr lang="en-US" b="0" dirty="0">
              <a:effectLst/>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960765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258532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 Not quick-tempered – v7</a:t>
            </a:r>
          </a:p>
          <a:p>
            <a:r>
              <a:rPr lang="en-US" dirty="0"/>
              <a:t>Not given to wine – v7</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384456207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5" name="Rectangle 2">
            <a:extLst>
              <a:ext uri="{FF2B5EF4-FFF2-40B4-BE49-F238E27FC236}">
                <a16:creationId xmlns:a16="http://schemas.microsoft.com/office/drawing/2014/main" id="{0E8B09C7-0EF6-E817-3615-96FCCB448B93}"/>
              </a:ext>
            </a:extLst>
          </p:cNvPr>
          <p:cNvSpPr txBox="1">
            <a:spLocks noChangeArrowheads="1"/>
          </p:cNvSpPr>
          <p:nvPr/>
        </p:nvSpPr>
        <p:spPr bwMode="auto">
          <a:xfrm>
            <a:off x="1305859" y="304800"/>
            <a:ext cx="9590741"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Elders and Alcoholic Drinks</a:t>
            </a:r>
          </a:p>
        </p:txBody>
      </p:sp>
      <p:sp>
        <p:nvSpPr>
          <p:cNvPr id="6" name="Rectangle 3">
            <a:extLst>
              <a:ext uri="{FF2B5EF4-FFF2-40B4-BE49-F238E27FC236}">
                <a16:creationId xmlns:a16="http://schemas.microsoft.com/office/drawing/2014/main" id="{E4B770F3-EF3B-9813-1F2C-6F054C283B67}"/>
              </a:ext>
            </a:extLst>
          </p:cNvPr>
          <p:cNvSpPr txBox="1">
            <a:spLocks noChangeArrowheads="1"/>
          </p:cNvSpPr>
          <p:nvPr/>
        </p:nvSpPr>
        <p:spPr bwMode="auto">
          <a:xfrm>
            <a:off x="609600" y="990600"/>
            <a:ext cx="10972800" cy="572464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0"/>
              </a:spcBef>
              <a:spcAft>
                <a:spcPts val="0"/>
              </a:spcAft>
            </a:pPr>
            <a:r>
              <a:rPr lang="en-US" dirty="0">
                <a:solidFill>
                  <a:schemeClr val="accent1"/>
                </a:solidFill>
              </a:rPr>
              <a:t>Forbidding an extreme does not excuse a lesser extreme</a:t>
            </a:r>
            <a:br>
              <a:rPr lang="en-US" dirty="0">
                <a:solidFill>
                  <a:schemeClr val="accent1"/>
                </a:solidFill>
              </a:rPr>
            </a:br>
            <a:r>
              <a:rPr lang="en-US" sz="2400" b="0" dirty="0">
                <a:solidFill>
                  <a:schemeClr val="accent2"/>
                </a:solidFill>
                <a:latin typeface="Comic Sans MS" panose="030F0702030302020204" pitchFamily="66" charset="0"/>
              </a:rPr>
              <a:t>Isaiah 10:2; Romans 13:9; Proverbs 23:29-33 </a:t>
            </a:r>
          </a:p>
          <a:p>
            <a:pPr>
              <a:spcBef>
                <a:spcPts val="0"/>
              </a:spcBef>
              <a:spcAft>
                <a:spcPts val="0"/>
              </a:spcAft>
            </a:pPr>
            <a:r>
              <a:rPr lang="en-US" dirty="0">
                <a:solidFill>
                  <a:schemeClr val="accent1"/>
                </a:solidFill>
              </a:rPr>
              <a:t>Modern “social drinking” is excessive drinking</a:t>
            </a:r>
            <a:br>
              <a:rPr lang="en-US" dirty="0">
                <a:solidFill>
                  <a:schemeClr val="accent1"/>
                </a:solidFill>
              </a:rPr>
            </a:br>
            <a:r>
              <a:rPr lang="en-US" b="0" dirty="0"/>
              <a:t>Bible “wine” is </a:t>
            </a:r>
            <a:r>
              <a:rPr lang="en-US" b="0" i="1" dirty="0"/>
              <a:t>fermented</a:t>
            </a:r>
            <a:r>
              <a:rPr lang="en-US" b="0" dirty="0"/>
              <a:t> or </a:t>
            </a:r>
            <a:r>
              <a:rPr lang="en-US" b="0" i="1" dirty="0"/>
              <a:t>unfermented</a:t>
            </a:r>
            <a:r>
              <a:rPr lang="en-US" b="0" dirty="0"/>
              <a:t> or diluted </a:t>
            </a:r>
            <a:br>
              <a:rPr lang="en-US" b="0" dirty="0"/>
            </a:br>
            <a:r>
              <a:rPr lang="en-US" sz="2400" b="0" dirty="0">
                <a:solidFill>
                  <a:schemeClr val="accent2"/>
                </a:solidFill>
                <a:latin typeface="Comic Sans MS" panose="030F0702030302020204" pitchFamily="66" charset="0"/>
              </a:rPr>
              <a:t>(Isaiah 16:10; 65:8; Jeremiah 48:33; Song 5:1; Genesis 40:9-11; Revelation 19:15; 14:19,20). </a:t>
            </a:r>
            <a:r>
              <a:rPr lang="en-US" sz="2400" b="0" dirty="0"/>
              <a:t>Compare “cider.”</a:t>
            </a:r>
          </a:p>
          <a:p>
            <a:pPr>
              <a:spcBef>
                <a:spcPts val="0"/>
              </a:spcBef>
              <a:spcAft>
                <a:spcPts val="0"/>
              </a:spcAft>
            </a:pPr>
            <a:r>
              <a:rPr lang="en-US" b="0" i="1" dirty="0"/>
              <a:t>Distilled</a:t>
            </a:r>
            <a:r>
              <a:rPr lang="en-US" b="0" dirty="0"/>
              <a:t> alcoholic beverages were unknown in Bible times. </a:t>
            </a:r>
          </a:p>
          <a:p>
            <a:pPr>
              <a:spcBef>
                <a:spcPts val="0"/>
              </a:spcBef>
              <a:spcAft>
                <a:spcPts val="0"/>
              </a:spcAft>
            </a:pPr>
            <a:r>
              <a:rPr lang="en-US" b="0" dirty="0"/>
              <a:t>One can of beer is as alcoholic as a shot of whiskey! </a:t>
            </a:r>
          </a:p>
          <a:p>
            <a:pPr marR="0" indent="274320">
              <a:spcBef>
                <a:spcPts val="0"/>
              </a:spcBef>
              <a:spcAft>
                <a:spcPts val="0"/>
              </a:spcAft>
              <a:tabLst>
                <a:tab pos="457200" algn="l"/>
                <a:tab pos="914400" algn="l"/>
                <a:tab pos="1371600" algn="l"/>
                <a:tab pos="3246120" algn="ctr"/>
              </a:tabLst>
            </a:pPr>
            <a:r>
              <a:rPr lang="en-US" dirty="0">
                <a:solidFill>
                  <a:schemeClr val="accent1"/>
                </a:solidFill>
                <a:effectLst/>
                <a:ea typeface="Times New Roman" panose="02020603050405020304" pitchFamily="18" charset="0"/>
                <a:cs typeface="Times New Roman" panose="02020603050405020304" pitchFamily="18" charset="0"/>
              </a:rPr>
              <a:t>Avoid practices that tend toward deeper sin. </a:t>
            </a:r>
          </a:p>
          <a:p>
            <a:pPr>
              <a:spcBef>
                <a:spcPts val="0"/>
              </a:spcBef>
              <a:spcAft>
                <a:spcPts val="0"/>
              </a:spcAft>
            </a:pPr>
            <a:r>
              <a:rPr lang="en-US" sz="2400"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Proverbs 23:29-33; 20:1 </a:t>
            </a:r>
            <a:endParaRPr lang="en-US" sz="2400" b="0" dirty="0">
              <a:solidFill>
                <a:schemeClr val="accent2"/>
              </a:solidFill>
              <a:latin typeface="Comic Sans MS" panose="030F0702030302020204" pitchFamily="66" charset="0"/>
            </a:endParaRPr>
          </a:p>
          <a:p>
            <a:pPr>
              <a:spcBef>
                <a:spcPts val="0"/>
              </a:spcBef>
              <a:spcAft>
                <a:spcPts val="0"/>
              </a:spcAft>
            </a:pPr>
            <a:r>
              <a:rPr lang="en-US" dirty="0">
                <a:solidFill>
                  <a:schemeClr val="accent1"/>
                </a:solidFill>
              </a:rPr>
              <a:t>Self-control and sobriety require clear judgment and inhibitions</a:t>
            </a:r>
            <a:br>
              <a:rPr lang="en-US" dirty="0">
                <a:solidFill>
                  <a:schemeClr val="accent1"/>
                </a:solidFill>
              </a:rPr>
            </a:br>
            <a:r>
              <a:rPr lang="en-US" sz="2400" b="0" dirty="0">
                <a:solidFill>
                  <a:schemeClr val="accent2"/>
                </a:solidFill>
                <a:latin typeface="Comic Sans MS" panose="030F0702030302020204" pitchFamily="66" charset="0"/>
              </a:rPr>
              <a:t>Isaiah 28:7; Leviticus 10:9,10; Proverbs 31:4,5; 1 Peter 5:8;1 Cor. 9:25-27 </a:t>
            </a:r>
          </a:p>
          <a:p>
            <a:pPr>
              <a:spcBef>
                <a:spcPts val="0"/>
              </a:spcBef>
              <a:spcAft>
                <a:spcPts val="0"/>
              </a:spcAft>
            </a:pPr>
            <a:r>
              <a:rPr lang="en-US" dirty="0">
                <a:solidFill>
                  <a:schemeClr val="accent1"/>
                </a:solidFill>
              </a:rPr>
              <a:t>1 Peter 4:3 condemns various degrees of drinking</a:t>
            </a:r>
          </a:p>
          <a:p>
            <a:pPr>
              <a:spcBef>
                <a:spcPts val="0"/>
              </a:spcBef>
              <a:spcAft>
                <a:spcPts val="0"/>
              </a:spcAft>
            </a:pPr>
            <a:r>
              <a:rPr lang="en-US" dirty="0">
                <a:solidFill>
                  <a:schemeClr val="accent1"/>
                </a:solidFill>
              </a:rPr>
              <a:t>Good example; Good report outside the church (1 Timothy 3:7). </a:t>
            </a:r>
          </a:p>
        </p:txBody>
      </p:sp>
    </p:spTree>
    <p:extLst>
      <p:ext uri="{BB962C8B-B14F-4D97-AF65-F5344CB8AC3E}">
        <p14:creationId xmlns:p14="http://schemas.microsoft.com/office/powerpoint/2010/main" val="96523827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258532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 Not quick-tempered – v7</a:t>
            </a:r>
          </a:p>
          <a:p>
            <a:r>
              <a:rPr lang="en-US" dirty="0"/>
              <a:t>Not given to wine – v7; Not violent – v7</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356572011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5" name="Rectangle 2">
            <a:extLst>
              <a:ext uri="{FF2B5EF4-FFF2-40B4-BE49-F238E27FC236}">
                <a16:creationId xmlns:a16="http://schemas.microsoft.com/office/drawing/2014/main" id="{0E8B09C7-0EF6-E817-3615-96FCCB448B93}"/>
              </a:ext>
            </a:extLst>
          </p:cNvPr>
          <p:cNvSpPr txBox="1">
            <a:spLocks noChangeArrowheads="1"/>
          </p:cNvSpPr>
          <p:nvPr/>
        </p:nvSpPr>
        <p:spPr bwMode="auto">
          <a:xfrm>
            <a:off x="1305859" y="433633"/>
            <a:ext cx="9590741"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Not Violent</a:t>
            </a:r>
          </a:p>
        </p:txBody>
      </p:sp>
      <p:sp>
        <p:nvSpPr>
          <p:cNvPr id="6" name="Rectangle 3">
            <a:extLst>
              <a:ext uri="{FF2B5EF4-FFF2-40B4-BE49-F238E27FC236}">
                <a16:creationId xmlns:a16="http://schemas.microsoft.com/office/drawing/2014/main" id="{E4B770F3-EF3B-9813-1F2C-6F054C283B67}"/>
              </a:ext>
            </a:extLst>
          </p:cNvPr>
          <p:cNvSpPr txBox="1">
            <a:spLocks noChangeArrowheads="1"/>
          </p:cNvSpPr>
          <p:nvPr/>
        </p:nvSpPr>
        <p:spPr bwMode="auto">
          <a:xfrm>
            <a:off x="1066800" y="1143000"/>
            <a:ext cx="9982200" cy="352404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Translated “not </a:t>
            </a:r>
            <a:r>
              <a:rPr lang="en-US" dirty="0">
                <a:solidFill>
                  <a:srgbClr val="FFFF00"/>
                </a:solidFill>
                <a:effectLst/>
                <a:ea typeface="Times New Roman" panose="02020603050405020304" pitchFamily="18" charset="0"/>
                <a:cs typeface="Times New Roman" panose="02020603050405020304" pitchFamily="18" charset="0"/>
              </a:rPr>
              <a:t>violent</a:t>
            </a:r>
            <a:r>
              <a:rPr lang="en-US" dirty="0">
                <a:effectLst/>
                <a:ea typeface="Times New Roman" panose="02020603050405020304" pitchFamily="18" charset="0"/>
                <a:cs typeface="Times New Roman" panose="02020603050405020304" pitchFamily="18" charset="0"/>
              </a:rPr>
              <a:t>” (NKJV, ESV, LWB, NRSV), “no </a:t>
            </a:r>
            <a:r>
              <a:rPr lang="en-US" dirty="0">
                <a:solidFill>
                  <a:srgbClr val="FFFF00"/>
                </a:solidFill>
                <a:effectLst/>
                <a:ea typeface="Times New Roman" panose="02020603050405020304" pitchFamily="18" charset="0"/>
                <a:cs typeface="Times New Roman" panose="02020603050405020304" pitchFamily="18" charset="0"/>
              </a:rPr>
              <a:t>striker</a:t>
            </a:r>
            <a:r>
              <a:rPr lang="en-US" dirty="0">
                <a:effectLst/>
                <a:ea typeface="Times New Roman" panose="02020603050405020304" pitchFamily="18" charset="0"/>
                <a:cs typeface="Times New Roman" panose="02020603050405020304" pitchFamily="18" charset="0"/>
              </a:rPr>
              <a:t>” (ASV, KJV), “not </a:t>
            </a:r>
            <a:r>
              <a:rPr lang="en-US" dirty="0">
                <a:solidFill>
                  <a:srgbClr val="FFFF00"/>
                </a:solidFill>
                <a:effectLst/>
                <a:ea typeface="Times New Roman" panose="02020603050405020304" pitchFamily="18" charset="0"/>
                <a:cs typeface="Times New Roman" panose="02020603050405020304" pitchFamily="18" charset="0"/>
              </a:rPr>
              <a:t>pugnacious</a:t>
            </a:r>
            <a:r>
              <a:rPr lang="en-US" dirty="0">
                <a:effectLst/>
                <a:ea typeface="Times New Roman" panose="02020603050405020304" pitchFamily="18" charset="0"/>
                <a:cs typeface="Times New Roman" panose="02020603050405020304" pitchFamily="18" charset="0"/>
              </a:rPr>
              <a:t>” (NASB), “not a </a:t>
            </a:r>
            <a:r>
              <a:rPr lang="en-US" dirty="0">
                <a:solidFill>
                  <a:srgbClr val="FFFF00"/>
                </a:solidFill>
                <a:effectLst/>
                <a:ea typeface="Times New Roman" panose="02020603050405020304" pitchFamily="18" charset="0"/>
                <a:cs typeface="Times New Roman" panose="02020603050405020304" pitchFamily="18" charset="0"/>
              </a:rPr>
              <a:t>bully</a:t>
            </a:r>
            <a:r>
              <a:rPr lang="en-US" dirty="0">
                <a:effectLst/>
                <a:ea typeface="Times New Roman" panose="02020603050405020304" pitchFamily="18" charset="0"/>
                <a:cs typeface="Times New Roman" panose="02020603050405020304" pitchFamily="18" charset="0"/>
              </a:rPr>
              <a:t>” (HCSB, MLV). </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Georgia" panose="02040502050405020303" pitchFamily="18" charset="0"/>
              </a:rPr>
              <a:t>“…</a:t>
            </a:r>
            <a:r>
              <a:rPr lang="en-US" dirty="0">
                <a:effectLst/>
                <a:ea typeface="Times New Roman" panose="02020603050405020304" pitchFamily="18" charset="0"/>
                <a:cs typeface="Times New Roman" panose="02020603050405020304" pitchFamily="18" charset="0"/>
              </a:rPr>
              <a:t>bruiser, </a:t>
            </a:r>
            <a:r>
              <a:rPr lang="en-US" dirty="0">
                <a:solidFill>
                  <a:srgbClr val="FFFF00"/>
                </a:solidFill>
                <a:effectLst/>
                <a:ea typeface="Times New Roman" panose="02020603050405020304" pitchFamily="18" charset="0"/>
                <a:cs typeface="Times New Roman" panose="02020603050405020304" pitchFamily="18" charset="0"/>
              </a:rPr>
              <a:t>ready with a blow; a pugnacious, contentious, quarrelsome person</a:t>
            </a:r>
            <a:r>
              <a:rPr lang="en-US" dirty="0">
                <a:effectLst/>
                <a:ea typeface="Times New Roman" panose="02020603050405020304" pitchFamily="18" charset="0"/>
                <a:cs typeface="Georgia" panose="02040502050405020303" pitchFamily="18" charset="0"/>
              </a:rPr>
              <a:t>…” – Grimm-Wilke-Thayer.</a:t>
            </a:r>
            <a:endParaRPr lang="en-US" dirty="0">
              <a:effectLst/>
              <a:ea typeface="Times New Roman" panose="02020603050405020304" pitchFamily="18" charset="0"/>
              <a:cs typeface="Times New Roman" panose="02020603050405020304" pitchFamily="18" charset="0"/>
            </a:endParaRPr>
          </a:p>
          <a:p>
            <a:pPr indent="274320" algn="just">
              <a:spcBef>
                <a:spcPts val="300"/>
              </a:spcBef>
              <a:spcAft>
                <a:spcPts val="30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An elder must not resort to violence or force to achieve his goals. </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Romans 12:17-21</a:t>
            </a:r>
          </a:p>
        </p:txBody>
      </p:sp>
    </p:spTree>
    <p:extLst>
      <p:ext uri="{BB962C8B-B14F-4D97-AF65-F5344CB8AC3E}">
        <p14:creationId xmlns:p14="http://schemas.microsoft.com/office/powerpoint/2010/main" val="317480728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301621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 Not quick-tempered – v7</a:t>
            </a:r>
          </a:p>
          <a:p>
            <a:r>
              <a:rPr lang="en-US" dirty="0"/>
              <a:t>Not given to wine – v7; Not violent – v7</a:t>
            </a:r>
          </a:p>
          <a:p>
            <a:r>
              <a:rPr lang="en-US" dirty="0"/>
              <a:t>Not greedy for money – v7</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391894531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5" name="Rectangle 2">
            <a:extLst>
              <a:ext uri="{FF2B5EF4-FFF2-40B4-BE49-F238E27FC236}">
                <a16:creationId xmlns:a16="http://schemas.microsoft.com/office/drawing/2014/main" id="{0E8B09C7-0EF6-E817-3615-96FCCB448B93}"/>
              </a:ext>
            </a:extLst>
          </p:cNvPr>
          <p:cNvSpPr txBox="1">
            <a:spLocks noChangeArrowheads="1"/>
          </p:cNvSpPr>
          <p:nvPr/>
        </p:nvSpPr>
        <p:spPr bwMode="auto">
          <a:xfrm>
            <a:off x="1305859" y="433633"/>
            <a:ext cx="9590741"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Not Greedy for Money</a:t>
            </a:r>
          </a:p>
        </p:txBody>
      </p:sp>
      <p:sp>
        <p:nvSpPr>
          <p:cNvPr id="6" name="Rectangle 3">
            <a:extLst>
              <a:ext uri="{FF2B5EF4-FFF2-40B4-BE49-F238E27FC236}">
                <a16:creationId xmlns:a16="http://schemas.microsoft.com/office/drawing/2014/main" id="{E4B770F3-EF3B-9813-1F2C-6F054C283B67}"/>
              </a:ext>
            </a:extLst>
          </p:cNvPr>
          <p:cNvSpPr txBox="1">
            <a:spLocks noChangeArrowheads="1"/>
          </p:cNvSpPr>
          <p:nvPr/>
        </p:nvSpPr>
        <p:spPr bwMode="auto">
          <a:xfrm>
            <a:off x="1066800" y="1143000"/>
            <a:ext cx="9982200" cy="560153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b="0" dirty="0">
                <a:ea typeface="Times New Roman" panose="02020603050405020304" pitchFamily="18" charset="0"/>
                <a:cs typeface="Times New Roman" panose="02020603050405020304" pitchFamily="18" charset="0"/>
              </a:rPr>
              <a:t>Translated “n</a:t>
            </a:r>
            <a:r>
              <a:rPr lang="en-US" b="0" dirty="0">
                <a:effectLst/>
                <a:ea typeface="Times New Roman" panose="02020603050405020304" pitchFamily="18" charset="0"/>
                <a:cs typeface="Times New Roman" panose="02020603050405020304" pitchFamily="18" charset="0"/>
              </a:rPr>
              <a:t>ot </a:t>
            </a:r>
            <a:r>
              <a:rPr lang="en-US" b="0" dirty="0">
                <a:solidFill>
                  <a:srgbClr val="FFFF00"/>
                </a:solidFill>
                <a:effectLst/>
                <a:ea typeface="Times New Roman" panose="02020603050405020304" pitchFamily="18" charset="0"/>
                <a:cs typeface="Times New Roman" panose="02020603050405020304" pitchFamily="18" charset="0"/>
              </a:rPr>
              <a:t>greedy for money</a:t>
            </a:r>
            <a:r>
              <a:rPr lang="en-US" b="0" dirty="0">
                <a:effectLst/>
                <a:ea typeface="Times New Roman" panose="02020603050405020304" pitchFamily="18" charset="0"/>
                <a:cs typeface="Times New Roman" panose="02020603050405020304" pitchFamily="18" charset="0"/>
              </a:rPr>
              <a:t>” (NKJV, NRSV), “not greedy for (or given to) </a:t>
            </a:r>
            <a:r>
              <a:rPr lang="en-US" b="0" dirty="0">
                <a:solidFill>
                  <a:srgbClr val="FFFF00"/>
                </a:solidFill>
                <a:effectLst/>
                <a:ea typeface="Times New Roman" panose="02020603050405020304" pitchFamily="18" charset="0"/>
                <a:cs typeface="Times New Roman" panose="02020603050405020304" pitchFamily="18" charset="0"/>
              </a:rPr>
              <a:t>filthy lucre</a:t>
            </a:r>
            <a:r>
              <a:rPr lang="en-US" b="0" dirty="0">
                <a:effectLst/>
                <a:ea typeface="Times New Roman" panose="02020603050405020304" pitchFamily="18" charset="0"/>
                <a:cs typeface="Times New Roman" panose="02020603050405020304" pitchFamily="18" charset="0"/>
              </a:rPr>
              <a:t>” (KJV, ASV), “not </a:t>
            </a:r>
            <a:r>
              <a:rPr lang="en-US" b="0" dirty="0">
                <a:solidFill>
                  <a:srgbClr val="FFFF00"/>
                </a:solidFill>
                <a:effectLst/>
                <a:ea typeface="Times New Roman" panose="02020603050405020304" pitchFamily="18" charset="0"/>
                <a:cs typeface="Times New Roman" panose="02020603050405020304" pitchFamily="18" charset="0"/>
              </a:rPr>
              <a:t>fond of sordid gain</a:t>
            </a:r>
            <a:r>
              <a:rPr lang="en-US" b="0" dirty="0">
                <a:effectLst/>
                <a:ea typeface="Times New Roman" panose="02020603050405020304" pitchFamily="18" charset="0"/>
                <a:cs typeface="Times New Roman" panose="02020603050405020304" pitchFamily="18" charset="0"/>
              </a:rPr>
              <a:t>” (NASB), “not </a:t>
            </a:r>
            <a:r>
              <a:rPr lang="en-US" b="0" dirty="0">
                <a:solidFill>
                  <a:srgbClr val="FFFF00"/>
                </a:solidFill>
                <a:effectLst/>
                <a:ea typeface="Times New Roman" panose="02020603050405020304" pitchFamily="18" charset="0"/>
                <a:cs typeface="Times New Roman" panose="02020603050405020304" pitchFamily="18" charset="0"/>
              </a:rPr>
              <a:t>greedy for gain</a:t>
            </a:r>
            <a:r>
              <a:rPr lang="en-US" b="0" dirty="0">
                <a:effectLst/>
                <a:ea typeface="Times New Roman" panose="02020603050405020304" pitchFamily="18" charset="0"/>
                <a:cs typeface="Times New Roman" panose="02020603050405020304" pitchFamily="18" charset="0"/>
              </a:rPr>
              <a:t>” (ESV, NRSV), “not </a:t>
            </a:r>
            <a:r>
              <a:rPr lang="en-US" b="0" dirty="0">
                <a:solidFill>
                  <a:srgbClr val="FFFF00"/>
                </a:solidFill>
                <a:effectLst/>
                <a:ea typeface="Times New Roman" panose="02020603050405020304" pitchFamily="18" charset="0"/>
                <a:cs typeface="Times New Roman" panose="02020603050405020304" pitchFamily="18" charset="0"/>
              </a:rPr>
              <a:t>greedy for dishonest gain</a:t>
            </a:r>
            <a:r>
              <a:rPr lang="en-US" b="0" dirty="0">
                <a:effectLst/>
                <a:ea typeface="Times New Roman" panose="02020603050405020304" pitchFamily="18" charset="0"/>
                <a:cs typeface="Times New Roman" panose="02020603050405020304" pitchFamily="18" charset="0"/>
              </a:rPr>
              <a:t>” (LEB, MEV), “not </a:t>
            </a:r>
            <a:r>
              <a:rPr lang="en-US" b="0" dirty="0">
                <a:solidFill>
                  <a:srgbClr val="FFFF00"/>
                </a:solidFill>
                <a:effectLst/>
                <a:ea typeface="Times New Roman" panose="02020603050405020304" pitchFamily="18" charset="0"/>
                <a:cs typeface="Times New Roman" panose="02020603050405020304" pitchFamily="18" charset="0"/>
              </a:rPr>
              <a:t>covetous</a:t>
            </a:r>
            <a:r>
              <a:rPr lang="en-US" b="0" dirty="0">
                <a:effectLst/>
                <a:ea typeface="Times New Roman" panose="02020603050405020304" pitchFamily="18" charset="0"/>
                <a:cs typeface="Times New Roman" panose="02020603050405020304" pitchFamily="18" charset="0"/>
              </a:rPr>
              <a:t>” (MLV).</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Hebrews 13:5 – All Christians should be </a:t>
            </a:r>
            <a:r>
              <a:rPr lang="en-US" b="0" dirty="0">
                <a:solidFill>
                  <a:srgbClr val="FFFF00"/>
                </a:solidFill>
                <a:effectLst/>
                <a:ea typeface="Times New Roman" panose="02020603050405020304" pitchFamily="18" charset="0"/>
                <a:cs typeface="Times New Roman" panose="02020603050405020304" pitchFamily="18" charset="0"/>
              </a:rPr>
              <a:t>free from love of money</a:t>
            </a:r>
            <a:r>
              <a:rPr lang="en-US" b="0" dirty="0">
                <a:effectLst/>
                <a:ea typeface="Times New Roman" panose="02020603050405020304" pitchFamily="18" charset="0"/>
                <a:cs typeface="Times New Roman" panose="02020603050405020304" pitchFamily="18" charset="0"/>
              </a:rPr>
              <a:t>, content with what we have, trusting God</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Luke 16:14 – We </a:t>
            </a:r>
            <a:r>
              <a:rPr lang="en-US" b="0" dirty="0">
                <a:solidFill>
                  <a:srgbClr val="FFFF00"/>
                </a:solidFill>
                <a:effectLst/>
                <a:ea typeface="Times New Roman" panose="02020603050405020304" pitchFamily="18" charset="0"/>
                <a:cs typeface="Times New Roman" panose="02020603050405020304" pitchFamily="18" charset="0"/>
              </a:rPr>
              <a:t>cannot have two masters</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2 Timothy 3:2 – Grievous times come when men are </a:t>
            </a:r>
            <a:r>
              <a:rPr lang="en-US" b="0" dirty="0">
                <a:solidFill>
                  <a:srgbClr val="FFFF00"/>
                </a:solidFill>
                <a:effectLst/>
                <a:ea typeface="Times New Roman" panose="02020603050405020304" pitchFamily="18" charset="0"/>
                <a:cs typeface="Times New Roman" panose="02020603050405020304" pitchFamily="18" charset="0"/>
              </a:rPr>
              <a:t>lovers of self, money</a:t>
            </a:r>
            <a:r>
              <a:rPr lang="en-US" b="0" dirty="0">
                <a:effectLst/>
                <a:ea typeface="Times New Roman" panose="02020603050405020304" pitchFamily="18" charset="0"/>
                <a:cs typeface="Times New Roman" panose="02020603050405020304" pitchFamily="18" charset="0"/>
              </a:rPr>
              <a:t>, etc.</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1 Timothy 6:10 – </a:t>
            </a:r>
            <a:r>
              <a:rPr lang="en-US" b="0" dirty="0">
                <a:solidFill>
                  <a:srgbClr val="FFFF00"/>
                </a:solidFill>
                <a:effectLst/>
                <a:ea typeface="Times New Roman" panose="02020603050405020304" pitchFamily="18" charset="0"/>
                <a:cs typeface="Times New Roman" panose="02020603050405020304" pitchFamily="18" charset="0"/>
              </a:rPr>
              <a:t>Love of money is the root of all kinds of evil</a:t>
            </a:r>
            <a:r>
              <a:rPr lang="en-US" b="0" dirty="0">
                <a:effectLst/>
                <a:ea typeface="Times New Roman" panose="02020603050405020304" pitchFamily="18" charset="0"/>
                <a:cs typeface="Times New Roman" panose="02020603050405020304" pitchFamily="18" charset="0"/>
              </a:rPr>
              <a:t>. Those minded to be rich fall into temptations, lusts, etc. One who is rich can serve God, but must not trust riches but use them to further God’s work (verses 17-19).</a:t>
            </a:r>
          </a:p>
        </p:txBody>
      </p:sp>
    </p:spTree>
    <p:extLst>
      <p:ext uri="{BB962C8B-B14F-4D97-AF65-F5344CB8AC3E}">
        <p14:creationId xmlns:p14="http://schemas.microsoft.com/office/powerpoint/2010/main" val="7571455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3016210"/>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 Not quick-tempered – v7</a:t>
            </a:r>
          </a:p>
          <a:p>
            <a:r>
              <a:rPr lang="en-US" dirty="0"/>
              <a:t>Not given to wine – v7; Not violent – v7</a:t>
            </a:r>
          </a:p>
          <a:p>
            <a:r>
              <a:rPr lang="en-US" dirty="0"/>
              <a:t>Not greedy for money – v7; Hospitable – v8</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418909360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5" name="Rectangle 2">
            <a:extLst>
              <a:ext uri="{FF2B5EF4-FFF2-40B4-BE49-F238E27FC236}">
                <a16:creationId xmlns:a16="http://schemas.microsoft.com/office/drawing/2014/main" id="{0E8B09C7-0EF6-E817-3615-96FCCB448B93}"/>
              </a:ext>
            </a:extLst>
          </p:cNvPr>
          <p:cNvSpPr txBox="1">
            <a:spLocks noChangeArrowheads="1"/>
          </p:cNvSpPr>
          <p:nvPr/>
        </p:nvSpPr>
        <p:spPr bwMode="auto">
          <a:xfrm>
            <a:off x="1305859" y="433633"/>
            <a:ext cx="9590741"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Hospitable</a:t>
            </a:r>
          </a:p>
        </p:txBody>
      </p:sp>
      <p:sp>
        <p:nvSpPr>
          <p:cNvPr id="6" name="Rectangle 3">
            <a:extLst>
              <a:ext uri="{FF2B5EF4-FFF2-40B4-BE49-F238E27FC236}">
                <a16:creationId xmlns:a16="http://schemas.microsoft.com/office/drawing/2014/main" id="{E4B770F3-EF3B-9813-1F2C-6F054C283B67}"/>
              </a:ext>
            </a:extLst>
          </p:cNvPr>
          <p:cNvSpPr txBox="1">
            <a:spLocks noChangeArrowheads="1"/>
          </p:cNvSpPr>
          <p:nvPr/>
        </p:nvSpPr>
        <p:spPr bwMode="auto">
          <a:xfrm>
            <a:off x="1066800" y="1143000"/>
            <a:ext cx="9982200" cy="430887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Translated “</a:t>
            </a:r>
            <a:r>
              <a:rPr lang="en-US" dirty="0">
                <a:solidFill>
                  <a:srgbClr val="FFFF00"/>
                </a:solidFill>
                <a:effectLst/>
                <a:ea typeface="Times New Roman" panose="02020603050405020304" pitchFamily="18" charset="0"/>
                <a:cs typeface="Times New Roman" panose="02020603050405020304" pitchFamily="18" charset="0"/>
              </a:rPr>
              <a:t>hospitable</a:t>
            </a:r>
            <a:r>
              <a:rPr lang="en-US" dirty="0">
                <a:effectLst/>
                <a:ea typeface="Times New Roman" panose="02020603050405020304" pitchFamily="18" charset="0"/>
                <a:cs typeface="Times New Roman" panose="02020603050405020304" pitchFamily="18" charset="0"/>
              </a:rPr>
              <a:t>” (NKJV, NASB, NRSV, ESV, HCSB, MLV), “</a:t>
            </a:r>
            <a:r>
              <a:rPr lang="en-US" dirty="0">
                <a:solidFill>
                  <a:srgbClr val="FFFF00"/>
                </a:solidFill>
                <a:effectLst/>
                <a:ea typeface="Times New Roman" panose="02020603050405020304" pitchFamily="18" charset="0"/>
                <a:cs typeface="Times New Roman" panose="02020603050405020304" pitchFamily="18" charset="0"/>
              </a:rPr>
              <a:t>given to hospitality</a:t>
            </a:r>
            <a:r>
              <a:rPr lang="en-US" dirty="0">
                <a:effectLst/>
                <a:ea typeface="Times New Roman" panose="02020603050405020304" pitchFamily="18" charset="0"/>
                <a:cs typeface="Times New Roman" panose="02020603050405020304" pitchFamily="18" charset="0"/>
              </a:rPr>
              <a:t>” (ASV), “</a:t>
            </a:r>
            <a:r>
              <a:rPr lang="en-US" dirty="0">
                <a:solidFill>
                  <a:srgbClr val="FFFF00"/>
                </a:solidFill>
                <a:effectLst/>
                <a:ea typeface="Times New Roman" panose="02020603050405020304" pitchFamily="18" charset="0"/>
                <a:cs typeface="Times New Roman" panose="02020603050405020304" pitchFamily="18" charset="0"/>
              </a:rPr>
              <a:t>lover of hospitality</a:t>
            </a:r>
            <a:r>
              <a:rPr lang="en-US" dirty="0">
                <a:effectLst/>
                <a:ea typeface="Times New Roman" panose="02020603050405020304" pitchFamily="18" charset="0"/>
                <a:cs typeface="Times New Roman" panose="02020603050405020304" pitchFamily="18" charset="0"/>
              </a:rPr>
              <a:t>” (KJV). </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“Hospitable” – “</a:t>
            </a:r>
            <a:r>
              <a:rPr lang="en-US" i="0" dirty="0">
                <a:effectLst/>
                <a:ea typeface="Times New Roman" panose="02020603050405020304" pitchFamily="18" charset="0"/>
                <a:cs typeface="Times New Roman" panose="02020603050405020304" pitchFamily="18" charset="0"/>
              </a:rPr>
              <a:t>…</a:t>
            </a:r>
            <a:r>
              <a:rPr lang="en-US" dirty="0">
                <a:effectLst/>
                <a:ea typeface="Times New Roman" panose="02020603050405020304" pitchFamily="18" charset="0"/>
                <a:cs typeface="Times New Roman" panose="02020603050405020304" pitchFamily="18" charset="0"/>
              </a:rPr>
              <a:t>hospitable, </a:t>
            </a:r>
            <a:r>
              <a:rPr lang="en-US" dirty="0">
                <a:solidFill>
                  <a:srgbClr val="FFFF00"/>
                </a:solidFill>
                <a:effectLst/>
                <a:ea typeface="Times New Roman" panose="02020603050405020304" pitchFamily="18" charset="0"/>
                <a:cs typeface="Times New Roman" panose="02020603050405020304" pitchFamily="18" charset="0"/>
              </a:rPr>
              <a:t>generous to guests</a:t>
            </a:r>
            <a:r>
              <a:rPr lang="en-US" dirty="0">
                <a:effectLst/>
                <a:ea typeface="Times New Roman" panose="02020603050405020304" pitchFamily="18" charset="0"/>
                <a:cs typeface="Times New Roman" panose="02020603050405020304" pitchFamily="18" charset="0"/>
              </a:rPr>
              <a:t>…” – Grimm-Wilke-Thayer.</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Romans 12:13 – All Christians should be “given to hospitality.”</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Peter 4:9 – We should show hospitality one to another without murmuring.</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Hebrews 13:2 – Forget not to show love to strangers.</a:t>
            </a:r>
          </a:p>
        </p:txBody>
      </p:sp>
    </p:spTree>
    <p:extLst>
      <p:ext uri="{BB962C8B-B14F-4D97-AF65-F5344CB8AC3E}">
        <p14:creationId xmlns:p14="http://schemas.microsoft.com/office/powerpoint/2010/main" val="347895498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344709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 Not quick-tempered – v7</a:t>
            </a:r>
          </a:p>
          <a:p>
            <a:r>
              <a:rPr lang="en-US" dirty="0"/>
              <a:t>Not given to wine – v7; Not violent – v7</a:t>
            </a:r>
          </a:p>
          <a:p>
            <a:r>
              <a:rPr lang="en-US" dirty="0"/>
              <a:t>Not greedy for money – v7; Hospitable – v8</a:t>
            </a:r>
          </a:p>
          <a:p>
            <a:r>
              <a:rPr lang="en-US" dirty="0"/>
              <a:t>Lover of what is good – v8</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2106205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5" name="Rectangle 2">
            <a:extLst>
              <a:ext uri="{FF2B5EF4-FFF2-40B4-BE49-F238E27FC236}">
                <a16:creationId xmlns:a16="http://schemas.microsoft.com/office/drawing/2014/main" id="{0E8B09C7-0EF6-E817-3615-96FCCB448B93}"/>
              </a:ext>
            </a:extLst>
          </p:cNvPr>
          <p:cNvSpPr txBox="1">
            <a:spLocks noChangeArrowheads="1"/>
          </p:cNvSpPr>
          <p:nvPr/>
        </p:nvSpPr>
        <p:spPr bwMode="auto">
          <a:xfrm>
            <a:off x="1305859" y="433633"/>
            <a:ext cx="9590741"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Lover of What Is Good</a:t>
            </a:r>
          </a:p>
        </p:txBody>
      </p:sp>
      <p:sp>
        <p:nvSpPr>
          <p:cNvPr id="6" name="Rectangle 3">
            <a:extLst>
              <a:ext uri="{FF2B5EF4-FFF2-40B4-BE49-F238E27FC236}">
                <a16:creationId xmlns:a16="http://schemas.microsoft.com/office/drawing/2014/main" id="{E4B770F3-EF3B-9813-1F2C-6F054C283B67}"/>
              </a:ext>
            </a:extLst>
          </p:cNvPr>
          <p:cNvSpPr txBox="1">
            <a:spLocks noChangeArrowheads="1"/>
          </p:cNvSpPr>
          <p:nvPr/>
        </p:nvSpPr>
        <p:spPr bwMode="auto">
          <a:xfrm>
            <a:off x="1066800" y="1143000"/>
            <a:ext cx="9982200" cy="560153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Translated “</a:t>
            </a:r>
            <a:r>
              <a:rPr lang="en-US" dirty="0">
                <a:solidFill>
                  <a:srgbClr val="FFFF00"/>
                </a:solidFill>
                <a:effectLst/>
                <a:ea typeface="Times New Roman" panose="02020603050405020304" pitchFamily="18" charset="0"/>
                <a:cs typeface="Times New Roman" panose="02020603050405020304" pitchFamily="18" charset="0"/>
              </a:rPr>
              <a:t>lover of good men</a:t>
            </a:r>
            <a:r>
              <a:rPr lang="en-US" dirty="0">
                <a:effectLst/>
                <a:ea typeface="Times New Roman" panose="02020603050405020304" pitchFamily="18" charset="0"/>
                <a:cs typeface="Times New Roman" panose="02020603050405020304" pitchFamily="18" charset="0"/>
              </a:rPr>
              <a:t>” (KJV), “</a:t>
            </a:r>
            <a:r>
              <a:rPr lang="en-US" dirty="0">
                <a:solidFill>
                  <a:srgbClr val="FFFF00"/>
                </a:solidFill>
                <a:effectLst/>
                <a:ea typeface="Times New Roman" panose="02020603050405020304" pitchFamily="18" charset="0"/>
                <a:cs typeface="Times New Roman" panose="02020603050405020304" pitchFamily="18" charset="0"/>
              </a:rPr>
              <a:t>lover of what is good</a:t>
            </a:r>
            <a:r>
              <a:rPr lang="en-US" dirty="0">
                <a:effectLst/>
                <a:ea typeface="Times New Roman" panose="02020603050405020304" pitchFamily="18" charset="0"/>
                <a:cs typeface="Times New Roman" panose="02020603050405020304" pitchFamily="18" charset="0"/>
              </a:rPr>
              <a:t>” (NKJV), “lover of good” (ASV, ESV), “lover of goodness” (NRSV), “loving what is good” (LEB). </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Corinthians 13:6 – Love rejoices not in iniquity, but </a:t>
            </a:r>
            <a:r>
              <a:rPr lang="en-US" dirty="0">
                <a:solidFill>
                  <a:srgbClr val="FFFF00"/>
                </a:solidFill>
                <a:effectLst/>
                <a:ea typeface="Times New Roman" panose="02020603050405020304" pitchFamily="18" charset="0"/>
                <a:cs typeface="Times New Roman" panose="02020603050405020304" pitchFamily="18" charset="0"/>
              </a:rPr>
              <a:t>rejoices in truth</a:t>
            </a:r>
            <a:r>
              <a:rPr lang="en-US" dirty="0">
                <a:effectLst/>
                <a:ea typeface="Times New Roman" panose="02020603050405020304" pitchFamily="18" charset="0"/>
                <a:cs typeface="Times New Roman" panose="02020603050405020304" pitchFamily="18" charset="0"/>
              </a:rPr>
              <a:t>. </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2 Thessalonians 2:10-12 – Those who </a:t>
            </a:r>
            <a:r>
              <a:rPr lang="en-US" dirty="0">
                <a:solidFill>
                  <a:srgbClr val="FFFF00"/>
                </a:solidFill>
                <a:effectLst/>
                <a:ea typeface="Times New Roman" panose="02020603050405020304" pitchFamily="18" charset="0"/>
                <a:cs typeface="Times New Roman" panose="02020603050405020304" pitchFamily="18" charset="0"/>
              </a:rPr>
              <a:t>do not love truth will believe a lie and be condemned</a:t>
            </a:r>
            <a:r>
              <a:rPr lang="en-US" dirty="0">
                <a:effectLst/>
                <a:ea typeface="Times New Roman" panose="02020603050405020304" pitchFamily="18" charset="0"/>
                <a:cs typeface="Times New Roman" panose="02020603050405020304" pitchFamily="18" charset="0"/>
              </a:rPr>
              <a:t>. </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Romans 12:9 – Those who </a:t>
            </a:r>
            <a:r>
              <a:rPr lang="en-US" dirty="0">
                <a:solidFill>
                  <a:srgbClr val="FFFF00"/>
                </a:solidFill>
                <a:effectLst/>
                <a:ea typeface="Times New Roman" panose="02020603050405020304" pitchFamily="18" charset="0"/>
                <a:cs typeface="Times New Roman" panose="02020603050405020304" pitchFamily="18" charset="0"/>
              </a:rPr>
              <a:t>love good will hate evil</a:t>
            </a:r>
            <a:r>
              <a:rPr lang="en-US" dirty="0">
                <a:effectLst/>
                <a:ea typeface="Times New Roman" panose="02020603050405020304" pitchFamily="18" charset="0"/>
                <a:cs typeface="Times New Roman" panose="02020603050405020304" pitchFamily="18" charset="0"/>
              </a:rPr>
              <a:t>. </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3 John 3,4 – John had great joy when he heard of those who </a:t>
            </a:r>
            <a:r>
              <a:rPr lang="en-US" b="1" i="1" dirty="0">
                <a:effectLst/>
                <a:ea typeface="Times New Roman" panose="02020603050405020304" pitchFamily="18" charset="0"/>
                <a:cs typeface="Times New Roman" panose="02020603050405020304" pitchFamily="18" charset="0"/>
              </a:rPr>
              <a:t>walk </a:t>
            </a:r>
            <a:r>
              <a:rPr lang="en-US" dirty="0">
                <a:effectLst/>
                <a:ea typeface="Times New Roman" panose="02020603050405020304" pitchFamily="18" charset="0"/>
                <a:cs typeface="Times New Roman" panose="02020603050405020304" pitchFamily="18" charset="0"/>
              </a:rPr>
              <a:t>in truth. </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2 Timothy 3:3 – Perilous times come (verse 1) when men are lovers of themselves and lovers of money (verse 2), but </a:t>
            </a:r>
            <a:r>
              <a:rPr lang="en-US" dirty="0">
                <a:solidFill>
                  <a:srgbClr val="FFFF00"/>
                </a:solidFill>
                <a:effectLst/>
                <a:ea typeface="Times New Roman" panose="02020603050405020304" pitchFamily="18" charset="0"/>
                <a:cs typeface="Times New Roman" panose="02020603050405020304" pitchFamily="18" charset="0"/>
              </a:rPr>
              <a:t>despisers of good </a:t>
            </a:r>
            <a:r>
              <a:rPr lang="en-US" dirty="0">
                <a:effectLst/>
                <a:ea typeface="Times New Roman" panose="02020603050405020304" pitchFamily="18" charset="0"/>
                <a:cs typeface="Times New Roman" panose="02020603050405020304" pitchFamily="18" charset="0"/>
              </a:rPr>
              <a:t>(verse 3). </a:t>
            </a:r>
          </a:p>
        </p:txBody>
      </p:sp>
    </p:spTree>
    <p:extLst>
      <p:ext uri="{BB962C8B-B14F-4D97-AF65-F5344CB8AC3E}">
        <p14:creationId xmlns:p14="http://schemas.microsoft.com/office/powerpoint/2010/main" val="260694156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387798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 Not quick-tempered – v7</a:t>
            </a:r>
          </a:p>
          <a:p>
            <a:r>
              <a:rPr lang="en-US" dirty="0"/>
              <a:t>Not given to wine – v7; Not violent – v7</a:t>
            </a:r>
          </a:p>
          <a:p>
            <a:r>
              <a:rPr lang="en-US" dirty="0"/>
              <a:t>Not greedy for money – v7; Hospitable – v8</a:t>
            </a:r>
          </a:p>
          <a:p>
            <a:r>
              <a:rPr lang="en-US" dirty="0"/>
              <a:t>Lover of what is good – v8</a:t>
            </a:r>
          </a:p>
          <a:p>
            <a:r>
              <a:rPr lang="en-US" dirty="0"/>
              <a:t>Sober-minded – v8; </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829692513"/>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5" name="Rectangle 2">
            <a:extLst>
              <a:ext uri="{FF2B5EF4-FFF2-40B4-BE49-F238E27FC236}">
                <a16:creationId xmlns:a16="http://schemas.microsoft.com/office/drawing/2014/main" id="{0E8B09C7-0EF6-E817-3615-96FCCB448B93}"/>
              </a:ext>
            </a:extLst>
          </p:cNvPr>
          <p:cNvSpPr txBox="1">
            <a:spLocks noChangeArrowheads="1"/>
          </p:cNvSpPr>
          <p:nvPr/>
        </p:nvSpPr>
        <p:spPr bwMode="auto">
          <a:xfrm>
            <a:off x="1305859" y="433633"/>
            <a:ext cx="9590741"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Sober-minded</a:t>
            </a:r>
          </a:p>
        </p:txBody>
      </p:sp>
      <p:sp>
        <p:nvSpPr>
          <p:cNvPr id="6" name="Rectangle 3">
            <a:extLst>
              <a:ext uri="{FF2B5EF4-FFF2-40B4-BE49-F238E27FC236}">
                <a16:creationId xmlns:a16="http://schemas.microsoft.com/office/drawing/2014/main" id="{E4B770F3-EF3B-9813-1F2C-6F054C283B67}"/>
              </a:ext>
            </a:extLst>
          </p:cNvPr>
          <p:cNvSpPr txBox="1">
            <a:spLocks noChangeArrowheads="1"/>
          </p:cNvSpPr>
          <p:nvPr/>
        </p:nvSpPr>
        <p:spPr bwMode="auto">
          <a:xfrm>
            <a:off x="1066800" y="1143000"/>
            <a:ext cx="9982200" cy="560153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Translated: “</a:t>
            </a:r>
            <a:r>
              <a:rPr lang="en-US" b="0" dirty="0">
                <a:solidFill>
                  <a:srgbClr val="FFFF00"/>
                </a:solidFill>
                <a:effectLst/>
                <a:ea typeface="Times New Roman" panose="02020603050405020304" pitchFamily="18" charset="0"/>
                <a:cs typeface="Times New Roman" panose="02020603050405020304" pitchFamily="18" charset="0"/>
              </a:rPr>
              <a:t>sober</a:t>
            </a:r>
            <a:r>
              <a:rPr lang="en-US" b="0" dirty="0">
                <a:effectLst/>
                <a:ea typeface="Times New Roman" panose="02020603050405020304" pitchFamily="18" charset="0"/>
                <a:cs typeface="Times New Roman" panose="02020603050405020304" pitchFamily="18" charset="0"/>
              </a:rPr>
              <a:t>” (KJV), “</a:t>
            </a:r>
            <a:r>
              <a:rPr lang="en-US" b="0" dirty="0">
                <a:solidFill>
                  <a:srgbClr val="FFFF00"/>
                </a:solidFill>
                <a:effectLst/>
                <a:ea typeface="Times New Roman" panose="02020603050405020304" pitchFamily="18" charset="0"/>
                <a:cs typeface="Times New Roman" panose="02020603050405020304" pitchFamily="18" charset="0"/>
              </a:rPr>
              <a:t>sober-minded</a:t>
            </a:r>
            <a:r>
              <a:rPr lang="en-US" b="0" dirty="0">
                <a:effectLst/>
                <a:ea typeface="Times New Roman" panose="02020603050405020304" pitchFamily="18" charset="0"/>
                <a:cs typeface="Times New Roman" panose="02020603050405020304" pitchFamily="18" charset="0"/>
              </a:rPr>
              <a:t>” (NKJV, ASV), “</a:t>
            </a:r>
            <a:r>
              <a:rPr lang="en-US" b="0" dirty="0">
                <a:solidFill>
                  <a:srgbClr val="FFFF00"/>
                </a:solidFill>
                <a:effectLst/>
                <a:ea typeface="Times New Roman" panose="02020603050405020304" pitchFamily="18" charset="0"/>
                <a:cs typeface="Times New Roman" panose="02020603050405020304" pitchFamily="18" charset="0"/>
              </a:rPr>
              <a:t>prudent</a:t>
            </a:r>
            <a:r>
              <a:rPr lang="en-US" b="0" dirty="0">
                <a:effectLst/>
                <a:ea typeface="Times New Roman" panose="02020603050405020304" pitchFamily="18" charset="0"/>
                <a:cs typeface="Times New Roman" panose="02020603050405020304" pitchFamily="18" charset="0"/>
              </a:rPr>
              <a:t>” (LEB, NRSV), “</a:t>
            </a:r>
            <a:r>
              <a:rPr lang="en-US" b="0" dirty="0">
                <a:solidFill>
                  <a:srgbClr val="FFFF00"/>
                </a:solidFill>
                <a:effectLst/>
                <a:ea typeface="Times New Roman" panose="02020603050405020304" pitchFamily="18" charset="0"/>
                <a:cs typeface="Times New Roman" panose="02020603050405020304" pitchFamily="18" charset="0"/>
              </a:rPr>
              <a:t>self-controlled</a:t>
            </a:r>
            <a:r>
              <a:rPr lang="en-US" b="0" dirty="0">
                <a:effectLst/>
                <a:ea typeface="Times New Roman" panose="02020603050405020304" pitchFamily="18" charset="0"/>
                <a:cs typeface="Times New Roman" panose="02020603050405020304" pitchFamily="18" charset="0"/>
              </a:rPr>
              <a:t>” (ESV, MEV), “</a:t>
            </a:r>
            <a:r>
              <a:rPr lang="en-US" b="0" dirty="0">
                <a:solidFill>
                  <a:srgbClr val="FFFF00"/>
                </a:solidFill>
                <a:effectLst/>
                <a:ea typeface="Times New Roman" panose="02020603050405020304" pitchFamily="18" charset="0"/>
                <a:cs typeface="Times New Roman" panose="02020603050405020304" pitchFamily="18" charset="0"/>
              </a:rPr>
              <a:t>sensible</a:t>
            </a:r>
            <a:r>
              <a:rPr lang="en-US" b="0" dirty="0">
                <a:effectLst/>
                <a:ea typeface="Times New Roman" panose="02020603050405020304" pitchFamily="18" charset="0"/>
                <a:cs typeface="Times New Roman" panose="02020603050405020304" pitchFamily="18" charset="0"/>
              </a:rPr>
              <a:t>” (NASB, HCSB, MLV).</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One must think clearly and seriously, using good judgment, making good decisions in order to control oneself.</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“Sober-minded” – “…</a:t>
            </a:r>
            <a:r>
              <a:rPr lang="en-US" b="0" dirty="0">
                <a:solidFill>
                  <a:srgbClr val="FFFF00"/>
                </a:solidFill>
                <a:effectLst/>
                <a:ea typeface="Times New Roman" panose="02020603050405020304" pitchFamily="18" charset="0"/>
                <a:cs typeface="Times New Roman" panose="02020603050405020304" pitchFamily="18" charset="0"/>
              </a:rPr>
              <a:t>of sound mind, sane, in one’s senses … curbing one’s desires and impulses, self-controlled, temperate</a:t>
            </a:r>
            <a:r>
              <a:rPr lang="en-US" b="0" dirty="0">
                <a:effectLst/>
                <a:ea typeface="Times New Roman" panose="02020603050405020304" pitchFamily="18" charset="0"/>
                <a:cs typeface="Times New Roman" panose="02020603050405020304" pitchFamily="18" charset="0"/>
              </a:rPr>
              <a:t>…” – Grimm-Wilke-Thayer.</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1 Timothy 2:9 – Women should think seriously about clothing </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Titus 2:5,6 – Young men and women should think seriously about spiritual matters. </a:t>
            </a:r>
          </a:p>
          <a:p>
            <a:pPr marL="0" marR="0" indent="274320" algn="just">
              <a:spcBef>
                <a:spcPts val="0"/>
              </a:spcBef>
              <a:spcAft>
                <a:spcPts val="0"/>
              </a:spcAft>
              <a:tabLst>
                <a:tab pos="457200" algn="l"/>
                <a:tab pos="914400" algn="l"/>
                <a:tab pos="1371600" algn="l"/>
                <a:tab pos="3246120" algn="ctr"/>
              </a:tabLst>
            </a:pPr>
            <a:r>
              <a:rPr lang="en-US" b="0" dirty="0">
                <a:effectLst/>
                <a:ea typeface="Times New Roman" panose="02020603050405020304" pitchFamily="18" charset="0"/>
                <a:cs typeface="Times New Roman" panose="02020603050405020304" pitchFamily="18" charset="0"/>
              </a:rPr>
              <a:t>1 Peter 4:7 – All people should think seriously about death and judgment. </a:t>
            </a:r>
          </a:p>
        </p:txBody>
      </p:sp>
    </p:spTree>
    <p:extLst>
      <p:ext uri="{BB962C8B-B14F-4D97-AF65-F5344CB8AC3E}">
        <p14:creationId xmlns:p14="http://schemas.microsoft.com/office/powerpoint/2010/main" val="9369040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387798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 Not quick-tempered – v7</a:t>
            </a:r>
          </a:p>
          <a:p>
            <a:r>
              <a:rPr lang="en-US" dirty="0"/>
              <a:t>Not given to wine – v7; Not violent – v7</a:t>
            </a:r>
          </a:p>
          <a:p>
            <a:r>
              <a:rPr lang="en-US" dirty="0"/>
              <a:t>Not greedy for money – v7; Hospitable – v8</a:t>
            </a:r>
          </a:p>
          <a:p>
            <a:r>
              <a:rPr lang="en-US" dirty="0"/>
              <a:t>Lover of what is good – v8</a:t>
            </a:r>
          </a:p>
          <a:p>
            <a:r>
              <a:rPr lang="en-US" dirty="0"/>
              <a:t>Sober-minded – v8; Just – v8; </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72993483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5" name="Rectangle 2">
            <a:extLst>
              <a:ext uri="{FF2B5EF4-FFF2-40B4-BE49-F238E27FC236}">
                <a16:creationId xmlns:a16="http://schemas.microsoft.com/office/drawing/2014/main" id="{0E8B09C7-0EF6-E817-3615-96FCCB448B93}"/>
              </a:ext>
            </a:extLst>
          </p:cNvPr>
          <p:cNvSpPr txBox="1">
            <a:spLocks noChangeArrowheads="1"/>
          </p:cNvSpPr>
          <p:nvPr/>
        </p:nvSpPr>
        <p:spPr bwMode="auto">
          <a:xfrm>
            <a:off x="1300629" y="457200"/>
            <a:ext cx="9590741"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Just</a:t>
            </a:r>
          </a:p>
        </p:txBody>
      </p:sp>
      <p:sp>
        <p:nvSpPr>
          <p:cNvPr id="6" name="Rectangle 3">
            <a:extLst>
              <a:ext uri="{FF2B5EF4-FFF2-40B4-BE49-F238E27FC236}">
                <a16:creationId xmlns:a16="http://schemas.microsoft.com/office/drawing/2014/main" id="{E4B770F3-EF3B-9813-1F2C-6F054C283B67}"/>
              </a:ext>
            </a:extLst>
          </p:cNvPr>
          <p:cNvSpPr txBox="1">
            <a:spLocks noChangeArrowheads="1"/>
          </p:cNvSpPr>
          <p:nvPr/>
        </p:nvSpPr>
        <p:spPr bwMode="auto">
          <a:xfrm>
            <a:off x="1066800" y="1143000"/>
            <a:ext cx="99822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b="0" dirty="0">
                <a:effectLst/>
                <a:latin typeface="+mj-lt"/>
                <a:ea typeface="Times New Roman" panose="02020603050405020304" pitchFamily="18" charset="0"/>
                <a:cs typeface="Times New Roman" panose="02020603050405020304" pitchFamily="18" charset="0"/>
              </a:rPr>
              <a:t>Translated “</a:t>
            </a:r>
            <a:r>
              <a:rPr lang="en-US" b="0" dirty="0">
                <a:solidFill>
                  <a:srgbClr val="FFFF00"/>
                </a:solidFill>
                <a:effectLst/>
                <a:latin typeface="+mj-lt"/>
                <a:ea typeface="Times New Roman" panose="02020603050405020304" pitchFamily="18" charset="0"/>
                <a:cs typeface="Times New Roman" panose="02020603050405020304" pitchFamily="18" charset="0"/>
              </a:rPr>
              <a:t>just</a:t>
            </a:r>
            <a:r>
              <a:rPr lang="en-US" b="0" dirty="0">
                <a:effectLst/>
                <a:latin typeface="+mj-lt"/>
                <a:ea typeface="Times New Roman" panose="02020603050405020304" pitchFamily="18" charset="0"/>
                <a:cs typeface="Times New Roman" panose="02020603050405020304" pitchFamily="18" charset="0"/>
              </a:rPr>
              <a:t>” (NKJV, ASV, KJV, NASB, LEB, MEV), “</a:t>
            </a:r>
            <a:r>
              <a:rPr lang="en-US" b="0" dirty="0">
                <a:solidFill>
                  <a:srgbClr val="FFFF00"/>
                </a:solidFill>
                <a:effectLst/>
                <a:latin typeface="+mj-lt"/>
                <a:ea typeface="Times New Roman" panose="02020603050405020304" pitchFamily="18" charset="0"/>
                <a:cs typeface="Times New Roman" panose="02020603050405020304" pitchFamily="18" charset="0"/>
              </a:rPr>
              <a:t>upright</a:t>
            </a:r>
            <a:r>
              <a:rPr lang="en-US" b="0" dirty="0">
                <a:effectLst/>
                <a:latin typeface="+mj-lt"/>
                <a:ea typeface="Times New Roman" panose="02020603050405020304" pitchFamily="18" charset="0"/>
                <a:cs typeface="Times New Roman" panose="02020603050405020304" pitchFamily="18" charset="0"/>
              </a:rPr>
              <a:t>” (ESV, NRSV), “</a:t>
            </a:r>
            <a:r>
              <a:rPr lang="en-US" b="0" dirty="0">
                <a:solidFill>
                  <a:srgbClr val="FFFF00"/>
                </a:solidFill>
                <a:effectLst/>
                <a:latin typeface="+mj-lt"/>
                <a:ea typeface="Times New Roman" panose="02020603050405020304" pitchFamily="18" charset="0"/>
                <a:cs typeface="Times New Roman" panose="02020603050405020304" pitchFamily="18" charset="0"/>
              </a:rPr>
              <a:t>righteous</a:t>
            </a:r>
            <a:r>
              <a:rPr lang="en-US" b="0" dirty="0">
                <a:effectLst/>
                <a:latin typeface="+mj-lt"/>
                <a:ea typeface="Times New Roman" panose="02020603050405020304" pitchFamily="18" charset="0"/>
                <a:cs typeface="Times New Roman" panose="02020603050405020304" pitchFamily="18" charset="0"/>
              </a:rPr>
              <a:t>” (HCSB).</a:t>
            </a:r>
          </a:p>
          <a:p>
            <a:pPr marL="0" marR="0" indent="274320" algn="just">
              <a:spcBef>
                <a:spcPts val="0"/>
              </a:spcBef>
              <a:spcAft>
                <a:spcPts val="0"/>
              </a:spcAft>
              <a:tabLst>
                <a:tab pos="457200" algn="l"/>
                <a:tab pos="914400" algn="l"/>
                <a:tab pos="1371600" algn="l"/>
                <a:tab pos="3246120" algn="ctr"/>
              </a:tabLst>
            </a:pPr>
            <a:r>
              <a:rPr lang="en-US" b="0" dirty="0">
                <a:effectLst/>
                <a:latin typeface="+mj-lt"/>
                <a:ea typeface="Times New Roman" panose="02020603050405020304" pitchFamily="18" charset="0"/>
                <a:cs typeface="Times New Roman" panose="02020603050405020304" pitchFamily="18" charset="0"/>
              </a:rPr>
              <a:t>“Just” (</a:t>
            </a:r>
            <a:r>
              <a:rPr lang="en-US" b="0" dirty="0" err="1">
                <a:effectLst/>
                <a:latin typeface="+mj-lt"/>
                <a:ea typeface="MS Mincho" panose="02020609040205080304" pitchFamily="49" charset="-128"/>
                <a:cs typeface="Times New Roman" panose="02020603050405020304" pitchFamily="18" charset="0"/>
              </a:rPr>
              <a:t>dikaioV</a:t>
            </a:r>
            <a:r>
              <a:rPr lang="en-US" b="0" dirty="0">
                <a:effectLst/>
                <a:latin typeface="+mj-lt"/>
                <a:ea typeface="MS Mincho" panose="02020609040205080304" pitchFamily="49" charset="-128"/>
                <a:cs typeface="Times New Roman" panose="02020603050405020304" pitchFamily="18" charset="0"/>
              </a:rPr>
              <a:t>)</a:t>
            </a:r>
            <a:r>
              <a:rPr lang="en-US" b="0" dirty="0">
                <a:effectLst/>
                <a:latin typeface="+mj-lt"/>
                <a:ea typeface="Times New Roman" panose="02020603050405020304" pitchFamily="18" charset="0"/>
                <a:cs typeface="Times New Roman" panose="02020603050405020304" pitchFamily="18" charset="0"/>
              </a:rPr>
              <a:t> – “… in accordance with </a:t>
            </a:r>
            <a:r>
              <a:rPr lang="en-US" b="0" dirty="0">
                <a:solidFill>
                  <a:srgbClr val="FFFF00"/>
                </a:solidFill>
                <a:effectLst/>
                <a:latin typeface="+mj-lt"/>
                <a:ea typeface="Times New Roman" panose="02020603050405020304" pitchFamily="18" charset="0"/>
                <a:cs typeface="Times New Roman" panose="02020603050405020304" pitchFamily="18" charset="0"/>
              </a:rPr>
              <a:t>high standards of rectitude, </a:t>
            </a:r>
            <a:r>
              <a:rPr lang="en-US" b="0" i="1" dirty="0">
                <a:solidFill>
                  <a:srgbClr val="FFFF00"/>
                </a:solidFill>
                <a:effectLst/>
                <a:latin typeface="+mj-lt"/>
                <a:ea typeface="Times New Roman" panose="02020603050405020304" pitchFamily="18" charset="0"/>
                <a:cs typeface="Times New Roman" panose="02020603050405020304" pitchFamily="18" charset="0"/>
              </a:rPr>
              <a:t>upright, just, fair</a:t>
            </a:r>
            <a:r>
              <a:rPr lang="en-US" b="0" dirty="0">
                <a:solidFill>
                  <a:srgbClr val="FFFF00"/>
                </a:solidFill>
                <a:effectLst/>
                <a:latin typeface="+mj-lt"/>
                <a:ea typeface="Times New Roman" panose="02020603050405020304" pitchFamily="18" charset="0"/>
                <a:cs typeface="Times New Roman" panose="02020603050405020304" pitchFamily="18" charset="0"/>
              </a:rPr>
              <a:t> </a:t>
            </a:r>
            <a:r>
              <a:rPr lang="en-US" b="0" dirty="0">
                <a:effectLst/>
                <a:latin typeface="+mj-lt"/>
                <a:ea typeface="Times New Roman" panose="02020603050405020304" pitchFamily="18" charset="0"/>
                <a:cs typeface="Times New Roman" panose="02020603050405020304" pitchFamily="18" charset="0"/>
              </a:rPr>
              <a:t>…” – Bauer-Danker-Arndt-Gingrich.</a:t>
            </a:r>
          </a:p>
          <a:p>
            <a:pPr marL="0" marR="0" indent="274320" algn="just">
              <a:spcBef>
                <a:spcPts val="0"/>
              </a:spcBef>
              <a:spcAft>
                <a:spcPts val="0"/>
              </a:spcAft>
              <a:tabLst>
                <a:tab pos="457200" algn="l"/>
                <a:tab pos="914400" algn="l"/>
                <a:tab pos="1371600" algn="l"/>
                <a:tab pos="3246120" algn="ctr"/>
              </a:tabLst>
            </a:pPr>
            <a:r>
              <a:rPr lang="en-US" b="0" dirty="0">
                <a:effectLst/>
                <a:latin typeface="+mj-lt"/>
                <a:ea typeface="Times New Roman" panose="02020603050405020304" pitchFamily="18" charset="0"/>
                <a:cs typeface="Times New Roman" panose="02020603050405020304" pitchFamily="18" charset="0"/>
              </a:rPr>
              <a:t>Matthew 20:4 – The owner of the vineyard promised to pay laborers what was </a:t>
            </a:r>
            <a:r>
              <a:rPr lang="en-US" b="0" i="1" dirty="0">
                <a:solidFill>
                  <a:srgbClr val="FFFF00"/>
                </a:solidFill>
                <a:effectLst/>
                <a:latin typeface="+mj-lt"/>
                <a:ea typeface="Times New Roman" panose="02020603050405020304" pitchFamily="18" charset="0"/>
                <a:cs typeface="Times New Roman" panose="02020603050405020304" pitchFamily="18" charset="0"/>
              </a:rPr>
              <a:t>right</a:t>
            </a:r>
            <a:r>
              <a:rPr lang="en-US" b="0" dirty="0">
                <a:effectLst/>
                <a:latin typeface="+mj-lt"/>
                <a:ea typeface="Times New Roman" panose="02020603050405020304" pitchFamily="18" charset="0"/>
                <a:cs typeface="Times New Roman" panose="02020603050405020304" pitchFamily="18" charset="0"/>
              </a:rPr>
              <a:t> (“just”).</a:t>
            </a:r>
          </a:p>
          <a:p>
            <a:pPr marL="0" marR="0" indent="274320" algn="just">
              <a:spcBef>
                <a:spcPts val="0"/>
              </a:spcBef>
              <a:spcAft>
                <a:spcPts val="0"/>
              </a:spcAft>
              <a:tabLst>
                <a:tab pos="457200" algn="l"/>
                <a:tab pos="914400" algn="l"/>
                <a:tab pos="1371600" algn="l"/>
                <a:tab pos="3246120" algn="ctr"/>
              </a:tabLst>
            </a:pPr>
            <a:r>
              <a:rPr lang="en-US" b="0" dirty="0">
                <a:effectLst/>
                <a:latin typeface="+mj-lt"/>
                <a:ea typeface="Times New Roman" panose="02020603050405020304" pitchFamily="18" charset="0"/>
                <a:cs typeface="Times New Roman" panose="02020603050405020304" pitchFamily="18" charset="0"/>
              </a:rPr>
              <a:t>Colossians 4:1 – Masters should render to servants what is “</a:t>
            </a:r>
            <a:r>
              <a:rPr lang="en-US" b="0" i="1" dirty="0">
                <a:solidFill>
                  <a:srgbClr val="FFFF00"/>
                </a:solidFill>
                <a:effectLst/>
                <a:latin typeface="+mj-lt"/>
                <a:ea typeface="Times New Roman" panose="02020603050405020304" pitchFamily="18" charset="0"/>
                <a:cs typeface="Times New Roman" panose="02020603050405020304" pitchFamily="18" charset="0"/>
              </a:rPr>
              <a:t>just</a:t>
            </a:r>
            <a:r>
              <a:rPr lang="en-US" b="0" dirty="0">
                <a:effectLst/>
                <a:latin typeface="+mj-lt"/>
                <a:ea typeface="Times New Roman" panose="02020603050405020304" pitchFamily="18" charset="0"/>
                <a:cs typeface="Times New Roman" panose="02020603050405020304" pitchFamily="18" charset="0"/>
              </a:rPr>
              <a:t>” and equal.</a:t>
            </a:r>
          </a:p>
          <a:p>
            <a:pPr marL="0" marR="0" indent="274320" algn="just">
              <a:spcBef>
                <a:spcPts val="0"/>
              </a:spcBef>
              <a:spcAft>
                <a:spcPts val="0"/>
              </a:spcAft>
              <a:tabLst>
                <a:tab pos="457200" algn="l"/>
                <a:tab pos="914400" algn="l"/>
                <a:tab pos="1371600" algn="l"/>
                <a:tab pos="3246120" algn="ctr"/>
              </a:tabLst>
            </a:pPr>
            <a:r>
              <a:rPr lang="en-US" b="0" dirty="0">
                <a:effectLst/>
                <a:latin typeface="+mj-lt"/>
                <a:ea typeface="Times New Roman" panose="02020603050405020304" pitchFamily="18" charset="0"/>
                <a:cs typeface="Times New Roman" panose="02020603050405020304" pitchFamily="18" charset="0"/>
              </a:rPr>
              <a:t>John 7:24 – Judge not according to appearance but judge “</a:t>
            </a:r>
            <a:r>
              <a:rPr lang="en-US" b="0" i="1" dirty="0">
                <a:solidFill>
                  <a:srgbClr val="FFFF00"/>
                </a:solidFill>
                <a:effectLst/>
                <a:latin typeface="+mj-lt"/>
                <a:ea typeface="Times New Roman" panose="02020603050405020304" pitchFamily="18" charset="0"/>
                <a:cs typeface="Times New Roman" panose="02020603050405020304" pitchFamily="18" charset="0"/>
              </a:rPr>
              <a:t>righteous</a:t>
            </a:r>
            <a:r>
              <a:rPr lang="en-US" b="0" dirty="0">
                <a:effectLst/>
                <a:latin typeface="+mj-lt"/>
                <a:ea typeface="Times New Roman" panose="02020603050405020304" pitchFamily="18" charset="0"/>
                <a:cs typeface="Times New Roman" panose="02020603050405020304" pitchFamily="18" charset="0"/>
              </a:rPr>
              <a:t>” (just) judgment.</a:t>
            </a:r>
          </a:p>
          <a:p>
            <a:pPr marL="0" marR="0" indent="274320" algn="just">
              <a:spcBef>
                <a:spcPts val="0"/>
              </a:spcBef>
              <a:spcAft>
                <a:spcPts val="0"/>
              </a:spcAft>
              <a:tabLst>
                <a:tab pos="457200" algn="l"/>
                <a:tab pos="914400" algn="l"/>
                <a:tab pos="1371600" algn="l"/>
                <a:tab pos="3246120" algn="ctr"/>
              </a:tabLst>
            </a:pPr>
            <a:r>
              <a:rPr lang="en-US" b="0" dirty="0">
                <a:effectLst/>
                <a:latin typeface="+mj-lt"/>
                <a:ea typeface="Times New Roman" panose="02020603050405020304" pitchFamily="18" charset="0"/>
                <a:cs typeface="Times New Roman" panose="02020603050405020304" pitchFamily="18" charset="0"/>
              </a:rPr>
              <a:t>2 Thessalonians 1:5 – God’s judgment on men will be “</a:t>
            </a:r>
            <a:r>
              <a:rPr lang="en-US" b="0" i="1" dirty="0">
                <a:solidFill>
                  <a:srgbClr val="FFFF00"/>
                </a:solidFill>
                <a:effectLst/>
                <a:latin typeface="+mj-lt"/>
                <a:ea typeface="Times New Roman" panose="02020603050405020304" pitchFamily="18" charset="0"/>
                <a:cs typeface="Times New Roman" panose="02020603050405020304" pitchFamily="18" charset="0"/>
              </a:rPr>
              <a:t>just</a:t>
            </a:r>
            <a:r>
              <a:rPr lang="en-US" b="0" dirty="0">
                <a:effectLst/>
                <a:latin typeface="+mj-lt"/>
                <a:ea typeface="Times New Roman" panose="02020603050405020304" pitchFamily="18" charset="0"/>
                <a:cs typeface="Times New Roman" panose="02020603050405020304" pitchFamily="18" charset="0"/>
              </a:rPr>
              <a:t>” (right – verse 6).</a:t>
            </a:r>
          </a:p>
        </p:txBody>
      </p:sp>
    </p:spTree>
    <p:extLst>
      <p:ext uri="{BB962C8B-B14F-4D97-AF65-F5344CB8AC3E}">
        <p14:creationId xmlns:p14="http://schemas.microsoft.com/office/powerpoint/2010/main" val="16402404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430887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 Not quick-tempered – v7</a:t>
            </a:r>
          </a:p>
          <a:p>
            <a:r>
              <a:rPr lang="en-US" dirty="0"/>
              <a:t>Not given to wine – v7; Not violent – v7</a:t>
            </a:r>
          </a:p>
          <a:p>
            <a:r>
              <a:rPr lang="en-US" dirty="0"/>
              <a:t>Not greedy for money – v7; Hospitable – v8</a:t>
            </a:r>
          </a:p>
          <a:p>
            <a:r>
              <a:rPr lang="en-US" dirty="0"/>
              <a:t>Lover of what is good – v8</a:t>
            </a:r>
          </a:p>
          <a:p>
            <a:r>
              <a:rPr lang="en-US" dirty="0"/>
              <a:t>Sober-minded – v8; Just – v8; </a:t>
            </a:r>
          </a:p>
          <a:p>
            <a:r>
              <a:rPr lang="en-US" dirty="0"/>
              <a:t>Holy – v8; </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328499813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5" name="Rectangle 2">
            <a:extLst>
              <a:ext uri="{FF2B5EF4-FFF2-40B4-BE49-F238E27FC236}">
                <a16:creationId xmlns:a16="http://schemas.microsoft.com/office/drawing/2014/main" id="{0E8B09C7-0EF6-E817-3615-96FCCB448B93}"/>
              </a:ext>
            </a:extLst>
          </p:cNvPr>
          <p:cNvSpPr txBox="1">
            <a:spLocks noChangeArrowheads="1"/>
          </p:cNvSpPr>
          <p:nvPr/>
        </p:nvSpPr>
        <p:spPr bwMode="auto">
          <a:xfrm>
            <a:off x="1300629" y="457200"/>
            <a:ext cx="9590741"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Holy</a:t>
            </a:r>
          </a:p>
        </p:txBody>
      </p:sp>
      <p:sp>
        <p:nvSpPr>
          <p:cNvPr id="6" name="Rectangle 3">
            <a:extLst>
              <a:ext uri="{FF2B5EF4-FFF2-40B4-BE49-F238E27FC236}">
                <a16:creationId xmlns:a16="http://schemas.microsoft.com/office/drawing/2014/main" id="{E4B770F3-EF3B-9813-1F2C-6F054C283B67}"/>
              </a:ext>
            </a:extLst>
          </p:cNvPr>
          <p:cNvSpPr txBox="1">
            <a:spLocks noChangeArrowheads="1"/>
          </p:cNvSpPr>
          <p:nvPr/>
        </p:nvSpPr>
        <p:spPr bwMode="auto">
          <a:xfrm>
            <a:off x="1066800" y="1143000"/>
            <a:ext cx="9982200" cy="560153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T</a:t>
            </a:r>
            <a:r>
              <a:rPr lang="en-US" dirty="0">
                <a:effectLst/>
                <a:ea typeface="Times New Roman" panose="02020603050405020304" pitchFamily="18" charset="0"/>
                <a:cs typeface="Times New Roman" panose="02020603050405020304" pitchFamily="18" charset="0"/>
              </a:rPr>
              <a:t>ranslated “</a:t>
            </a:r>
            <a:r>
              <a:rPr lang="en-US" dirty="0">
                <a:solidFill>
                  <a:srgbClr val="FFFF00"/>
                </a:solidFill>
                <a:effectLst/>
                <a:ea typeface="Times New Roman" panose="02020603050405020304" pitchFamily="18" charset="0"/>
                <a:cs typeface="Times New Roman" panose="02020603050405020304" pitchFamily="18" charset="0"/>
              </a:rPr>
              <a:t>Holy</a:t>
            </a:r>
            <a:r>
              <a:rPr lang="en-US" dirty="0">
                <a:effectLst/>
                <a:ea typeface="Times New Roman" panose="02020603050405020304" pitchFamily="18" charset="0"/>
                <a:cs typeface="Times New Roman" panose="02020603050405020304" pitchFamily="18" charset="0"/>
              </a:rPr>
              <a:t>” (NKJV, KJV, ASV, NRSB, ESV, MLV) or “</a:t>
            </a:r>
            <a:r>
              <a:rPr lang="en-US" dirty="0">
                <a:solidFill>
                  <a:srgbClr val="FFFF00"/>
                </a:solidFill>
                <a:effectLst/>
                <a:ea typeface="Times New Roman" panose="02020603050405020304" pitchFamily="18" charset="0"/>
                <a:cs typeface="Times New Roman" panose="02020603050405020304" pitchFamily="18" charset="0"/>
              </a:rPr>
              <a:t>devout</a:t>
            </a:r>
            <a:r>
              <a:rPr lang="en-US" dirty="0">
                <a:effectLst/>
                <a:ea typeface="Times New Roman" panose="02020603050405020304" pitchFamily="18" charset="0"/>
                <a:cs typeface="Times New Roman" panose="02020603050405020304" pitchFamily="18" charset="0"/>
              </a:rPr>
              <a:t>” (NASB, LEB, NRSV).</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“Holy” – “…</a:t>
            </a:r>
            <a:r>
              <a:rPr lang="en-US" dirty="0">
                <a:solidFill>
                  <a:srgbClr val="FFFF00"/>
                </a:solidFill>
                <a:effectLst/>
                <a:ea typeface="Times New Roman" panose="02020603050405020304" pitchFamily="18" charset="0"/>
                <a:cs typeface="Times New Roman" panose="02020603050405020304" pitchFamily="18" charset="0"/>
              </a:rPr>
              <a:t>undefiled by sin, free from wickedness, religiously observing every moral obligation, pure, holy, pious</a:t>
            </a:r>
            <a:r>
              <a:rPr lang="en-US" dirty="0">
                <a:effectLst/>
                <a:ea typeface="Times New Roman" panose="02020603050405020304" pitchFamily="18" charset="0"/>
                <a:cs typeface="Times New Roman" panose="02020603050405020304" pitchFamily="18" charset="0"/>
              </a:rPr>
              <a:t>…” – Grimm-Wilke-Thayer.</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Jesus and God are holy (Acts 2:27; 13:35; Hebrews 7:26; Revelation 15:4).</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Timothy 2:8 – Men should pray lifting up </a:t>
            </a:r>
            <a:r>
              <a:rPr lang="en-US" dirty="0">
                <a:solidFill>
                  <a:srgbClr val="FFFF00"/>
                </a:solidFill>
                <a:effectLst/>
                <a:ea typeface="Times New Roman" panose="02020603050405020304" pitchFamily="18" charset="0"/>
                <a:cs typeface="Times New Roman" panose="02020603050405020304" pitchFamily="18" charset="0"/>
              </a:rPr>
              <a:t>holy hands</a:t>
            </a:r>
            <a:r>
              <a:rPr lang="en-US" dirty="0">
                <a:effectLst/>
                <a:ea typeface="Times New Roman" panose="02020603050405020304" pitchFamily="18" charset="0"/>
                <a:cs typeface="Times New Roman" panose="02020603050405020304" pitchFamily="18" charset="0"/>
              </a:rPr>
              <a:t>.</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Luke 1:75 – We should serve God in </a:t>
            </a:r>
            <a:r>
              <a:rPr lang="en-US" dirty="0">
                <a:solidFill>
                  <a:srgbClr val="FFFF00"/>
                </a:solidFill>
                <a:effectLst/>
                <a:ea typeface="Times New Roman" panose="02020603050405020304" pitchFamily="18" charset="0"/>
                <a:cs typeface="Times New Roman" panose="02020603050405020304" pitchFamily="18" charset="0"/>
              </a:rPr>
              <a:t>holiness</a:t>
            </a:r>
            <a:r>
              <a:rPr lang="en-US" dirty="0">
                <a:effectLst/>
                <a:ea typeface="Times New Roman" panose="02020603050405020304" pitchFamily="18" charset="0"/>
                <a:cs typeface="Times New Roman" panose="02020603050405020304" pitchFamily="18" charset="0"/>
              </a:rPr>
              <a:t> and righteousness all our days.</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Ephesians 4:22-24 – Put away the old man (former way of life) with its lusts and be renewed in mind, </a:t>
            </a:r>
            <a:r>
              <a:rPr lang="en-US" dirty="0">
                <a:solidFill>
                  <a:srgbClr val="FFFF00"/>
                </a:solidFill>
                <a:effectLst/>
                <a:ea typeface="Times New Roman" panose="02020603050405020304" pitchFamily="18" charset="0"/>
                <a:cs typeface="Times New Roman" panose="02020603050405020304" pitchFamily="18" charset="0"/>
              </a:rPr>
              <a:t>putting on the new man created in righteousness and holiness</a:t>
            </a:r>
            <a:r>
              <a:rPr lang="en-US" dirty="0">
                <a:effectLst/>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0168874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430887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 Not quick-tempered – v7</a:t>
            </a:r>
          </a:p>
          <a:p>
            <a:r>
              <a:rPr lang="en-US" dirty="0"/>
              <a:t>Not given to wine – v7; Not violent – v7</a:t>
            </a:r>
          </a:p>
          <a:p>
            <a:r>
              <a:rPr lang="en-US" dirty="0"/>
              <a:t>Not greedy for money – v7; Hospitable – v8</a:t>
            </a:r>
          </a:p>
          <a:p>
            <a:r>
              <a:rPr lang="en-US" dirty="0"/>
              <a:t>Lover of what is good – v8</a:t>
            </a:r>
          </a:p>
          <a:p>
            <a:r>
              <a:rPr lang="en-US" dirty="0"/>
              <a:t>Sober-minded – v8; Just – v8; </a:t>
            </a:r>
          </a:p>
          <a:p>
            <a:r>
              <a:rPr lang="en-US" dirty="0"/>
              <a:t>Holy – v8; Self-controlled – v8 </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83482542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5" name="Rectangle 2">
            <a:extLst>
              <a:ext uri="{FF2B5EF4-FFF2-40B4-BE49-F238E27FC236}">
                <a16:creationId xmlns:a16="http://schemas.microsoft.com/office/drawing/2014/main" id="{0E8B09C7-0EF6-E817-3615-96FCCB448B93}"/>
              </a:ext>
            </a:extLst>
          </p:cNvPr>
          <p:cNvSpPr txBox="1">
            <a:spLocks noChangeArrowheads="1"/>
          </p:cNvSpPr>
          <p:nvPr/>
        </p:nvSpPr>
        <p:spPr bwMode="auto">
          <a:xfrm>
            <a:off x="1300629" y="457200"/>
            <a:ext cx="9590741"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Self-controlled</a:t>
            </a:r>
          </a:p>
        </p:txBody>
      </p:sp>
      <p:sp>
        <p:nvSpPr>
          <p:cNvPr id="6" name="Rectangle 3">
            <a:extLst>
              <a:ext uri="{FF2B5EF4-FFF2-40B4-BE49-F238E27FC236}">
                <a16:creationId xmlns:a16="http://schemas.microsoft.com/office/drawing/2014/main" id="{E4B770F3-EF3B-9813-1F2C-6F054C283B67}"/>
              </a:ext>
            </a:extLst>
          </p:cNvPr>
          <p:cNvSpPr txBox="1">
            <a:spLocks noChangeArrowheads="1"/>
          </p:cNvSpPr>
          <p:nvPr/>
        </p:nvSpPr>
        <p:spPr bwMode="auto">
          <a:xfrm>
            <a:off x="1066800" y="1143000"/>
            <a:ext cx="9982200" cy="344709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a:t>
            </a:r>
            <a:r>
              <a:rPr lang="en-US" dirty="0">
                <a:solidFill>
                  <a:srgbClr val="FFFF00"/>
                </a:solidFill>
                <a:effectLst/>
                <a:ea typeface="Times New Roman" panose="02020603050405020304" pitchFamily="18" charset="0"/>
                <a:cs typeface="Times New Roman" panose="02020603050405020304" pitchFamily="18" charset="0"/>
              </a:rPr>
              <a:t>Temperate</a:t>
            </a:r>
            <a:r>
              <a:rPr lang="en-US" dirty="0">
                <a:effectLst/>
                <a:ea typeface="Times New Roman" panose="02020603050405020304" pitchFamily="18" charset="0"/>
                <a:cs typeface="Times New Roman" panose="02020603050405020304" pitchFamily="18" charset="0"/>
              </a:rPr>
              <a:t>” is translated “</a:t>
            </a:r>
            <a:r>
              <a:rPr lang="en-US" dirty="0">
                <a:solidFill>
                  <a:srgbClr val="FFFF00"/>
                </a:solidFill>
                <a:effectLst/>
                <a:ea typeface="Times New Roman" panose="02020603050405020304" pitchFamily="18" charset="0"/>
                <a:cs typeface="Times New Roman" panose="02020603050405020304" pitchFamily="18" charset="0"/>
              </a:rPr>
              <a:t>self-controlled</a:t>
            </a:r>
            <a:r>
              <a:rPr lang="en-US" dirty="0">
                <a:effectLst/>
                <a:ea typeface="Times New Roman" panose="02020603050405020304" pitchFamily="18" charset="0"/>
                <a:cs typeface="Times New Roman" panose="02020603050405020304" pitchFamily="18" charset="0"/>
              </a:rPr>
              <a:t>” (NKJV, ASV, NASB, NRSV, HCSB, MLV), or “</a:t>
            </a:r>
            <a:r>
              <a:rPr lang="en-US" dirty="0">
                <a:solidFill>
                  <a:srgbClr val="FFFF00"/>
                </a:solidFill>
                <a:effectLst/>
                <a:ea typeface="Times New Roman" panose="02020603050405020304" pitchFamily="18" charset="0"/>
                <a:cs typeface="Times New Roman" panose="02020603050405020304" pitchFamily="18" charset="0"/>
              </a:rPr>
              <a:t>disciplined</a:t>
            </a:r>
            <a:r>
              <a:rPr lang="en-US" dirty="0">
                <a:effectLst/>
                <a:ea typeface="Times New Roman" panose="02020603050405020304" pitchFamily="18" charset="0"/>
                <a:cs typeface="Times New Roman" panose="02020603050405020304" pitchFamily="18" charset="0"/>
              </a:rPr>
              <a:t>” (ESV). </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“Self-controlled (</a:t>
            </a:r>
            <a:r>
              <a:rPr lang="en-US" dirty="0" err="1">
                <a:effectLst/>
                <a:latin typeface="Symbol" panose="05050102010706020507" pitchFamily="18" charset="2"/>
                <a:ea typeface="Times New Roman" panose="02020603050405020304" pitchFamily="18" charset="0"/>
                <a:cs typeface="Times New Roman" panose="02020603050405020304" pitchFamily="18" charset="0"/>
              </a:rPr>
              <a:t>egkrathV</a:t>
            </a:r>
            <a:r>
              <a:rPr lang="en-US" dirty="0">
                <a:effectLst/>
                <a:ea typeface="Times New Roman" panose="02020603050405020304" pitchFamily="18" charset="0"/>
                <a:cs typeface="Times New Roman" panose="02020603050405020304" pitchFamily="18" charset="0"/>
              </a:rPr>
              <a:t>) – “pert. to </a:t>
            </a:r>
            <a:r>
              <a:rPr lang="en-US" dirty="0">
                <a:solidFill>
                  <a:srgbClr val="FFFF00"/>
                </a:solidFill>
                <a:effectLst/>
                <a:ea typeface="Times New Roman" panose="02020603050405020304" pitchFamily="18" charset="0"/>
                <a:cs typeface="Times New Roman" panose="02020603050405020304" pitchFamily="18" charset="0"/>
              </a:rPr>
              <a:t>having one's emotions, impulses, or desires under control, </a:t>
            </a:r>
            <a:r>
              <a:rPr lang="en-US" i="1" dirty="0">
                <a:solidFill>
                  <a:srgbClr val="FFFF00"/>
                </a:solidFill>
                <a:effectLst/>
                <a:ea typeface="Times New Roman" panose="02020603050405020304" pitchFamily="18" charset="0"/>
                <a:cs typeface="Times New Roman" panose="02020603050405020304" pitchFamily="18" charset="0"/>
              </a:rPr>
              <a:t>self-controlled, disciplined</a:t>
            </a:r>
            <a:r>
              <a:rPr lang="en-US" i="1" dirty="0">
                <a:effectLst/>
                <a:ea typeface="Times New Roman" panose="02020603050405020304" pitchFamily="18" charset="0"/>
                <a:cs typeface="Times New Roman" panose="02020603050405020304" pitchFamily="18" charset="0"/>
              </a:rPr>
              <a:t>…” – Bauer-Danker-Arndt-Gingrich.</a:t>
            </a:r>
            <a:endParaRPr lang="en-US" dirty="0">
              <a:effectLst/>
              <a:ea typeface="Times New Roman" panose="02020603050405020304" pitchFamily="18" charset="0"/>
              <a:cs typeface="Times New Roman" panose="02020603050405020304" pitchFamily="18" charset="0"/>
            </a:endParaRPr>
          </a:p>
          <a:p>
            <a:pPr marL="0" marR="0" indent="274320" algn="just">
              <a:spcBef>
                <a:spcPts val="0"/>
              </a:spcBef>
              <a:spcAft>
                <a:spcPts val="0"/>
              </a:spcAft>
              <a:tabLst>
                <a:tab pos="457200" algn="l"/>
                <a:tab pos="914400" algn="l"/>
                <a:tab pos="1371600" algn="l"/>
                <a:tab pos="3246120" algn="ctr"/>
              </a:tabLst>
            </a:pPr>
            <a:r>
              <a:rPr lang="en-US" i="1" dirty="0">
                <a:effectLst/>
                <a:ea typeface="Times New Roman" panose="02020603050405020304" pitchFamily="18" charset="0"/>
                <a:cs typeface="Times New Roman" panose="02020603050405020304" pitchFamily="18" charset="0"/>
              </a:rPr>
              <a:t>“…</a:t>
            </a:r>
            <a:r>
              <a:rPr lang="en-US" dirty="0">
                <a:effectLst/>
                <a:ea typeface="Times New Roman" panose="02020603050405020304" pitchFamily="18" charset="0"/>
                <a:cs typeface="Times New Roman" panose="02020603050405020304" pitchFamily="18" charset="0"/>
              </a:rPr>
              <a:t>2. having power over, possessed of (a thing) … 3. </a:t>
            </a:r>
            <a:r>
              <a:rPr lang="en-US" dirty="0">
                <a:solidFill>
                  <a:srgbClr val="FFFF00"/>
                </a:solidFill>
                <a:effectLst/>
                <a:ea typeface="Times New Roman" panose="02020603050405020304" pitchFamily="18" charset="0"/>
                <a:cs typeface="Times New Roman" panose="02020603050405020304" pitchFamily="18" charset="0"/>
              </a:rPr>
              <a:t>mastering, controlling, curbing, restraining: … controlling oneself, temperate, continent</a:t>
            </a:r>
            <a:r>
              <a:rPr lang="en-US" dirty="0">
                <a:effectLst/>
                <a:ea typeface="Times New Roman" panose="02020603050405020304" pitchFamily="18" charset="0"/>
                <a:cs typeface="Times New Roman" panose="02020603050405020304" pitchFamily="18" charset="0"/>
              </a:rPr>
              <a:t>…” – Grimm-Wilke-Thayer.</a:t>
            </a:r>
          </a:p>
        </p:txBody>
      </p:sp>
    </p:spTree>
    <p:extLst>
      <p:ext uri="{BB962C8B-B14F-4D97-AF65-F5344CB8AC3E}">
        <p14:creationId xmlns:p14="http://schemas.microsoft.com/office/powerpoint/2010/main" val="44609559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Qualifications – Titus 1</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165623"/>
            <a:ext cx="102108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t>Blameless – v6</a:t>
            </a:r>
          </a:p>
          <a:p>
            <a:r>
              <a:rPr lang="en-US" dirty="0"/>
              <a:t>Husband of one wife - v6</a:t>
            </a:r>
          </a:p>
          <a:p>
            <a:r>
              <a:rPr lang="en-US" dirty="0"/>
              <a:t>Having faithful children not accused of dissipation or insubordination – v6</a:t>
            </a:r>
          </a:p>
          <a:p>
            <a:r>
              <a:rPr lang="en-US" dirty="0"/>
              <a:t>Not self-willed – v7; Not quick-tempered – v7</a:t>
            </a:r>
          </a:p>
          <a:p>
            <a:r>
              <a:rPr lang="en-US" dirty="0"/>
              <a:t>Not given to wine – v7; Not violent – v7</a:t>
            </a:r>
          </a:p>
          <a:p>
            <a:r>
              <a:rPr lang="en-US" dirty="0"/>
              <a:t>Not greedy for money – v7; Hospitable – v8</a:t>
            </a:r>
          </a:p>
          <a:p>
            <a:r>
              <a:rPr lang="en-US" dirty="0"/>
              <a:t>Lover of what is good – v8</a:t>
            </a:r>
          </a:p>
          <a:p>
            <a:r>
              <a:rPr lang="en-US" dirty="0"/>
              <a:t>Sober-minded – v8; Just – v8; </a:t>
            </a:r>
          </a:p>
          <a:p>
            <a:r>
              <a:rPr lang="en-US" dirty="0"/>
              <a:t>Holy – v8; Self-controlled – v8 </a:t>
            </a:r>
          </a:p>
          <a:p>
            <a:r>
              <a:rPr lang="en-US" dirty="0"/>
              <a:t>Holding fast the faithful word … able, by sound doctrine, both to exhort and convict those who contradict – v9</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399804160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5" name="Rectangle 2">
            <a:extLst>
              <a:ext uri="{FF2B5EF4-FFF2-40B4-BE49-F238E27FC236}">
                <a16:creationId xmlns:a16="http://schemas.microsoft.com/office/drawing/2014/main" id="{0E8B09C7-0EF6-E817-3615-96FCCB448B93}"/>
              </a:ext>
            </a:extLst>
          </p:cNvPr>
          <p:cNvSpPr txBox="1">
            <a:spLocks noChangeArrowheads="1"/>
          </p:cNvSpPr>
          <p:nvPr/>
        </p:nvSpPr>
        <p:spPr bwMode="auto">
          <a:xfrm>
            <a:off x="1300629" y="457200"/>
            <a:ext cx="9590741"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Holding Fast the Faithful Word</a:t>
            </a:r>
          </a:p>
        </p:txBody>
      </p:sp>
      <p:sp>
        <p:nvSpPr>
          <p:cNvPr id="6" name="Rectangle 3">
            <a:extLst>
              <a:ext uri="{FF2B5EF4-FFF2-40B4-BE49-F238E27FC236}">
                <a16:creationId xmlns:a16="http://schemas.microsoft.com/office/drawing/2014/main" id="{E4B770F3-EF3B-9813-1F2C-6F054C283B67}"/>
              </a:ext>
            </a:extLst>
          </p:cNvPr>
          <p:cNvSpPr txBox="1">
            <a:spLocks noChangeArrowheads="1"/>
          </p:cNvSpPr>
          <p:nvPr/>
        </p:nvSpPr>
        <p:spPr bwMode="auto">
          <a:xfrm>
            <a:off x="1066800" y="1143000"/>
            <a:ext cx="99822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b="0" i="1" dirty="0">
                <a:solidFill>
                  <a:schemeClr val="accent1"/>
                </a:solidFill>
                <a:effectLst/>
                <a:ea typeface="Times New Roman" panose="02020603050405020304" pitchFamily="18" charset="0"/>
                <a:cs typeface="Times New Roman" panose="02020603050405020304" pitchFamily="18" charset="0"/>
              </a:rPr>
              <a:t>“Hold fast”</a:t>
            </a:r>
            <a:endParaRPr lang="en-US" b="0" dirty="0">
              <a:solidFill>
                <a:schemeClr val="accent1"/>
              </a:solidFill>
              <a:effectLst/>
              <a:ea typeface="Times New Roman" panose="02020603050405020304" pitchFamily="18" charset="0"/>
              <a:cs typeface="Times New Roman" panose="02020603050405020304" pitchFamily="18" charset="0"/>
            </a:endParaRP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2 Timothy 1:13 – Hold fast the pattern of sound words</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2 Thessalonians 2:15 – stand fast and hold the </a:t>
            </a:r>
            <a:r>
              <a:rPr lang="en-US" b="0">
                <a:solidFill>
                  <a:schemeClr val="tx1"/>
                </a:solidFill>
                <a:effectLst/>
                <a:ea typeface="Times New Roman" panose="02020603050405020304" pitchFamily="18" charset="0"/>
                <a:cs typeface="Times New Roman" panose="02020603050405020304" pitchFamily="18" charset="0"/>
              </a:rPr>
              <a:t>traditions </a:t>
            </a:r>
          </a:p>
          <a:p>
            <a:pPr marL="0" marR="0" indent="274320" algn="just">
              <a:spcBef>
                <a:spcPts val="0"/>
              </a:spcBef>
              <a:spcAft>
                <a:spcPts val="0"/>
              </a:spcAft>
              <a:tabLst>
                <a:tab pos="457200" algn="l"/>
                <a:tab pos="914400" algn="l"/>
                <a:tab pos="1371600" algn="l"/>
                <a:tab pos="3246120" algn="ctr"/>
              </a:tabLst>
            </a:pPr>
            <a:r>
              <a:rPr lang="en-US" b="0" i="1">
                <a:solidFill>
                  <a:schemeClr val="accent1"/>
                </a:solidFill>
                <a:effectLst/>
                <a:ea typeface="Times New Roman" panose="02020603050405020304" pitchFamily="18" charset="0"/>
                <a:cs typeface="Times New Roman" panose="02020603050405020304" pitchFamily="18" charset="0"/>
              </a:rPr>
              <a:t>“</a:t>
            </a:r>
            <a:r>
              <a:rPr lang="en-US" b="0" i="1" dirty="0">
                <a:solidFill>
                  <a:schemeClr val="accent1"/>
                </a:solidFill>
                <a:effectLst/>
                <a:ea typeface="Times New Roman" panose="02020603050405020304" pitchFamily="18" charset="0"/>
                <a:cs typeface="Times New Roman" panose="02020603050405020304" pitchFamily="18" charset="0"/>
              </a:rPr>
              <a:t>Faithful word”</a:t>
            </a:r>
            <a:endParaRPr lang="en-US" b="0" dirty="0">
              <a:solidFill>
                <a:schemeClr val="accent1"/>
              </a:solidFill>
              <a:effectLst/>
              <a:ea typeface="Times New Roman" panose="02020603050405020304" pitchFamily="18" charset="0"/>
              <a:cs typeface="Times New Roman" panose="02020603050405020304" pitchFamily="18" charset="0"/>
            </a:endParaRP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Revelation 19:9 – These are the true sayings of God.</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Revelation 21:5; 22:6 – these words are true and faithful.</a:t>
            </a:r>
          </a:p>
          <a:p>
            <a:pPr marL="0" marR="0" indent="274320" algn="just">
              <a:spcBef>
                <a:spcPts val="0"/>
              </a:spcBef>
              <a:spcAft>
                <a:spcPts val="0"/>
              </a:spcAft>
              <a:tabLst>
                <a:tab pos="457200" algn="l"/>
                <a:tab pos="914400" algn="l"/>
                <a:tab pos="1371600" algn="l"/>
                <a:tab pos="3246120" algn="ctr"/>
              </a:tabLst>
            </a:pPr>
            <a:r>
              <a:rPr lang="en-US" b="0" i="1" dirty="0">
                <a:solidFill>
                  <a:schemeClr val="accent1"/>
                </a:solidFill>
                <a:effectLst/>
                <a:ea typeface="Times New Roman" panose="02020603050405020304" pitchFamily="18" charset="0"/>
                <a:cs typeface="Times New Roman" panose="02020603050405020304" pitchFamily="18" charset="0"/>
              </a:rPr>
              <a:t>“Sound doctrine”</a:t>
            </a:r>
            <a:endParaRPr lang="en-US" b="0" dirty="0">
              <a:solidFill>
                <a:schemeClr val="accent1"/>
              </a:solidFill>
              <a:effectLst/>
              <a:ea typeface="Times New Roman" panose="02020603050405020304" pitchFamily="18" charset="0"/>
              <a:cs typeface="Times New Roman" panose="02020603050405020304" pitchFamily="18" charset="0"/>
            </a:endParaRP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1 Timothy 1:10 – contrary to sound doctrine</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1 Timothy 6:3 – wholesome words, even the words of our Lord Jesus Christ, and doctrine which accords with godliness, </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2 Timothy 1:13 – Hold fast the pattern of sound words </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Titus 2:1 – speak the things proper for sound doctrine </a:t>
            </a:r>
          </a:p>
        </p:txBody>
      </p:sp>
    </p:spTree>
    <p:extLst>
      <p:ext uri="{BB962C8B-B14F-4D97-AF65-F5344CB8AC3E}">
        <p14:creationId xmlns:p14="http://schemas.microsoft.com/office/powerpoint/2010/main" val="277686709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6FDD4F1-2E25-4F2A-8E07-0DBEBEBA9C7F}"/>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5" name="Rectangle 2">
            <a:extLst>
              <a:ext uri="{FF2B5EF4-FFF2-40B4-BE49-F238E27FC236}">
                <a16:creationId xmlns:a16="http://schemas.microsoft.com/office/drawing/2014/main" id="{0E8B09C7-0EF6-E817-3615-96FCCB448B93}"/>
              </a:ext>
            </a:extLst>
          </p:cNvPr>
          <p:cNvSpPr txBox="1">
            <a:spLocks noChangeArrowheads="1"/>
          </p:cNvSpPr>
          <p:nvPr/>
        </p:nvSpPr>
        <p:spPr bwMode="auto">
          <a:xfrm>
            <a:off x="1300629" y="457200"/>
            <a:ext cx="9590741" cy="685800"/>
          </a:xfrm>
          <a:prstGeom prst="rect">
            <a:avLst/>
          </a:prstGeom>
          <a:noFill/>
          <a:ln w="9525">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a:t>Holding </a:t>
            </a:r>
            <a:r>
              <a:rPr lang="en-US" sz="2800" b="1" dirty="0"/>
              <a:t>Fast the Faithful Word</a:t>
            </a:r>
          </a:p>
        </p:txBody>
      </p:sp>
      <p:sp>
        <p:nvSpPr>
          <p:cNvPr id="6" name="Rectangle 3">
            <a:extLst>
              <a:ext uri="{FF2B5EF4-FFF2-40B4-BE49-F238E27FC236}">
                <a16:creationId xmlns:a16="http://schemas.microsoft.com/office/drawing/2014/main" id="{E4B770F3-EF3B-9813-1F2C-6F054C283B67}"/>
              </a:ext>
            </a:extLst>
          </p:cNvPr>
          <p:cNvSpPr txBox="1">
            <a:spLocks noChangeArrowheads="1"/>
          </p:cNvSpPr>
          <p:nvPr/>
        </p:nvSpPr>
        <p:spPr bwMode="auto">
          <a:xfrm>
            <a:off x="1066800" y="1143000"/>
            <a:ext cx="9982200" cy="560153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b="0" i="1" dirty="0">
                <a:solidFill>
                  <a:schemeClr val="tx1"/>
                </a:solidFill>
                <a:effectLst/>
                <a:ea typeface="Times New Roman" panose="02020603050405020304" pitchFamily="18" charset="0"/>
                <a:cs typeface="Times New Roman" panose="02020603050405020304" pitchFamily="18" charset="0"/>
              </a:rPr>
              <a:t>“</a:t>
            </a:r>
            <a:r>
              <a:rPr lang="en-US" b="0" i="1" dirty="0">
                <a:solidFill>
                  <a:schemeClr val="accent1"/>
                </a:solidFill>
                <a:effectLst/>
                <a:ea typeface="Times New Roman" panose="02020603050405020304" pitchFamily="18" charset="0"/>
                <a:cs typeface="Times New Roman" panose="02020603050405020304" pitchFamily="18" charset="0"/>
              </a:rPr>
              <a:t>Exhort</a:t>
            </a:r>
            <a:r>
              <a:rPr lang="en-US" b="0" i="1" dirty="0">
                <a:solidFill>
                  <a:schemeClr val="tx1"/>
                </a:solidFill>
                <a:effectLst/>
                <a:ea typeface="Times New Roman" panose="02020603050405020304" pitchFamily="18" charset="0"/>
                <a:cs typeface="Times New Roman" panose="02020603050405020304" pitchFamily="18" charset="0"/>
              </a:rPr>
              <a:t>”</a:t>
            </a:r>
            <a:endParaRPr lang="en-US" b="0" dirty="0">
              <a:solidFill>
                <a:schemeClr val="tx1"/>
              </a:solidFill>
              <a:effectLst/>
              <a:ea typeface="Times New Roman" panose="02020603050405020304" pitchFamily="18" charset="0"/>
              <a:cs typeface="Times New Roman" panose="02020603050405020304" pitchFamily="18" charset="0"/>
            </a:endParaRP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Hebrews 13:22 – bear with the word of exhortation</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1 Thessalonians 5:11 – Therefore </a:t>
            </a:r>
            <a:r>
              <a:rPr lang="en-US" b="0" i="1" dirty="0">
                <a:solidFill>
                  <a:schemeClr val="tx1"/>
                </a:solidFill>
                <a:effectLst/>
                <a:ea typeface="Times New Roman" panose="02020603050405020304" pitchFamily="18" charset="0"/>
                <a:cs typeface="Times New Roman" panose="02020603050405020304" pitchFamily="18" charset="0"/>
              </a:rPr>
              <a:t>comfort</a:t>
            </a:r>
            <a:r>
              <a:rPr lang="en-US" b="0" dirty="0">
                <a:solidFill>
                  <a:schemeClr val="tx1"/>
                </a:solidFill>
                <a:effectLst/>
                <a:ea typeface="Times New Roman" panose="02020603050405020304" pitchFamily="18" charset="0"/>
                <a:cs typeface="Times New Roman" panose="02020603050405020304" pitchFamily="18" charset="0"/>
              </a:rPr>
              <a:t> each other and edify one another, just as you also are doing. </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1 Timothy 5:1 – Do not rebuke an older man, but </a:t>
            </a:r>
            <a:r>
              <a:rPr lang="en-US" b="0" i="1" dirty="0">
                <a:solidFill>
                  <a:schemeClr val="tx1"/>
                </a:solidFill>
                <a:effectLst/>
                <a:ea typeface="Times New Roman" panose="02020603050405020304" pitchFamily="18" charset="0"/>
                <a:cs typeface="Times New Roman" panose="02020603050405020304" pitchFamily="18" charset="0"/>
              </a:rPr>
              <a:t>exhort</a:t>
            </a:r>
            <a:r>
              <a:rPr lang="en-US" b="0" dirty="0">
                <a:solidFill>
                  <a:schemeClr val="tx1"/>
                </a:solidFill>
                <a:effectLst/>
                <a:ea typeface="Times New Roman" panose="02020603050405020304" pitchFamily="18" charset="0"/>
                <a:cs typeface="Times New Roman" panose="02020603050405020304" pitchFamily="18" charset="0"/>
              </a:rPr>
              <a:t> him as a father, younger men as brothers, </a:t>
            </a:r>
          </a:p>
          <a:p>
            <a:pPr marL="0" marR="0" indent="274320" algn="just">
              <a:spcBef>
                <a:spcPts val="0"/>
              </a:spcBef>
              <a:spcAft>
                <a:spcPts val="0"/>
              </a:spcAft>
              <a:tabLst>
                <a:tab pos="457200" algn="l"/>
                <a:tab pos="914400" algn="l"/>
                <a:tab pos="1371600" algn="l"/>
                <a:tab pos="3246120" algn="ctr"/>
              </a:tabLst>
            </a:pPr>
            <a:r>
              <a:rPr lang="en-US" b="0" i="1" dirty="0">
                <a:solidFill>
                  <a:schemeClr val="tx1"/>
                </a:solidFill>
                <a:effectLst/>
                <a:ea typeface="Times New Roman" panose="02020603050405020304" pitchFamily="18" charset="0"/>
                <a:cs typeface="Times New Roman" panose="02020603050405020304" pitchFamily="18" charset="0"/>
              </a:rPr>
              <a:t>“</a:t>
            </a:r>
            <a:r>
              <a:rPr lang="en-US" b="0" i="1" dirty="0">
                <a:solidFill>
                  <a:schemeClr val="accent1"/>
                </a:solidFill>
                <a:effectLst/>
                <a:ea typeface="Times New Roman" panose="02020603050405020304" pitchFamily="18" charset="0"/>
                <a:cs typeface="Times New Roman" panose="02020603050405020304" pitchFamily="18" charset="0"/>
              </a:rPr>
              <a:t>Convict</a:t>
            </a:r>
            <a:r>
              <a:rPr lang="en-US" b="0" i="1" dirty="0">
                <a:solidFill>
                  <a:schemeClr val="tx1"/>
                </a:solidFill>
                <a:effectLst/>
                <a:ea typeface="Times New Roman" panose="02020603050405020304" pitchFamily="18" charset="0"/>
                <a:cs typeface="Times New Roman" panose="02020603050405020304" pitchFamily="18" charset="0"/>
              </a:rPr>
              <a:t>”</a:t>
            </a:r>
            <a:endParaRPr lang="en-US" b="0" dirty="0">
              <a:solidFill>
                <a:schemeClr val="tx1"/>
              </a:solidFill>
              <a:effectLst/>
              <a:ea typeface="Times New Roman" panose="02020603050405020304" pitchFamily="18" charset="0"/>
              <a:cs typeface="Times New Roman" panose="02020603050405020304" pitchFamily="18" charset="0"/>
            </a:endParaRP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Matthew 18:15 – tell him his fault </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Luke 3:19 – rebuked concerning all the evils Herod had done</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John 3:20 – lest his deeds should be exposed. </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John 16:8 – convict the world of sin/righteousness/judgment</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James 2:9 – convicted by the law as transgressors. </a:t>
            </a:r>
          </a:p>
          <a:p>
            <a:pPr marL="0" marR="0" indent="274320" algn="just">
              <a:spcBef>
                <a:spcPts val="0"/>
              </a:spcBef>
              <a:spcAft>
                <a:spcPts val="0"/>
              </a:spcAft>
              <a:tabLst>
                <a:tab pos="457200" algn="l"/>
                <a:tab pos="914400" algn="l"/>
                <a:tab pos="1371600" algn="l"/>
                <a:tab pos="3246120" algn="ctr"/>
              </a:tabLst>
            </a:pPr>
            <a:r>
              <a:rPr lang="en-US" b="0" dirty="0">
                <a:solidFill>
                  <a:schemeClr val="tx1"/>
                </a:solidFill>
                <a:effectLst/>
                <a:ea typeface="Times New Roman" panose="02020603050405020304" pitchFamily="18" charset="0"/>
                <a:cs typeface="Times New Roman" panose="02020603050405020304" pitchFamily="18" charset="0"/>
              </a:rPr>
              <a:t>Ephesians 5:11 – unfruitful works of darkness, expose them. </a:t>
            </a:r>
          </a:p>
        </p:txBody>
      </p:sp>
    </p:spTree>
    <p:extLst>
      <p:ext uri="{BB962C8B-B14F-4D97-AF65-F5344CB8AC3E}">
        <p14:creationId xmlns:p14="http://schemas.microsoft.com/office/powerpoint/2010/main" val="86629761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False Teachers – 1:10-16</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32215"/>
            <a:ext cx="10439400" cy="441659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l">
              <a:spcBef>
                <a:spcPts val="600"/>
              </a:spcBef>
              <a:spcAft>
                <a:spcPts val="0"/>
              </a:spcAft>
              <a:tabLst>
                <a:tab pos="457200" algn="l"/>
                <a:tab pos="914400" algn="l"/>
                <a:tab pos="1371600" algn="l"/>
                <a:tab pos="3246120" algn="ctr"/>
              </a:tabLst>
            </a:pPr>
            <a:r>
              <a:rPr lang="en-US" b="1" dirty="0">
                <a:effectLst/>
              </a:rPr>
              <a:t>They are rebellious and teach things they should not</a:t>
            </a:r>
          </a:p>
          <a:p>
            <a:pPr marL="274320" marR="0" indent="-274320" algn="l">
              <a:spcBef>
                <a:spcPts val="600"/>
              </a:spcBef>
              <a:spcAft>
                <a:spcPts val="0"/>
              </a:spcAft>
              <a:tabLst>
                <a:tab pos="457200" algn="l"/>
                <a:tab pos="914400" algn="l"/>
                <a:tab pos="1371600" algn="l"/>
                <a:tab pos="3246120" algn="ctr"/>
              </a:tabLst>
            </a:pPr>
            <a:r>
              <a:rPr lang="en-US" b="1" dirty="0">
                <a:effectLst/>
              </a:rPr>
              <a:t>They lead others astray (evil influence)</a:t>
            </a:r>
          </a:p>
          <a:p>
            <a:pPr marL="274320" marR="0" indent="-274320" algn="l">
              <a:spcBef>
                <a:spcPts val="600"/>
              </a:spcBef>
              <a:spcAft>
                <a:spcPts val="0"/>
              </a:spcAft>
              <a:tabLst>
                <a:tab pos="457200" algn="l"/>
                <a:tab pos="914400" algn="l"/>
                <a:tab pos="1371600" algn="l"/>
                <a:tab pos="3246120" algn="ctr"/>
              </a:tabLst>
            </a:pPr>
            <a:r>
              <a:rPr lang="en-US" b="1" dirty="0">
                <a:effectLst/>
              </a:rPr>
              <a:t>They often use deceit and lies</a:t>
            </a:r>
          </a:p>
          <a:p>
            <a:pPr marL="274320" marR="0" indent="-274320" algn="l">
              <a:spcBef>
                <a:spcPts val="600"/>
              </a:spcBef>
              <a:spcAft>
                <a:spcPts val="0"/>
              </a:spcAft>
              <a:tabLst>
                <a:tab pos="457200" algn="l"/>
                <a:tab pos="914400" algn="l"/>
                <a:tab pos="1371600" algn="l"/>
                <a:tab pos="3246120" algn="ctr"/>
              </a:tabLst>
            </a:pPr>
            <a:r>
              <a:rPr lang="en-US" b="1" dirty="0">
                <a:effectLst/>
              </a:rPr>
              <a:t>They often have ulterior motives (personal gain)</a:t>
            </a:r>
          </a:p>
          <a:p>
            <a:pPr marL="274320" marR="0" indent="-274320" algn="l">
              <a:spcBef>
                <a:spcPts val="600"/>
              </a:spcBef>
              <a:spcAft>
                <a:spcPts val="0"/>
              </a:spcAft>
              <a:tabLst>
                <a:tab pos="457200" algn="l"/>
                <a:tab pos="914400" algn="l"/>
                <a:tab pos="1371600" algn="l"/>
                <a:tab pos="3246120" algn="ctr"/>
              </a:tabLst>
            </a:pPr>
            <a:r>
              <a:rPr lang="en-US" b="1" dirty="0">
                <a:effectLst/>
              </a:rPr>
              <a:t>They should be rebuked, even sharply</a:t>
            </a:r>
          </a:p>
          <a:p>
            <a:pPr marL="274320" marR="0" indent="-274320" algn="l">
              <a:spcBef>
                <a:spcPts val="600"/>
              </a:spcBef>
              <a:spcAft>
                <a:spcPts val="0"/>
              </a:spcAft>
              <a:tabLst>
                <a:tab pos="457200" algn="l"/>
                <a:tab pos="914400" algn="l"/>
                <a:tab pos="1371600" algn="l"/>
                <a:tab pos="3246120" algn="ctr"/>
              </a:tabLst>
            </a:pPr>
            <a:r>
              <a:rPr lang="en-US" b="1" dirty="0">
                <a:effectLst/>
              </a:rPr>
              <a:t>They turn from the truth teaching fables and commandments of men</a:t>
            </a:r>
          </a:p>
          <a:p>
            <a:pPr marL="274320" marR="0" indent="-274320" algn="l">
              <a:spcBef>
                <a:spcPts val="600"/>
              </a:spcBef>
              <a:spcAft>
                <a:spcPts val="0"/>
              </a:spcAft>
              <a:tabLst>
                <a:tab pos="457200" algn="l"/>
                <a:tab pos="914400" algn="l"/>
                <a:tab pos="1371600" algn="l"/>
                <a:tab pos="3246120" algn="ctr"/>
              </a:tabLst>
            </a:pPr>
            <a:r>
              <a:rPr lang="en-US" b="1" dirty="0">
                <a:effectLst/>
              </a:rPr>
              <a:t>Their mind and conscience are defiled</a:t>
            </a:r>
          </a:p>
          <a:p>
            <a:pPr marL="274320" marR="0" indent="-274320" algn="l">
              <a:spcBef>
                <a:spcPts val="600"/>
              </a:spcBef>
              <a:spcAft>
                <a:spcPts val="0"/>
              </a:spcAft>
              <a:tabLst>
                <a:tab pos="457200" algn="l"/>
                <a:tab pos="914400" algn="l"/>
                <a:tab pos="1371600" algn="l"/>
                <a:tab pos="3246120" algn="ctr"/>
              </a:tabLst>
            </a:pPr>
            <a:r>
              <a:rPr lang="en-US" b="1" dirty="0">
                <a:effectLst/>
              </a:rPr>
              <a:t>They profess to know God but deny Him by their works</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91228349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Special Groups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32215"/>
            <a:ext cx="10439400" cy="307776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1200"/>
              </a:spcBef>
              <a:spcAft>
                <a:spcPts val="0"/>
              </a:spcAft>
              <a:tabLst>
                <a:tab pos="457200" algn="l"/>
                <a:tab pos="914400" algn="l"/>
                <a:tab pos="1371600" algn="l"/>
                <a:tab pos="3246120" algn="ctr"/>
              </a:tabLst>
            </a:pPr>
            <a:r>
              <a:rPr lang="en-US" sz="3200" b="1" dirty="0">
                <a:effectLst/>
              </a:rPr>
              <a:t>Older Men (2:2)</a:t>
            </a:r>
          </a:p>
          <a:p>
            <a:pPr marR="0">
              <a:spcBef>
                <a:spcPts val="1200"/>
              </a:spcBef>
              <a:spcAft>
                <a:spcPts val="0"/>
              </a:spcAft>
              <a:tabLst>
                <a:tab pos="457200" algn="l"/>
                <a:tab pos="914400" algn="l"/>
                <a:tab pos="1371600" algn="l"/>
                <a:tab pos="3246120" algn="ctr"/>
              </a:tabLst>
            </a:pPr>
            <a:r>
              <a:rPr lang="en-US" sz="3200" b="1" dirty="0">
                <a:effectLst/>
              </a:rPr>
              <a:t>Older Women (2:3)</a:t>
            </a:r>
          </a:p>
          <a:p>
            <a:pPr marR="0">
              <a:spcBef>
                <a:spcPts val="1200"/>
              </a:spcBef>
              <a:spcAft>
                <a:spcPts val="0"/>
              </a:spcAft>
              <a:tabLst>
                <a:tab pos="457200" algn="l"/>
                <a:tab pos="914400" algn="l"/>
                <a:tab pos="1371600" algn="l"/>
                <a:tab pos="3246120" algn="ctr"/>
              </a:tabLst>
            </a:pPr>
            <a:r>
              <a:rPr lang="en-US" sz="3200" dirty="0"/>
              <a:t>Younger Women (2:4,5)</a:t>
            </a:r>
          </a:p>
          <a:p>
            <a:pPr marR="0">
              <a:spcBef>
                <a:spcPts val="1200"/>
              </a:spcBef>
              <a:spcAft>
                <a:spcPts val="0"/>
              </a:spcAft>
              <a:tabLst>
                <a:tab pos="457200" algn="l"/>
                <a:tab pos="914400" algn="l"/>
                <a:tab pos="1371600" algn="l"/>
                <a:tab pos="3246120" algn="ctr"/>
              </a:tabLst>
            </a:pPr>
            <a:r>
              <a:rPr lang="en-US" sz="3200" b="1" dirty="0">
                <a:effectLst/>
              </a:rPr>
              <a:t>Younger Men (2:6-8)</a:t>
            </a:r>
          </a:p>
          <a:p>
            <a:pPr marR="0">
              <a:spcBef>
                <a:spcPts val="1200"/>
              </a:spcBef>
              <a:spcAft>
                <a:spcPts val="0"/>
              </a:spcAft>
              <a:tabLst>
                <a:tab pos="457200" algn="l"/>
                <a:tab pos="914400" algn="l"/>
                <a:tab pos="1371600" algn="l"/>
                <a:tab pos="3246120" algn="ctr"/>
              </a:tabLst>
            </a:pPr>
            <a:r>
              <a:rPr lang="en-US" sz="3200" dirty="0"/>
              <a:t>Servants (2:9,10)</a:t>
            </a:r>
            <a:endParaRPr lang="en-US" sz="3200" b="1" dirty="0">
              <a:effectLst/>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83748742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Older Men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2005786"/>
            <a:ext cx="6096000" cy="292387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1200"/>
              </a:spcBef>
              <a:spcAft>
                <a:spcPts val="0"/>
              </a:spcAft>
              <a:tabLst>
                <a:tab pos="457200" algn="l"/>
                <a:tab pos="914400" algn="l"/>
                <a:tab pos="1371600" algn="l"/>
                <a:tab pos="3246120" algn="ctr"/>
              </a:tabLst>
            </a:pPr>
            <a:r>
              <a:rPr lang="en-US" sz="3200" dirty="0">
                <a:effectLst/>
                <a:ea typeface="MS Mincho" panose="02020609040205080304" pitchFamily="49" charset="-128"/>
                <a:cs typeface="Times New Roman" panose="02020603050405020304" pitchFamily="18" charset="0"/>
              </a:rPr>
              <a:t>Sober</a:t>
            </a:r>
          </a:p>
          <a:p>
            <a:pPr marR="0">
              <a:spcBef>
                <a:spcPts val="1200"/>
              </a:spcBef>
              <a:spcAft>
                <a:spcPts val="0"/>
              </a:spcAft>
              <a:tabLst>
                <a:tab pos="457200" algn="l"/>
                <a:tab pos="914400" algn="l"/>
                <a:tab pos="1371600" algn="l"/>
                <a:tab pos="3246120" algn="ctr"/>
              </a:tabLst>
            </a:pPr>
            <a:r>
              <a:rPr lang="en-US" sz="3200" dirty="0">
                <a:ea typeface="MS Mincho" panose="02020609040205080304" pitchFamily="49" charset="-128"/>
                <a:cs typeface="Times New Roman" panose="02020603050405020304" pitchFamily="18" charset="0"/>
              </a:rPr>
              <a:t>R</a:t>
            </a:r>
            <a:r>
              <a:rPr lang="en-US" sz="3200" dirty="0">
                <a:effectLst/>
                <a:ea typeface="MS Mincho" panose="02020609040205080304" pitchFamily="49" charset="-128"/>
                <a:cs typeface="Times New Roman" panose="02020603050405020304" pitchFamily="18" charset="0"/>
              </a:rPr>
              <a:t>everent</a:t>
            </a:r>
          </a:p>
          <a:p>
            <a:pPr marR="0">
              <a:spcBef>
                <a:spcPts val="1200"/>
              </a:spcBef>
              <a:spcAft>
                <a:spcPts val="0"/>
              </a:spcAft>
              <a:tabLst>
                <a:tab pos="457200" algn="l"/>
                <a:tab pos="914400" algn="l"/>
                <a:tab pos="1371600" algn="l"/>
                <a:tab pos="3246120" algn="ctr"/>
              </a:tabLst>
            </a:pPr>
            <a:r>
              <a:rPr lang="en-US" sz="3200" dirty="0">
                <a:effectLst/>
                <a:ea typeface="MS Mincho" panose="02020609040205080304" pitchFamily="49" charset="-128"/>
                <a:cs typeface="Times New Roman" panose="02020603050405020304" pitchFamily="18" charset="0"/>
              </a:rPr>
              <a:t> Temperate</a:t>
            </a:r>
          </a:p>
          <a:p>
            <a:pPr marR="0">
              <a:spcBef>
                <a:spcPts val="1200"/>
              </a:spcBef>
              <a:spcAft>
                <a:spcPts val="0"/>
              </a:spcAft>
              <a:tabLst>
                <a:tab pos="457200" algn="l"/>
                <a:tab pos="914400" algn="l"/>
                <a:tab pos="1371600" algn="l"/>
                <a:tab pos="3246120" algn="ctr"/>
              </a:tabLst>
            </a:pPr>
            <a:r>
              <a:rPr lang="en-US" sz="3200" dirty="0">
                <a:ea typeface="MS Mincho" panose="02020609040205080304" pitchFamily="49" charset="-128"/>
                <a:cs typeface="Times New Roman" panose="02020603050405020304" pitchFamily="18" charset="0"/>
              </a:rPr>
              <a:t>S</a:t>
            </a:r>
            <a:r>
              <a:rPr lang="en-US" sz="3200" dirty="0">
                <a:effectLst/>
                <a:ea typeface="MS Mincho" panose="02020609040205080304" pitchFamily="49" charset="-128"/>
                <a:cs typeface="Times New Roman" panose="02020603050405020304" pitchFamily="18" charset="0"/>
              </a:rPr>
              <a:t>ound in faith, in love, </a:t>
            </a:r>
            <a:br>
              <a:rPr lang="en-US" sz="3200" dirty="0">
                <a:effectLst/>
                <a:ea typeface="MS Mincho" panose="02020609040205080304" pitchFamily="49" charset="-128"/>
                <a:cs typeface="Times New Roman" panose="02020603050405020304" pitchFamily="18" charset="0"/>
              </a:rPr>
            </a:br>
            <a:r>
              <a:rPr lang="en-US" sz="3200" dirty="0">
                <a:effectLst/>
                <a:ea typeface="MS Mincho" panose="02020609040205080304" pitchFamily="49" charset="-128"/>
                <a:cs typeface="Times New Roman" panose="02020603050405020304" pitchFamily="18" charset="0"/>
              </a:rPr>
              <a:t>in patience</a:t>
            </a:r>
            <a:endParaRPr lang="en-US" sz="3200" b="1" dirty="0">
              <a:effectLst/>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pic>
        <p:nvPicPr>
          <p:cNvPr id="3" name="Picture 2">
            <a:extLst>
              <a:ext uri="{FF2B5EF4-FFF2-40B4-BE49-F238E27FC236}">
                <a16:creationId xmlns:a16="http://schemas.microsoft.com/office/drawing/2014/main" id="{052DE476-AF02-EA05-1934-5FEDD1AE196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93323" y="2057400"/>
            <a:ext cx="3608077" cy="3886200"/>
          </a:xfrm>
          <a:prstGeom prst="rect">
            <a:avLst/>
          </a:prstGeom>
        </p:spPr>
      </p:pic>
    </p:spTree>
    <p:extLst>
      <p:ext uri="{BB962C8B-B14F-4D97-AF65-F5344CB8AC3E}">
        <p14:creationId xmlns:p14="http://schemas.microsoft.com/office/powerpoint/2010/main" val="426821977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Special Groups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32215"/>
            <a:ext cx="10439400" cy="307776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1200"/>
              </a:spcBef>
              <a:spcAft>
                <a:spcPts val="0"/>
              </a:spcAft>
              <a:tabLst>
                <a:tab pos="457200" algn="l"/>
                <a:tab pos="914400" algn="l"/>
                <a:tab pos="1371600" algn="l"/>
                <a:tab pos="3246120" algn="ctr"/>
              </a:tabLst>
            </a:pPr>
            <a:r>
              <a:rPr lang="en-US" sz="3200" b="1" dirty="0">
                <a:effectLst/>
              </a:rPr>
              <a:t>Older Men (2:2)</a:t>
            </a:r>
          </a:p>
          <a:p>
            <a:pPr marR="0">
              <a:spcBef>
                <a:spcPts val="1200"/>
              </a:spcBef>
              <a:spcAft>
                <a:spcPts val="0"/>
              </a:spcAft>
              <a:tabLst>
                <a:tab pos="457200" algn="l"/>
                <a:tab pos="914400" algn="l"/>
                <a:tab pos="1371600" algn="l"/>
                <a:tab pos="3246120" algn="ctr"/>
              </a:tabLst>
            </a:pPr>
            <a:r>
              <a:rPr lang="en-US" sz="3200" b="1" dirty="0">
                <a:effectLst/>
              </a:rPr>
              <a:t>Older Women (2:3)</a:t>
            </a:r>
          </a:p>
          <a:p>
            <a:pPr marR="0">
              <a:spcBef>
                <a:spcPts val="1200"/>
              </a:spcBef>
              <a:spcAft>
                <a:spcPts val="0"/>
              </a:spcAft>
              <a:tabLst>
                <a:tab pos="457200" algn="l"/>
                <a:tab pos="914400" algn="l"/>
                <a:tab pos="1371600" algn="l"/>
                <a:tab pos="3246120" algn="ctr"/>
              </a:tabLst>
            </a:pPr>
            <a:r>
              <a:rPr lang="en-US" sz="3200" dirty="0"/>
              <a:t>Younger Women (2:4,5)</a:t>
            </a:r>
          </a:p>
          <a:p>
            <a:pPr marR="0">
              <a:spcBef>
                <a:spcPts val="1200"/>
              </a:spcBef>
              <a:spcAft>
                <a:spcPts val="0"/>
              </a:spcAft>
              <a:tabLst>
                <a:tab pos="457200" algn="l"/>
                <a:tab pos="914400" algn="l"/>
                <a:tab pos="1371600" algn="l"/>
                <a:tab pos="3246120" algn="ctr"/>
              </a:tabLst>
            </a:pPr>
            <a:r>
              <a:rPr lang="en-US" sz="3200" b="1" dirty="0">
                <a:effectLst/>
              </a:rPr>
              <a:t>Younger Men (2:6-8)</a:t>
            </a:r>
          </a:p>
          <a:p>
            <a:pPr marR="0">
              <a:spcBef>
                <a:spcPts val="1200"/>
              </a:spcBef>
              <a:spcAft>
                <a:spcPts val="0"/>
              </a:spcAft>
              <a:tabLst>
                <a:tab pos="457200" algn="l"/>
                <a:tab pos="914400" algn="l"/>
                <a:tab pos="1371600" algn="l"/>
                <a:tab pos="3246120" algn="ctr"/>
              </a:tabLst>
            </a:pPr>
            <a:r>
              <a:rPr lang="en-US" sz="3200" dirty="0"/>
              <a:t>Servants (2:9,10)</a:t>
            </a:r>
            <a:endParaRPr lang="en-US" sz="3200" b="1" dirty="0">
              <a:effectLst/>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422263996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Older Women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2005786"/>
            <a:ext cx="6096000" cy="292387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1200"/>
              </a:spcBef>
              <a:spcAft>
                <a:spcPts val="0"/>
              </a:spcAft>
              <a:tabLst>
                <a:tab pos="457200" algn="l"/>
                <a:tab pos="914400" algn="l"/>
                <a:tab pos="1371600" algn="l"/>
                <a:tab pos="3246120" algn="ctr"/>
              </a:tabLst>
            </a:pPr>
            <a:r>
              <a:rPr lang="en-US" sz="3200" dirty="0">
                <a:effectLst/>
                <a:ea typeface="Times New Roman" panose="02020603050405020304" pitchFamily="18" charset="0"/>
                <a:cs typeface="Times New Roman" panose="02020603050405020304" pitchFamily="18" charset="0"/>
              </a:rPr>
              <a:t>Reverent in demeanor</a:t>
            </a:r>
          </a:p>
          <a:p>
            <a:pPr marR="0">
              <a:spcBef>
                <a:spcPts val="1200"/>
              </a:spcBef>
              <a:spcAft>
                <a:spcPts val="0"/>
              </a:spcAft>
              <a:tabLst>
                <a:tab pos="457200" algn="l"/>
                <a:tab pos="914400" algn="l"/>
                <a:tab pos="1371600" algn="l"/>
                <a:tab pos="3246120" algn="ctr"/>
              </a:tabLst>
            </a:pPr>
            <a:r>
              <a:rPr lang="en-US" sz="3200" dirty="0">
                <a:ea typeface="Times New Roman" panose="02020603050405020304" pitchFamily="18" charset="0"/>
                <a:cs typeface="Times New Roman" panose="02020603050405020304" pitchFamily="18" charset="0"/>
              </a:rPr>
              <a:t>N</a:t>
            </a:r>
            <a:r>
              <a:rPr lang="en-US" sz="3200" dirty="0">
                <a:effectLst/>
                <a:ea typeface="Times New Roman" panose="02020603050405020304" pitchFamily="18" charset="0"/>
                <a:cs typeface="Times New Roman" panose="02020603050405020304" pitchFamily="18" charset="0"/>
              </a:rPr>
              <a:t>ot slanderers </a:t>
            </a:r>
          </a:p>
          <a:p>
            <a:pPr marR="0">
              <a:spcBef>
                <a:spcPts val="1200"/>
              </a:spcBef>
              <a:spcAft>
                <a:spcPts val="0"/>
              </a:spcAft>
              <a:tabLst>
                <a:tab pos="457200" algn="l"/>
                <a:tab pos="914400" algn="l"/>
                <a:tab pos="1371600" algn="l"/>
                <a:tab pos="3246120" algn="ctr"/>
              </a:tabLst>
            </a:pPr>
            <a:r>
              <a:rPr lang="en-US" sz="3200" dirty="0">
                <a:ea typeface="Times New Roman" panose="02020603050405020304" pitchFamily="18" charset="0"/>
                <a:cs typeface="Times New Roman" panose="02020603050405020304" pitchFamily="18" charset="0"/>
              </a:rPr>
              <a:t>N</a:t>
            </a:r>
            <a:r>
              <a:rPr lang="en-US" sz="3200" dirty="0">
                <a:effectLst/>
                <a:ea typeface="Times New Roman" panose="02020603050405020304" pitchFamily="18" charset="0"/>
                <a:cs typeface="Times New Roman" panose="02020603050405020304" pitchFamily="18" charset="0"/>
              </a:rPr>
              <a:t>or enslaved to much wine</a:t>
            </a:r>
          </a:p>
          <a:p>
            <a:pPr marR="0">
              <a:spcBef>
                <a:spcPts val="1200"/>
              </a:spcBef>
              <a:spcAft>
                <a:spcPts val="0"/>
              </a:spcAft>
              <a:tabLst>
                <a:tab pos="457200" algn="l"/>
                <a:tab pos="914400" algn="l"/>
                <a:tab pos="1371600" algn="l"/>
                <a:tab pos="3246120" algn="ctr"/>
              </a:tabLst>
            </a:pPr>
            <a:r>
              <a:rPr lang="en-US" sz="3200" dirty="0">
                <a:ea typeface="Times New Roman" panose="02020603050405020304" pitchFamily="18" charset="0"/>
                <a:cs typeface="Times New Roman" panose="02020603050405020304" pitchFamily="18" charset="0"/>
              </a:rPr>
              <a:t>T</a:t>
            </a:r>
            <a:r>
              <a:rPr lang="en-US" sz="3200" dirty="0">
                <a:effectLst/>
                <a:ea typeface="Times New Roman" panose="02020603050405020304" pitchFamily="18" charset="0"/>
                <a:cs typeface="Times New Roman" panose="02020603050405020304" pitchFamily="18" charset="0"/>
              </a:rPr>
              <a:t>eachers of that which is good</a:t>
            </a:r>
            <a:br>
              <a:rPr lang="en-US" sz="3200" dirty="0">
                <a:effectLst/>
                <a:ea typeface="Times New Roman" panose="02020603050405020304" pitchFamily="18" charset="0"/>
                <a:cs typeface="Times New Roman" panose="02020603050405020304" pitchFamily="18" charset="0"/>
              </a:rPr>
            </a:br>
            <a:r>
              <a:rPr lang="en-US" sz="3200" dirty="0">
                <a:effectLst/>
                <a:ea typeface="Times New Roman" panose="02020603050405020304" pitchFamily="18" charset="0"/>
                <a:cs typeface="Times New Roman" panose="02020603050405020304" pitchFamily="18" charset="0"/>
              </a:rPr>
              <a:t>(train the young women)</a:t>
            </a:r>
            <a:endParaRPr lang="en-US" sz="3200" b="1" dirty="0">
              <a:effectLst/>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pic>
        <p:nvPicPr>
          <p:cNvPr id="5" name="Picture 4">
            <a:extLst>
              <a:ext uri="{FF2B5EF4-FFF2-40B4-BE49-F238E27FC236}">
                <a16:creationId xmlns:a16="http://schemas.microsoft.com/office/drawing/2014/main" id="{33685CB3-2BF8-057F-767A-F02CC9A2D0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08223" y="2057400"/>
            <a:ext cx="3869377" cy="3733800"/>
          </a:xfrm>
          <a:prstGeom prst="rect">
            <a:avLst/>
          </a:prstGeom>
        </p:spPr>
      </p:pic>
    </p:spTree>
    <p:extLst>
      <p:ext uri="{BB962C8B-B14F-4D97-AF65-F5344CB8AC3E}">
        <p14:creationId xmlns:p14="http://schemas.microsoft.com/office/powerpoint/2010/main" val="191760865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Who Should Teach God’s Word?</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58528"/>
            <a:ext cx="10439400" cy="430887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Acts 8:1,3,4 – Those who were scattered by persecution </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Galatians 6:1 – Those who are spiritual </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2 Timothy 2:24-26 – The Lord’s servants </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Thessalonians 5:11 – “Brethren” (Christians)</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Ephesians 4:15,16 – Every part of the body</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Hebrews 3:12-14 – Those who partake of Christ </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Hebrews 5:12-14 – By reason of time </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Hebrews 10:23,24 – Those who hold fast the confession</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Peter 3:15 – Those who sanctify the Lord in their hearts</a:t>
            </a:r>
          </a:p>
          <a:p>
            <a:pPr indent="-274320" algn="l">
              <a:spcBef>
                <a:spcPts val="0"/>
              </a:spcBef>
              <a:spcAft>
                <a:spcPts val="0"/>
              </a:spcAft>
            </a:pPr>
            <a:r>
              <a:rPr lang="en-US" dirty="0">
                <a:effectLst/>
                <a:ea typeface="Times New Roman" panose="02020603050405020304" pitchFamily="18" charset="0"/>
                <a:cs typeface="Times New Roman" panose="02020603050405020304" pitchFamily="18" charset="0"/>
              </a:rPr>
              <a:t>Jude 3 – Those who partake of the common salvation </a:t>
            </a:r>
          </a:p>
        </p:txBody>
      </p:sp>
    </p:spTree>
    <p:extLst>
      <p:ext uri="{BB962C8B-B14F-4D97-AF65-F5344CB8AC3E}">
        <p14:creationId xmlns:p14="http://schemas.microsoft.com/office/powerpoint/2010/main" val="301487591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Women as Teachers of </a:t>
            </a:r>
            <a:r>
              <a:rPr lang="en-US" sz="2800" b="1">
                <a:effectLst/>
                <a:ea typeface="Times New Roman" panose="02020603050405020304" pitchFamily="18" charset="0"/>
                <a:cs typeface="Times New Roman" panose="02020603050405020304" pitchFamily="18" charset="0"/>
              </a:rPr>
              <a:t>God</a:t>
            </a:r>
            <a:r>
              <a:rPr lang="en-US" sz="2800" b="1">
                <a:ea typeface="Times New Roman" panose="02020603050405020304" pitchFamily="18" charset="0"/>
                <a:cs typeface="Times New Roman" panose="02020603050405020304" pitchFamily="18" charset="0"/>
              </a:rPr>
              <a:t>’s Wor</a:t>
            </a:r>
            <a:r>
              <a:rPr lang="en-US" sz="2800" b="1" dirty="0">
                <a:ea typeface="Times New Roman" panose="02020603050405020304" pitchFamily="18" charset="0"/>
                <a:cs typeface="Times New Roman" panose="02020603050405020304" pitchFamily="18" charset="0"/>
              </a:rPr>
              <a:t>d</a:t>
            </a:r>
            <a:endParaRPr lang="en-US" sz="2800" b="1"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382554"/>
            <a:ext cx="104394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Exodus 15:20,21 – Miriam, a prophetess, led the women. </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Ruth 1:8-17; 2:20 – Ruth and Naomi had spiritual discussions. </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Samuel 25:2-42 – Abigail counselled David very respectfully</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2 Kings 22:14-20 – Huldah a prophetess gave a revelation </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Proverbs 1:8 – A son should not forsake the law of his mother. </a:t>
            </a:r>
          </a:p>
          <a:p>
            <a:pPr indent="-274320" algn="l">
              <a:spcBef>
                <a:spcPts val="0"/>
              </a:spcBef>
              <a:spcAft>
                <a:spcPts val="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Proverbs 31:1 – King Lemuel was taught by his mother.</a:t>
            </a:r>
          </a:p>
          <a:p>
            <a:pPr indent="-274320" algn="l">
              <a:spcBef>
                <a:spcPts val="0"/>
              </a:spcBef>
              <a:spcAft>
                <a:spcPts val="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Proverbs 31:26 – The worthy woman spoke words of wisdom. </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Luke 1:39-56 – Elisabeth and Mary exhorted one another. </a:t>
            </a:r>
          </a:p>
          <a:p>
            <a:pPr indent="-274320" algn="l">
              <a:spcBef>
                <a:spcPts val="0"/>
              </a:spcBef>
              <a:spcAft>
                <a:spcPts val="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John 4:28-30,39-42 – The Samaritan woman told about Jesus </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Acts 2:17; 21:9; Judges 4:4 – Women had the gift of prophecy</a:t>
            </a:r>
          </a:p>
          <a:p>
            <a:pPr indent="-274320" algn="l">
              <a:spcBef>
                <a:spcPts val="0"/>
              </a:spcBef>
              <a:spcAft>
                <a:spcPts val="0"/>
              </a:spcAft>
              <a:tabLst>
                <a:tab pos="457200" algn="l"/>
                <a:tab pos="914400" algn="l"/>
                <a:tab pos="1371600" algn="l"/>
                <a:tab pos="3246120" algn="ctr"/>
              </a:tabLst>
            </a:pPr>
            <a:r>
              <a:rPr lang="en-US" dirty="0">
                <a:ea typeface="Times New Roman" panose="02020603050405020304" pitchFamily="18" charset="0"/>
                <a:cs typeface="Times New Roman" panose="02020603050405020304" pitchFamily="18" charset="0"/>
              </a:rPr>
              <a:t>Acts 18:24-26 – Priscilla with her husband corrected Apollos. </a:t>
            </a:r>
          </a:p>
          <a:p>
            <a:pPr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2 Timothy 1:5 – Timothy taught by grandmother and mother</a:t>
            </a:r>
          </a:p>
        </p:txBody>
      </p:sp>
    </p:spTree>
    <p:extLst>
      <p:ext uri="{BB962C8B-B14F-4D97-AF65-F5344CB8AC3E}">
        <p14:creationId xmlns:p14="http://schemas.microsoft.com/office/powerpoint/2010/main" val="26757363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Younger Women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838200" y="1752600"/>
            <a:ext cx="5867400" cy="93871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600"/>
              </a:spcBef>
              <a:spcAft>
                <a:spcPts val="0"/>
              </a:spcAft>
              <a:tabLst>
                <a:tab pos="457200" algn="l"/>
                <a:tab pos="914400" algn="l"/>
                <a:tab pos="1371600" algn="l"/>
                <a:tab pos="3246120" algn="ctr"/>
              </a:tabLst>
            </a:pPr>
            <a:r>
              <a:rPr lang="en-US" dirty="0"/>
              <a:t>Love their husbands</a:t>
            </a:r>
          </a:p>
          <a:p>
            <a:pPr marR="0">
              <a:spcBef>
                <a:spcPts val="600"/>
              </a:spcBef>
              <a:spcAft>
                <a:spcPts val="0"/>
              </a:spcAft>
              <a:tabLst>
                <a:tab pos="457200" algn="l"/>
                <a:tab pos="914400" algn="l"/>
                <a:tab pos="1371600" algn="l"/>
                <a:tab pos="3246120" algn="ctr"/>
              </a:tabLst>
            </a:pPr>
            <a:r>
              <a:rPr lang="en-US" dirty="0"/>
              <a:t>Love their children</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1722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pic>
        <p:nvPicPr>
          <p:cNvPr id="5" name="Picture 4">
            <a:extLst>
              <a:ext uri="{FF2B5EF4-FFF2-40B4-BE49-F238E27FC236}">
                <a16:creationId xmlns:a16="http://schemas.microsoft.com/office/drawing/2014/main" id="{81AAB783-1805-2793-5456-681577A780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1676400"/>
            <a:ext cx="3886200" cy="4283771"/>
          </a:xfrm>
          <a:prstGeom prst="rect">
            <a:avLst/>
          </a:prstGeom>
        </p:spPr>
      </p:pic>
    </p:spTree>
    <p:extLst>
      <p:ext uri="{BB962C8B-B14F-4D97-AF65-F5344CB8AC3E}">
        <p14:creationId xmlns:p14="http://schemas.microsoft.com/office/powerpoint/2010/main" val="279505562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Married Woman Loves Her Husband</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382554"/>
            <a:ext cx="104394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Genesis 2:18-24 – Woman was created as a helper to man. </a:t>
            </a:r>
          </a:p>
          <a:p>
            <a:pPr marL="27432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Genesis 3:16 – Her desire shall be for her husband.</a:t>
            </a:r>
          </a:p>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Corinthians 11:9 – Man was not created for the woman, but woman for the man.</a:t>
            </a:r>
          </a:p>
          <a:p>
            <a:pPr marL="0" marR="0" indent="-274320" algn="l">
              <a:spcBef>
                <a:spcPts val="0"/>
              </a:spcBef>
              <a:spcAft>
                <a:spcPts val="0"/>
              </a:spcAft>
              <a:tabLst>
                <a:tab pos="457200" algn="l"/>
                <a:tab pos="914400" algn="l"/>
                <a:tab pos="1371600" algn="l"/>
                <a:tab pos="3246120" algn="ctr"/>
              </a:tabLst>
            </a:pPr>
            <a:r>
              <a:rPr lang="en-US" dirty="0">
                <a:solidFill>
                  <a:schemeClr val="tx1"/>
                </a:solidFill>
                <a:effectLst/>
                <a:ea typeface="Times New Roman" panose="02020603050405020304" pitchFamily="18" charset="0"/>
                <a:cs typeface="Times New Roman" panose="02020603050405020304" pitchFamily="18" charset="0"/>
              </a:rPr>
              <a:t>Proverbs 31:12 – She does her husband good, not evil.</a:t>
            </a:r>
          </a:p>
          <a:p>
            <a:pPr marL="0" marR="0" indent="-274320" algn="l">
              <a:spcBef>
                <a:spcPts val="0"/>
              </a:spcBef>
              <a:spcAft>
                <a:spcPts val="0"/>
              </a:spcAft>
              <a:tabLst>
                <a:tab pos="457200" algn="l"/>
                <a:tab pos="914400" algn="l"/>
                <a:tab pos="1371600" algn="l"/>
                <a:tab pos="3246120" algn="ctr"/>
              </a:tabLst>
            </a:pPr>
            <a:r>
              <a:rPr lang="en-US" dirty="0">
                <a:solidFill>
                  <a:schemeClr val="tx1"/>
                </a:solidFill>
                <a:effectLst/>
                <a:ea typeface="Times New Roman" panose="02020603050405020304" pitchFamily="18" charset="0"/>
                <a:cs typeface="Times New Roman" panose="02020603050405020304" pitchFamily="18" charset="0"/>
              </a:rPr>
              <a:t>Ephesians 5:33 – The wife should respect her husband.</a:t>
            </a:r>
          </a:p>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Examples of love between husband and wife</a:t>
            </a:r>
          </a:p>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	Genesis 24:67 (Isaac and </a:t>
            </a:r>
            <a:r>
              <a:rPr lang="en-US" dirty="0" err="1">
                <a:effectLst/>
                <a:ea typeface="Times New Roman" panose="02020603050405020304" pitchFamily="18" charset="0"/>
                <a:cs typeface="Times New Roman" panose="02020603050405020304" pitchFamily="18" charset="0"/>
              </a:rPr>
              <a:t>Rabekah</a:t>
            </a:r>
            <a:r>
              <a:rPr lang="en-US" dirty="0">
                <a:effectLst/>
                <a:ea typeface="Times New Roman" panose="02020603050405020304" pitchFamily="18" charset="0"/>
                <a:cs typeface="Times New Roman" panose="02020603050405020304" pitchFamily="18" charset="0"/>
              </a:rPr>
              <a:t>); </a:t>
            </a:r>
          </a:p>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	Genesis 29:18-20 (Jacob and Rachel); </a:t>
            </a:r>
          </a:p>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	1 Samuel 1:5,8 (Hannah and Elkanah). </a:t>
            </a:r>
          </a:p>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	See also Esther 2:17; Deuteronomy 24:5; Song of Solomon.</a:t>
            </a:r>
          </a:p>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Titus 2:4 – Young women taught to love their husbands. </a:t>
            </a:r>
          </a:p>
        </p:txBody>
      </p:sp>
    </p:spTree>
    <p:extLst>
      <p:ext uri="{BB962C8B-B14F-4D97-AF65-F5344CB8AC3E}">
        <p14:creationId xmlns:p14="http://schemas.microsoft.com/office/powerpoint/2010/main" val="121609999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Married Woman Bearing Children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382554"/>
            <a:ext cx="104394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John 16:21 </a:t>
            </a:r>
            <a:r>
              <a:rPr lang="en-US" dirty="0">
                <a:ea typeface="Times New Roman" panose="02020603050405020304" pitchFamily="18" charset="0"/>
                <a:cs typeface="Times New Roman" panose="02020603050405020304" pitchFamily="18" charset="0"/>
              </a:rPr>
              <a:t>– Mother rejoices when </a:t>
            </a:r>
            <a:r>
              <a:rPr lang="en-US" dirty="0">
                <a:effectLst/>
                <a:ea typeface="Times New Roman" panose="02020603050405020304" pitchFamily="18" charset="0"/>
                <a:cs typeface="Times New Roman" panose="02020603050405020304" pitchFamily="18" charset="0"/>
              </a:rPr>
              <a:t>the child has been born. </a:t>
            </a:r>
          </a:p>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Psalm 113:9 – For a barren woman a child is a blessing</a:t>
            </a:r>
          </a:p>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Psalm 127:3-5; 128:3-6 – By bearing children, a woman gives blessing and honor to her husband. </a:t>
            </a:r>
          </a:p>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Matthew 1:18-25; Luke 1:26-56; Galatians 4:4 – God chose a woman to give birth to God’s own Son. </a:t>
            </a:r>
          </a:p>
          <a:p>
            <a:pPr marL="274320" indent="-274320" algn="l">
              <a:spcBef>
                <a:spcPts val="0"/>
              </a:spcBef>
              <a:spcAft>
                <a:spcPts val="0"/>
              </a:spcAft>
              <a:tabLst>
                <a:tab pos="457200" algn="l"/>
                <a:tab pos="914400" algn="l"/>
                <a:tab pos="1371600" algn="l"/>
                <a:tab pos="3246120" algn="ctr"/>
              </a:tabLst>
            </a:pPr>
            <a:r>
              <a:rPr lang="en-US" dirty="0">
                <a:solidFill>
                  <a:schemeClr val="tx1"/>
                </a:solidFill>
                <a:effectLst/>
                <a:ea typeface="Times New Roman" panose="02020603050405020304" pitchFamily="18" charset="0"/>
                <a:cs typeface="Times New Roman" panose="02020603050405020304" pitchFamily="18" charset="0"/>
              </a:rPr>
              <a:t>1 Thessalonians 2:7 – A nursing mother cherishes her children. </a:t>
            </a:r>
          </a:p>
          <a:p>
            <a:pPr marL="27432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Timothy 5:14 – Younger widows marry and bear children. </a:t>
            </a:r>
          </a:p>
          <a:p>
            <a:pPr marL="274320" marR="0" indent="-274320" algn="l">
              <a:spcBef>
                <a:spcPts val="0"/>
              </a:spcBef>
              <a:spcAft>
                <a:spcPts val="0"/>
              </a:spcAft>
              <a:tabLst>
                <a:tab pos="457200" algn="l"/>
                <a:tab pos="914400" algn="l"/>
                <a:tab pos="1371600" algn="l"/>
                <a:tab pos="3246120" algn="ctr"/>
              </a:tabLst>
            </a:pPr>
            <a:r>
              <a:rPr lang="en-US">
                <a:effectLst/>
                <a:ea typeface="Times New Roman" panose="02020603050405020304" pitchFamily="18" charset="0"/>
                <a:cs typeface="Times New Roman" panose="02020603050405020304" pitchFamily="18" charset="0"/>
              </a:rPr>
              <a:t>Children viewed as a </a:t>
            </a:r>
            <a:r>
              <a:rPr lang="en-US" dirty="0">
                <a:effectLst/>
                <a:ea typeface="Times New Roman" panose="02020603050405020304" pitchFamily="18" charset="0"/>
                <a:cs typeface="Times New Roman" panose="02020603050405020304" pitchFamily="18" charset="0"/>
              </a:rPr>
              <a:t>great blessing. Genesis 3:20 (Eve); 21:1-6 (Sarah); 25:21 (Rebekah); 29:31-30:24 (Rachel and Leah); Judges 13:2-24 (mother of Samson); Ruth 4:12-21 (Ruth); 1 Samuel 1 (Hannah); Luke 1:7,13-15,24,25,57,58 (Elizabeth)</a:t>
            </a:r>
          </a:p>
        </p:txBody>
      </p:sp>
    </p:spTree>
    <p:extLst>
      <p:ext uri="{BB962C8B-B14F-4D97-AF65-F5344CB8AC3E}">
        <p14:creationId xmlns:p14="http://schemas.microsoft.com/office/powerpoint/2010/main" val="295672587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Mothers Love, Care, Train Children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382554"/>
            <a:ext cx="104394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Exodus</a:t>
            </a:r>
            <a:r>
              <a:rPr lang="en-US" i="1" dirty="0">
                <a:effectLst/>
                <a:ea typeface="Times New Roman" panose="02020603050405020304" pitchFamily="18" charset="0"/>
                <a:cs typeface="Times New Roman" panose="02020603050405020304" pitchFamily="18" charset="0"/>
              </a:rPr>
              <a:t> </a:t>
            </a:r>
            <a:r>
              <a:rPr lang="en-US" dirty="0">
                <a:effectLst/>
                <a:ea typeface="Times New Roman" panose="02020603050405020304" pitchFamily="18" charset="0"/>
                <a:cs typeface="Times New Roman" panose="02020603050405020304" pitchFamily="18" charset="0"/>
              </a:rPr>
              <a:t>2:1-10 – Jochebed cared </a:t>
            </a:r>
            <a:r>
              <a:rPr lang="en-US" dirty="0">
                <a:ea typeface="Times New Roman" panose="02020603050405020304" pitchFamily="18" charset="0"/>
                <a:cs typeface="Times New Roman" panose="02020603050405020304" pitchFamily="18" charset="0"/>
              </a:rPr>
              <a:t>for and protected </a:t>
            </a:r>
            <a:r>
              <a:rPr lang="en-US" dirty="0">
                <a:effectLst/>
                <a:ea typeface="Times New Roman" panose="02020603050405020304" pitchFamily="18" charset="0"/>
                <a:cs typeface="Times New Roman" panose="02020603050405020304" pitchFamily="18" charset="0"/>
              </a:rPr>
              <a:t>Moses</a:t>
            </a:r>
          </a:p>
          <a:p>
            <a:pPr marL="27432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Samuel 1:23; 2:19 – Hannah gave Samuel food and clothing</a:t>
            </a:r>
          </a:p>
          <a:p>
            <a:pPr marL="27432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Kings 3:16-27 – True mother cared for her child</a:t>
            </a:r>
          </a:p>
          <a:p>
            <a:pPr marL="27432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Proverbs 1:8; 6:20; 31:1 – Do not forsake law of mother</a:t>
            </a:r>
          </a:p>
          <a:p>
            <a:pPr marL="27432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Ephesians 6:1; Luke 2:51 – Jesus was subject to His mother</a:t>
            </a:r>
          </a:p>
          <a:p>
            <a:pPr marL="27432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1 Timothy 5:10 – One of the “good works” of widows indeed is that they are to have “brought up children.” </a:t>
            </a:r>
          </a:p>
          <a:p>
            <a:pPr marL="27432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2 Timothy 1:5; 3:15 – Timothy’s faith and knowledge of Scripture came through his mother and grandmother.. </a:t>
            </a:r>
          </a:p>
          <a:p>
            <a:pPr marL="27432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Proverbs 29:15 – If a child is left to himself, the result brings shame to his mother.</a:t>
            </a:r>
          </a:p>
          <a:p>
            <a:pPr marL="27432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Titus 2:4 – Young women should love their children. </a:t>
            </a:r>
          </a:p>
        </p:txBody>
      </p:sp>
    </p:spTree>
    <p:extLst>
      <p:ext uri="{BB962C8B-B14F-4D97-AF65-F5344CB8AC3E}">
        <p14:creationId xmlns:p14="http://schemas.microsoft.com/office/powerpoint/2010/main" val="165634691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Younger Women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838200" y="1752600"/>
            <a:ext cx="5867400" cy="246221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600"/>
              </a:spcBef>
              <a:spcAft>
                <a:spcPts val="0"/>
              </a:spcAft>
              <a:tabLst>
                <a:tab pos="457200" algn="l"/>
                <a:tab pos="914400" algn="l"/>
                <a:tab pos="1371600" algn="l"/>
                <a:tab pos="3246120" algn="ctr"/>
              </a:tabLst>
            </a:pPr>
            <a:r>
              <a:rPr lang="en-US" dirty="0"/>
              <a:t>Love their husbands</a:t>
            </a:r>
          </a:p>
          <a:p>
            <a:pPr marR="0">
              <a:spcBef>
                <a:spcPts val="600"/>
              </a:spcBef>
              <a:spcAft>
                <a:spcPts val="0"/>
              </a:spcAft>
              <a:tabLst>
                <a:tab pos="457200" algn="l"/>
                <a:tab pos="914400" algn="l"/>
                <a:tab pos="1371600" algn="l"/>
                <a:tab pos="3246120" algn="ctr"/>
              </a:tabLst>
            </a:pPr>
            <a:r>
              <a:rPr lang="en-US" dirty="0"/>
              <a:t>Love their children</a:t>
            </a:r>
          </a:p>
          <a:p>
            <a:pPr marR="0">
              <a:spcBef>
                <a:spcPts val="600"/>
              </a:spcBef>
              <a:spcAft>
                <a:spcPts val="0"/>
              </a:spcAft>
              <a:tabLst>
                <a:tab pos="457200" algn="l"/>
                <a:tab pos="914400" algn="l"/>
                <a:tab pos="1371600" algn="l"/>
                <a:tab pos="3246120" algn="ctr"/>
              </a:tabLst>
            </a:pPr>
            <a:r>
              <a:rPr lang="en-US" dirty="0"/>
              <a:t>Discreet</a:t>
            </a:r>
          </a:p>
          <a:p>
            <a:pPr marR="0">
              <a:spcBef>
                <a:spcPts val="600"/>
              </a:spcBef>
              <a:spcAft>
                <a:spcPts val="0"/>
              </a:spcAft>
              <a:tabLst>
                <a:tab pos="457200" algn="l"/>
                <a:tab pos="914400" algn="l"/>
                <a:tab pos="1371600" algn="l"/>
                <a:tab pos="3246120" algn="ctr"/>
              </a:tabLst>
            </a:pPr>
            <a:r>
              <a:rPr lang="en-US" dirty="0"/>
              <a:t>Chaste</a:t>
            </a:r>
          </a:p>
          <a:p>
            <a:pPr marR="0">
              <a:spcBef>
                <a:spcPts val="600"/>
              </a:spcBef>
              <a:spcAft>
                <a:spcPts val="0"/>
              </a:spcAft>
              <a:tabLst>
                <a:tab pos="457200" algn="l"/>
                <a:tab pos="914400" algn="l"/>
                <a:tab pos="1371600" algn="l"/>
                <a:tab pos="3246120" algn="ctr"/>
              </a:tabLst>
            </a:pPr>
            <a:r>
              <a:rPr lang="en-US" dirty="0"/>
              <a:t>Good</a:t>
            </a:r>
            <a:endParaRPr lang="en-US" b="1" dirty="0">
              <a:effectLst/>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1722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pic>
        <p:nvPicPr>
          <p:cNvPr id="5" name="Picture 4">
            <a:extLst>
              <a:ext uri="{FF2B5EF4-FFF2-40B4-BE49-F238E27FC236}">
                <a16:creationId xmlns:a16="http://schemas.microsoft.com/office/drawing/2014/main" id="{81AAB783-1805-2793-5456-681577A780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1676400"/>
            <a:ext cx="3886200" cy="4283771"/>
          </a:xfrm>
          <a:prstGeom prst="rect">
            <a:avLst/>
          </a:prstGeom>
        </p:spPr>
      </p:pic>
    </p:spTree>
    <p:extLst>
      <p:ext uri="{BB962C8B-B14F-4D97-AF65-F5344CB8AC3E}">
        <p14:creationId xmlns:p14="http://schemas.microsoft.com/office/powerpoint/2010/main" val="41578404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3" end="3"/>
                                            </p:txEl>
                                          </p:spTgt>
                                        </p:tgtEl>
                                        <p:attrNameLst>
                                          <p:attrName>style.visibility</p:attrName>
                                        </p:attrNameLst>
                                      </p:cBhvr>
                                      <p:to>
                                        <p:strVal val="visible"/>
                                      </p:to>
                                    </p:set>
                                    <p:animEffect transition="in" filter="fade">
                                      <p:cBhvr>
                                        <p:cTn id="12" dur="500"/>
                                        <p:tgtEl>
                                          <p:spTgt spid="1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Good Works for Women	</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08641"/>
            <a:ext cx="10439400" cy="473975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l">
              <a:spcBef>
                <a:spcPts val="0"/>
              </a:spcBef>
              <a:spcAft>
                <a:spcPts val="0"/>
              </a:spcAft>
              <a:tabLst>
                <a:tab pos="457200" algn="l"/>
                <a:tab pos="914400" algn="l"/>
                <a:tab pos="1371600" algn="l"/>
                <a:tab pos="3246120" algn="ctr"/>
              </a:tabLst>
            </a:pPr>
            <a:r>
              <a:rPr lang="en-US" dirty="0">
                <a:solidFill>
                  <a:schemeClr val="accent1"/>
                </a:solidFill>
                <a:effectLst/>
                <a:ea typeface="Times New Roman" panose="02020603050405020304" pitchFamily="18" charset="0"/>
                <a:cs typeface="Times New Roman" panose="02020603050405020304" pitchFamily="18" charset="0"/>
              </a:rPr>
              <a:t>* Homemakers, caring for husband and children </a:t>
            </a:r>
            <a:r>
              <a:rPr lang="en-US" dirty="0">
                <a:effectLst/>
                <a:ea typeface="Times New Roman" panose="02020603050405020304" pitchFamily="18" charset="0"/>
                <a:cs typeface="Times New Roman" panose="02020603050405020304" pitchFamily="18" charset="0"/>
              </a:rPr>
              <a:t>(verse 4)</a:t>
            </a:r>
          </a:p>
          <a:p>
            <a:pPr marL="274320" marR="0" indent="-274320" algn="l">
              <a:spcBef>
                <a:spcPts val="0"/>
              </a:spcBef>
              <a:spcAft>
                <a:spcPts val="0"/>
              </a:spcAft>
              <a:tabLst>
                <a:tab pos="457200" algn="l"/>
                <a:tab pos="914400" algn="l"/>
                <a:tab pos="1371600" algn="l"/>
                <a:tab pos="3246120" algn="ctr"/>
              </a:tabLst>
            </a:pPr>
            <a:r>
              <a:rPr lang="en-US" dirty="0">
                <a:solidFill>
                  <a:schemeClr val="accent1"/>
                </a:solidFill>
                <a:effectLst/>
                <a:ea typeface="Times New Roman" panose="02020603050405020304" pitchFamily="18" charset="0"/>
                <a:cs typeface="Times New Roman" panose="02020603050405020304" pitchFamily="18" charset="0"/>
              </a:rPr>
              <a:t>* Helping needy people </a:t>
            </a:r>
            <a:r>
              <a:rPr lang="en-US" dirty="0">
                <a:effectLst/>
                <a:ea typeface="Times New Roman" panose="02020603050405020304" pitchFamily="18" charset="0"/>
                <a:cs typeface="Times New Roman" panose="02020603050405020304" pitchFamily="18" charset="0"/>
              </a:rPr>
              <a:t>- 1 Timothy 5:4,10,16; Acts 9:36-39; Proverbs 31:20</a:t>
            </a:r>
          </a:p>
          <a:p>
            <a:pPr marL="274320" marR="0" indent="-274320" algn="l">
              <a:spcBef>
                <a:spcPts val="0"/>
              </a:spcBef>
              <a:spcAft>
                <a:spcPts val="0"/>
              </a:spcAft>
              <a:tabLst>
                <a:tab pos="457200" algn="l"/>
                <a:tab pos="914400" algn="l"/>
                <a:tab pos="1371600" algn="l"/>
                <a:tab pos="3246120" algn="ctr"/>
              </a:tabLst>
            </a:pPr>
            <a:r>
              <a:rPr lang="en-US" dirty="0">
                <a:solidFill>
                  <a:schemeClr val="accent1"/>
                </a:solidFill>
                <a:effectLst/>
                <a:ea typeface="Times New Roman" panose="02020603050405020304" pitchFamily="18" charset="0"/>
                <a:cs typeface="Times New Roman" panose="02020603050405020304" pitchFamily="18" charset="0"/>
              </a:rPr>
              <a:t>* Hospitality  </a:t>
            </a:r>
            <a:r>
              <a:rPr lang="en-US" dirty="0">
                <a:effectLst/>
                <a:ea typeface="Times New Roman" panose="02020603050405020304" pitchFamily="18" charset="0"/>
                <a:cs typeface="Times New Roman" panose="02020603050405020304" pitchFamily="18" charset="0"/>
              </a:rPr>
              <a:t>- 1 Peter 4:9; Hebrews 13:2; Romans 12:13;1 Timothy 5:10; Acts 12:12ff; 2 Kings 4:8-11  </a:t>
            </a:r>
          </a:p>
          <a:p>
            <a:pPr marL="274320" marR="0" indent="-274320" algn="l">
              <a:spcBef>
                <a:spcPts val="0"/>
              </a:spcBef>
              <a:spcAft>
                <a:spcPts val="0"/>
              </a:spcAft>
              <a:tabLst>
                <a:tab pos="457200" algn="l"/>
                <a:tab pos="914400" algn="l"/>
                <a:tab pos="1371600" algn="l"/>
                <a:tab pos="3246120" algn="ctr"/>
              </a:tabLst>
            </a:pPr>
            <a:r>
              <a:rPr lang="en-US" dirty="0">
                <a:solidFill>
                  <a:schemeClr val="accent1"/>
                </a:solidFill>
                <a:effectLst/>
                <a:ea typeface="Times New Roman" panose="02020603050405020304" pitchFamily="18" charset="0"/>
                <a:cs typeface="Times New Roman" panose="02020603050405020304" pitchFamily="18" charset="0"/>
              </a:rPr>
              <a:t>* Bible study and prayer </a:t>
            </a:r>
            <a:r>
              <a:rPr lang="en-US" dirty="0">
                <a:effectLst/>
                <a:ea typeface="Times New Roman" panose="02020603050405020304" pitchFamily="18" charset="0"/>
                <a:cs typeface="Times New Roman" panose="02020603050405020304" pitchFamily="18" charset="0"/>
              </a:rPr>
              <a:t>- 1 Samuel 1:10-2:5; Luke 2:36-38; 10:38-42; Acts 12:12; 16:13; 17:11,12; 1 Timothy 5:5,6 </a:t>
            </a:r>
          </a:p>
          <a:p>
            <a:pPr marL="274320" marR="0" indent="-274320" algn="l">
              <a:spcBef>
                <a:spcPts val="0"/>
              </a:spcBef>
              <a:spcAft>
                <a:spcPts val="0"/>
              </a:spcAft>
              <a:tabLst>
                <a:tab pos="457200" algn="l"/>
                <a:tab pos="914400" algn="l"/>
                <a:tab pos="1371600" algn="l"/>
                <a:tab pos="3246120" algn="ctr"/>
              </a:tabLst>
            </a:pPr>
            <a:r>
              <a:rPr lang="en-US" dirty="0">
                <a:solidFill>
                  <a:schemeClr val="accent1"/>
                </a:solidFill>
                <a:effectLst/>
                <a:ea typeface="Times New Roman" panose="02020603050405020304" pitchFamily="18" charset="0"/>
                <a:cs typeface="Times New Roman" panose="02020603050405020304" pitchFamily="18" charset="0"/>
              </a:rPr>
              <a:t>* Attending church meetings for worship and study - </a:t>
            </a:r>
            <a:r>
              <a:rPr lang="en-US" dirty="0">
                <a:effectLst/>
                <a:ea typeface="Times New Roman" panose="02020603050405020304" pitchFamily="18" charset="0"/>
                <a:cs typeface="Times New Roman" panose="02020603050405020304" pitchFamily="18" charset="0"/>
              </a:rPr>
              <a:t>Deuteronomy 31:12; Nehemiah 8:2,3,8; John 4:23,24; Acts 1:14; 11:26; Hebrews 10:23-25; 1 Corinthians 14:34,35 </a:t>
            </a:r>
          </a:p>
          <a:p>
            <a:pPr marL="274320" marR="0" indent="-274320" algn="l">
              <a:spcBef>
                <a:spcPts val="0"/>
              </a:spcBef>
              <a:spcAft>
                <a:spcPts val="0"/>
              </a:spcAft>
              <a:tabLst>
                <a:tab pos="457200" algn="l"/>
                <a:tab pos="914400" algn="l"/>
                <a:tab pos="1371600" algn="l"/>
                <a:tab pos="3246120" algn="ctr"/>
              </a:tabLst>
            </a:pPr>
            <a:r>
              <a:rPr lang="en-US" dirty="0">
                <a:solidFill>
                  <a:schemeClr val="accent1"/>
                </a:solidFill>
                <a:effectLst/>
                <a:ea typeface="Times New Roman" panose="02020603050405020304" pitchFamily="18" charset="0"/>
                <a:cs typeface="Times New Roman" panose="02020603050405020304" pitchFamily="18" charset="0"/>
              </a:rPr>
              <a:t>* Teaching others </a:t>
            </a:r>
            <a:r>
              <a:rPr lang="en-US" dirty="0">
                <a:effectLst/>
                <a:ea typeface="Times New Roman" panose="02020603050405020304" pitchFamily="18" charset="0"/>
                <a:cs typeface="Times New Roman" panose="02020603050405020304" pitchFamily="18" charset="0"/>
              </a:rPr>
              <a:t>(verses 3,4.)</a:t>
            </a:r>
          </a:p>
        </p:txBody>
      </p:sp>
    </p:spTree>
    <p:extLst>
      <p:ext uri="{BB962C8B-B14F-4D97-AF65-F5344CB8AC3E}">
        <p14:creationId xmlns:p14="http://schemas.microsoft.com/office/powerpoint/2010/main" val="21632484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Younger Women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838200" y="1752600"/>
            <a:ext cx="5867400" cy="297004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600"/>
              </a:spcBef>
              <a:spcAft>
                <a:spcPts val="0"/>
              </a:spcAft>
              <a:tabLst>
                <a:tab pos="457200" algn="l"/>
                <a:tab pos="914400" algn="l"/>
                <a:tab pos="1371600" algn="l"/>
                <a:tab pos="3246120" algn="ctr"/>
              </a:tabLst>
            </a:pPr>
            <a:r>
              <a:rPr lang="en-US" dirty="0"/>
              <a:t>Love their husbands</a:t>
            </a:r>
          </a:p>
          <a:p>
            <a:pPr marR="0">
              <a:spcBef>
                <a:spcPts val="600"/>
              </a:spcBef>
              <a:spcAft>
                <a:spcPts val="0"/>
              </a:spcAft>
              <a:tabLst>
                <a:tab pos="457200" algn="l"/>
                <a:tab pos="914400" algn="l"/>
                <a:tab pos="1371600" algn="l"/>
                <a:tab pos="3246120" algn="ctr"/>
              </a:tabLst>
            </a:pPr>
            <a:r>
              <a:rPr lang="en-US" dirty="0"/>
              <a:t>Love their children</a:t>
            </a:r>
          </a:p>
          <a:p>
            <a:pPr marR="0">
              <a:spcBef>
                <a:spcPts val="600"/>
              </a:spcBef>
              <a:spcAft>
                <a:spcPts val="0"/>
              </a:spcAft>
              <a:tabLst>
                <a:tab pos="457200" algn="l"/>
                <a:tab pos="914400" algn="l"/>
                <a:tab pos="1371600" algn="l"/>
                <a:tab pos="3246120" algn="ctr"/>
              </a:tabLst>
            </a:pPr>
            <a:r>
              <a:rPr lang="en-US" dirty="0"/>
              <a:t>Discreet</a:t>
            </a:r>
          </a:p>
          <a:p>
            <a:pPr marR="0">
              <a:spcBef>
                <a:spcPts val="600"/>
              </a:spcBef>
              <a:spcAft>
                <a:spcPts val="0"/>
              </a:spcAft>
              <a:tabLst>
                <a:tab pos="457200" algn="l"/>
                <a:tab pos="914400" algn="l"/>
                <a:tab pos="1371600" algn="l"/>
                <a:tab pos="3246120" algn="ctr"/>
              </a:tabLst>
            </a:pPr>
            <a:r>
              <a:rPr lang="en-US" dirty="0"/>
              <a:t>Chaste</a:t>
            </a:r>
          </a:p>
          <a:p>
            <a:pPr marR="0">
              <a:spcBef>
                <a:spcPts val="600"/>
              </a:spcBef>
              <a:spcAft>
                <a:spcPts val="0"/>
              </a:spcAft>
              <a:tabLst>
                <a:tab pos="457200" algn="l"/>
                <a:tab pos="914400" algn="l"/>
                <a:tab pos="1371600" algn="l"/>
                <a:tab pos="3246120" algn="ctr"/>
              </a:tabLst>
            </a:pPr>
            <a:r>
              <a:rPr lang="en-US" dirty="0"/>
              <a:t>Good</a:t>
            </a:r>
          </a:p>
          <a:p>
            <a:pPr marR="0">
              <a:spcBef>
                <a:spcPts val="600"/>
              </a:spcBef>
              <a:spcAft>
                <a:spcPts val="0"/>
              </a:spcAft>
              <a:tabLst>
                <a:tab pos="457200" algn="l"/>
                <a:tab pos="914400" algn="l"/>
                <a:tab pos="1371600" algn="l"/>
                <a:tab pos="3246120" algn="ctr"/>
              </a:tabLst>
            </a:pPr>
            <a:r>
              <a:rPr lang="en-US" dirty="0"/>
              <a:t>Homemakers</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1722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pic>
        <p:nvPicPr>
          <p:cNvPr id="5" name="Picture 4">
            <a:extLst>
              <a:ext uri="{FF2B5EF4-FFF2-40B4-BE49-F238E27FC236}">
                <a16:creationId xmlns:a16="http://schemas.microsoft.com/office/drawing/2014/main" id="{81AAB783-1805-2793-5456-681577A780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1676400"/>
            <a:ext cx="3886200" cy="4283771"/>
          </a:xfrm>
          <a:prstGeom prst="rect">
            <a:avLst/>
          </a:prstGeom>
        </p:spPr>
      </p:pic>
    </p:spTree>
    <p:extLst>
      <p:ext uri="{BB962C8B-B14F-4D97-AF65-F5344CB8AC3E}">
        <p14:creationId xmlns:p14="http://schemas.microsoft.com/office/powerpoint/2010/main" val="36603089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“Homemakers” - Definitions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382554"/>
            <a:ext cx="10439400" cy="387798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Translations: “homemakers” (NKJV, HSCB, MEV), “keepers at home” (KJV), “workers at home” (ASV, NASB), “working at home” (ESV), “busy at home” (LEB), “domestic” (RSV), “good managers of the household” (NRSV).</a:t>
            </a: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 pert. to carrying out household responsibilities, </a:t>
            </a:r>
            <a:r>
              <a:rPr lang="en-US" i="1" dirty="0">
                <a:effectLst/>
                <a:ea typeface="Times New Roman" panose="02020603050405020304" pitchFamily="18" charset="0"/>
                <a:cs typeface="Times New Roman" panose="02020603050405020304" pitchFamily="18" charset="0"/>
              </a:rPr>
              <a:t>busy at home, carrying out household duties…” – Bauer-Danker-Arndt-Gingrich.</a:t>
            </a:r>
            <a:endParaRPr lang="en-US" dirty="0">
              <a:effectLst/>
              <a:ea typeface="Times New Roman" panose="02020603050405020304" pitchFamily="18" charset="0"/>
              <a:cs typeface="Times New Roman" panose="02020603050405020304" pitchFamily="18" charset="0"/>
            </a:endParaRPr>
          </a:p>
          <a:p>
            <a:pPr marL="0" marR="0" indent="274320" algn="just">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“caring for the house, working at home…” – Grimm-Wilke-Thayer.</a:t>
            </a:r>
          </a:p>
        </p:txBody>
      </p:sp>
    </p:spTree>
    <p:extLst>
      <p:ext uri="{BB962C8B-B14F-4D97-AF65-F5344CB8AC3E}">
        <p14:creationId xmlns:p14="http://schemas.microsoft.com/office/powerpoint/2010/main" val="40495099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Responsibilities of Homemakers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382554"/>
            <a:ext cx="10439400" cy="560153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l">
              <a:spcBef>
                <a:spcPts val="0"/>
              </a:spcBef>
              <a:spcAft>
                <a:spcPts val="0"/>
              </a:spcAft>
              <a:tabLst>
                <a:tab pos="457200" algn="l"/>
                <a:tab pos="914400" algn="l"/>
                <a:tab pos="1371600" algn="l"/>
                <a:tab pos="3246120" algn="ctr"/>
              </a:tabLst>
            </a:pPr>
            <a:r>
              <a:rPr lang="en-US" i="1" dirty="0">
                <a:solidFill>
                  <a:schemeClr val="accent1"/>
                </a:solidFill>
                <a:effectLst/>
                <a:ea typeface="Times New Roman" panose="02020603050405020304" pitchFamily="18" charset="0"/>
                <a:cs typeface="Times New Roman" panose="02020603050405020304" pitchFamily="18" charset="0"/>
              </a:rPr>
              <a:t>Companionship and help to her husband </a:t>
            </a:r>
            <a:r>
              <a:rPr lang="en-US" dirty="0">
                <a:solidFill>
                  <a:schemeClr val="accent1"/>
                </a:solidFill>
                <a:effectLst/>
                <a:ea typeface="Times New Roman" panose="02020603050405020304" pitchFamily="18" charset="0"/>
                <a:cs typeface="Times New Roman" panose="02020603050405020304" pitchFamily="18" charset="0"/>
              </a:rPr>
              <a:t>(verse 4)</a:t>
            </a:r>
          </a:p>
          <a:p>
            <a:pPr marL="0" marR="0" indent="274320" algn="l">
              <a:spcBef>
                <a:spcPts val="0"/>
              </a:spcBef>
              <a:spcAft>
                <a:spcPts val="0"/>
              </a:spcAft>
              <a:tabLst>
                <a:tab pos="457200" algn="l"/>
                <a:tab pos="914400" algn="l"/>
                <a:tab pos="1371600" algn="l"/>
                <a:tab pos="3246120" algn="ctr"/>
              </a:tabLst>
            </a:pPr>
            <a:r>
              <a:rPr lang="en-US" i="1" dirty="0">
                <a:solidFill>
                  <a:schemeClr val="accent1"/>
                </a:solidFill>
                <a:effectLst/>
                <a:ea typeface="Times New Roman" panose="02020603050405020304" pitchFamily="18" charset="0"/>
                <a:cs typeface="Times New Roman" panose="02020603050405020304" pitchFamily="18" charset="0"/>
              </a:rPr>
              <a:t>Bearing, loving, and training children </a:t>
            </a:r>
            <a:r>
              <a:rPr lang="en-US" dirty="0">
                <a:solidFill>
                  <a:schemeClr val="accent1"/>
                </a:solidFill>
                <a:effectLst/>
                <a:ea typeface="Times New Roman" panose="02020603050405020304" pitchFamily="18" charset="0"/>
                <a:cs typeface="Times New Roman" panose="02020603050405020304" pitchFamily="18" charset="0"/>
              </a:rPr>
              <a:t>(verse 4)</a:t>
            </a:r>
          </a:p>
          <a:p>
            <a:pPr marL="0" marR="0" indent="274320" algn="l">
              <a:spcBef>
                <a:spcPts val="0"/>
              </a:spcBef>
              <a:spcAft>
                <a:spcPts val="0"/>
              </a:spcAft>
              <a:tabLst>
                <a:tab pos="457200" algn="l"/>
                <a:tab pos="914400" algn="l"/>
                <a:tab pos="1371600" algn="l"/>
                <a:tab pos="3246120" algn="ctr"/>
              </a:tabLst>
            </a:pPr>
            <a:r>
              <a:rPr lang="en-US" i="1" dirty="0">
                <a:solidFill>
                  <a:schemeClr val="accent1"/>
                </a:solidFill>
                <a:effectLst/>
                <a:ea typeface="Times New Roman" panose="02020603050405020304" pitchFamily="18" charset="0"/>
                <a:cs typeface="Times New Roman" panose="02020603050405020304" pitchFamily="18" charset="0"/>
              </a:rPr>
              <a:t>Managing household affairs</a:t>
            </a:r>
          </a:p>
          <a:p>
            <a:pPr marL="0" marR="0" indent="274320" algn="l">
              <a:spcBef>
                <a:spcPts val="0"/>
              </a:spcBef>
              <a:spcAft>
                <a:spcPts val="0"/>
              </a:spcAft>
              <a:tabLst>
                <a:tab pos="457200" algn="l"/>
                <a:tab pos="914400" algn="l"/>
                <a:tab pos="1371600" algn="l"/>
                <a:tab pos="3246120" algn="ctr"/>
              </a:tabLst>
            </a:pPr>
            <a:r>
              <a:rPr lang="en-US" b="0" dirty="0">
                <a:solidFill>
                  <a:schemeClr val="accent2"/>
                </a:solidFill>
                <a:effectLst/>
                <a:ea typeface="Times New Roman" panose="02020603050405020304" pitchFamily="18" charset="0"/>
                <a:cs typeface="Times New Roman" panose="02020603050405020304" pitchFamily="18" charset="0"/>
              </a:rPr>
              <a:t>1 Timothy 5:14 </a:t>
            </a:r>
            <a:r>
              <a:rPr lang="en-US" b="0" dirty="0">
                <a:effectLst/>
                <a:ea typeface="Times New Roman" panose="02020603050405020304" pitchFamily="18" charset="0"/>
                <a:cs typeface="Times New Roman" panose="02020603050405020304" pitchFamily="18" charset="0"/>
              </a:rPr>
              <a:t>– marry, bear children, “manage the(</a:t>
            </a:r>
            <a:r>
              <a:rPr lang="en-US" b="0" dirty="0" err="1">
                <a:effectLst/>
                <a:ea typeface="Times New Roman" panose="02020603050405020304" pitchFamily="18" charset="0"/>
                <a:cs typeface="Times New Roman" panose="02020603050405020304" pitchFamily="18" charset="0"/>
              </a:rPr>
              <a:t>ir</a:t>
            </a:r>
            <a:r>
              <a:rPr lang="en-US" b="0" dirty="0">
                <a:effectLst/>
                <a:ea typeface="Times New Roman" panose="02020603050405020304" pitchFamily="18" charset="0"/>
                <a:cs typeface="Times New Roman" panose="02020603050405020304" pitchFamily="18" charset="0"/>
              </a:rPr>
              <a:t>) house/home” (NKJV, MEV</a:t>
            </a:r>
            <a:r>
              <a:rPr lang="en-US" b="0" dirty="0">
                <a:ea typeface="Times New Roman" panose="02020603050405020304" pitchFamily="18" charset="0"/>
                <a:cs typeface="Times New Roman" panose="02020603050405020304" pitchFamily="18" charset="0"/>
              </a:rPr>
              <a:t>, MLB, ESV, NRSV), </a:t>
            </a:r>
            <a:r>
              <a:rPr lang="en-US" b="0" dirty="0">
                <a:effectLst/>
                <a:ea typeface="Times New Roman" panose="02020603050405020304" pitchFamily="18" charset="0"/>
                <a:cs typeface="Times New Roman" panose="02020603050405020304" pitchFamily="18" charset="0"/>
              </a:rPr>
              <a:t>or “guide the house” (KJV), “keep house” (NASB), “rule the household” (ASV) </a:t>
            </a:r>
          </a:p>
          <a:p>
            <a:pPr marL="0" marR="0" indent="274320" algn="l">
              <a:spcBef>
                <a:spcPts val="0"/>
              </a:spcBef>
              <a:spcAft>
                <a:spcPts val="0"/>
              </a:spcAft>
              <a:tabLst>
                <a:tab pos="457200" algn="l"/>
                <a:tab pos="914400" algn="l"/>
                <a:tab pos="1371600" algn="l"/>
                <a:tab pos="3246120" algn="ctr"/>
              </a:tabLst>
            </a:pPr>
            <a:r>
              <a:rPr lang="en-US" b="0" dirty="0">
                <a:solidFill>
                  <a:schemeClr val="accent2"/>
                </a:solidFill>
                <a:effectLst/>
                <a:ea typeface="Times New Roman" panose="02020603050405020304" pitchFamily="18" charset="0"/>
                <a:cs typeface="Times New Roman" panose="02020603050405020304" pitchFamily="18" charset="0"/>
              </a:rPr>
              <a:t>Psalm 113:9 </a:t>
            </a:r>
            <a:r>
              <a:rPr lang="en-US" b="0" dirty="0">
                <a:effectLst/>
                <a:ea typeface="Times New Roman" panose="02020603050405020304" pitchFamily="18" charset="0"/>
                <a:cs typeface="Times New Roman" panose="02020603050405020304" pitchFamily="18" charset="0"/>
              </a:rPr>
              <a:t>– God grants her a home/household “to keep house” (KJV, ASV, MLV), “abide in the house” (NASB)</a:t>
            </a:r>
          </a:p>
          <a:p>
            <a:pPr marL="0" marR="0" indent="274320" algn="l">
              <a:spcBef>
                <a:spcPts val="0"/>
              </a:spcBef>
              <a:spcAft>
                <a:spcPts val="0"/>
              </a:spcAft>
              <a:tabLst>
                <a:tab pos="457200" algn="l"/>
                <a:tab pos="914400" algn="l"/>
                <a:tab pos="1371600" algn="l"/>
                <a:tab pos="3246120" algn="ctr"/>
              </a:tabLst>
            </a:pPr>
            <a:r>
              <a:rPr lang="en-US" b="0" dirty="0">
                <a:solidFill>
                  <a:schemeClr val="accent2"/>
                </a:solidFill>
                <a:effectLst/>
                <a:ea typeface="Times New Roman" panose="02020603050405020304" pitchFamily="18" charset="0"/>
                <a:cs typeface="Times New Roman" panose="02020603050405020304" pitchFamily="18" charset="0"/>
              </a:rPr>
              <a:t>Proverbs 31:27 </a:t>
            </a:r>
            <a:r>
              <a:rPr lang="en-US" b="0" dirty="0">
                <a:effectLst/>
                <a:ea typeface="Times New Roman" panose="02020603050405020304" pitchFamily="18" charset="0"/>
                <a:cs typeface="Times New Roman" panose="02020603050405020304" pitchFamily="18" charset="0"/>
              </a:rPr>
              <a:t>– The virtuous woman “watches over the ways of her household” (NKJV), “looks well to the ways of her household” (KJV, ASV, NASB, ESV, NRSV), “watches over the activities of her household” (HCSB)</a:t>
            </a:r>
          </a:p>
          <a:p>
            <a:pPr marL="0" marR="0" indent="274320" algn="l">
              <a:spcBef>
                <a:spcPts val="0"/>
              </a:spcBef>
              <a:spcAft>
                <a:spcPts val="0"/>
              </a:spcAft>
              <a:tabLst>
                <a:tab pos="457200" algn="l"/>
                <a:tab pos="914400" algn="l"/>
                <a:tab pos="1371600" algn="l"/>
                <a:tab pos="3246120" algn="ctr"/>
              </a:tabLst>
            </a:pPr>
            <a:endParaRPr lang="en-US" dirty="0">
              <a:solidFill>
                <a:schemeClr val="accent1"/>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145145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Responsibilities of Homemakers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382554"/>
            <a:ext cx="10439400" cy="4739759"/>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l">
              <a:spcBef>
                <a:spcPts val="0"/>
              </a:spcBef>
              <a:spcAft>
                <a:spcPts val="0"/>
              </a:spcAft>
              <a:tabLst>
                <a:tab pos="457200" algn="l"/>
                <a:tab pos="914400" algn="l"/>
                <a:tab pos="1371600" algn="l"/>
                <a:tab pos="3246120" algn="ctr"/>
              </a:tabLst>
            </a:pPr>
            <a:r>
              <a:rPr lang="en-US" i="1" dirty="0">
                <a:solidFill>
                  <a:schemeClr val="accent1"/>
                </a:solidFill>
                <a:effectLst/>
                <a:ea typeface="Times New Roman" panose="02020603050405020304" pitchFamily="18" charset="0"/>
                <a:cs typeface="Times New Roman" panose="02020603050405020304" pitchFamily="18" charset="0"/>
              </a:rPr>
              <a:t>Companionship and help to her husband </a:t>
            </a:r>
            <a:r>
              <a:rPr lang="en-US" dirty="0">
                <a:solidFill>
                  <a:schemeClr val="accent1"/>
                </a:solidFill>
                <a:effectLst/>
                <a:ea typeface="Times New Roman" panose="02020603050405020304" pitchFamily="18" charset="0"/>
                <a:cs typeface="Times New Roman" panose="02020603050405020304" pitchFamily="18" charset="0"/>
              </a:rPr>
              <a:t>(verse 4)</a:t>
            </a:r>
          </a:p>
          <a:p>
            <a:pPr marL="0" marR="0" indent="274320" algn="l">
              <a:spcBef>
                <a:spcPts val="0"/>
              </a:spcBef>
              <a:spcAft>
                <a:spcPts val="0"/>
              </a:spcAft>
              <a:tabLst>
                <a:tab pos="457200" algn="l"/>
                <a:tab pos="914400" algn="l"/>
                <a:tab pos="1371600" algn="l"/>
                <a:tab pos="3246120" algn="ctr"/>
              </a:tabLst>
            </a:pPr>
            <a:r>
              <a:rPr lang="en-US" i="1" dirty="0">
                <a:solidFill>
                  <a:schemeClr val="accent1"/>
                </a:solidFill>
                <a:effectLst/>
                <a:ea typeface="Times New Roman" panose="02020603050405020304" pitchFamily="18" charset="0"/>
                <a:cs typeface="Times New Roman" panose="02020603050405020304" pitchFamily="18" charset="0"/>
              </a:rPr>
              <a:t>Bearing, loving, and training children </a:t>
            </a:r>
            <a:r>
              <a:rPr lang="en-US" dirty="0">
                <a:solidFill>
                  <a:schemeClr val="accent1"/>
                </a:solidFill>
                <a:effectLst/>
                <a:ea typeface="Times New Roman" panose="02020603050405020304" pitchFamily="18" charset="0"/>
                <a:cs typeface="Times New Roman" panose="02020603050405020304" pitchFamily="18" charset="0"/>
              </a:rPr>
              <a:t>(verse 4)</a:t>
            </a:r>
          </a:p>
          <a:p>
            <a:pPr marL="0" marR="0" indent="274320" algn="l">
              <a:spcBef>
                <a:spcPts val="0"/>
              </a:spcBef>
              <a:spcAft>
                <a:spcPts val="0"/>
              </a:spcAft>
              <a:tabLst>
                <a:tab pos="457200" algn="l"/>
                <a:tab pos="914400" algn="l"/>
                <a:tab pos="1371600" algn="l"/>
                <a:tab pos="3246120" algn="ctr"/>
              </a:tabLst>
            </a:pPr>
            <a:r>
              <a:rPr lang="en-US" i="1" dirty="0">
                <a:solidFill>
                  <a:schemeClr val="accent1"/>
                </a:solidFill>
                <a:effectLst/>
                <a:ea typeface="Times New Roman" panose="02020603050405020304" pitchFamily="18" charset="0"/>
                <a:cs typeface="Times New Roman" panose="02020603050405020304" pitchFamily="18" charset="0"/>
              </a:rPr>
              <a:t>Managing household affairs</a:t>
            </a:r>
            <a:endParaRPr lang="en-US" dirty="0">
              <a:solidFill>
                <a:schemeClr val="accent1"/>
              </a:solidFill>
              <a:effectLst/>
              <a:ea typeface="Times New Roman" panose="02020603050405020304" pitchFamily="18" charset="0"/>
              <a:cs typeface="Times New Roman" panose="02020603050405020304" pitchFamily="18" charset="0"/>
            </a:endParaRPr>
          </a:p>
          <a:p>
            <a:pPr marL="0" marR="0" indent="274320" algn="l">
              <a:spcBef>
                <a:spcPts val="0"/>
              </a:spcBef>
              <a:spcAft>
                <a:spcPts val="0"/>
              </a:spcAft>
              <a:tabLst>
                <a:tab pos="457200" algn="l"/>
                <a:tab pos="914400" algn="l"/>
                <a:tab pos="1371600" algn="l"/>
                <a:tab pos="3246120" algn="ctr"/>
              </a:tabLst>
            </a:pPr>
            <a:r>
              <a:rPr lang="en-US" i="1" dirty="0">
                <a:solidFill>
                  <a:schemeClr val="accent1"/>
                </a:solidFill>
                <a:effectLst/>
                <a:ea typeface="Times New Roman" panose="02020603050405020304" pitchFamily="18" charset="0"/>
                <a:cs typeface="Times New Roman" panose="02020603050405020304" pitchFamily="18" charset="0"/>
              </a:rPr>
              <a:t>Purchasing/growing food and preparing meals</a:t>
            </a:r>
            <a:endParaRPr lang="en-US" dirty="0">
              <a:solidFill>
                <a:schemeClr val="accent1"/>
              </a:solidFill>
              <a:effectLst/>
              <a:ea typeface="Times New Roman" panose="02020603050405020304" pitchFamily="18" charset="0"/>
              <a:cs typeface="Times New Roman" panose="02020603050405020304" pitchFamily="18" charset="0"/>
            </a:endParaRPr>
          </a:p>
          <a:p>
            <a:pPr marL="0" marR="0" indent="274320" algn="l">
              <a:spcBef>
                <a:spcPts val="0"/>
              </a:spcBef>
              <a:spcAft>
                <a:spcPts val="0"/>
              </a:spcAft>
              <a:tabLst>
                <a:tab pos="457200" algn="l"/>
                <a:tab pos="914400" algn="l"/>
                <a:tab pos="1371600" algn="l"/>
                <a:tab pos="3246120" algn="ctr"/>
              </a:tabLst>
            </a:pPr>
            <a:r>
              <a:rPr lang="en-US" dirty="0">
                <a:solidFill>
                  <a:schemeClr val="accent2"/>
                </a:solidFill>
                <a:ea typeface="Times New Roman" panose="02020603050405020304" pitchFamily="18" charset="0"/>
                <a:cs typeface="Times New Roman" panose="02020603050405020304" pitchFamily="18" charset="0"/>
              </a:rPr>
              <a:t>Proverbs 31:14-16 </a:t>
            </a:r>
            <a:r>
              <a:rPr lang="en-US" dirty="0">
                <a:ea typeface="Times New Roman" panose="02020603050405020304" pitchFamily="18" charset="0"/>
                <a:cs typeface="Times New Roman" panose="02020603050405020304" pitchFamily="18" charset="0"/>
              </a:rPr>
              <a:t>– brings food from afar, provides food for her household, raises food in a vineyard. (</a:t>
            </a:r>
            <a:r>
              <a:rPr lang="en-US" dirty="0">
                <a:effectLst/>
                <a:ea typeface="Times New Roman" panose="02020603050405020304" pitchFamily="18" charset="0"/>
                <a:cs typeface="Times New Roman" panose="02020603050405020304" pitchFamily="18" charset="0"/>
              </a:rPr>
              <a:t>Genesis 18:6; </a:t>
            </a:r>
            <a:br>
              <a:rPr lang="en-US" dirty="0">
                <a:effectLst/>
                <a:ea typeface="Times New Roman" panose="02020603050405020304" pitchFamily="18" charset="0"/>
                <a:cs typeface="Times New Roman" panose="02020603050405020304" pitchFamily="18" charset="0"/>
              </a:rPr>
            </a:br>
            <a:r>
              <a:rPr lang="en-US" dirty="0">
                <a:effectLst/>
                <a:ea typeface="Times New Roman" panose="02020603050405020304" pitchFamily="18" charset="0"/>
                <a:cs typeface="Times New Roman" panose="02020603050405020304" pitchFamily="18" charset="0"/>
              </a:rPr>
              <a:t>1 Kings 17:11; Matthew 13:33; 24:41; 1 Samuel 28:24,25.)</a:t>
            </a:r>
          </a:p>
          <a:p>
            <a:pPr marL="0" marR="0" indent="274320" algn="l">
              <a:spcBef>
                <a:spcPts val="0"/>
              </a:spcBef>
              <a:spcAft>
                <a:spcPts val="0"/>
              </a:spcAft>
              <a:tabLst>
                <a:tab pos="457200" algn="l"/>
                <a:tab pos="914400" algn="l"/>
                <a:tab pos="1371600" algn="l"/>
                <a:tab pos="3246120" algn="ctr"/>
              </a:tabLst>
            </a:pPr>
            <a:r>
              <a:rPr lang="en-US" i="1" dirty="0">
                <a:solidFill>
                  <a:schemeClr val="accent1"/>
                </a:solidFill>
                <a:effectLst/>
                <a:ea typeface="Times New Roman" panose="02020603050405020304" pitchFamily="18" charset="0"/>
                <a:cs typeface="Times New Roman" panose="02020603050405020304" pitchFamily="18" charset="0"/>
              </a:rPr>
              <a:t>Purchasing/making and caring for clothing</a:t>
            </a:r>
            <a:endParaRPr lang="en-US" dirty="0">
              <a:solidFill>
                <a:schemeClr val="accent1"/>
              </a:solidFill>
              <a:effectLst/>
              <a:ea typeface="Times New Roman" panose="02020603050405020304" pitchFamily="18" charset="0"/>
              <a:cs typeface="Times New Roman" panose="02020603050405020304" pitchFamily="18" charset="0"/>
            </a:endParaRPr>
          </a:p>
          <a:p>
            <a:pPr indent="274320" algn="l">
              <a:spcBef>
                <a:spcPts val="0"/>
              </a:spcBef>
              <a:spcAft>
                <a:spcPts val="0"/>
              </a:spcAft>
              <a:tabLst>
                <a:tab pos="457200" algn="l"/>
                <a:tab pos="914400" algn="l"/>
                <a:tab pos="1371600" algn="l"/>
                <a:tab pos="3246120" algn="ctr"/>
              </a:tabLst>
            </a:pPr>
            <a:r>
              <a:rPr lang="en-US" dirty="0">
                <a:solidFill>
                  <a:schemeClr val="accent2"/>
                </a:solidFill>
                <a:ea typeface="Times New Roman" panose="02020603050405020304" pitchFamily="18" charset="0"/>
                <a:cs typeface="Times New Roman" panose="02020603050405020304" pitchFamily="18" charset="0"/>
              </a:rPr>
              <a:t>Proverbs 31:13,19,21,22</a:t>
            </a:r>
            <a:r>
              <a:rPr lang="en-US" dirty="0">
                <a:solidFill>
                  <a:schemeClr val="tx1"/>
                </a:solidFill>
                <a:ea typeface="Times New Roman" panose="02020603050405020304" pitchFamily="18" charset="0"/>
                <a:cs typeface="Times New Roman" panose="02020603050405020304" pitchFamily="18" charset="0"/>
              </a:rPr>
              <a:t> – works with her hands making cloth/clothing, sees that she and her family are well clothed</a:t>
            </a:r>
          </a:p>
          <a:p>
            <a:pPr marL="0" marR="0" indent="274320" algn="l">
              <a:spcBef>
                <a:spcPts val="0"/>
              </a:spcBef>
              <a:spcAft>
                <a:spcPts val="0"/>
              </a:spcAft>
              <a:tabLst>
                <a:tab pos="457200" algn="l"/>
                <a:tab pos="914400" algn="l"/>
                <a:tab pos="1371600" algn="l"/>
                <a:tab pos="3246120" algn="ctr"/>
              </a:tabLst>
            </a:pPr>
            <a:r>
              <a:rPr lang="en-US" dirty="0">
                <a:solidFill>
                  <a:schemeClr val="tx1"/>
                </a:solidFill>
                <a:effectLst/>
                <a:ea typeface="Times New Roman" panose="02020603050405020304" pitchFamily="18" charset="0"/>
                <a:cs typeface="Times New Roman" panose="02020603050405020304" pitchFamily="18" charset="0"/>
              </a:rPr>
              <a:t>(1 Samuel 2:19</a:t>
            </a:r>
            <a:r>
              <a:rPr lang="en-US" dirty="0">
                <a:solidFill>
                  <a:schemeClr val="tx1"/>
                </a:solidFill>
                <a:ea typeface="Times New Roman" panose="02020603050405020304" pitchFamily="18" charset="0"/>
                <a:cs typeface="Times New Roman" panose="02020603050405020304" pitchFamily="18" charset="0"/>
              </a:rPr>
              <a:t>; </a:t>
            </a:r>
            <a:r>
              <a:rPr lang="en-US" dirty="0">
                <a:solidFill>
                  <a:schemeClr val="tx1"/>
                </a:solidFill>
                <a:effectLst/>
                <a:ea typeface="Times New Roman" panose="02020603050405020304" pitchFamily="18" charset="0"/>
                <a:cs typeface="Times New Roman" panose="02020603050405020304" pitchFamily="18" charset="0"/>
              </a:rPr>
              <a:t>Exodus 35:25,26; Acts 9:39)</a:t>
            </a:r>
          </a:p>
        </p:txBody>
      </p:sp>
    </p:spTree>
    <p:extLst>
      <p:ext uri="{BB962C8B-B14F-4D97-AF65-F5344CB8AC3E}">
        <p14:creationId xmlns:p14="http://schemas.microsoft.com/office/powerpoint/2010/main" val="70721763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bg1"/>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Summary of Women’s Responsibilities</a:t>
            </a:r>
          </a:p>
        </p:txBody>
      </p:sp>
      <p:graphicFrame>
        <p:nvGraphicFramePr>
          <p:cNvPr id="2" name="Table 2">
            <a:extLst>
              <a:ext uri="{FF2B5EF4-FFF2-40B4-BE49-F238E27FC236}">
                <a16:creationId xmlns:a16="http://schemas.microsoft.com/office/drawing/2014/main" id="{FFD6308C-FEDC-FBBB-D07C-97BA2B7E16F1}"/>
              </a:ext>
            </a:extLst>
          </p:cNvPr>
          <p:cNvGraphicFramePr>
            <a:graphicFrameLocks noGrp="1"/>
          </p:cNvGraphicFramePr>
          <p:nvPr>
            <p:extLst>
              <p:ext uri="{D42A27DB-BD31-4B8C-83A1-F6EECF244321}">
                <p14:modId xmlns:p14="http://schemas.microsoft.com/office/powerpoint/2010/main" val="3231364986"/>
              </p:ext>
            </p:extLst>
          </p:nvPr>
        </p:nvGraphicFramePr>
        <p:xfrm>
          <a:off x="609600" y="1341120"/>
          <a:ext cx="11049000" cy="280416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207963974"/>
                    </a:ext>
                  </a:extLst>
                </a:gridCol>
                <a:gridCol w="5562600">
                  <a:extLst>
                    <a:ext uri="{9D8B030D-6E8A-4147-A177-3AD203B41FA5}">
                      <a16:colId xmlns:a16="http://schemas.microsoft.com/office/drawing/2014/main" val="1059410268"/>
                    </a:ext>
                  </a:extLst>
                </a:gridCol>
              </a:tblGrid>
              <a:tr h="370840">
                <a:tc>
                  <a:txBody>
                    <a:bodyPr/>
                    <a:lstStyle/>
                    <a:p>
                      <a:pPr algn="ctr"/>
                      <a:r>
                        <a:rPr lang="en-US" sz="3200" dirty="0">
                          <a:solidFill>
                            <a:schemeClr val="accent1"/>
                          </a:solidFill>
                        </a:rPr>
                        <a:t>Household Responsibilities</a:t>
                      </a:r>
                    </a:p>
                  </a:txBody>
                  <a:tcPr>
                    <a:solidFill>
                      <a:srgbClr val="002060"/>
                    </a:solidFill>
                  </a:tcPr>
                </a:tc>
                <a:tc>
                  <a:txBody>
                    <a:bodyPr/>
                    <a:lstStyle/>
                    <a:p>
                      <a:pPr algn="ctr"/>
                      <a:r>
                        <a:rPr lang="en-US" sz="3200" dirty="0">
                          <a:solidFill>
                            <a:schemeClr val="accent1"/>
                          </a:solidFill>
                        </a:rPr>
                        <a:t>Other Responsibilities</a:t>
                      </a:r>
                    </a:p>
                  </a:txBody>
                  <a:tcPr>
                    <a:solidFill>
                      <a:srgbClr val="002060"/>
                    </a:solidFill>
                  </a:tcPr>
                </a:tc>
                <a:extLst>
                  <a:ext uri="{0D108BD9-81ED-4DB2-BD59-A6C34878D82A}">
                    <a16:rowId xmlns:a16="http://schemas.microsoft.com/office/drawing/2014/main" val="2568478772"/>
                  </a:ext>
                </a:extLst>
              </a:tr>
              <a:tr h="370840">
                <a:tc>
                  <a:txBody>
                    <a:bodyPr/>
                    <a:lstStyle/>
                    <a:p>
                      <a:pPr marL="0" marR="0" indent="274320" algn="ctr">
                        <a:spcBef>
                          <a:spcPts val="0"/>
                        </a:spcBef>
                        <a:spcAft>
                          <a:spcPts val="0"/>
                        </a:spcAft>
                        <a:tabLst>
                          <a:tab pos="457200" algn="l"/>
                          <a:tab pos="914400" algn="l"/>
                          <a:tab pos="1371600" algn="l"/>
                          <a:tab pos="3246120" algn="ctr"/>
                        </a:tabLst>
                      </a:pPr>
                      <a:r>
                        <a:rPr lang="en-US" sz="2800" i="1" dirty="0">
                          <a:solidFill>
                            <a:schemeClr val="bg1"/>
                          </a:solidFill>
                          <a:effectLst/>
                          <a:ea typeface="Times New Roman" panose="02020603050405020304" pitchFamily="18" charset="0"/>
                          <a:cs typeface="Times New Roman" panose="02020603050405020304" pitchFamily="18" charset="0"/>
                        </a:rPr>
                        <a:t>Companion/help to husband </a:t>
                      </a:r>
                      <a:endParaRPr lang="en-US" sz="2800" dirty="0">
                        <a:solidFill>
                          <a:schemeClr val="bg1"/>
                        </a:solidFill>
                        <a:effectLst/>
                        <a:ea typeface="Times New Roman" panose="02020603050405020304" pitchFamily="18" charset="0"/>
                        <a:cs typeface="Times New Roman" panose="02020603050405020304" pitchFamily="18" charset="0"/>
                      </a:endParaRPr>
                    </a:p>
                    <a:p>
                      <a:pPr marL="0" marR="0" indent="274320" algn="ctr">
                        <a:spcBef>
                          <a:spcPts val="0"/>
                        </a:spcBef>
                        <a:spcAft>
                          <a:spcPts val="0"/>
                        </a:spcAft>
                        <a:tabLst>
                          <a:tab pos="457200" algn="l"/>
                          <a:tab pos="914400" algn="l"/>
                          <a:tab pos="1371600" algn="l"/>
                          <a:tab pos="3246120" algn="ctr"/>
                        </a:tabLst>
                      </a:pPr>
                      <a:r>
                        <a:rPr lang="en-US" sz="2800" i="1" dirty="0">
                          <a:solidFill>
                            <a:schemeClr val="bg1"/>
                          </a:solidFill>
                          <a:effectLst/>
                          <a:ea typeface="Times New Roman" panose="02020603050405020304" pitchFamily="18" charset="0"/>
                          <a:cs typeface="Times New Roman" panose="02020603050405020304" pitchFamily="18" charset="0"/>
                        </a:rPr>
                        <a:t>Bearing/loving/training child</a:t>
                      </a:r>
                      <a:endParaRPr lang="en-US" sz="2800" dirty="0">
                        <a:solidFill>
                          <a:schemeClr val="bg1"/>
                        </a:solidFill>
                        <a:effectLst/>
                        <a:ea typeface="Times New Roman" panose="02020603050405020304" pitchFamily="18" charset="0"/>
                        <a:cs typeface="Times New Roman" panose="02020603050405020304" pitchFamily="18" charset="0"/>
                      </a:endParaRPr>
                    </a:p>
                    <a:p>
                      <a:pPr marL="0" marR="0" indent="274320" algn="ctr">
                        <a:spcBef>
                          <a:spcPts val="0"/>
                        </a:spcBef>
                        <a:spcAft>
                          <a:spcPts val="0"/>
                        </a:spcAft>
                        <a:tabLst>
                          <a:tab pos="457200" algn="l"/>
                          <a:tab pos="914400" algn="l"/>
                          <a:tab pos="1371600" algn="l"/>
                          <a:tab pos="3246120" algn="ctr"/>
                        </a:tabLst>
                      </a:pPr>
                      <a:r>
                        <a:rPr lang="en-US" sz="2800" i="1" dirty="0">
                          <a:solidFill>
                            <a:schemeClr val="bg1"/>
                          </a:solidFill>
                          <a:effectLst/>
                          <a:ea typeface="Times New Roman" panose="02020603050405020304" pitchFamily="18" charset="0"/>
                          <a:cs typeface="Times New Roman" panose="02020603050405020304" pitchFamily="18" charset="0"/>
                        </a:rPr>
                        <a:t>Managing household affairs</a:t>
                      </a:r>
                      <a:endParaRPr lang="en-US" sz="2800" dirty="0">
                        <a:solidFill>
                          <a:schemeClr val="bg1"/>
                        </a:solidFill>
                        <a:effectLst/>
                        <a:ea typeface="Times New Roman" panose="02020603050405020304" pitchFamily="18" charset="0"/>
                        <a:cs typeface="Times New Roman" panose="02020603050405020304" pitchFamily="18" charset="0"/>
                      </a:endParaRPr>
                    </a:p>
                    <a:p>
                      <a:pPr marL="0" marR="0" indent="274320" algn="ctr">
                        <a:spcBef>
                          <a:spcPts val="0"/>
                        </a:spcBef>
                        <a:spcAft>
                          <a:spcPts val="0"/>
                        </a:spcAft>
                        <a:tabLst>
                          <a:tab pos="457200" algn="l"/>
                          <a:tab pos="914400" algn="l"/>
                          <a:tab pos="1371600" algn="l"/>
                          <a:tab pos="3246120" algn="ctr"/>
                        </a:tabLst>
                      </a:pPr>
                      <a:r>
                        <a:rPr lang="en-US" sz="2800" i="1" dirty="0">
                          <a:solidFill>
                            <a:schemeClr val="bg1"/>
                          </a:solidFill>
                          <a:effectLst/>
                          <a:ea typeface="Times New Roman" panose="02020603050405020304" pitchFamily="18" charset="0"/>
                          <a:cs typeface="Times New Roman" panose="02020603050405020304" pitchFamily="18" charset="0"/>
                        </a:rPr>
                        <a:t>Obtain food/preparing meals</a:t>
                      </a:r>
                      <a:endParaRPr lang="en-US" sz="2800" dirty="0">
                        <a:solidFill>
                          <a:schemeClr val="bg1"/>
                        </a:solidFill>
                        <a:effectLst/>
                        <a:ea typeface="Times New Roman" panose="02020603050405020304" pitchFamily="18" charset="0"/>
                        <a:cs typeface="Times New Roman" panose="02020603050405020304" pitchFamily="18" charset="0"/>
                      </a:endParaRPr>
                    </a:p>
                    <a:p>
                      <a:pPr marL="0" marR="0" indent="274320" algn="ctr">
                        <a:spcBef>
                          <a:spcPts val="0"/>
                        </a:spcBef>
                        <a:spcAft>
                          <a:spcPts val="0"/>
                        </a:spcAft>
                        <a:tabLst>
                          <a:tab pos="457200" algn="l"/>
                          <a:tab pos="914400" algn="l"/>
                          <a:tab pos="1371600" algn="l"/>
                          <a:tab pos="3246120" algn="ctr"/>
                        </a:tabLst>
                      </a:pPr>
                      <a:r>
                        <a:rPr lang="en-US" sz="2800" i="1" dirty="0">
                          <a:solidFill>
                            <a:schemeClr val="bg1"/>
                          </a:solidFill>
                          <a:effectLst/>
                          <a:ea typeface="Times New Roman" panose="02020603050405020304" pitchFamily="18" charset="0"/>
                          <a:cs typeface="Times New Roman" panose="02020603050405020304" pitchFamily="18" charset="0"/>
                        </a:rPr>
                        <a:t>Obtain/care for clothing</a:t>
                      </a:r>
                      <a:endParaRPr lang="en-US" sz="2800" dirty="0">
                        <a:solidFill>
                          <a:schemeClr val="bg1"/>
                        </a:solidFill>
                      </a:endParaRPr>
                    </a:p>
                  </a:txBody>
                  <a:tcPr>
                    <a:solidFill>
                      <a:srgbClr val="002060"/>
                    </a:solidFill>
                  </a:tcPr>
                </a:tc>
                <a:tc>
                  <a:txBody>
                    <a:bodyPr/>
                    <a:lstStyle/>
                    <a:p>
                      <a:pPr marL="274320" marR="0" indent="-274320" algn="ctr">
                        <a:spcBef>
                          <a:spcPts val="0"/>
                        </a:spcBef>
                        <a:spcAft>
                          <a:spcPts val="0"/>
                        </a:spcAft>
                        <a:tabLst>
                          <a:tab pos="457200" algn="l"/>
                          <a:tab pos="914400" algn="l"/>
                          <a:tab pos="1371600" algn="l"/>
                          <a:tab pos="3246120" algn="ctr"/>
                        </a:tabLst>
                      </a:pPr>
                      <a:r>
                        <a:rPr lang="en-US" sz="2800" dirty="0">
                          <a:solidFill>
                            <a:schemeClr val="bg1"/>
                          </a:solidFill>
                          <a:effectLst/>
                          <a:ea typeface="Times New Roman" panose="02020603050405020304" pitchFamily="18" charset="0"/>
                          <a:cs typeface="Times New Roman" panose="02020603050405020304" pitchFamily="18" charset="0"/>
                        </a:rPr>
                        <a:t>Hospitality </a:t>
                      </a:r>
                    </a:p>
                    <a:p>
                      <a:pPr marL="274320" marR="0" indent="-274320" algn="ctr">
                        <a:spcBef>
                          <a:spcPts val="0"/>
                        </a:spcBef>
                        <a:spcAft>
                          <a:spcPts val="0"/>
                        </a:spcAft>
                        <a:tabLst>
                          <a:tab pos="457200" algn="l"/>
                          <a:tab pos="914400" algn="l"/>
                          <a:tab pos="1371600" algn="l"/>
                          <a:tab pos="3246120" algn="ctr"/>
                        </a:tabLst>
                      </a:pPr>
                      <a:r>
                        <a:rPr lang="en-US" sz="2800" dirty="0">
                          <a:solidFill>
                            <a:schemeClr val="bg1"/>
                          </a:solidFill>
                          <a:effectLst/>
                          <a:ea typeface="Times New Roman" panose="02020603050405020304" pitchFamily="18" charset="0"/>
                          <a:cs typeface="Times New Roman" panose="02020603050405020304" pitchFamily="18" charset="0"/>
                        </a:rPr>
                        <a:t>Helping the needy</a:t>
                      </a:r>
                    </a:p>
                    <a:p>
                      <a:pPr marL="274320" marR="0" indent="-274320" algn="ctr">
                        <a:spcBef>
                          <a:spcPts val="0"/>
                        </a:spcBef>
                        <a:spcAft>
                          <a:spcPts val="0"/>
                        </a:spcAft>
                        <a:tabLst>
                          <a:tab pos="457200" algn="l"/>
                          <a:tab pos="914400" algn="l"/>
                          <a:tab pos="1371600" algn="l"/>
                          <a:tab pos="3246120" algn="ctr"/>
                        </a:tabLst>
                      </a:pPr>
                      <a:r>
                        <a:rPr lang="en-US" sz="2800" dirty="0">
                          <a:solidFill>
                            <a:schemeClr val="bg1"/>
                          </a:solidFill>
                          <a:effectLst/>
                          <a:ea typeface="Times New Roman" panose="02020603050405020304" pitchFamily="18" charset="0"/>
                          <a:cs typeface="Times New Roman" panose="02020603050405020304" pitchFamily="18" charset="0"/>
                        </a:rPr>
                        <a:t>Bible study and prayer </a:t>
                      </a:r>
                    </a:p>
                    <a:p>
                      <a:pPr marL="274320" marR="0" indent="-274320" algn="ctr">
                        <a:spcBef>
                          <a:spcPts val="0"/>
                        </a:spcBef>
                        <a:spcAft>
                          <a:spcPts val="0"/>
                        </a:spcAft>
                        <a:tabLst>
                          <a:tab pos="457200" algn="l"/>
                          <a:tab pos="914400" algn="l"/>
                          <a:tab pos="1371600" algn="l"/>
                          <a:tab pos="3246120" algn="ctr"/>
                        </a:tabLst>
                      </a:pPr>
                      <a:r>
                        <a:rPr lang="en-US" sz="2800" dirty="0">
                          <a:solidFill>
                            <a:schemeClr val="bg1"/>
                          </a:solidFill>
                          <a:effectLst/>
                          <a:ea typeface="Times New Roman" panose="02020603050405020304" pitchFamily="18" charset="0"/>
                          <a:cs typeface="Times New Roman" panose="02020603050405020304" pitchFamily="18" charset="0"/>
                        </a:rPr>
                        <a:t>Attending </a:t>
                      </a:r>
                      <a:r>
                        <a:rPr lang="en-US" sz="2800">
                          <a:solidFill>
                            <a:schemeClr val="bg1"/>
                          </a:solidFill>
                          <a:effectLst/>
                          <a:ea typeface="Times New Roman" panose="02020603050405020304" pitchFamily="18" charset="0"/>
                          <a:cs typeface="Times New Roman" panose="02020603050405020304" pitchFamily="18" charset="0"/>
                        </a:rPr>
                        <a:t>church meetings</a:t>
                      </a:r>
                      <a:endParaRPr lang="en-US" sz="2800" dirty="0">
                        <a:solidFill>
                          <a:schemeClr val="bg1"/>
                        </a:solidFill>
                        <a:effectLst/>
                        <a:ea typeface="Times New Roman" panose="02020603050405020304" pitchFamily="18" charset="0"/>
                        <a:cs typeface="Times New Roman" panose="02020603050405020304" pitchFamily="18" charset="0"/>
                      </a:endParaRPr>
                    </a:p>
                    <a:p>
                      <a:pPr marL="274320" marR="0" indent="-274320" algn="ctr">
                        <a:spcBef>
                          <a:spcPts val="0"/>
                        </a:spcBef>
                        <a:spcAft>
                          <a:spcPts val="0"/>
                        </a:spcAft>
                        <a:tabLst>
                          <a:tab pos="457200" algn="l"/>
                          <a:tab pos="914400" algn="l"/>
                          <a:tab pos="1371600" algn="l"/>
                          <a:tab pos="3246120" algn="ctr"/>
                        </a:tabLst>
                      </a:pPr>
                      <a:r>
                        <a:rPr lang="en-US" sz="2800" dirty="0">
                          <a:solidFill>
                            <a:schemeClr val="bg1"/>
                          </a:solidFill>
                          <a:effectLst/>
                          <a:ea typeface="Times New Roman" panose="02020603050405020304" pitchFamily="18" charset="0"/>
                          <a:cs typeface="Times New Roman" panose="02020603050405020304" pitchFamily="18" charset="0"/>
                        </a:rPr>
                        <a:t>Teaching others</a:t>
                      </a:r>
                      <a:endParaRPr lang="en-US" sz="2800" dirty="0">
                        <a:solidFill>
                          <a:schemeClr val="bg1"/>
                        </a:solidFill>
                      </a:endParaRPr>
                    </a:p>
                  </a:txBody>
                  <a:tcPr>
                    <a:solidFill>
                      <a:srgbClr val="002060"/>
                    </a:solidFill>
                  </a:tcPr>
                </a:tc>
                <a:extLst>
                  <a:ext uri="{0D108BD9-81ED-4DB2-BD59-A6C34878D82A}">
                    <a16:rowId xmlns:a16="http://schemas.microsoft.com/office/drawing/2014/main" val="2892072060"/>
                  </a:ext>
                </a:extLst>
              </a:tr>
            </a:tbl>
          </a:graphicData>
        </a:graphic>
      </p:graphicFrame>
      <p:sp>
        <p:nvSpPr>
          <p:cNvPr id="6" name="Rectangle 3">
            <a:extLst>
              <a:ext uri="{FF2B5EF4-FFF2-40B4-BE49-F238E27FC236}">
                <a16:creationId xmlns:a16="http://schemas.microsoft.com/office/drawing/2014/main" id="{16F62D35-56F0-621B-DCC6-CEB2CA3697F1}"/>
              </a:ext>
            </a:extLst>
          </p:cNvPr>
          <p:cNvSpPr txBox="1">
            <a:spLocks noChangeArrowheads="1"/>
          </p:cNvSpPr>
          <p:nvPr/>
        </p:nvSpPr>
        <p:spPr bwMode="auto">
          <a:xfrm>
            <a:off x="609600" y="4495800"/>
            <a:ext cx="11049000" cy="215443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Compare: Husbands as Bread Winners</a:t>
            </a:r>
            <a:endParaRPr lang="en-US" dirty="0">
              <a:ea typeface="Times New Roman" panose="02020603050405020304" pitchFamily="18" charset="0"/>
              <a:cs typeface="Times New Roman" panose="02020603050405020304" pitchFamily="18" charset="0"/>
            </a:endParaRPr>
          </a:p>
          <a:p>
            <a:pPr marL="0" marR="0" indent="274320">
              <a:spcBef>
                <a:spcPts val="0"/>
              </a:spcBef>
              <a:spcAft>
                <a:spcPts val="0"/>
              </a:spcAft>
              <a:tabLst>
                <a:tab pos="457200" algn="l"/>
                <a:tab pos="914400" algn="l"/>
                <a:tab pos="1371600" algn="l"/>
                <a:tab pos="3246120" algn="ctr"/>
              </a:tabLst>
            </a:pPr>
            <a:r>
              <a:rPr lang="en-US" b="0" dirty="0">
                <a:ea typeface="Times New Roman" panose="02020603050405020304" pitchFamily="18" charset="0"/>
                <a:cs typeface="Times New Roman" panose="02020603050405020304" pitchFamily="18" charset="0"/>
              </a:rPr>
              <a:t>Shepherds, farmers, physicians, carpenters, tentmakers, preachers, sailors, etc.</a:t>
            </a:r>
          </a:p>
          <a:p>
            <a:pPr marL="0" marR="0" indent="274320">
              <a:spcBef>
                <a:spcPts val="0"/>
              </a:spcBef>
              <a:spcAft>
                <a:spcPts val="0"/>
              </a:spcAft>
              <a:tabLst>
                <a:tab pos="457200" algn="l"/>
                <a:tab pos="914400" algn="l"/>
                <a:tab pos="1371600" algn="l"/>
                <a:tab pos="3246120" algn="ctr"/>
              </a:tabLst>
            </a:pPr>
            <a:r>
              <a:rPr lang="en-US" b="0" dirty="0">
                <a:ea typeface="Times New Roman" panose="02020603050405020304" pitchFamily="18" charset="0"/>
                <a:cs typeface="Times New Roman" panose="02020603050405020304" pitchFamily="18" charset="0"/>
              </a:rPr>
              <a:t>(</a:t>
            </a:r>
            <a:r>
              <a:rPr lang="en-US" b="0" dirty="0">
                <a:effectLst/>
                <a:ea typeface="Times New Roman" panose="02020603050405020304" pitchFamily="18" charset="0"/>
                <a:cs typeface="Times New Roman" panose="02020603050405020304" pitchFamily="18" charset="0"/>
              </a:rPr>
              <a:t>Genesis 3:17-19; Ephesians 5:28,29; 1 Timothy 5:8; </a:t>
            </a:r>
            <a:br>
              <a:rPr lang="en-US" b="0" dirty="0">
                <a:effectLst/>
                <a:ea typeface="Times New Roman" panose="02020603050405020304" pitchFamily="18" charset="0"/>
                <a:cs typeface="Times New Roman" panose="02020603050405020304" pitchFamily="18" charset="0"/>
              </a:rPr>
            </a:br>
            <a:r>
              <a:rPr lang="en-US" b="0" dirty="0">
                <a:effectLst/>
                <a:ea typeface="Times New Roman" panose="02020603050405020304" pitchFamily="18" charset="0"/>
                <a:cs typeface="Times New Roman" panose="02020603050405020304" pitchFamily="18" charset="0"/>
              </a:rPr>
              <a:t>2 Thessalonians 3:12; 1 Thessalonians 4:10-12). </a:t>
            </a:r>
          </a:p>
        </p:txBody>
      </p:sp>
      <p:sp>
        <p:nvSpPr>
          <p:cNvPr id="7" name="Rectangle 6">
            <a:extLst>
              <a:ext uri="{FF2B5EF4-FFF2-40B4-BE49-F238E27FC236}">
                <a16:creationId xmlns:a16="http://schemas.microsoft.com/office/drawing/2014/main" id="{7F9218B3-FEBB-24B5-DB8A-7D26E11E8792}"/>
              </a:ext>
            </a:extLst>
          </p:cNvPr>
          <p:cNvSpPr/>
          <p:nvPr/>
        </p:nvSpPr>
        <p:spPr bwMode="auto">
          <a:xfrm>
            <a:off x="10668000" y="62484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32701253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Younger Women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838200" y="1752600"/>
            <a:ext cx="5867400" cy="347787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600"/>
              </a:spcBef>
              <a:spcAft>
                <a:spcPts val="0"/>
              </a:spcAft>
              <a:tabLst>
                <a:tab pos="457200" algn="l"/>
                <a:tab pos="914400" algn="l"/>
                <a:tab pos="1371600" algn="l"/>
                <a:tab pos="3246120" algn="ctr"/>
              </a:tabLst>
            </a:pPr>
            <a:r>
              <a:rPr lang="en-US" dirty="0"/>
              <a:t>Love their husbands</a:t>
            </a:r>
          </a:p>
          <a:p>
            <a:pPr marR="0">
              <a:spcBef>
                <a:spcPts val="600"/>
              </a:spcBef>
              <a:spcAft>
                <a:spcPts val="0"/>
              </a:spcAft>
              <a:tabLst>
                <a:tab pos="457200" algn="l"/>
                <a:tab pos="914400" algn="l"/>
                <a:tab pos="1371600" algn="l"/>
                <a:tab pos="3246120" algn="ctr"/>
              </a:tabLst>
            </a:pPr>
            <a:r>
              <a:rPr lang="en-US" dirty="0"/>
              <a:t>Love their children</a:t>
            </a:r>
          </a:p>
          <a:p>
            <a:pPr marR="0">
              <a:spcBef>
                <a:spcPts val="600"/>
              </a:spcBef>
              <a:spcAft>
                <a:spcPts val="0"/>
              </a:spcAft>
              <a:tabLst>
                <a:tab pos="457200" algn="l"/>
                <a:tab pos="914400" algn="l"/>
                <a:tab pos="1371600" algn="l"/>
                <a:tab pos="3246120" algn="ctr"/>
              </a:tabLst>
            </a:pPr>
            <a:r>
              <a:rPr lang="en-US" dirty="0"/>
              <a:t>Discreet</a:t>
            </a:r>
          </a:p>
          <a:p>
            <a:pPr marR="0">
              <a:spcBef>
                <a:spcPts val="600"/>
              </a:spcBef>
              <a:spcAft>
                <a:spcPts val="0"/>
              </a:spcAft>
              <a:tabLst>
                <a:tab pos="457200" algn="l"/>
                <a:tab pos="914400" algn="l"/>
                <a:tab pos="1371600" algn="l"/>
                <a:tab pos="3246120" algn="ctr"/>
              </a:tabLst>
            </a:pPr>
            <a:r>
              <a:rPr lang="en-US" dirty="0"/>
              <a:t>Chaste</a:t>
            </a:r>
          </a:p>
          <a:p>
            <a:pPr marR="0">
              <a:spcBef>
                <a:spcPts val="600"/>
              </a:spcBef>
              <a:spcAft>
                <a:spcPts val="0"/>
              </a:spcAft>
              <a:tabLst>
                <a:tab pos="457200" algn="l"/>
                <a:tab pos="914400" algn="l"/>
                <a:tab pos="1371600" algn="l"/>
                <a:tab pos="3246120" algn="ctr"/>
              </a:tabLst>
            </a:pPr>
            <a:r>
              <a:rPr lang="en-US" dirty="0"/>
              <a:t>Good</a:t>
            </a:r>
          </a:p>
          <a:p>
            <a:pPr marR="0">
              <a:spcBef>
                <a:spcPts val="600"/>
              </a:spcBef>
              <a:spcAft>
                <a:spcPts val="0"/>
              </a:spcAft>
              <a:tabLst>
                <a:tab pos="457200" algn="l"/>
                <a:tab pos="914400" algn="l"/>
                <a:tab pos="1371600" algn="l"/>
                <a:tab pos="3246120" algn="ctr"/>
              </a:tabLst>
            </a:pPr>
            <a:r>
              <a:rPr lang="en-US" dirty="0"/>
              <a:t>Homemakers</a:t>
            </a:r>
          </a:p>
          <a:p>
            <a:pPr marR="0">
              <a:spcBef>
                <a:spcPts val="600"/>
              </a:spcBef>
              <a:spcAft>
                <a:spcPts val="0"/>
              </a:spcAft>
              <a:tabLst>
                <a:tab pos="457200" algn="l"/>
                <a:tab pos="914400" algn="l"/>
                <a:tab pos="1371600" algn="l"/>
                <a:tab pos="3246120" algn="ctr"/>
              </a:tabLst>
            </a:pPr>
            <a:r>
              <a:rPr lang="en-US" dirty="0"/>
              <a:t>Obedient to their own husbands</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1722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pic>
        <p:nvPicPr>
          <p:cNvPr id="5" name="Picture 4">
            <a:extLst>
              <a:ext uri="{FF2B5EF4-FFF2-40B4-BE49-F238E27FC236}">
                <a16:creationId xmlns:a16="http://schemas.microsoft.com/office/drawing/2014/main" id="{81AAB783-1805-2793-5456-681577A780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1676400"/>
            <a:ext cx="3886200" cy="4283771"/>
          </a:xfrm>
          <a:prstGeom prst="rect">
            <a:avLst/>
          </a:prstGeom>
        </p:spPr>
      </p:pic>
    </p:spTree>
    <p:extLst>
      <p:ext uri="{BB962C8B-B14F-4D97-AF65-F5344CB8AC3E}">
        <p14:creationId xmlns:p14="http://schemas.microsoft.com/office/powerpoint/2010/main" val="360743277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Obedient to Their Husbands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382554"/>
            <a:ext cx="104394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indent="274320" algn="l">
              <a:spcBef>
                <a:spcPts val="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Translated “obedient to their own husbands” (NKJV, KJV), “being in subjection to their own husbands” (ASV), “subject to” (NASB, MLV) or “submissive to” (ESV, NRSV, HCSB). </a:t>
            </a:r>
          </a:p>
          <a:p>
            <a:pPr marL="0" marR="0" indent="274320" algn="l">
              <a:spcBef>
                <a:spcPts val="0"/>
              </a:spcBef>
              <a:spcAft>
                <a:spcPts val="0"/>
              </a:spcAft>
              <a:tabLst>
                <a:tab pos="457200" algn="l"/>
                <a:tab pos="914400" algn="l"/>
                <a:tab pos="1371600" algn="l"/>
                <a:tab pos="3246120" algn="ctr"/>
              </a:tabLst>
            </a:pPr>
            <a:r>
              <a:rPr lang="en-US" dirty="0">
                <a:solidFill>
                  <a:schemeClr val="accent2"/>
                </a:solidFill>
                <a:effectLst/>
                <a:ea typeface="Times New Roman" panose="02020603050405020304" pitchFamily="18" charset="0"/>
                <a:cs typeface="Times New Roman" panose="02020603050405020304" pitchFamily="18" charset="0"/>
              </a:rPr>
              <a:t>Genesis 2:18 – </a:t>
            </a:r>
            <a:r>
              <a:rPr lang="en-US" dirty="0">
                <a:effectLst/>
                <a:ea typeface="Times New Roman" panose="02020603050405020304" pitchFamily="18" charset="0"/>
                <a:cs typeface="Times New Roman" panose="02020603050405020304" pitchFamily="18" charset="0"/>
              </a:rPr>
              <a:t>Woman was created to be a helper to man </a:t>
            </a:r>
          </a:p>
          <a:p>
            <a:pPr marL="0" marR="0" indent="274320" algn="l">
              <a:spcBef>
                <a:spcPts val="0"/>
              </a:spcBef>
              <a:spcAft>
                <a:spcPts val="0"/>
              </a:spcAft>
              <a:tabLst>
                <a:tab pos="457200" algn="l"/>
                <a:tab pos="914400" algn="l"/>
                <a:tab pos="1371600" algn="l"/>
                <a:tab pos="3246120" algn="ctr"/>
              </a:tabLst>
            </a:pPr>
            <a:r>
              <a:rPr lang="en-US" dirty="0">
                <a:solidFill>
                  <a:schemeClr val="accent2"/>
                </a:solidFill>
                <a:effectLst/>
                <a:ea typeface="Times New Roman" panose="02020603050405020304" pitchFamily="18" charset="0"/>
                <a:cs typeface="Times New Roman" panose="02020603050405020304" pitchFamily="18" charset="0"/>
              </a:rPr>
              <a:t>Genesis 3:16 </a:t>
            </a:r>
            <a:r>
              <a:rPr lang="en-US" dirty="0">
                <a:effectLst/>
                <a:ea typeface="Times New Roman" panose="02020603050405020304" pitchFamily="18" charset="0"/>
                <a:cs typeface="Times New Roman" panose="02020603050405020304" pitchFamily="18" charset="0"/>
              </a:rPr>
              <a:t>– Her husband would rule over her. </a:t>
            </a:r>
          </a:p>
          <a:p>
            <a:pPr marL="0" marR="0" indent="274320" algn="l">
              <a:spcBef>
                <a:spcPts val="0"/>
              </a:spcBef>
              <a:spcAft>
                <a:spcPts val="0"/>
              </a:spcAft>
              <a:tabLst>
                <a:tab pos="457200" algn="l"/>
                <a:tab pos="914400" algn="l"/>
                <a:tab pos="1371600" algn="l"/>
                <a:tab pos="3246120" algn="ctr"/>
              </a:tabLst>
            </a:pPr>
            <a:r>
              <a:rPr lang="en-US" dirty="0">
                <a:solidFill>
                  <a:schemeClr val="accent2"/>
                </a:solidFill>
                <a:effectLst/>
                <a:ea typeface="Times New Roman" panose="02020603050405020304" pitchFamily="18" charset="0"/>
                <a:cs typeface="Times New Roman" panose="02020603050405020304" pitchFamily="18" charset="0"/>
              </a:rPr>
              <a:t>Ephesians 5:22-24,33 </a:t>
            </a:r>
            <a:r>
              <a:rPr lang="en-US" dirty="0">
                <a:effectLst/>
                <a:ea typeface="Times New Roman" panose="02020603050405020304" pitchFamily="18" charset="0"/>
                <a:cs typeface="Times New Roman" panose="02020603050405020304" pitchFamily="18" charset="0"/>
              </a:rPr>
              <a:t>– Husband is head of the wife as Jesus is Head of the </a:t>
            </a:r>
            <a:r>
              <a:rPr lang="en-US" dirty="0">
                <a:ea typeface="Times New Roman" panose="02020603050405020304" pitchFamily="18" charset="0"/>
                <a:cs typeface="Times New Roman" panose="02020603050405020304" pitchFamily="18" charset="0"/>
              </a:rPr>
              <a:t>church. She should submit as the church submits to Jesus.  </a:t>
            </a:r>
            <a:r>
              <a:rPr lang="en-US" dirty="0">
                <a:effectLst/>
                <a:ea typeface="Times New Roman" panose="02020603050405020304" pitchFamily="18" charset="0"/>
                <a:cs typeface="Times New Roman" panose="02020603050405020304" pitchFamily="18" charset="0"/>
              </a:rPr>
              <a:t>(Colossians 3:18; 1 Corinthians 11:3.)</a:t>
            </a:r>
          </a:p>
          <a:p>
            <a:pPr marL="0" marR="0" indent="274320" algn="l">
              <a:spcBef>
                <a:spcPts val="0"/>
              </a:spcBef>
              <a:spcAft>
                <a:spcPts val="0"/>
              </a:spcAft>
              <a:tabLst>
                <a:tab pos="457200" algn="l"/>
                <a:tab pos="914400" algn="l"/>
                <a:tab pos="1371600" algn="l"/>
                <a:tab pos="3246120" algn="ctr"/>
              </a:tabLst>
            </a:pPr>
            <a:r>
              <a:rPr lang="en-US" dirty="0">
                <a:solidFill>
                  <a:schemeClr val="accent2"/>
                </a:solidFill>
                <a:effectLst/>
                <a:ea typeface="Times New Roman" panose="02020603050405020304" pitchFamily="18" charset="0"/>
                <a:cs typeface="Times New Roman" panose="02020603050405020304" pitchFamily="18" charset="0"/>
              </a:rPr>
              <a:t>1 Peter 3:1-6 </a:t>
            </a:r>
            <a:r>
              <a:rPr lang="en-US" dirty="0">
                <a:effectLst/>
                <a:ea typeface="Times New Roman" panose="02020603050405020304" pitchFamily="18" charset="0"/>
                <a:cs typeface="Times New Roman" panose="02020603050405020304" pitchFamily="18" charset="0"/>
              </a:rPr>
              <a:t>– Wives should be subject to their husbands just as Sarah was obedient to Abraham. </a:t>
            </a:r>
          </a:p>
          <a:p>
            <a:pPr marL="0" marR="0" indent="274320" algn="l">
              <a:spcBef>
                <a:spcPts val="0"/>
              </a:spcBef>
              <a:spcAft>
                <a:spcPts val="0"/>
              </a:spcAft>
              <a:tabLst>
                <a:tab pos="457200" algn="l"/>
                <a:tab pos="914400" algn="l"/>
                <a:tab pos="1371600" algn="l"/>
                <a:tab pos="3246120" algn="ctr"/>
              </a:tabLst>
            </a:pPr>
            <a:r>
              <a:rPr lang="en-US" dirty="0">
                <a:solidFill>
                  <a:schemeClr val="accent2"/>
                </a:solidFill>
                <a:effectLst/>
                <a:ea typeface="Times New Roman" panose="02020603050405020304" pitchFamily="18" charset="0"/>
                <a:cs typeface="Times New Roman" panose="02020603050405020304" pitchFamily="18" charset="0"/>
              </a:rPr>
              <a:t>Acts 5:29 </a:t>
            </a:r>
            <a:r>
              <a:rPr lang="en-US" dirty="0">
                <a:effectLst/>
                <a:ea typeface="Times New Roman" panose="02020603050405020304" pitchFamily="18" charset="0"/>
                <a:cs typeface="Times New Roman" panose="02020603050405020304" pitchFamily="18" charset="0"/>
              </a:rPr>
              <a:t>– A woman may disobey her husband only if he expects her to do something sinful against God. </a:t>
            </a:r>
            <a:endParaRPr lang="en-US" dirty="0">
              <a:solidFill>
                <a:schemeClr val="tx1"/>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8157421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Younger Women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838200" y="1752600"/>
            <a:ext cx="5867400" cy="441659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600"/>
              </a:spcBef>
              <a:spcAft>
                <a:spcPts val="0"/>
              </a:spcAft>
              <a:tabLst>
                <a:tab pos="457200" algn="l"/>
                <a:tab pos="914400" algn="l"/>
                <a:tab pos="1371600" algn="l"/>
                <a:tab pos="3246120" algn="ctr"/>
              </a:tabLst>
            </a:pPr>
            <a:r>
              <a:rPr lang="en-US" dirty="0"/>
              <a:t>Love their husbands</a:t>
            </a:r>
          </a:p>
          <a:p>
            <a:pPr marR="0">
              <a:spcBef>
                <a:spcPts val="600"/>
              </a:spcBef>
              <a:spcAft>
                <a:spcPts val="0"/>
              </a:spcAft>
              <a:tabLst>
                <a:tab pos="457200" algn="l"/>
                <a:tab pos="914400" algn="l"/>
                <a:tab pos="1371600" algn="l"/>
                <a:tab pos="3246120" algn="ctr"/>
              </a:tabLst>
            </a:pPr>
            <a:r>
              <a:rPr lang="en-US" dirty="0"/>
              <a:t>Love their children</a:t>
            </a:r>
          </a:p>
          <a:p>
            <a:pPr marR="0">
              <a:spcBef>
                <a:spcPts val="600"/>
              </a:spcBef>
              <a:spcAft>
                <a:spcPts val="0"/>
              </a:spcAft>
              <a:tabLst>
                <a:tab pos="457200" algn="l"/>
                <a:tab pos="914400" algn="l"/>
                <a:tab pos="1371600" algn="l"/>
                <a:tab pos="3246120" algn="ctr"/>
              </a:tabLst>
            </a:pPr>
            <a:r>
              <a:rPr lang="en-US" dirty="0"/>
              <a:t>Discreet</a:t>
            </a:r>
          </a:p>
          <a:p>
            <a:pPr marR="0">
              <a:spcBef>
                <a:spcPts val="600"/>
              </a:spcBef>
              <a:spcAft>
                <a:spcPts val="0"/>
              </a:spcAft>
              <a:tabLst>
                <a:tab pos="457200" algn="l"/>
                <a:tab pos="914400" algn="l"/>
                <a:tab pos="1371600" algn="l"/>
                <a:tab pos="3246120" algn="ctr"/>
              </a:tabLst>
            </a:pPr>
            <a:r>
              <a:rPr lang="en-US" dirty="0"/>
              <a:t>Chaste</a:t>
            </a:r>
          </a:p>
          <a:p>
            <a:pPr marR="0">
              <a:spcBef>
                <a:spcPts val="600"/>
              </a:spcBef>
              <a:spcAft>
                <a:spcPts val="0"/>
              </a:spcAft>
              <a:tabLst>
                <a:tab pos="457200" algn="l"/>
                <a:tab pos="914400" algn="l"/>
                <a:tab pos="1371600" algn="l"/>
                <a:tab pos="3246120" algn="ctr"/>
              </a:tabLst>
            </a:pPr>
            <a:r>
              <a:rPr lang="en-US" dirty="0"/>
              <a:t>Good</a:t>
            </a:r>
          </a:p>
          <a:p>
            <a:pPr marR="0">
              <a:spcBef>
                <a:spcPts val="600"/>
              </a:spcBef>
              <a:spcAft>
                <a:spcPts val="0"/>
              </a:spcAft>
              <a:tabLst>
                <a:tab pos="457200" algn="l"/>
                <a:tab pos="914400" algn="l"/>
                <a:tab pos="1371600" algn="l"/>
                <a:tab pos="3246120" algn="ctr"/>
              </a:tabLst>
            </a:pPr>
            <a:r>
              <a:rPr lang="en-US" dirty="0"/>
              <a:t>Homemakers</a:t>
            </a:r>
          </a:p>
          <a:p>
            <a:pPr marR="0">
              <a:spcBef>
                <a:spcPts val="600"/>
              </a:spcBef>
              <a:spcAft>
                <a:spcPts val="0"/>
              </a:spcAft>
              <a:tabLst>
                <a:tab pos="457200" algn="l"/>
                <a:tab pos="914400" algn="l"/>
                <a:tab pos="1371600" algn="l"/>
                <a:tab pos="3246120" algn="ctr"/>
              </a:tabLst>
            </a:pPr>
            <a:r>
              <a:rPr lang="en-US" dirty="0"/>
              <a:t>Obedient to their own husbands</a:t>
            </a:r>
          </a:p>
          <a:p>
            <a:pPr marR="0">
              <a:spcBef>
                <a:spcPts val="600"/>
              </a:spcBef>
              <a:spcAft>
                <a:spcPts val="0"/>
              </a:spcAft>
              <a:tabLst>
                <a:tab pos="457200" algn="l"/>
                <a:tab pos="914400" algn="l"/>
                <a:tab pos="1371600" algn="l"/>
                <a:tab pos="3246120" algn="ctr"/>
              </a:tabLst>
            </a:pPr>
            <a:r>
              <a:rPr lang="en-US" dirty="0"/>
              <a:t>That the word of God may not be blasphemed. </a:t>
            </a:r>
            <a:endParaRPr lang="en-US" b="1" dirty="0">
              <a:effectLst/>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2484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pic>
        <p:nvPicPr>
          <p:cNvPr id="5" name="Picture 4">
            <a:extLst>
              <a:ext uri="{FF2B5EF4-FFF2-40B4-BE49-F238E27FC236}">
                <a16:creationId xmlns:a16="http://schemas.microsoft.com/office/drawing/2014/main" id="{81AAB783-1805-2793-5456-681577A780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7600" y="1676400"/>
            <a:ext cx="3886200" cy="4283771"/>
          </a:xfrm>
          <a:prstGeom prst="rect">
            <a:avLst/>
          </a:prstGeom>
        </p:spPr>
      </p:pic>
    </p:spTree>
    <p:extLst>
      <p:ext uri="{BB962C8B-B14F-4D97-AF65-F5344CB8AC3E}">
        <p14:creationId xmlns:p14="http://schemas.microsoft.com/office/powerpoint/2010/main" val="83111032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Special Groups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32215"/>
            <a:ext cx="10439400" cy="307776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1200"/>
              </a:spcBef>
              <a:spcAft>
                <a:spcPts val="0"/>
              </a:spcAft>
              <a:tabLst>
                <a:tab pos="457200" algn="l"/>
                <a:tab pos="914400" algn="l"/>
                <a:tab pos="1371600" algn="l"/>
                <a:tab pos="3246120" algn="ctr"/>
              </a:tabLst>
            </a:pPr>
            <a:r>
              <a:rPr lang="en-US" sz="3200" b="1" dirty="0">
                <a:effectLst/>
              </a:rPr>
              <a:t>Older Men (2:2)</a:t>
            </a:r>
          </a:p>
          <a:p>
            <a:pPr marR="0">
              <a:spcBef>
                <a:spcPts val="1200"/>
              </a:spcBef>
              <a:spcAft>
                <a:spcPts val="0"/>
              </a:spcAft>
              <a:tabLst>
                <a:tab pos="457200" algn="l"/>
                <a:tab pos="914400" algn="l"/>
                <a:tab pos="1371600" algn="l"/>
                <a:tab pos="3246120" algn="ctr"/>
              </a:tabLst>
            </a:pPr>
            <a:r>
              <a:rPr lang="en-US" sz="3200" b="1" dirty="0">
                <a:effectLst/>
              </a:rPr>
              <a:t>Older Women (2:3)</a:t>
            </a:r>
          </a:p>
          <a:p>
            <a:pPr marR="0">
              <a:spcBef>
                <a:spcPts val="1200"/>
              </a:spcBef>
              <a:spcAft>
                <a:spcPts val="0"/>
              </a:spcAft>
              <a:tabLst>
                <a:tab pos="457200" algn="l"/>
                <a:tab pos="914400" algn="l"/>
                <a:tab pos="1371600" algn="l"/>
                <a:tab pos="3246120" algn="ctr"/>
              </a:tabLst>
            </a:pPr>
            <a:r>
              <a:rPr lang="en-US" sz="3200" dirty="0"/>
              <a:t>Younger Women (2:4,5)</a:t>
            </a:r>
          </a:p>
          <a:p>
            <a:pPr marR="0">
              <a:spcBef>
                <a:spcPts val="1200"/>
              </a:spcBef>
              <a:spcAft>
                <a:spcPts val="0"/>
              </a:spcAft>
              <a:tabLst>
                <a:tab pos="457200" algn="l"/>
                <a:tab pos="914400" algn="l"/>
                <a:tab pos="1371600" algn="l"/>
                <a:tab pos="3246120" algn="ctr"/>
              </a:tabLst>
            </a:pPr>
            <a:r>
              <a:rPr lang="en-US" sz="3200" b="1" dirty="0">
                <a:effectLst/>
              </a:rPr>
              <a:t>Younger Men (2:6-8)</a:t>
            </a:r>
          </a:p>
          <a:p>
            <a:pPr marR="0">
              <a:spcBef>
                <a:spcPts val="1200"/>
              </a:spcBef>
              <a:spcAft>
                <a:spcPts val="0"/>
              </a:spcAft>
              <a:tabLst>
                <a:tab pos="457200" algn="l"/>
                <a:tab pos="914400" algn="l"/>
                <a:tab pos="1371600" algn="l"/>
                <a:tab pos="3246120" algn="ctr"/>
              </a:tabLst>
            </a:pPr>
            <a:r>
              <a:rPr lang="en-US" sz="3200" dirty="0"/>
              <a:t>Servants (2:9,10)</a:t>
            </a:r>
            <a:endParaRPr lang="en-US" sz="3200" b="1" dirty="0">
              <a:effectLst/>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32691189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Younger Men</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838200" y="1752600"/>
            <a:ext cx="5867400" cy="3046988"/>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1200"/>
              </a:spcBef>
              <a:spcAft>
                <a:spcPts val="0"/>
              </a:spcAft>
              <a:tabLst>
                <a:tab pos="457200" algn="l"/>
                <a:tab pos="914400" algn="l"/>
                <a:tab pos="1371600" algn="l"/>
                <a:tab pos="3246120" algn="ctr"/>
              </a:tabLst>
            </a:pPr>
            <a:r>
              <a:rPr lang="en-US" dirty="0">
                <a:effectLst/>
                <a:ea typeface="MS Mincho" panose="02020609040205080304" pitchFamily="49" charset="-128"/>
                <a:cs typeface="Times New Roman" panose="02020603050405020304" pitchFamily="18" charset="0"/>
              </a:rPr>
              <a:t>Sober-minded</a:t>
            </a:r>
          </a:p>
          <a:p>
            <a:pPr marR="0">
              <a:spcBef>
                <a:spcPts val="1200"/>
              </a:spcBef>
              <a:spcAft>
                <a:spcPts val="0"/>
              </a:spcAft>
              <a:tabLst>
                <a:tab pos="457200" algn="l"/>
                <a:tab pos="914400" algn="l"/>
                <a:tab pos="1371600" algn="l"/>
                <a:tab pos="3246120" algn="ctr"/>
              </a:tabLst>
            </a:pPr>
            <a:r>
              <a:rPr lang="en-US" dirty="0">
                <a:effectLst/>
                <a:ea typeface="MS Mincho" panose="02020609040205080304" pitchFamily="49" charset="-128"/>
                <a:cs typeface="Times New Roman" panose="02020603050405020304" pitchFamily="18" charset="0"/>
              </a:rPr>
              <a:t>A pattern of good works</a:t>
            </a:r>
          </a:p>
          <a:p>
            <a:pPr marR="0">
              <a:spcBef>
                <a:spcPts val="1200"/>
              </a:spcBef>
              <a:spcAft>
                <a:spcPts val="0"/>
              </a:spcAft>
              <a:tabLst>
                <a:tab pos="457200" algn="l"/>
                <a:tab pos="914400" algn="l"/>
                <a:tab pos="1371600" algn="l"/>
                <a:tab pos="3246120" algn="ctr"/>
              </a:tabLst>
            </a:pPr>
            <a:r>
              <a:rPr lang="en-US" dirty="0">
                <a:ea typeface="MS Mincho" panose="02020609040205080304" pitchFamily="49" charset="-128"/>
                <a:cs typeface="Times New Roman" panose="02020603050405020304" pitchFamily="18" charset="0"/>
              </a:rPr>
              <a:t>I</a:t>
            </a:r>
            <a:r>
              <a:rPr lang="en-US" dirty="0">
                <a:effectLst/>
                <a:ea typeface="MS Mincho" panose="02020609040205080304" pitchFamily="49" charset="-128"/>
                <a:cs typeface="Times New Roman" panose="02020603050405020304" pitchFamily="18" charset="0"/>
              </a:rPr>
              <a:t>n doctrine showing integrity, reverence, incorruptibility</a:t>
            </a:r>
          </a:p>
          <a:p>
            <a:pPr>
              <a:spcBef>
                <a:spcPts val="1200"/>
              </a:spcBef>
            </a:pPr>
            <a:r>
              <a:rPr lang="en-US" dirty="0">
                <a:ea typeface="MS Mincho" panose="02020609040205080304" pitchFamily="49" charset="-128"/>
                <a:cs typeface="Times New Roman" panose="02020603050405020304" pitchFamily="18" charset="0"/>
              </a:rPr>
              <a:t>S</a:t>
            </a:r>
            <a:r>
              <a:rPr lang="en-US" dirty="0">
                <a:effectLst/>
                <a:ea typeface="MS Mincho" panose="02020609040205080304" pitchFamily="49" charset="-128"/>
                <a:cs typeface="Times New Roman" panose="02020603050405020304" pitchFamily="18" charset="0"/>
              </a:rPr>
              <a:t>ound speech that cannot be condemned</a:t>
            </a:r>
            <a:endParaRPr lang="en-US" b="1" dirty="0">
              <a:effectLst/>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591800" y="62484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pic>
        <p:nvPicPr>
          <p:cNvPr id="3" name="Picture 2">
            <a:extLst>
              <a:ext uri="{FF2B5EF4-FFF2-40B4-BE49-F238E27FC236}">
                <a16:creationId xmlns:a16="http://schemas.microsoft.com/office/drawing/2014/main" id="{B48CB259-90C0-BFB8-F893-F689C413960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69547" y="1598737"/>
            <a:ext cx="3855653" cy="3662569"/>
          </a:xfrm>
          <a:prstGeom prst="rect">
            <a:avLst/>
          </a:prstGeom>
        </p:spPr>
      </p:pic>
    </p:spTree>
    <p:extLst>
      <p:ext uri="{BB962C8B-B14F-4D97-AF65-F5344CB8AC3E}">
        <p14:creationId xmlns:p14="http://schemas.microsoft.com/office/powerpoint/2010/main" val="58527306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1000" fill="hold"/>
                                        <p:tgtEl>
                                          <p:spTgt spid="1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 calcmode="lin" valueType="num">
                                      <p:cBhvr>
                                        <p:cTn id="14" dur="1000" fill="hold"/>
                                        <p:tgtEl>
                                          <p:spTgt spid="10">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0">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 calcmode="lin" valueType="num">
                                      <p:cBhvr>
                                        <p:cTn id="21" dur="1000" fill="hold"/>
                                        <p:tgtEl>
                                          <p:spTgt spid="10">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0">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 calcmode="lin" valueType="num">
                                      <p:cBhvr>
                                        <p:cTn id="28" dur="1000" fill="hold"/>
                                        <p:tgtEl>
                                          <p:spTgt spid="10">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0">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Special Groups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32215"/>
            <a:ext cx="10439400" cy="307776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R="0">
              <a:spcBef>
                <a:spcPts val="1200"/>
              </a:spcBef>
              <a:spcAft>
                <a:spcPts val="0"/>
              </a:spcAft>
              <a:tabLst>
                <a:tab pos="457200" algn="l"/>
                <a:tab pos="914400" algn="l"/>
                <a:tab pos="1371600" algn="l"/>
                <a:tab pos="3246120" algn="ctr"/>
              </a:tabLst>
            </a:pPr>
            <a:r>
              <a:rPr lang="en-US" sz="3200" b="1" dirty="0">
                <a:effectLst/>
              </a:rPr>
              <a:t>Older Men (2:2)</a:t>
            </a:r>
          </a:p>
          <a:p>
            <a:pPr marR="0">
              <a:spcBef>
                <a:spcPts val="1200"/>
              </a:spcBef>
              <a:spcAft>
                <a:spcPts val="0"/>
              </a:spcAft>
              <a:tabLst>
                <a:tab pos="457200" algn="l"/>
                <a:tab pos="914400" algn="l"/>
                <a:tab pos="1371600" algn="l"/>
                <a:tab pos="3246120" algn="ctr"/>
              </a:tabLst>
            </a:pPr>
            <a:r>
              <a:rPr lang="en-US" sz="3200" b="1" dirty="0">
                <a:effectLst/>
              </a:rPr>
              <a:t>Older Women (2:3)</a:t>
            </a:r>
          </a:p>
          <a:p>
            <a:pPr marR="0">
              <a:spcBef>
                <a:spcPts val="1200"/>
              </a:spcBef>
              <a:spcAft>
                <a:spcPts val="0"/>
              </a:spcAft>
              <a:tabLst>
                <a:tab pos="457200" algn="l"/>
                <a:tab pos="914400" algn="l"/>
                <a:tab pos="1371600" algn="l"/>
                <a:tab pos="3246120" algn="ctr"/>
              </a:tabLst>
            </a:pPr>
            <a:r>
              <a:rPr lang="en-US" sz="3200" dirty="0"/>
              <a:t>Younger Women (2:4,5)</a:t>
            </a:r>
          </a:p>
          <a:p>
            <a:pPr marR="0">
              <a:spcBef>
                <a:spcPts val="1200"/>
              </a:spcBef>
              <a:spcAft>
                <a:spcPts val="0"/>
              </a:spcAft>
              <a:tabLst>
                <a:tab pos="457200" algn="l"/>
                <a:tab pos="914400" algn="l"/>
                <a:tab pos="1371600" algn="l"/>
                <a:tab pos="3246120" algn="ctr"/>
              </a:tabLst>
            </a:pPr>
            <a:r>
              <a:rPr lang="en-US" sz="3200" b="1" dirty="0">
                <a:effectLst/>
              </a:rPr>
              <a:t>Younger Men (2:6-8)</a:t>
            </a:r>
          </a:p>
          <a:p>
            <a:pPr marR="0">
              <a:spcBef>
                <a:spcPts val="1200"/>
              </a:spcBef>
              <a:spcAft>
                <a:spcPts val="0"/>
              </a:spcAft>
              <a:tabLst>
                <a:tab pos="457200" algn="l"/>
                <a:tab pos="914400" algn="l"/>
                <a:tab pos="1371600" algn="l"/>
                <a:tab pos="3246120" algn="ctr"/>
              </a:tabLst>
            </a:pPr>
            <a:r>
              <a:rPr lang="en-US" sz="3200" dirty="0"/>
              <a:t>Servants (2:9,10)</a:t>
            </a:r>
            <a:endParaRPr lang="en-US" sz="3200" b="1" dirty="0">
              <a:effectLst/>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1991299795"/>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2800" b="1" dirty="0"/>
              <a:t>Instructions for Servants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3124200" y="1752600"/>
            <a:ext cx="5867400" cy="335476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pPr>
            <a:r>
              <a:rPr lang="en-US" dirty="0"/>
              <a:t>Obedient to their own masters</a:t>
            </a:r>
          </a:p>
          <a:p>
            <a:pPr>
              <a:spcBef>
                <a:spcPts val="1200"/>
              </a:spcBef>
            </a:pPr>
            <a:r>
              <a:rPr lang="en-US" dirty="0"/>
              <a:t>Well pleasing in all things</a:t>
            </a:r>
          </a:p>
          <a:p>
            <a:pPr>
              <a:spcBef>
                <a:spcPts val="1200"/>
              </a:spcBef>
            </a:pPr>
            <a:r>
              <a:rPr lang="en-US" dirty="0"/>
              <a:t>Not answering back</a:t>
            </a:r>
          </a:p>
          <a:p>
            <a:pPr>
              <a:spcBef>
                <a:spcPts val="1200"/>
              </a:spcBef>
            </a:pPr>
            <a:r>
              <a:rPr lang="en-US" dirty="0"/>
              <a:t>Not pilfering</a:t>
            </a:r>
          </a:p>
          <a:p>
            <a:pPr>
              <a:spcBef>
                <a:spcPts val="1200"/>
              </a:spcBef>
            </a:pPr>
            <a:r>
              <a:rPr lang="en-US" dirty="0"/>
              <a:t>Showing all good fidelity</a:t>
            </a:r>
          </a:p>
          <a:p>
            <a:pPr>
              <a:spcBef>
                <a:spcPts val="1200"/>
              </a:spcBef>
            </a:pPr>
            <a:r>
              <a:rPr lang="en-US" dirty="0"/>
              <a:t>Adorn the doctrine of God</a:t>
            </a:r>
            <a:endParaRPr lang="en-US" b="1" dirty="0">
              <a:effectLst/>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591800" y="62484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303284887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1000" fill="hold"/>
                                        <p:tgtEl>
                                          <p:spTgt spid="10">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1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 calcmode="lin" valueType="num">
                                      <p:cBhvr>
                                        <p:cTn id="14" dur="1000" fill="hold"/>
                                        <p:tgtEl>
                                          <p:spTgt spid="10">
                                            <p:txEl>
                                              <p:pRg st="1" end="1"/>
                                            </p:txEl>
                                          </p:spTgt>
                                        </p:tgtEl>
                                        <p:attrNameLst>
                                          <p:attrName>ppt_w</p:attrName>
                                        </p:attrNameLst>
                                      </p:cBhvr>
                                      <p:tavLst>
                                        <p:tav tm="0">
                                          <p:val>
                                            <p:strVal val="#ppt_w*0.70"/>
                                          </p:val>
                                        </p:tav>
                                        <p:tav tm="100000">
                                          <p:val>
                                            <p:strVal val="#ppt_w"/>
                                          </p:val>
                                        </p:tav>
                                      </p:tavLst>
                                    </p:anim>
                                    <p:anim calcmode="lin" valueType="num">
                                      <p:cBhvr>
                                        <p:cTn id="15" dur="1000" fill="hold"/>
                                        <p:tgtEl>
                                          <p:spTgt spid="10">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 calcmode="lin" valueType="num">
                                      <p:cBhvr>
                                        <p:cTn id="21" dur="1000" fill="hold"/>
                                        <p:tgtEl>
                                          <p:spTgt spid="10">
                                            <p:txEl>
                                              <p:pRg st="2" end="2"/>
                                            </p:txEl>
                                          </p:spTgt>
                                        </p:tgtEl>
                                        <p:attrNameLst>
                                          <p:attrName>ppt_w</p:attrName>
                                        </p:attrNameLst>
                                      </p:cBhvr>
                                      <p:tavLst>
                                        <p:tav tm="0">
                                          <p:val>
                                            <p:strVal val="#ppt_w*0.70"/>
                                          </p:val>
                                        </p:tav>
                                        <p:tav tm="100000">
                                          <p:val>
                                            <p:strVal val="#ppt_w"/>
                                          </p:val>
                                        </p:tav>
                                      </p:tavLst>
                                    </p:anim>
                                    <p:anim calcmode="lin" valueType="num">
                                      <p:cBhvr>
                                        <p:cTn id="22" dur="1000" fill="hold"/>
                                        <p:tgtEl>
                                          <p:spTgt spid="10">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 calcmode="lin" valueType="num">
                                      <p:cBhvr>
                                        <p:cTn id="28" dur="1000" fill="hold"/>
                                        <p:tgtEl>
                                          <p:spTgt spid="10">
                                            <p:txEl>
                                              <p:pRg st="3" end="3"/>
                                            </p:txEl>
                                          </p:spTgt>
                                        </p:tgtEl>
                                        <p:attrNameLst>
                                          <p:attrName>ppt_w</p:attrName>
                                        </p:attrNameLst>
                                      </p:cBhvr>
                                      <p:tavLst>
                                        <p:tav tm="0">
                                          <p:val>
                                            <p:strVal val="#ppt_w*0.70"/>
                                          </p:val>
                                        </p:tav>
                                        <p:tav tm="100000">
                                          <p:val>
                                            <p:strVal val="#ppt_w"/>
                                          </p:val>
                                        </p:tav>
                                      </p:tavLst>
                                    </p:anim>
                                    <p:anim calcmode="lin" valueType="num">
                                      <p:cBhvr>
                                        <p:cTn id="29" dur="1000" fill="hold"/>
                                        <p:tgtEl>
                                          <p:spTgt spid="10">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 calcmode="lin" valueType="num">
                                      <p:cBhvr>
                                        <p:cTn id="35" dur="1000" fill="hold"/>
                                        <p:tgtEl>
                                          <p:spTgt spid="10">
                                            <p:txEl>
                                              <p:pRg st="4" end="4"/>
                                            </p:txEl>
                                          </p:spTgt>
                                        </p:tgtEl>
                                        <p:attrNameLst>
                                          <p:attrName>ppt_w</p:attrName>
                                        </p:attrNameLst>
                                      </p:cBhvr>
                                      <p:tavLst>
                                        <p:tav tm="0">
                                          <p:val>
                                            <p:strVal val="#ppt_w*0.70"/>
                                          </p:val>
                                        </p:tav>
                                        <p:tav tm="100000">
                                          <p:val>
                                            <p:strVal val="#ppt_w"/>
                                          </p:val>
                                        </p:tav>
                                      </p:tavLst>
                                    </p:anim>
                                    <p:anim calcmode="lin" valueType="num">
                                      <p:cBhvr>
                                        <p:cTn id="36" dur="1000" fill="hold"/>
                                        <p:tgtEl>
                                          <p:spTgt spid="10">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0">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10">
                                            <p:txEl>
                                              <p:pRg st="5" end="5"/>
                                            </p:txEl>
                                          </p:spTgt>
                                        </p:tgtEl>
                                        <p:attrNameLst>
                                          <p:attrName>style.visibility</p:attrName>
                                        </p:attrNameLst>
                                      </p:cBhvr>
                                      <p:to>
                                        <p:strVal val="visible"/>
                                      </p:to>
                                    </p:set>
                                    <p:anim calcmode="lin" valueType="num">
                                      <p:cBhvr>
                                        <p:cTn id="42" dur="1000" fill="hold"/>
                                        <p:tgtEl>
                                          <p:spTgt spid="10">
                                            <p:txEl>
                                              <p:pRg st="5" end="5"/>
                                            </p:txEl>
                                          </p:spTgt>
                                        </p:tgtEl>
                                        <p:attrNameLst>
                                          <p:attrName>ppt_w</p:attrName>
                                        </p:attrNameLst>
                                      </p:cBhvr>
                                      <p:tavLst>
                                        <p:tav tm="0">
                                          <p:val>
                                            <p:strVal val="#ppt_w*0.70"/>
                                          </p:val>
                                        </p:tav>
                                        <p:tav tm="100000">
                                          <p:val>
                                            <p:strVal val="#ppt_w"/>
                                          </p:val>
                                        </p:tav>
                                      </p:tavLst>
                                    </p:anim>
                                    <p:anim calcmode="lin" valueType="num">
                                      <p:cBhvr>
                                        <p:cTn id="43" dur="1000" fill="hold"/>
                                        <p:tgtEl>
                                          <p:spTgt spid="10">
                                            <p:txEl>
                                              <p:pRg st="5" end="5"/>
                                            </p:txEl>
                                          </p:spTgt>
                                        </p:tgtEl>
                                        <p:attrNameLst>
                                          <p:attrName>ppt_h</p:attrName>
                                        </p:attrNameLst>
                                      </p:cBhvr>
                                      <p:tavLst>
                                        <p:tav tm="0">
                                          <p:val>
                                            <p:strVal val="#ppt_h"/>
                                          </p:val>
                                        </p:tav>
                                        <p:tav tm="100000">
                                          <p:val>
                                            <p:strVal val="#ppt_h"/>
                                          </p:val>
                                        </p:tav>
                                      </p:tavLst>
                                    </p:anim>
                                    <p:animEffect transition="in" filter="fade">
                                      <p:cBhvr>
                                        <p:cTn id="44" dur="10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What Grace Does – Titus 2:11-15</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32215"/>
            <a:ext cx="10439400" cy="43088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algn="ctr">
              <a:spcBef>
                <a:spcPts val="120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Brings salvation to all men (verse 11)</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307752872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God’s Grace Offered to All</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371600"/>
            <a:ext cx="104394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Titus 2:11 </a:t>
            </a:r>
            <a:r>
              <a:rPr lang="en-US" b="0" dirty="0">
                <a:solidFill>
                  <a:schemeClr val="tx1"/>
                </a:solidFill>
                <a:effectLst/>
                <a:ea typeface="Times New Roman" panose="02020603050405020304" pitchFamily="18" charset="0"/>
                <a:cs typeface="Times New Roman" panose="02020603050405020304" pitchFamily="18" charset="0"/>
              </a:rPr>
              <a:t>– For the grace of God that brings salvation has appeared to </a:t>
            </a:r>
            <a:r>
              <a:rPr lang="en-US" i="1" dirty="0">
                <a:solidFill>
                  <a:schemeClr val="accent1"/>
                </a:solidFill>
                <a:effectLst/>
                <a:ea typeface="Times New Roman" panose="02020603050405020304" pitchFamily="18" charset="0"/>
                <a:cs typeface="Times New Roman" panose="02020603050405020304" pitchFamily="18" charset="0"/>
              </a:rPr>
              <a:t>all</a:t>
            </a:r>
            <a:r>
              <a:rPr lang="en-US" b="0" i="1" dirty="0">
                <a:solidFill>
                  <a:schemeClr val="tx1"/>
                </a:solidFill>
                <a:effectLst/>
                <a:ea typeface="Times New Roman" panose="02020603050405020304" pitchFamily="18" charset="0"/>
                <a:cs typeface="Times New Roman" panose="02020603050405020304" pitchFamily="18" charset="0"/>
              </a:rPr>
              <a:t> men</a:t>
            </a:r>
            <a:r>
              <a:rPr lang="en-US" b="0" dirty="0">
                <a:solidFill>
                  <a:schemeClr val="tx1"/>
                </a:solidFill>
                <a:effectLst/>
                <a:ea typeface="Times New Roman" panose="02020603050405020304" pitchFamily="18" charset="0"/>
                <a:cs typeface="Times New Roman" panose="02020603050405020304" pitchFamily="18" charset="0"/>
              </a:rPr>
              <a:t>.</a:t>
            </a:r>
          </a:p>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Romans 11:32 </a:t>
            </a:r>
            <a:r>
              <a:rPr lang="en-US" b="0" dirty="0">
                <a:solidFill>
                  <a:schemeClr val="tx1"/>
                </a:solidFill>
                <a:effectLst/>
                <a:ea typeface="Times New Roman" panose="02020603050405020304" pitchFamily="18" charset="0"/>
                <a:cs typeface="Times New Roman" panose="02020603050405020304" pitchFamily="18" charset="0"/>
              </a:rPr>
              <a:t>– God has mercy on </a:t>
            </a:r>
            <a:r>
              <a:rPr lang="en-US" i="1" dirty="0">
                <a:solidFill>
                  <a:schemeClr val="accent1"/>
                </a:solidFill>
                <a:effectLst/>
                <a:ea typeface="Times New Roman" panose="02020603050405020304" pitchFamily="18" charset="0"/>
                <a:cs typeface="Times New Roman" panose="02020603050405020304" pitchFamily="18" charset="0"/>
              </a:rPr>
              <a:t>all</a:t>
            </a:r>
            <a:r>
              <a:rPr lang="en-US" b="0" dirty="0">
                <a:solidFill>
                  <a:schemeClr val="tx1"/>
                </a:solidFill>
                <a:effectLst/>
                <a:ea typeface="Times New Roman" panose="02020603050405020304" pitchFamily="18" charset="0"/>
                <a:cs typeface="Times New Roman" panose="02020603050405020304" pitchFamily="18" charset="0"/>
              </a:rPr>
              <a:t>, just as many as were in bondage to sin.</a:t>
            </a:r>
          </a:p>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Hebrews 2:9 </a:t>
            </a:r>
            <a:r>
              <a:rPr lang="en-US" b="0" dirty="0">
                <a:solidFill>
                  <a:schemeClr val="tx1"/>
                </a:solidFill>
                <a:effectLst/>
                <a:ea typeface="Times New Roman" panose="02020603050405020304" pitchFamily="18" charset="0"/>
                <a:cs typeface="Times New Roman" panose="02020603050405020304" pitchFamily="18" charset="0"/>
              </a:rPr>
              <a:t>– </a:t>
            </a:r>
            <a:r>
              <a:rPr lang="en-US" b="0" dirty="0">
                <a:solidFill>
                  <a:schemeClr val="tx1"/>
                </a:solidFill>
                <a:ea typeface="Times New Roman" panose="02020603050405020304" pitchFamily="18" charset="0"/>
                <a:cs typeface="Times New Roman" panose="02020603050405020304" pitchFamily="18" charset="0"/>
              </a:rPr>
              <a:t>By God’s </a:t>
            </a:r>
            <a:r>
              <a:rPr lang="en-US" b="0" dirty="0">
                <a:solidFill>
                  <a:schemeClr val="tx1"/>
                </a:solidFill>
                <a:effectLst/>
                <a:ea typeface="Times New Roman" panose="02020603050405020304" pitchFamily="18" charset="0"/>
                <a:cs typeface="Times New Roman" panose="02020603050405020304" pitchFamily="18" charset="0"/>
              </a:rPr>
              <a:t>grace Jesus tasted death for </a:t>
            </a:r>
            <a:r>
              <a:rPr lang="en-US" i="1" dirty="0">
                <a:solidFill>
                  <a:schemeClr val="accent1"/>
                </a:solidFill>
                <a:effectLst/>
                <a:ea typeface="Times New Roman" panose="02020603050405020304" pitchFamily="18" charset="0"/>
                <a:cs typeface="Times New Roman" panose="02020603050405020304" pitchFamily="18" charset="0"/>
              </a:rPr>
              <a:t>everyone</a:t>
            </a:r>
            <a:r>
              <a:rPr lang="en-US" b="0" dirty="0">
                <a:solidFill>
                  <a:schemeClr val="tx1"/>
                </a:solidFill>
                <a:effectLst/>
                <a:ea typeface="Times New Roman" panose="02020603050405020304" pitchFamily="18" charset="0"/>
                <a:cs typeface="Times New Roman" panose="02020603050405020304" pitchFamily="18" charset="0"/>
              </a:rPr>
              <a:t>. </a:t>
            </a:r>
          </a:p>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Romans 2:11 </a:t>
            </a:r>
            <a:r>
              <a:rPr lang="en-US" b="0" dirty="0">
                <a:solidFill>
                  <a:schemeClr val="tx1"/>
                </a:solidFill>
                <a:effectLst/>
                <a:ea typeface="Times New Roman" panose="02020603050405020304" pitchFamily="18" charset="0"/>
                <a:cs typeface="Times New Roman" panose="02020603050405020304" pitchFamily="18" charset="0"/>
              </a:rPr>
              <a:t>– God is no respecter of persons. He wants </a:t>
            </a:r>
            <a:r>
              <a:rPr lang="en-US" i="1" dirty="0">
                <a:solidFill>
                  <a:schemeClr val="accent1"/>
                </a:solidFill>
                <a:effectLst/>
                <a:ea typeface="Times New Roman" panose="02020603050405020304" pitchFamily="18" charset="0"/>
                <a:cs typeface="Times New Roman" panose="02020603050405020304" pitchFamily="18" charset="0"/>
              </a:rPr>
              <a:t>all</a:t>
            </a:r>
            <a:r>
              <a:rPr lang="en-US" b="0" dirty="0">
                <a:solidFill>
                  <a:schemeClr val="tx1"/>
                </a:solidFill>
                <a:effectLst/>
                <a:ea typeface="Times New Roman" panose="02020603050405020304" pitchFamily="18" charset="0"/>
                <a:cs typeface="Times New Roman" panose="02020603050405020304" pitchFamily="18" charset="0"/>
              </a:rPr>
              <a:t> to be saved, so Jesus died for </a:t>
            </a:r>
            <a:r>
              <a:rPr lang="en-US" i="1" dirty="0">
                <a:solidFill>
                  <a:schemeClr val="accent1"/>
                </a:solidFill>
                <a:effectLst/>
                <a:ea typeface="Times New Roman" panose="02020603050405020304" pitchFamily="18" charset="0"/>
                <a:cs typeface="Times New Roman" panose="02020603050405020304" pitchFamily="18" charset="0"/>
              </a:rPr>
              <a:t>all</a:t>
            </a:r>
            <a:r>
              <a:rPr lang="en-US" b="0" i="1" dirty="0">
                <a:solidFill>
                  <a:schemeClr val="tx1"/>
                </a:solidFill>
                <a:effectLst/>
                <a:ea typeface="Times New Roman" panose="02020603050405020304" pitchFamily="18" charset="0"/>
                <a:cs typeface="Times New Roman" panose="02020603050405020304" pitchFamily="18" charset="0"/>
              </a:rPr>
              <a:t>.</a:t>
            </a:r>
            <a:r>
              <a:rPr lang="en-US" b="0" dirty="0">
                <a:solidFill>
                  <a:schemeClr val="tx1"/>
                </a:solidFill>
                <a:effectLst/>
                <a:ea typeface="Times New Roman" panose="02020603050405020304" pitchFamily="18" charset="0"/>
                <a:cs typeface="Times New Roman" panose="02020603050405020304" pitchFamily="18" charset="0"/>
              </a:rPr>
              <a:t> </a:t>
            </a:r>
          </a:p>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 Timothy 2:4 </a:t>
            </a:r>
            <a:r>
              <a:rPr lang="en-US" b="0" dirty="0">
                <a:solidFill>
                  <a:schemeClr val="tx1"/>
                </a:solidFill>
                <a:effectLst/>
                <a:ea typeface="Times New Roman" panose="02020603050405020304" pitchFamily="18" charset="0"/>
                <a:cs typeface="Times New Roman" panose="02020603050405020304" pitchFamily="18" charset="0"/>
              </a:rPr>
              <a:t>– God desires </a:t>
            </a:r>
            <a:r>
              <a:rPr lang="en-US" i="1" dirty="0">
                <a:solidFill>
                  <a:schemeClr val="accent1"/>
                </a:solidFill>
                <a:effectLst/>
                <a:ea typeface="Times New Roman" panose="02020603050405020304" pitchFamily="18" charset="0"/>
                <a:cs typeface="Times New Roman" panose="02020603050405020304" pitchFamily="18" charset="0"/>
              </a:rPr>
              <a:t>all</a:t>
            </a:r>
            <a:r>
              <a:rPr lang="en-US" b="0" i="1" dirty="0">
                <a:solidFill>
                  <a:schemeClr val="tx1"/>
                </a:solidFill>
                <a:effectLst/>
                <a:ea typeface="Times New Roman" panose="02020603050405020304" pitchFamily="18" charset="0"/>
                <a:cs typeface="Times New Roman" panose="02020603050405020304" pitchFamily="18" charset="0"/>
              </a:rPr>
              <a:t> men</a:t>
            </a:r>
            <a:r>
              <a:rPr lang="en-US" b="0" dirty="0">
                <a:solidFill>
                  <a:schemeClr val="tx1"/>
                </a:solidFill>
                <a:effectLst/>
                <a:ea typeface="Times New Roman" panose="02020603050405020304" pitchFamily="18" charset="0"/>
                <a:cs typeface="Times New Roman" panose="02020603050405020304" pitchFamily="18" charset="0"/>
              </a:rPr>
              <a:t> to be saved and to come to the knowledge of the truth. </a:t>
            </a:r>
          </a:p>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 Timothy 2:6 </a:t>
            </a:r>
            <a:r>
              <a:rPr lang="en-US" b="0" dirty="0">
                <a:solidFill>
                  <a:schemeClr val="tx1"/>
                </a:solidFill>
                <a:effectLst/>
                <a:ea typeface="Times New Roman" panose="02020603050405020304" pitchFamily="18" charset="0"/>
                <a:cs typeface="Times New Roman" panose="02020603050405020304" pitchFamily="18" charset="0"/>
              </a:rPr>
              <a:t>– Jesus gave Himself a ransom for </a:t>
            </a:r>
            <a:r>
              <a:rPr lang="en-US" i="1" dirty="0">
                <a:solidFill>
                  <a:schemeClr val="accent1"/>
                </a:solidFill>
                <a:effectLst/>
                <a:ea typeface="Times New Roman" panose="02020603050405020304" pitchFamily="18" charset="0"/>
                <a:cs typeface="Times New Roman" panose="02020603050405020304" pitchFamily="18" charset="0"/>
              </a:rPr>
              <a:t>all</a:t>
            </a:r>
            <a:r>
              <a:rPr lang="en-US" b="0" dirty="0">
                <a:solidFill>
                  <a:schemeClr val="tx1"/>
                </a:solidFill>
                <a:effectLst/>
                <a:ea typeface="Times New Roman" panose="02020603050405020304" pitchFamily="18" charset="0"/>
                <a:cs typeface="Times New Roman" panose="02020603050405020304" pitchFamily="18" charset="0"/>
              </a:rPr>
              <a:t>.</a:t>
            </a:r>
          </a:p>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2 Peter 3:9 </a:t>
            </a:r>
            <a:r>
              <a:rPr lang="en-US" b="0" dirty="0">
                <a:solidFill>
                  <a:schemeClr val="tx1"/>
                </a:solidFill>
                <a:effectLst/>
                <a:ea typeface="Times New Roman" panose="02020603050405020304" pitchFamily="18" charset="0"/>
                <a:cs typeface="Times New Roman" panose="02020603050405020304" pitchFamily="18" charset="0"/>
              </a:rPr>
              <a:t>– The Lord is not willing that </a:t>
            </a:r>
            <a:r>
              <a:rPr lang="en-US" i="1" dirty="0">
                <a:solidFill>
                  <a:schemeClr val="accent1"/>
                </a:solidFill>
                <a:effectLst/>
                <a:ea typeface="Times New Roman" panose="02020603050405020304" pitchFamily="18" charset="0"/>
                <a:cs typeface="Times New Roman" panose="02020603050405020304" pitchFamily="18" charset="0"/>
              </a:rPr>
              <a:t>any</a:t>
            </a:r>
            <a:r>
              <a:rPr lang="en-US" b="0" dirty="0">
                <a:solidFill>
                  <a:schemeClr val="tx1"/>
                </a:solidFill>
                <a:effectLst/>
                <a:ea typeface="Times New Roman" panose="02020603050405020304" pitchFamily="18" charset="0"/>
                <a:cs typeface="Times New Roman" panose="02020603050405020304" pitchFamily="18" charset="0"/>
              </a:rPr>
              <a:t> should perish but that </a:t>
            </a:r>
            <a:r>
              <a:rPr lang="en-US" i="1" dirty="0">
                <a:solidFill>
                  <a:schemeClr val="accent1"/>
                </a:solidFill>
                <a:effectLst/>
                <a:ea typeface="Times New Roman" panose="02020603050405020304" pitchFamily="18" charset="0"/>
                <a:cs typeface="Times New Roman" panose="02020603050405020304" pitchFamily="18" charset="0"/>
              </a:rPr>
              <a:t>all</a:t>
            </a:r>
            <a:r>
              <a:rPr lang="en-US" b="0" dirty="0">
                <a:solidFill>
                  <a:schemeClr val="tx1"/>
                </a:solidFill>
                <a:effectLst/>
                <a:ea typeface="Times New Roman" panose="02020603050405020304" pitchFamily="18" charset="0"/>
                <a:cs typeface="Times New Roman" panose="02020603050405020304" pitchFamily="18" charset="0"/>
              </a:rPr>
              <a:t> should come to repentance. </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84432306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What Grace Does – Titus 2:11-15</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32215"/>
            <a:ext cx="10439400" cy="101566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algn="ctr">
              <a:spcBef>
                <a:spcPts val="120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Brings salvation to all men (verse 11)</a:t>
            </a:r>
          </a:p>
          <a:p>
            <a:pPr marL="0" marR="0" algn="ctr">
              <a:spcBef>
                <a:spcPts val="120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Instructs us</a:t>
            </a: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903521628"/>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Grace Has Appeared </a:t>
            </a:r>
            <a:r>
              <a:rPr lang="en-US" sz="2800" b="1" i="1" dirty="0">
                <a:effectLst/>
                <a:ea typeface="Times New Roman" panose="02020603050405020304" pitchFamily="18" charset="0"/>
                <a:cs typeface="Times New Roman" panose="02020603050405020304" pitchFamily="18" charset="0"/>
              </a:rPr>
              <a:t>Teaching</a:t>
            </a:r>
            <a:r>
              <a:rPr lang="en-US" sz="2800" b="1" dirty="0">
                <a:effectLst/>
                <a:ea typeface="Times New Roman" panose="02020603050405020304" pitchFamily="18" charset="0"/>
                <a:cs typeface="Times New Roman" panose="02020603050405020304" pitchFamily="18" charset="0"/>
              </a:rPr>
              <a:t> Us</a:t>
            </a: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219200"/>
            <a:ext cx="104394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Ephesians 1:5-11 </a:t>
            </a:r>
            <a:r>
              <a:rPr lang="en-US" b="0" dirty="0">
                <a:effectLst/>
                <a:ea typeface="Times New Roman" panose="02020603050405020304" pitchFamily="18" charset="0"/>
                <a:cs typeface="Times New Roman" panose="02020603050405020304" pitchFamily="18" charset="0"/>
              </a:rPr>
              <a:t>– Forgiveness according to His </a:t>
            </a:r>
            <a:r>
              <a:rPr lang="en-US" i="1" dirty="0">
                <a:solidFill>
                  <a:schemeClr val="accent1"/>
                </a:solidFill>
                <a:effectLst/>
                <a:ea typeface="Times New Roman" panose="02020603050405020304" pitchFamily="18" charset="0"/>
                <a:cs typeface="Times New Roman" panose="02020603050405020304" pitchFamily="18" charset="0"/>
              </a:rPr>
              <a:t>grace</a:t>
            </a:r>
            <a:r>
              <a:rPr lang="en-US" b="0" i="1" dirty="0">
                <a:solidFill>
                  <a:schemeClr val="accent1"/>
                </a:solidFill>
                <a:ea typeface="Times New Roman" panose="02020603050405020304" pitchFamily="18" charset="0"/>
                <a:cs typeface="Times New Roman" panose="02020603050405020304" pitchFamily="18" charset="0"/>
              </a:rPr>
              <a:t>,</a:t>
            </a:r>
            <a:r>
              <a:rPr lang="en-US" b="0" dirty="0">
                <a:effectLst/>
                <a:ea typeface="Times New Roman" panose="02020603050405020304" pitchFamily="18" charset="0"/>
                <a:cs typeface="Times New Roman" panose="02020603050405020304" pitchFamily="18" charset="0"/>
              </a:rPr>
              <a:t> the mystery of His </a:t>
            </a:r>
            <a:r>
              <a:rPr lang="en-US" i="1" dirty="0">
                <a:solidFill>
                  <a:schemeClr val="accent1"/>
                </a:solidFill>
                <a:effectLst/>
                <a:ea typeface="Times New Roman" panose="02020603050405020304" pitchFamily="18" charset="0"/>
                <a:cs typeface="Times New Roman" panose="02020603050405020304" pitchFamily="18" charset="0"/>
              </a:rPr>
              <a:t>will</a:t>
            </a:r>
            <a:r>
              <a:rPr lang="en-US" b="0" dirty="0">
                <a:effectLst/>
                <a:ea typeface="Times New Roman" panose="02020603050405020304" pitchFamily="18" charset="0"/>
                <a:cs typeface="Times New Roman" panose="02020603050405020304" pitchFamily="18" charset="0"/>
              </a:rPr>
              <a:t> which He </a:t>
            </a:r>
            <a:r>
              <a:rPr lang="en-US" i="1" dirty="0">
                <a:solidFill>
                  <a:schemeClr val="accent1"/>
                </a:solidFill>
                <a:effectLst/>
                <a:ea typeface="Times New Roman" panose="02020603050405020304" pitchFamily="18" charset="0"/>
                <a:cs typeface="Times New Roman" panose="02020603050405020304" pitchFamily="18" charset="0"/>
              </a:rPr>
              <a:t>purposed</a:t>
            </a:r>
            <a:r>
              <a:rPr lang="en-US" b="0" dirty="0">
                <a:effectLst/>
                <a:ea typeface="Times New Roman" panose="02020603050405020304" pitchFamily="18" charset="0"/>
                <a:cs typeface="Times New Roman" panose="02020603050405020304" pitchFamily="18" charset="0"/>
              </a:rPr>
              <a:t> (verse 9). According to His </a:t>
            </a:r>
            <a:r>
              <a:rPr lang="en-US" i="1" dirty="0">
                <a:solidFill>
                  <a:schemeClr val="accent1"/>
                </a:solidFill>
                <a:effectLst/>
                <a:ea typeface="Times New Roman" panose="02020603050405020304" pitchFamily="18" charset="0"/>
                <a:cs typeface="Times New Roman" panose="02020603050405020304" pitchFamily="18" charset="0"/>
              </a:rPr>
              <a:t>purpose</a:t>
            </a:r>
            <a:r>
              <a:rPr lang="en-US" b="0" i="1" dirty="0">
                <a:effectLst/>
                <a:ea typeface="Times New Roman" panose="02020603050405020304" pitchFamily="18" charset="0"/>
                <a:cs typeface="Times New Roman" panose="02020603050405020304" pitchFamily="18" charset="0"/>
              </a:rPr>
              <a:t> </a:t>
            </a:r>
            <a:r>
              <a:rPr lang="en-US" b="0" dirty="0">
                <a:effectLst/>
                <a:ea typeface="Times New Roman" panose="02020603050405020304" pitchFamily="18" charset="0"/>
                <a:cs typeface="Times New Roman" panose="02020603050405020304" pitchFamily="18" charset="0"/>
              </a:rPr>
              <a:t>who works according to His </a:t>
            </a:r>
            <a:r>
              <a:rPr lang="en-US" i="1" dirty="0">
                <a:solidFill>
                  <a:schemeClr val="accent1"/>
                </a:solidFill>
                <a:effectLst/>
                <a:ea typeface="Times New Roman" panose="02020603050405020304" pitchFamily="18" charset="0"/>
                <a:cs typeface="Times New Roman" panose="02020603050405020304" pitchFamily="18" charset="0"/>
              </a:rPr>
              <a:t>will</a:t>
            </a:r>
            <a:r>
              <a:rPr lang="en-US" b="0" dirty="0">
                <a:effectLst/>
                <a:ea typeface="Times New Roman" panose="02020603050405020304" pitchFamily="18" charset="0"/>
                <a:cs typeface="Times New Roman" panose="02020603050405020304" pitchFamily="18" charset="0"/>
              </a:rPr>
              <a:t> (verse 11).</a:t>
            </a:r>
          </a:p>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2 Timothy 1:8-10 </a:t>
            </a:r>
            <a:r>
              <a:rPr lang="en-US" b="0" dirty="0">
                <a:effectLst/>
                <a:ea typeface="Times New Roman" panose="02020603050405020304" pitchFamily="18" charset="0"/>
                <a:cs typeface="Times New Roman" panose="02020603050405020304" pitchFamily="18" charset="0"/>
              </a:rPr>
              <a:t>– God saved and called us according to His </a:t>
            </a:r>
            <a:r>
              <a:rPr lang="en-US" i="1" dirty="0">
                <a:solidFill>
                  <a:schemeClr val="accent1"/>
                </a:solidFill>
                <a:effectLst/>
                <a:ea typeface="Times New Roman" panose="02020603050405020304" pitchFamily="18" charset="0"/>
                <a:cs typeface="Times New Roman" panose="02020603050405020304" pitchFamily="18" charset="0"/>
              </a:rPr>
              <a:t>purpose and grace</a:t>
            </a:r>
            <a:r>
              <a:rPr lang="en-US" dirty="0">
                <a:solidFill>
                  <a:schemeClr val="accent1"/>
                </a:solidFill>
                <a:effectLst/>
                <a:ea typeface="Times New Roman" panose="02020603050405020304" pitchFamily="18" charset="0"/>
                <a:cs typeface="Times New Roman" panose="02020603050405020304" pitchFamily="18" charset="0"/>
              </a:rPr>
              <a:t> </a:t>
            </a:r>
            <a:r>
              <a:rPr lang="en-US" b="0" dirty="0">
                <a:effectLst/>
                <a:ea typeface="Times New Roman" panose="02020603050405020304" pitchFamily="18" charset="0"/>
                <a:cs typeface="Times New Roman" panose="02020603050405020304" pitchFamily="18" charset="0"/>
              </a:rPr>
              <a:t>revealed in Christ … through the </a:t>
            </a:r>
            <a:r>
              <a:rPr lang="en-US" i="1" dirty="0">
                <a:solidFill>
                  <a:schemeClr val="accent1"/>
                </a:solidFill>
                <a:effectLst/>
                <a:ea typeface="Times New Roman" panose="02020603050405020304" pitchFamily="18" charset="0"/>
                <a:cs typeface="Times New Roman" panose="02020603050405020304" pitchFamily="18" charset="0"/>
              </a:rPr>
              <a:t>gospel</a:t>
            </a:r>
            <a:r>
              <a:rPr lang="en-US" b="0" dirty="0">
                <a:effectLst/>
                <a:ea typeface="Times New Roman" panose="02020603050405020304" pitchFamily="18" charset="0"/>
                <a:cs typeface="Times New Roman" panose="02020603050405020304" pitchFamily="18" charset="0"/>
              </a:rPr>
              <a:t>. </a:t>
            </a:r>
          </a:p>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Acts 15:11,7 </a:t>
            </a:r>
            <a:r>
              <a:rPr lang="en-US" b="0" dirty="0">
                <a:effectLst/>
                <a:ea typeface="Times New Roman" panose="02020603050405020304" pitchFamily="18" charset="0"/>
                <a:cs typeface="Times New Roman" panose="02020603050405020304" pitchFamily="18" charset="0"/>
              </a:rPr>
              <a:t>– Jews &amp; Gentiles saved by God’s </a:t>
            </a:r>
            <a:r>
              <a:rPr lang="en-US" i="1" dirty="0">
                <a:solidFill>
                  <a:schemeClr val="accent1"/>
                </a:solidFill>
                <a:effectLst/>
                <a:ea typeface="Times New Roman" panose="02020603050405020304" pitchFamily="18" charset="0"/>
                <a:cs typeface="Times New Roman" panose="02020603050405020304" pitchFamily="18" charset="0"/>
              </a:rPr>
              <a:t>grace</a:t>
            </a:r>
            <a:r>
              <a:rPr lang="en-US" b="0" dirty="0">
                <a:effectLst/>
                <a:ea typeface="Times New Roman" panose="02020603050405020304" pitchFamily="18" charset="0"/>
                <a:cs typeface="Times New Roman" panose="02020603050405020304" pitchFamily="18" charset="0"/>
              </a:rPr>
              <a:t> in the </a:t>
            </a:r>
            <a:r>
              <a:rPr lang="en-US" i="1" dirty="0">
                <a:solidFill>
                  <a:schemeClr val="accent1"/>
                </a:solidFill>
                <a:effectLst/>
                <a:ea typeface="Times New Roman" panose="02020603050405020304" pitchFamily="18" charset="0"/>
                <a:cs typeface="Times New Roman" panose="02020603050405020304" pitchFamily="18" charset="0"/>
              </a:rPr>
              <a:t>same manner</a:t>
            </a:r>
            <a:r>
              <a:rPr lang="en-US" b="0" dirty="0">
                <a:effectLst/>
                <a:ea typeface="Times New Roman" panose="02020603050405020304" pitchFamily="18" charset="0"/>
                <a:cs typeface="Times New Roman" panose="02020603050405020304" pitchFamily="18" charset="0"/>
              </a:rPr>
              <a:t>. They heard the </a:t>
            </a:r>
            <a:r>
              <a:rPr lang="en-US" i="1" dirty="0">
                <a:solidFill>
                  <a:schemeClr val="accent1"/>
                </a:solidFill>
                <a:effectLst/>
                <a:ea typeface="Times New Roman" panose="02020603050405020304" pitchFamily="18" charset="0"/>
                <a:cs typeface="Times New Roman" panose="02020603050405020304" pitchFamily="18" charset="0"/>
              </a:rPr>
              <a:t>word of the gospel</a:t>
            </a:r>
            <a:r>
              <a:rPr lang="en-US" dirty="0">
                <a:solidFill>
                  <a:schemeClr val="accent1"/>
                </a:solidFill>
                <a:effectLst/>
                <a:ea typeface="Times New Roman" panose="02020603050405020304" pitchFamily="18" charset="0"/>
                <a:cs typeface="Times New Roman" panose="02020603050405020304" pitchFamily="18" charset="0"/>
              </a:rPr>
              <a:t> </a:t>
            </a:r>
            <a:r>
              <a:rPr lang="en-US" b="0" dirty="0">
                <a:effectLst/>
                <a:ea typeface="Times New Roman" panose="02020603050405020304" pitchFamily="18" charset="0"/>
                <a:cs typeface="Times New Roman" panose="02020603050405020304" pitchFamily="18" charset="0"/>
              </a:rPr>
              <a:t>and believed.</a:t>
            </a:r>
          </a:p>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11:14</a:t>
            </a:r>
            <a:r>
              <a:rPr lang="en-US" b="0" dirty="0">
                <a:effectLst/>
                <a:ea typeface="Times New Roman" panose="02020603050405020304" pitchFamily="18" charset="0"/>
                <a:cs typeface="Times New Roman" panose="02020603050405020304" pitchFamily="18" charset="0"/>
              </a:rPr>
              <a:t> – Peter spoke to them </a:t>
            </a:r>
            <a:r>
              <a:rPr lang="en-US" i="1" dirty="0">
                <a:solidFill>
                  <a:schemeClr val="accent1"/>
                </a:solidFill>
                <a:effectLst/>
                <a:ea typeface="Times New Roman" panose="02020603050405020304" pitchFamily="18" charset="0"/>
                <a:cs typeface="Times New Roman" panose="02020603050405020304" pitchFamily="18" charset="0"/>
              </a:rPr>
              <a:t>words</a:t>
            </a:r>
            <a:r>
              <a:rPr lang="en-US" b="0" dirty="0">
                <a:effectLst/>
                <a:ea typeface="Times New Roman" panose="02020603050405020304" pitchFamily="18" charset="0"/>
                <a:cs typeface="Times New Roman" panose="02020603050405020304" pitchFamily="18" charset="0"/>
              </a:rPr>
              <a:t> whereby there were saved </a:t>
            </a:r>
          </a:p>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Acts 20:24,32 </a:t>
            </a:r>
            <a:r>
              <a:rPr lang="en-US" b="0" dirty="0">
                <a:effectLst/>
                <a:ea typeface="Times New Roman" panose="02020603050405020304" pitchFamily="18" charset="0"/>
                <a:cs typeface="Times New Roman" panose="02020603050405020304" pitchFamily="18" charset="0"/>
              </a:rPr>
              <a:t>– Paul testified the </a:t>
            </a:r>
            <a:r>
              <a:rPr lang="en-US" i="1" dirty="0">
                <a:solidFill>
                  <a:schemeClr val="accent1"/>
                </a:solidFill>
                <a:effectLst/>
                <a:ea typeface="Times New Roman" panose="02020603050405020304" pitchFamily="18" charset="0"/>
                <a:cs typeface="Times New Roman" panose="02020603050405020304" pitchFamily="18" charset="0"/>
              </a:rPr>
              <a:t>gospel of the grace</a:t>
            </a:r>
            <a:r>
              <a:rPr lang="en-US" dirty="0">
                <a:solidFill>
                  <a:schemeClr val="accent1"/>
                </a:solidFill>
                <a:effectLst/>
                <a:ea typeface="Times New Roman" panose="02020603050405020304" pitchFamily="18" charset="0"/>
                <a:cs typeface="Times New Roman" panose="02020603050405020304" pitchFamily="18" charset="0"/>
              </a:rPr>
              <a:t> </a:t>
            </a:r>
            <a:r>
              <a:rPr lang="en-US" b="0" dirty="0">
                <a:effectLst/>
                <a:ea typeface="Times New Roman" panose="02020603050405020304" pitchFamily="18" charset="0"/>
                <a:cs typeface="Times New Roman" panose="02020603050405020304" pitchFamily="18" charset="0"/>
              </a:rPr>
              <a:t>of God. He commended them to </a:t>
            </a:r>
            <a:r>
              <a:rPr lang="en-US" dirty="0">
                <a:solidFill>
                  <a:schemeClr val="accent1"/>
                </a:solidFill>
                <a:effectLst/>
                <a:ea typeface="Times New Roman" panose="02020603050405020304" pitchFamily="18" charset="0"/>
                <a:cs typeface="Times New Roman" panose="02020603050405020304" pitchFamily="18" charset="0"/>
              </a:rPr>
              <a:t>the </a:t>
            </a:r>
            <a:r>
              <a:rPr lang="en-US" i="1" dirty="0">
                <a:solidFill>
                  <a:schemeClr val="accent1"/>
                </a:solidFill>
                <a:effectLst/>
                <a:ea typeface="Times New Roman" panose="02020603050405020304" pitchFamily="18" charset="0"/>
                <a:cs typeface="Times New Roman" panose="02020603050405020304" pitchFamily="18" charset="0"/>
              </a:rPr>
              <a:t>word of God’s grace</a:t>
            </a:r>
            <a:r>
              <a:rPr lang="en-US" i="1" dirty="0">
                <a:solidFill>
                  <a:schemeClr val="accent1"/>
                </a:solidFill>
                <a:ea typeface="Times New Roman" panose="02020603050405020304" pitchFamily="18" charset="0"/>
                <a:cs typeface="Times New Roman" panose="02020603050405020304" pitchFamily="18" charset="0"/>
              </a:rPr>
              <a:t>.</a:t>
            </a:r>
            <a:endParaRPr lang="en-US" dirty="0">
              <a:solidFill>
                <a:schemeClr val="accent1"/>
              </a:solidFill>
              <a:effectLst/>
              <a:ea typeface="Times New Roman" panose="02020603050405020304" pitchFamily="18" charset="0"/>
              <a:cs typeface="Times New Roman" panose="02020603050405020304" pitchFamily="18" charset="0"/>
            </a:endParaRPr>
          </a:p>
          <a:p>
            <a:pPr marL="274320" marR="0" indent="-274320" algn="l">
              <a:spcBef>
                <a:spcPts val="0"/>
              </a:spcBef>
              <a:spcAft>
                <a:spcPts val="0"/>
              </a:spcAft>
              <a:tabLst>
                <a:tab pos="457200" algn="l"/>
                <a:tab pos="914400" algn="l"/>
                <a:tab pos="1371600" algn="l"/>
                <a:tab pos="3246120" algn="ctr"/>
              </a:tabLst>
            </a:pPr>
            <a:r>
              <a:rPr lang="en-US" b="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rPr>
              <a:t>Galatians 1:6-9 </a:t>
            </a:r>
            <a:r>
              <a:rPr lang="en-US" b="0" dirty="0">
                <a:effectLst/>
                <a:ea typeface="Times New Roman" panose="02020603050405020304" pitchFamily="18" charset="0"/>
                <a:cs typeface="Times New Roman" panose="02020603050405020304" pitchFamily="18" charset="0"/>
              </a:rPr>
              <a:t>– We are called in Christ’s </a:t>
            </a:r>
            <a:r>
              <a:rPr lang="en-US" dirty="0">
                <a:solidFill>
                  <a:schemeClr val="accent1"/>
                </a:solidFill>
                <a:effectLst/>
                <a:ea typeface="Times New Roman" panose="02020603050405020304" pitchFamily="18" charset="0"/>
                <a:cs typeface="Times New Roman" panose="02020603050405020304" pitchFamily="18" charset="0"/>
              </a:rPr>
              <a:t>grace</a:t>
            </a:r>
            <a:r>
              <a:rPr lang="en-US" b="0" dirty="0">
                <a:effectLst/>
                <a:ea typeface="Times New Roman" panose="02020603050405020304" pitchFamily="18" charset="0"/>
                <a:cs typeface="Times New Roman" panose="02020603050405020304" pitchFamily="18" charset="0"/>
              </a:rPr>
              <a:t>. But another </a:t>
            </a:r>
            <a:r>
              <a:rPr lang="en-US" b="0" i="1" dirty="0">
                <a:effectLst/>
                <a:ea typeface="Times New Roman" panose="02020603050405020304" pitchFamily="18" charset="0"/>
                <a:cs typeface="Times New Roman" panose="02020603050405020304" pitchFamily="18" charset="0"/>
              </a:rPr>
              <a:t>gospel</a:t>
            </a:r>
            <a:r>
              <a:rPr lang="en-US" b="0" dirty="0">
                <a:effectLst/>
                <a:ea typeface="Times New Roman" panose="02020603050405020304" pitchFamily="18" charset="0"/>
                <a:cs typeface="Times New Roman" panose="02020603050405020304" pitchFamily="18" charset="0"/>
              </a:rPr>
              <a:t> removes us from Him who called us in grace. </a:t>
            </a:r>
            <a:endParaRPr lang="en-US" b="0" dirty="0">
              <a:solidFill>
                <a:schemeClr val="tx1"/>
              </a:solidFill>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818128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What Grace Does the Gospel Does</a:t>
            </a:r>
            <a:endParaRPr lang="en-US" sz="2800" dirty="0">
              <a:effectLst/>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graphicFrame>
        <p:nvGraphicFramePr>
          <p:cNvPr id="2" name="Table 1">
            <a:extLst>
              <a:ext uri="{FF2B5EF4-FFF2-40B4-BE49-F238E27FC236}">
                <a16:creationId xmlns:a16="http://schemas.microsoft.com/office/drawing/2014/main" id="{BE14FC8C-0B58-1D38-0692-BA806DA146BC}"/>
              </a:ext>
            </a:extLst>
          </p:cNvPr>
          <p:cNvGraphicFramePr>
            <a:graphicFrameLocks noGrp="1"/>
          </p:cNvGraphicFramePr>
          <p:nvPr>
            <p:extLst>
              <p:ext uri="{D42A27DB-BD31-4B8C-83A1-F6EECF244321}">
                <p14:modId xmlns:p14="http://schemas.microsoft.com/office/powerpoint/2010/main" val="1046134925"/>
              </p:ext>
            </p:extLst>
          </p:nvPr>
        </p:nvGraphicFramePr>
        <p:xfrm>
          <a:off x="609600" y="1371600"/>
          <a:ext cx="10972800" cy="4968240"/>
        </p:xfrm>
        <a:graphic>
          <a:graphicData uri="http://schemas.openxmlformats.org/drawingml/2006/table">
            <a:tbl>
              <a:tblPr firstRow="1" firstCol="1" bandRow="1">
                <a:tableStyleId>{5C22544A-7EE6-4342-B048-85BDC9FD1C3A}</a:tableStyleId>
              </a:tblPr>
              <a:tblGrid>
                <a:gridCol w="2215207">
                  <a:extLst>
                    <a:ext uri="{9D8B030D-6E8A-4147-A177-3AD203B41FA5}">
                      <a16:colId xmlns:a16="http://schemas.microsoft.com/office/drawing/2014/main" val="2429121174"/>
                    </a:ext>
                  </a:extLst>
                </a:gridCol>
                <a:gridCol w="4451919">
                  <a:extLst>
                    <a:ext uri="{9D8B030D-6E8A-4147-A177-3AD203B41FA5}">
                      <a16:colId xmlns:a16="http://schemas.microsoft.com/office/drawing/2014/main" val="2245379941"/>
                    </a:ext>
                  </a:extLst>
                </a:gridCol>
                <a:gridCol w="4305674">
                  <a:extLst>
                    <a:ext uri="{9D8B030D-6E8A-4147-A177-3AD203B41FA5}">
                      <a16:colId xmlns:a16="http://schemas.microsoft.com/office/drawing/2014/main" val="699730238"/>
                    </a:ext>
                  </a:extLst>
                </a:gridCol>
              </a:tblGrid>
              <a:tr h="457200">
                <a:tc>
                  <a:txBody>
                    <a:bodyPr/>
                    <a:lstStyle/>
                    <a:p>
                      <a:pPr marL="0" marR="0" algn="ctr">
                        <a:spcBef>
                          <a:spcPts val="0"/>
                        </a:spcBef>
                        <a:spcAft>
                          <a:spcPts val="0"/>
                        </a:spcAft>
                        <a:tabLst>
                          <a:tab pos="457200" algn="l"/>
                          <a:tab pos="914400" algn="l"/>
                          <a:tab pos="1371600" algn="l"/>
                          <a:tab pos="3246120" algn="ctr"/>
                        </a:tabLst>
                      </a:pPr>
                      <a:r>
                        <a:rPr lang="en-US" sz="2800">
                          <a:effectLst/>
                        </a:rPr>
                        <a:t> </a:t>
                      </a:r>
                      <a:endParaRPr lang="en-US" sz="28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800">
                          <a:effectLst/>
                        </a:rPr>
                        <a:t>Grace</a:t>
                      </a:r>
                      <a:endParaRPr lang="en-US" sz="28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800" dirty="0">
                          <a:effectLst/>
                        </a:rPr>
                        <a:t>The Gospel</a:t>
                      </a:r>
                      <a:endParaRPr lang="en-US" sz="28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extLst>
                  <a:ext uri="{0D108BD9-81ED-4DB2-BD59-A6C34878D82A}">
                    <a16:rowId xmlns:a16="http://schemas.microsoft.com/office/drawing/2014/main" val="1915226179"/>
                  </a:ext>
                </a:extLst>
              </a:tr>
              <a:tr h="457200">
                <a:tc>
                  <a:txBody>
                    <a:bodyPr/>
                    <a:lstStyle/>
                    <a:p>
                      <a:pPr marL="0" marR="0" algn="ctr">
                        <a:spcBef>
                          <a:spcPts val="0"/>
                        </a:spcBef>
                        <a:spcAft>
                          <a:spcPts val="0"/>
                        </a:spcAft>
                        <a:tabLst>
                          <a:tab pos="457200" algn="l"/>
                          <a:tab pos="914400" algn="l"/>
                          <a:tab pos="1371600" algn="l"/>
                          <a:tab pos="3246120" algn="ctr"/>
                        </a:tabLst>
                      </a:pPr>
                      <a:r>
                        <a:rPr lang="en-US" sz="2800">
                          <a:effectLst/>
                        </a:rPr>
                        <a:t>Calls</a:t>
                      </a:r>
                      <a:endParaRPr lang="en-US" sz="28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2 Timothy 1:9; Galatians 1:6</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2 Thessalonians 2:14</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extLst>
                  <a:ext uri="{0D108BD9-81ED-4DB2-BD59-A6C34878D82A}">
                    <a16:rowId xmlns:a16="http://schemas.microsoft.com/office/drawing/2014/main" val="1840227145"/>
                  </a:ext>
                </a:extLst>
              </a:tr>
              <a:tr h="457200">
                <a:tc>
                  <a:txBody>
                    <a:bodyPr/>
                    <a:lstStyle/>
                    <a:p>
                      <a:pPr marL="0" marR="0" algn="ctr">
                        <a:spcBef>
                          <a:spcPts val="0"/>
                        </a:spcBef>
                        <a:spcAft>
                          <a:spcPts val="0"/>
                        </a:spcAft>
                        <a:tabLst>
                          <a:tab pos="457200" algn="l"/>
                          <a:tab pos="914400" algn="l"/>
                          <a:tab pos="1371600" algn="l"/>
                          <a:tab pos="3246120" algn="ctr"/>
                        </a:tabLst>
                      </a:pPr>
                      <a:r>
                        <a:rPr lang="en-US" sz="2800">
                          <a:effectLst/>
                        </a:rPr>
                        <a:t>Teaches</a:t>
                      </a:r>
                      <a:endParaRPr lang="en-US" sz="28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Titus 2:11,12</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2 Timothy 3:16, 17</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extLst>
                  <a:ext uri="{0D108BD9-81ED-4DB2-BD59-A6C34878D82A}">
                    <a16:rowId xmlns:a16="http://schemas.microsoft.com/office/drawing/2014/main" val="4109172588"/>
                  </a:ext>
                </a:extLst>
              </a:tr>
              <a:tr h="457200">
                <a:tc>
                  <a:txBody>
                    <a:bodyPr/>
                    <a:lstStyle/>
                    <a:p>
                      <a:pPr marL="0" marR="0" algn="ctr">
                        <a:spcBef>
                          <a:spcPts val="0"/>
                        </a:spcBef>
                        <a:spcAft>
                          <a:spcPts val="0"/>
                        </a:spcAft>
                        <a:tabLst>
                          <a:tab pos="457200" algn="l"/>
                          <a:tab pos="914400" algn="l"/>
                          <a:tab pos="1371600" algn="l"/>
                          <a:tab pos="3246120" algn="ctr"/>
                        </a:tabLst>
                      </a:pPr>
                      <a:r>
                        <a:rPr lang="en-US" sz="2800">
                          <a:effectLst/>
                        </a:rPr>
                        <a:t>Produces faith</a:t>
                      </a:r>
                      <a:endParaRPr lang="en-US" sz="28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Acts 18:27</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Romans 10:17; </a:t>
                      </a:r>
                      <a:br>
                        <a:rPr lang="en-US" sz="2600" dirty="0">
                          <a:solidFill>
                            <a:schemeClr val="accent2"/>
                          </a:solidFill>
                          <a:effectLst/>
                          <a:latin typeface="Comic Sans MS" panose="030F0702030302020204" pitchFamily="66" charset="0"/>
                        </a:rPr>
                      </a:br>
                      <a:r>
                        <a:rPr lang="en-US" sz="2600" dirty="0">
                          <a:solidFill>
                            <a:schemeClr val="accent2"/>
                          </a:solidFill>
                          <a:effectLst/>
                          <a:latin typeface="Comic Sans MS" panose="030F0702030302020204" pitchFamily="66" charset="0"/>
                        </a:rPr>
                        <a:t>John 20:30,31</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extLst>
                  <a:ext uri="{0D108BD9-81ED-4DB2-BD59-A6C34878D82A}">
                    <a16:rowId xmlns:a16="http://schemas.microsoft.com/office/drawing/2014/main" val="124224505"/>
                  </a:ext>
                </a:extLst>
              </a:tr>
              <a:tr h="914400">
                <a:tc>
                  <a:txBody>
                    <a:bodyPr/>
                    <a:lstStyle/>
                    <a:p>
                      <a:pPr marL="0" marR="0" algn="ctr">
                        <a:spcBef>
                          <a:spcPts val="0"/>
                        </a:spcBef>
                        <a:spcAft>
                          <a:spcPts val="0"/>
                        </a:spcAft>
                        <a:tabLst>
                          <a:tab pos="457200" algn="l"/>
                          <a:tab pos="914400" algn="l"/>
                          <a:tab pos="1371600" algn="l"/>
                          <a:tab pos="3246120" algn="ctr"/>
                        </a:tabLst>
                      </a:pPr>
                      <a:r>
                        <a:rPr lang="en-US" sz="2800">
                          <a:effectLst/>
                        </a:rPr>
                        <a:t>Saves</a:t>
                      </a:r>
                      <a:endParaRPr lang="en-US" sz="28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Ephesians 2:5,8; </a:t>
                      </a:r>
                      <a:br>
                        <a:rPr lang="en-US" sz="2600" dirty="0">
                          <a:solidFill>
                            <a:schemeClr val="accent2"/>
                          </a:solidFill>
                          <a:effectLst/>
                          <a:latin typeface="Comic Sans MS" panose="030F0702030302020204" pitchFamily="66" charset="0"/>
                        </a:rPr>
                      </a:br>
                      <a:r>
                        <a:rPr lang="en-US" sz="2600" dirty="0">
                          <a:solidFill>
                            <a:schemeClr val="accent2"/>
                          </a:solidFill>
                          <a:effectLst/>
                          <a:latin typeface="Comic Sans MS" panose="030F0702030302020204" pitchFamily="66" charset="0"/>
                        </a:rPr>
                        <a:t>2 Timothy 1:9; Acts 15:11</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Romans 1:16; James 1:21; Acts 11:14</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extLst>
                  <a:ext uri="{0D108BD9-81ED-4DB2-BD59-A6C34878D82A}">
                    <a16:rowId xmlns:a16="http://schemas.microsoft.com/office/drawing/2014/main" val="713146580"/>
                  </a:ext>
                </a:extLst>
              </a:tr>
              <a:tr h="914400">
                <a:tc>
                  <a:txBody>
                    <a:bodyPr/>
                    <a:lstStyle/>
                    <a:p>
                      <a:pPr marL="0" marR="0" algn="ctr">
                        <a:spcBef>
                          <a:spcPts val="0"/>
                        </a:spcBef>
                        <a:spcAft>
                          <a:spcPts val="0"/>
                        </a:spcAft>
                        <a:tabLst>
                          <a:tab pos="457200" algn="l"/>
                          <a:tab pos="914400" algn="l"/>
                          <a:tab pos="1371600" algn="l"/>
                          <a:tab pos="3246120" algn="ctr"/>
                        </a:tabLst>
                      </a:pPr>
                      <a:r>
                        <a:rPr lang="en-US" sz="2800">
                          <a:effectLst/>
                        </a:rPr>
                        <a:t>Strengthens</a:t>
                      </a:r>
                      <a:endParaRPr lang="en-US" sz="280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2 Timothy 2:1; </a:t>
                      </a:r>
                      <a:br>
                        <a:rPr lang="en-US" sz="2600" dirty="0">
                          <a:solidFill>
                            <a:schemeClr val="accent2"/>
                          </a:solidFill>
                          <a:effectLst/>
                          <a:latin typeface="Comic Sans MS" panose="030F0702030302020204" pitchFamily="66" charset="0"/>
                        </a:rPr>
                      </a:br>
                      <a:r>
                        <a:rPr lang="en-US" sz="2600" dirty="0">
                          <a:solidFill>
                            <a:schemeClr val="accent2"/>
                          </a:solidFill>
                          <a:effectLst/>
                          <a:latin typeface="Comic Sans MS" panose="030F0702030302020204" pitchFamily="66" charset="0"/>
                        </a:rPr>
                        <a:t>2 Thessalonians 2:16,17</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Colossians 1:9-11; Acts 20:32; Romans 16:25,26</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extLst>
                  <a:ext uri="{0D108BD9-81ED-4DB2-BD59-A6C34878D82A}">
                    <a16:rowId xmlns:a16="http://schemas.microsoft.com/office/drawing/2014/main" val="3761369345"/>
                  </a:ext>
                </a:extLst>
              </a:tr>
              <a:tr h="914400">
                <a:tc>
                  <a:txBody>
                    <a:bodyPr/>
                    <a:lstStyle/>
                    <a:p>
                      <a:pPr marL="0" marR="0" algn="ctr">
                        <a:spcBef>
                          <a:spcPts val="0"/>
                        </a:spcBef>
                        <a:spcAft>
                          <a:spcPts val="0"/>
                        </a:spcAft>
                        <a:tabLst>
                          <a:tab pos="457200" algn="l"/>
                          <a:tab pos="914400" algn="l"/>
                          <a:tab pos="1371600" algn="l"/>
                          <a:tab pos="3246120" algn="ctr"/>
                        </a:tabLst>
                      </a:pPr>
                      <a:r>
                        <a:rPr lang="en-US" sz="2800" dirty="0">
                          <a:effectLst/>
                        </a:rPr>
                        <a:t>Gives eternal life</a:t>
                      </a:r>
                      <a:endParaRPr lang="en-US" sz="2800" dirty="0">
                        <a:effectLst/>
                        <a:latin typeface="Georgia" panose="02040502050405020303" pitchFamily="18"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Titus 3:7</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tc>
                  <a:txBody>
                    <a:bodyPr/>
                    <a:lstStyle/>
                    <a:p>
                      <a:pPr marL="0" marR="0" algn="ctr">
                        <a:spcBef>
                          <a:spcPts val="0"/>
                        </a:spcBef>
                        <a:spcAft>
                          <a:spcPts val="0"/>
                        </a:spcAft>
                        <a:tabLst>
                          <a:tab pos="457200" algn="l"/>
                          <a:tab pos="914400" algn="l"/>
                          <a:tab pos="1371600" algn="l"/>
                          <a:tab pos="3246120" algn="ctr"/>
                        </a:tabLst>
                      </a:pPr>
                      <a:r>
                        <a:rPr lang="en-US" sz="2600" dirty="0">
                          <a:solidFill>
                            <a:schemeClr val="accent2"/>
                          </a:solidFill>
                          <a:effectLst/>
                          <a:latin typeface="Comic Sans MS" panose="030F0702030302020204" pitchFamily="66" charset="0"/>
                        </a:rPr>
                        <a:t>John 6:63,68</a:t>
                      </a:r>
                      <a:endParaRPr lang="en-US" sz="2600" dirty="0">
                        <a:solidFill>
                          <a:schemeClr val="accent2"/>
                        </a:solidFill>
                        <a:effectLst/>
                        <a:latin typeface="Comic Sans MS" panose="030F0702030302020204" pitchFamily="66" charset="0"/>
                        <a:ea typeface="Times New Roman" panose="02020603050405020304" pitchFamily="18" charset="0"/>
                        <a:cs typeface="Times New Roman" panose="02020603050405020304" pitchFamily="18" charset="0"/>
                      </a:endParaRPr>
                    </a:p>
                  </a:txBody>
                  <a:tcPr marL="68580" marR="68580" marT="0" marB="0" anchor="ctr">
                    <a:solidFill>
                      <a:srgbClr val="000066"/>
                    </a:solidFill>
                  </a:tcPr>
                </a:tc>
                <a:extLst>
                  <a:ext uri="{0D108BD9-81ED-4DB2-BD59-A6C34878D82A}">
                    <a16:rowId xmlns:a16="http://schemas.microsoft.com/office/drawing/2014/main" val="2689756078"/>
                  </a:ext>
                </a:extLst>
              </a:tr>
            </a:tbl>
          </a:graphicData>
        </a:graphic>
      </p:graphicFrame>
    </p:spTree>
    <p:extLst>
      <p:ext uri="{BB962C8B-B14F-4D97-AF65-F5344CB8AC3E}">
        <p14:creationId xmlns:p14="http://schemas.microsoft.com/office/powerpoint/2010/main" val="382438966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8" name="Rectangle 2">
            <a:extLst>
              <a:ext uri="{FF2B5EF4-FFF2-40B4-BE49-F238E27FC236}">
                <a16:creationId xmlns:a16="http://schemas.microsoft.com/office/drawing/2014/main" id="{6FE63470-2CE8-B6CB-5784-8392F1FD8A06}"/>
              </a:ext>
            </a:extLst>
          </p:cNvPr>
          <p:cNvSpPr txBox="1">
            <a:spLocks noChangeArrowheads="1"/>
          </p:cNvSpPr>
          <p:nvPr/>
        </p:nvSpPr>
        <p:spPr bwMode="auto">
          <a:xfrm>
            <a:off x="1676400" y="451247"/>
            <a:ext cx="8839200" cy="584775"/>
          </a:xfrm>
          <a:prstGeom prst="rect">
            <a:avLst/>
          </a:prstGeom>
          <a:noFill/>
          <a:ln w="28575">
            <a:solidFill>
              <a:srgbClr val="FFFF00"/>
            </a:solidFill>
            <a:miter lim="800000"/>
            <a:headEnd/>
            <a:tailEnd/>
          </a:ln>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kern="0" dirty="0"/>
              <a:t>Conditional Grace</a:t>
            </a:r>
          </a:p>
        </p:txBody>
      </p:sp>
      <p:graphicFrame>
        <p:nvGraphicFramePr>
          <p:cNvPr id="12" name="Table 11">
            <a:extLst>
              <a:ext uri="{FF2B5EF4-FFF2-40B4-BE49-F238E27FC236}">
                <a16:creationId xmlns:a16="http://schemas.microsoft.com/office/drawing/2014/main" id="{74C39DD4-A7EB-B6F0-6AEC-10B4116EE20C}"/>
              </a:ext>
            </a:extLst>
          </p:cNvPr>
          <p:cNvGraphicFramePr>
            <a:graphicFrameLocks noGrp="1"/>
          </p:cNvGraphicFramePr>
          <p:nvPr>
            <p:extLst>
              <p:ext uri="{D42A27DB-BD31-4B8C-83A1-F6EECF244321}">
                <p14:modId xmlns:p14="http://schemas.microsoft.com/office/powerpoint/2010/main" val="1402181668"/>
              </p:ext>
            </p:extLst>
          </p:nvPr>
        </p:nvGraphicFramePr>
        <p:xfrm>
          <a:off x="762000" y="1371600"/>
          <a:ext cx="10668000" cy="466344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2133600">
                  <a:extLst>
                    <a:ext uri="{9D8B030D-6E8A-4147-A177-3AD203B41FA5}">
                      <a16:colId xmlns:a16="http://schemas.microsoft.com/office/drawing/2014/main" val="673554172"/>
                    </a:ext>
                  </a:extLst>
                </a:gridCol>
                <a:gridCol w="3048000">
                  <a:extLst>
                    <a:ext uri="{9D8B030D-6E8A-4147-A177-3AD203B41FA5}">
                      <a16:colId xmlns:a16="http://schemas.microsoft.com/office/drawing/2014/main" val="20001"/>
                    </a:ext>
                  </a:extLst>
                </a:gridCol>
                <a:gridCol w="1219200">
                  <a:extLst>
                    <a:ext uri="{9D8B030D-6E8A-4147-A177-3AD203B41FA5}">
                      <a16:colId xmlns:a16="http://schemas.microsoft.com/office/drawing/2014/main" val="20002"/>
                    </a:ext>
                  </a:extLst>
                </a:gridCol>
                <a:gridCol w="2438400">
                  <a:extLst>
                    <a:ext uri="{9D8B030D-6E8A-4147-A177-3AD203B41FA5}">
                      <a16:colId xmlns:a16="http://schemas.microsoft.com/office/drawing/2014/main" val="20003"/>
                    </a:ext>
                  </a:extLst>
                </a:gridCol>
              </a:tblGrid>
              <a:tr h="370840">
                <a:tc>
                  <a:txBody>
                    <a:bodyPr/>
                    <a:lstStyle/>
                    <a:p>
                      <a:pPr algn="ctr"/>
                      <a:r>
                        <a:rPr lang="en-US" sz="2800" dirty="0">
                          <a:solidFill>
                            <a:srgbClr val="FFFF00"/>
                          </a:solidFill>
                        </a:rPr>
                        <a:t>Example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rgbClr val="FFFF00"/>
                          </a:solidFill>
                        </a:rPr>
                        <a:t>Reference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rgbClr val="FFFF00"/>
                          </a:solidFill>
                        </a:rPr>
                        <a:t>Favor</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b="1" dirty="0">
                          <a:solidFill>
                            <a:srgbClr val="FFFF00"/>
                          </a:solidFill>
                        </a:rPr>
                        <a:t>Merit</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rgbClr val="FFFF00"/>
                          </a:solidFill>
                        </a:rPr>
                        <a:t>Conditions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70840">
                <a:tc>
                  <a:txBody>
                    <a:bodyPr/>
                    <a:lstStyle/>
                    <a:p>
                      <a:pPr algn="ctr"/>
                      <a:r>
                        <a:rPr lang="en-US" sz="2800" b="1" dirty="0">
                          <a:solidFill>
                            <a:schemeClr val="tx1"/>
                          </a:solidFill>
                          <a:latin typeface="+mn-lt"/>
                        </a:rPr>
                        <a:t>Joshua</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kern="1200" dirty="0">
                          <a:solidFill>
                            <a:schemeClr val="accent2"/>
                          </a:solidFill>
                          <a:effectLst/>
                          <a:latin typeface="+mn-lt"/>
                          <a:ea typeface="+mn-ea"/>
                          <a:cs typeface="+mn-cs"/>
                        </a:rPr>
                        <a:t>Joshua 6:1-20</a:t>
                      </a:r>
                      <a:endParaRPr lang="en-US" sz="2400" b="0" dirty="0">
                        <a:solidFill>
                          <a:schemeClr val="accent2"/>
                        </a:solidFill>
                        <a:latin typeface="+mn-lt"/>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Walls</a:t>
                      </a:r>
                      <a:r>
                        <a:rPr lang="en-US" sz="2800" baseline="0" dirty="0">
                          <a:solidFill>
                            <a:schemeClr val="tx1"/>
                          </a:solidFill>
                          <a:latin typeface="+mn-lt"/>
                        </a:rPr>
                        <a:t> fell</a:t>
                      </a:r>
                      <a:endParaRPr lang="en-US" sz="2800" dirty="0">
                        <a:solidFill>
                          <a:schemeClr val="tx1"/>
                        </a:solidFill>
                        <a:latin typeface="+mn-lt"/>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mn-lt"/>
                        </a:rPr>
                        <a:t>None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March, blow</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70840">
                <a:tc>
                  <a:txBody>
                    <a:bodyPr/>
                    <a:lstStyle/>
                    <a:p>
                      <a:pPr algn="ctr"/>
                      <a:r>
                        <a:rPr lang="en-US" sz="2800" b="1" dirty="0" err="1">
                          <a:solidFill>
                            <a:schemeClr val="tx1"/>
                          </a:solidFill>
                          <a:latin typeface="+mn-lt"/>
                        </a:rPr>
                        <a:t>Naaman</a:t>
                      </a:r>
                      <a:endParaRPr lang="en-US" sz="2800" b="1" dirty="0">
                        <a:solidFill>
                          <a:schemeClr val="tx1"/>
                        </a:solidFill>
                        <a:latin typeface="+mn-lt"/>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kern="1200" dirty="0">
                          <a:solidFill>
                            <a:schemeClr val="accent2"/>
                          </a:solidFill>
                          <a:effectLst/>
                          <a:latin typeface="+mn-lt"/>
                          <a:ea typeface="+mn-ea"/>
                          <a:cs typeface="+mn-cs"/>
                        </a:rPr>
                        <a:t>2 Kings 5:9-14</a:t>
                      </a:r>
                      <a:endParaRPr lang="en-US" sz="2400" b="0" dirty="0">
                        <a:solidFill>
                          <a:schemeClr val="accent2"/>
                        </a:solidFill>
                        <a:latin typeface="+mn-lt"/>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Leprosy cured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mn-lt"/>
                        </a:rPr>
                        <a:t>None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Dip</a:t>
                      </a:r>
                      <a:r>
                        <a:rPr lang="en-US" sz="2800" baseline="0" dirty="0">
                          <a:solidFill>
                            <a:schemeClr val="tx1"/>
                          </a:solidFill>
                          <a:latin typeface="+mn-lt"/>
                        </a:rPr>
                        <a:t> 7 times</a:t>
                      </a:r>
                      <a:endParaRPr lang="en-US" sz="2800" dirty="0">
                        <a:solidFill>
                          <a:schemeClr val="tx1"/>
                        </a:solidFill>
                        <a:latin typeface="+mn-lt"/>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r h="370840">
                <a:tc>
                  <a:txBody>
                    <a:bodyPr/>
                    <a:lstStyle/>
                    <a:p>
                      <a:pPr algn="ctr"/>
                      <a:r>
                        <a:rPr lang="en-US" sz="2800" b="1" dirty="0">
                          <a:solidFill>
                            <a:schemeClr val="tx1"/>
                          </a:solidFill>
                          <a:latin typeface="+mn-lt"/>
                        </a:rPr>
                        <a:t>Gideon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kern="1200" dirty="0">
                          <a:solidFill>
                            <a:schemeClr val="accent2"/>
                          </a:solidFill>
                          <a:effectLst/>
                          <a:latin typeface="+mn-lt"/>
                          <a:ea typeface="+mn-ea"/>
                          <a:cs typeface="+mn-cs"/>
                        </a:rPr>
                        <a:t>Judges 7:1-22</a:t>
                      </a:r>
                      <a:endParaRPr lang="en-US" sz="2400" b="0" dirty="0">
                        <a:solidFill>
                          <a:schemeClr val="accent2"/>
                        </a:solidFill>
                        <a:latin typeface="+mn-lt"/>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Battle won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mn-lt"/>
                        </a:rPr>
                        <a:t>None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Torches, blow</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3"/>
                  </a:ext>
                </a:extLst>
              </a:tr>
              <a:tr h="370840">
                <a:tc>
                  <a:txBody>
                    <a:bodyPr/>
                    <a:lstStyle/>
                    <a:p>
                      <a:pPr algn="ctr"/>
                      <a:r>
                        <a:rPr lang="en-US" sz="2800" b="1" dirty="0">
                          <a:solidFill>
                            <a:schemeClr val="tx1"/>
                          </a:solidFill>
                          <a:latin typeface="+mn-lt"/>
                        </a:rPr>
                        <a:t>Noah</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kern="1200" dirty="0">
                          <a:solidFill>
                            <a:schemeClr val="accent2"/>
                          </a:solidFill>
                          <a:effectLst/>
                          <a:latin typeface="+mn-lt"/>
                          <a:ea typeface="+mn-ea"/>
                          <a:cs typeface="+mn-cs"/>
                        </a:rPr>
                        <a:t>Genesis 6</a:t>
                      </a:r>
                      <a:endParaRPr lang="en-US" sz="2400" b="0" dirty="0">
                        <a:solidFill>
                          <a:schemeClr val="accent2"/>
                        </a:solidFill>
                        <a:latin typeface="+mn-lt"/>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Saved</a:t>
                      </a:r>
                      <a:r>
                        <a:rPr lang="en-US" sz="2800" baseline="0" dirty="0">
                          <a:solidFill>
                            <a:schemeClr val="tx1"/>
                          </a:solidFill>
                          <a:latin typeface="+mn-lt"/>
                        </a:rPr>
                        <a:t> from flood</a:t>
                      </a:r>
                      <a:endParaRPr lang="en-US" sz="2800" dirty="0">
                        <a:solidFill>
                          <a:schemeClr val="tx1"/>
                        </a:solidFill>
                        <a:latin typeface="+mn-lt"/>
                      </a:endParaRP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mn-lt"/>
                        </a:rPr>
                        <a:t>None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Build ark</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70840">
                <a:tc>
                  <a:txBody>
                    <a:bodyPr/>
                    <a:lstStyle/>
                    <a:p>
                      <a:pPr algn="ctr"/>
                      <a:r>
                        <a:rPr lang="en-US" sz="2800" b="1" dirty="0">
                          <a:solidFill>
                            <a:schemeClr val="tx1"/>
                          </a:solidFill>
                          <a:latin typeface="+mn-lt"/>
                        </a:rPr>
                        <a:t>Jews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accent2"/>
                          </a:solidFill>
                          <a:latin typeface="+mn-lt"/>
                        </a:rPr>
                        <a:t>Acts 2:36-38</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Remission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mn-lt"/>
                        </a:rPr>
                        <a:t>None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H,B,R,B</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70840">
                <a:tc>
                  <a:txBody>
                    <a:bodyPr/>
                    <a:lstStyle/>
                    <a:p>
                      <a:pPr algn="ctr"/>
                      <a:r>
                        <a:rPr lang="en-US" sz="2800" b="1" dirty="0">
                          <a:solidFill>
                            <a:schemeClr val="tx1"/>
                          </a:solidFill>
                          <a:latin typeface="+mn-lt"/>
                        </a:rPr>
                        <a:t>Gentiles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accent2"/>
                          </a:solidFill>
                          <a:latin typeface="+mn-lt"/>
                        </a:rPr>
                        <a:t>Acts 10,11</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Salvation</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mn-lt"/>
                        </a:rPr>
                        <a:t>None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H,B,R,B</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370840">
                <a:tc>
                  <a:txBody>
                    <a:bodyPr/>
                    <a:lstStyle/>
                    <a:p>
                      <a:pPr algn="ctr"/>
                      <a:r>
                        <a:rPr lang="en-US" sz="2800" b="1" dirty="0">
                          <a:solidFill>
                            <a:schemeClr val="tx1"/>
                          </a:solidFill>
                          <a:latin typeface="+mn-lt"/>
                        </a:rPr>
                        <a:t>Paul</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accent2"/>
                          </a:solidFill>
                          <a:latin typeface="+mn-lt"/>
                        </a:rPr>
                        <a:t>Acts 22:16</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Sins washed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mn-lt"/>
                        </a:rPr>
                        <a:t>None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H,B,R,B</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370840">
                <a:tc>
                  <a:txBody>
                    <a:bodyPr/>
                    <a:lstStyle/>
                    <a:p>
                      <a:pPr algn="ctr"/>
                      <a:r>
                        <a:rPr lang="en-US" sz="2800" b="1" dirty="0">
                          <a:solidFill>
                            <a:schemeClr val="tx1"/>
                          </a:solidFill>
                          <a:latin typeface="+mn-lt"/>
                        </a:rPr>
                        <a:t>Romans</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400" b="0" dirty="0">
                          <a:solidFill>
                            <a:schemeClr val="accent2"/>
                          </a:solidFill>
                          <a:latin typeface="+mn-lt"/>
                        </a:rPr>
                        <a:t>Romans 6,10</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Justified</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b="0" dirty="0">
                          <a:solidFill>
                            <a:schemeClr val="tx1"/>
                          </a:solidFill>
                          <a:latin typeface="+mn-lt"/>
                        </a:rPr>
                        <a:t>None</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algn="ctr"/>
                      <a:r>
                        <a:rPr lang="en-US" sz="2800" dirty="0">
                          <a:solidFill>
                            <a:schemeClr val="tx1"/>
                          </a:solidFill>
                          <a:latin typeface="+mn-lt"/>
                        </a:rPr>
                        <a:t>H,B,R,C,B</a:t>
                      </a:r>
                    </a:p>
                  </a:txBody>
                  <a:tcP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13" name="Rectangle 2">
            <a:extLst>
              <a:ext uri="{FF2B5EF4-FFF2-40B4-BE49-F238E27FC236}">
                <a16:creationId xmlns:a16="http://schemas.microsoft.com/office/drawing/2014/main" id="{DD9DB220-79AA-5412-589A-1B1D086080E2}"/>
              </a:ext>
            </a:extLst>
          </p:cNvPr>
          <p:cNvSpPr txBox="1">
            <a:spLocks noChangeArrowheads="1"/>
          </p:cNvSpPr>
          <p:nvPr/>
        </p:nvSpPr>
        <p:spPr bwMode="auto">
          <a:xfrm>
            <a:off x="1676400" y="6120825"/>
            <a:ext cx="8839200" cy="584775"/>
          </a:xfrm>
          <a:prstGeom prst="rect">
            <a:avLst/>
          </a:prstGeom>
          <a:noFill/>
          <a:ln w="28575">
            <a:noFill/>
            <a:miter lim="800000"/>
            <a:headEnd/>
            <a:tailEnd/>
          </a:ln>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200" b="1" kern="0" dirty="0">
                <a:solidFill>
                  <a:schemeClr val="accent1"/>
                </a:solidFill>
              </a:rPr>
              <a:t>Grace eliminates merit but not conditions</a:t>
            </a:r>
          </a:p>
        </p:txBody>
      </p:sp>
    </p:spTree>
    <p:extLst>
      <p:ext uri="{BB962C8B-B14F-4D97-AF65-F5344CB8AC3E}">
        <p14:creationId xmlns:p14="http://schemas.microsoft.com/office/powerpoint/2010/main" val="1415629037"/>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What Grace Does – Titus 2:11-15</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32215"/>
            <a:ext cx="10439400" cy="2185214"/>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algn="ctr">
              <a:spcBef>
                <a:spcPts val="120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Brings salvation to all men (verse 11)</a:t>
            </a:r>
          </a:p>
          <a:p>
            <a:pPr marL="0" marR="0" algn="ctr">
              <a:spcBef>
                <a:spcPts val="120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Instructs us to:</a:t>
            </a:r>
          </a:p>
          <a:p>
            <a:pPr marL="0" marR="0" algn="ctr">
              <a:spcBef>
                <a:spcPts val="120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 Deny ungodliness and worldly lusts </a:t>
            </a:r>
          </a:p>
          <a:p>
            <a:pPr marL="0" marR="0" algn="ctr">
              <a:spcBef>
                <a:spcPts val="1200"/>
              </a:spcBef>
              <a:spcAft>
                <a:spcPts val="0"/>
              </a:spcAft>
              <a:tabLst>
                <a:tab pos="457200" algn="l"/>
                <a:tab pos="914400" algn="l"/>
                <a:tab pos="1371600" algn="l"/>
                <a:tab pos="3246120" algn="ctr"/>
              </a:tabLst>
            </a:pPr>
            <a:r>
              <a:rPr lang="en-US" b="1" i="1" dirty="0">
                <a:solidFill>
                  <a:schemeClr val="accent1"/>
                </a:solidFill>
                <a:effectLst/>
                <a:ea typeface="MS Mincho" panose="02020609040205080304" pitchFamily="49" charset="-128"/>
                <a:cs typeface="Times New Roman" panose="02020603050405020304" pitchFamily="18" charset="0"/>
              </a:rPr>
              <a:t>Grace does not excuse sin; it teaches us to deny it!</a:t>
            </a:r>
            <a:endParaRPr lang="en-US" dirty="0">
              <a:solidFill>
                <a:schemeClr val="accent1"/>
              </a:solidFill>
              <a:effectLst/>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340030983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3" end="3"/>
                                            </p:txEl>
                                          </p:spTgt>
                                        </p:tgtEl>
                                        <p:attrNameLst>
                                          <p:attrName>style.visibility</p:attrName>
                                        </p:attrNameLst>
                                      </p:cBhvr>
                                      <p:to>
                                        <p:strVal val="visible"/>
                                      </p:to>
                                    </p:set>
                                    <p:animEffect transition="in" filter="fade">
                                      <p:cBhvr>
                                        <p:cTn id="7"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2362200" y="457200"/>
            <a:ext cx="7467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What Grace Does – Titus 2:11-15</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32215"/>
            <a:ext cx="10439400" cy="378565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0" marR="0" algn="ctr">
              <a:spcBef>
                <a:spcPts val="120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Brings salvation to all men (verse 11)</a:t>
            </a:r>
          </a:p>
          <a:p>
            <a:pPr marL="0" marR="0" algn="ctr">
              <a:spcBef>
                <a:spcPts val="120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Instructs us to:</a:t>
            </a:r>
          </a:p>
          <a:p>
            <a:pPr marL="0" marR="0" algn="ctr">
              <a:spcBef>
                <a:spcPts val="120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 Deny ungodliness and worldly lusts </a:t>
            </a:r>
          </a:p>
          <a:p>
            <a:pPr marL="0" marR="0" algn="ctr">
              <a:spcBef>
                <a:spcPts val="1200"/>
              </a:spcBef>
              <a:spcAft>
                <a:spcPts val="0"/>
              </a:spcAft>
              <a:tabLst>
                <a:tab pos="457200" algn="l"/>
                <a:tab pos="914400" algn="l"/>
                <a:tab pos="1371600" algn="l"/>
                <a:tab pos="3246120" algn="ctr"/>
              </a:tabLst>
            </a:pPr>
            <a:r>
              <a:rPr lang="en-US" dirty="0">
                <a:effectLst/>
                <a:ea typeface="Times New Roman" panose="02020603050405020304" pitchFamily="18" charset="0"/>
                <a:cs typeface="Times New Roman" panose="02020603050405020304" pitchFamily="18" charset="0"/>
              </a:rPr>
              <a:t>* Live soberly, righteously, and godly (verse 12)</a:t>
            </a:r>
          </a:p>
          <a:p>
            <a:pPr marL="0" marR="0" algn="ctr">
              <a:spcBef>
                <a:spcPts val="1200"/>
              </a:spcBef>
              <a:spcAft>
                <a:spcPts val="0"/>
              </a:spcAft>
              <a:tabLst>
                <a:tab pos="457200" algn="l"/>
                <a:tab pos="914400" algn="l"/>
                <a:tab pos="1371600" algn="l"/>
                <a:tab pos="3246120" algn="ctr"/>
              </a:tabLst>
            </a:pPr>
            <a:r>
              <a:rPr lang="en-US" dirty="0">
                <a:effectLst/>
                <a:ea typeface="MS Mincho" panose="02020609040205080304" pitchFamily="49" charset="-128"/>
                <a:cs typeface="Times New Roman" panose="02020603050405020304" pitchFamily="18" charset="0"/>
              </a:rPr>
              <a:t>* Look for the appearing of Christ (verse 13)</a:t>
            </a:r>
            <a:endParaRPr lang="en-US" dirty="0">
              <a:ea typeface="MS Mincho" panose="02020609040205080304" pitchFamily="49" charset="-128"/>
              <a:cs typeface="Times New Roman" panose="02020603050405020304" pitchFamily="18" charset="0"/>
            </a:endParaRPr>
          </a:p>
          <a:p>
            <a:pPr marL="0" marR="0" algn="ctr">
              <a:spcBef>
                <a:spcPts val="1200"/>
              </a:spcBef>
              <a:spcAft>
                <a:spcPts val="0"/>
              </a:spcAft>
              <a:tabLst>
                <a:tab pos="457200" algn="l"/>
                <a:tab pos="914400" algn="l"/>
                <a:tab pos="1371600" algn="l"/>
                <a:tab pos="3246120" algn="ctr"/>
              </a:tabLst>
            </a:pPr>
            <a:r>
              <a:rPr lang="en-US" dirty="0">
                <a:effectLst/>
                <a:ea typeface="MS Mincho" panose="02020609040205080304" pitchFamily="49" charset="-128"/>
                <a:cs typeface="Times New Roman" panose="02020603050405020304" pitchFamily="18" charset="0"/>
              </a:rPr>
              <a:t>* Purify us for His own special people, zealous for good works (verse 14)</a:t>
            </a:r>
            <a:endParaRPr lang="en-US" dirty="0">
              <a:effectLst/>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77449513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1752600" y="533400"/>
            <a:ext cx="8610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Remind Them… – Titus </a:t>
            </a:r>
            <a:r>
              <a:rPr lang="en-US" sz="2800" b="1" dirty="0">
                <a:ea typeface="Times New Roman" panose="02020603050405020304" pitchFamily="18" charset="0"/>
                <a:cs typeface="Times New Roman" panose="02020603050405020304" pitchFamily="18" charset="0"/>
              </a:rPr>
              <a:t>3:1-3</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24000"/>
            <a:ext cx="4648200" cy="387798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l">
              <a:spcBef>
                <a:spcPts val="0"/>
              </a:spcBef>
              <a:spcAft>
                <a:spcPts val="0"/>
              </a:spcAft>
              <a:tabLst>
                <a:tab pos="457200" algn="l"/>
                <a:tab pos="914400" algn="l"/>
                <a:tab pos="1371600" algn="l"/>
                <a:tab pos="3246120" algn="ctr"/>
              </a:tabLst>
            </a:pPr>
            <a:r>
              <a:rPr lang="en-US" dirty="0">
                <a:ea typeface="MS Mincho" panose="02020609040205080304" pitchFamily="49" charset="-128"/>
                <a:cs typeface="Times New Roman" panose="02020603050405020304" pitchFamily="18" charset="0"/>
              </a:rPr>
              <a:t>to be subject to rulers and authorities</a:t>
            </a:r>
          </a:p>
          <a:p>
            <a:pPr marL="274320" marR="0" indent="-274320" algn="l">
              <a:spcBef>
                <a:spcPts val="0"/>
              </a:spcBef>
              <a:spcAft>
                <a:spcPts val="0"/>
              </a:spcAft>
              <a:tabLst>
                <a:tab pos="457200" algn="l"/>
                <a:tab pos="914400" algn="l"/>
                <a:tab pos="1371600" algn="l"/>
                <a:tab pos="3246120" algn="ctr"/>
              </a:tabLst>
            </a:pPr>
            <a:r>
              <a:rPr lang="en-US" dirty="0">
                <a:ea typeface="MS Mincho" panose="02020609040205080304" pitchFamily="49" charset="-128"/>
                <a:cs typeface="Times New Roman" panose="02020603050405020304" pitchFamily="18" charset="0"/>
              </a:rPr>
              <a:t>to obey</a:t>
            </a:r>
          </a:p>
          <a:p>
            <a:pPr marL="274320" marR="0" indent="-274320" algn="l">
              <a:spcBef>
                <a:spcPts val="0"/>
              </a:spcBef>
              <a:spcAft>
                <a:spcPts val="0"/>
              </a:spcAft>
              <a:tabLst>
                <a:tab pos="457200" algn="l"/>
                <a:tab pos="914400" algn="l"/>
                <a:tab pos="1371600" algn="l"/>
                <a:tab pos="3246120" algn="ctr"/>
              </a:tabLst>
            </a:pPr>
            <a:r>
              <a:rPr lang="en-US" dirty="0">
                <a:ea typeface="MS Mincho" panose="02020609040205080304" pitchFamily="49" charset="-128"/>
                <a:cs typeface="Times New Roman" panose="02020603050405020304" pitchFamily="18" charset="0"/>
              </a:rPr>
              <a:t>to be ready for every good work</a:t>
            </a:r>
            <a:endParaRPr lang="en-US" dirty="0">
              <a:ea typeface="Times New Roman" panose="02020603050405020304" pitchFamily="18" charset="0"/>
              <a:cs typeface="Times New Roman" panose="02020603050405020304" pitchFamily="18" charset="0"/>
            </a:endParaRPr>
          </a:p>
          <a:p>
            <a:pPr marL="274320" indent="-274320" algn="l"/>
            <a:r>
              <a:rPr lang="en-US" dirty="0">
                <a:ea typeface="MS Mincho" panose="02020609040205080304" pitchFamily="49" charset="-128"/>
                <a:cs typeface="Times New Roman" panose="02020603050405020304" pitchFamily="18" charset="0"/>
              </a:rPr>
              <a:t>to speak evil of no one</a:t>
            </a:r>
          </a:p>
          <a:p>
            <a:pPr marL="274320" indent="-274320" algn="l"/>
            <a:r>
              <a:rPr lang="en-US" dirty="0">
                <a:ea typeface="MS Mincho" panose="02020609040205080304" pitchFamily="49" charset="-128"/>
                <a:cs typeface="Times New Roman" panose="02020603050405020304" pitchFamily="18" charset="0"/>
              </a:rPr>
              <a:t>to be peaceable</a:t>
            </a:r>
          </a:p>
          <a:p>
            <a:pPr marL="274320" indent="-274320" algn="l"/>
            <a:r>
              <a:rPr lang="en-US" dirty="0">
                <a:ea typeface="MS Mincho" panose="02020609040205080304" pitchFamily="49" charset="-128"/>
                <a:cs typeface="Times New Roman" panose="02020603050405020304" pitchFamily="18" charset="0"/>
              </a:rPr>
              <a:t>gentle </a:t>
            </a:r>
          </a:p>
          <a:p>
            <a:pPr marL="274320" indent="-274320" algn="l"/>
            <a:r>
              <a:rPr lang="en-US" dirty="0">
                <a:ea typeface="MS Mincho" panose="02020609040205080304" pitchFamily="49" charset="-128"/>
                <a:cs typeface="Times New Roman" panose="02020603050405020304" pitchFamily="18" charset="0"/>
              </a:rPr>
              <a:t>showing all humility </a:t>
            </a:r>
            <a:endParaRPr lang="en-US" dirty="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2484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100649245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500"/>
                                        <p:tgtEl>
                                          <p:spTgt spid="1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animEffect transition="in" filter="fade">
                                      <p:cBhvr>
                                        <p:cTn id="37" dur="500"/>
                                        <p:tgtEl>
                                          <p:spTgt spid="1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1752600" y="533400"/>
            <a:ext cx="8610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Remind Them… – Titus </a:t>
            </a:r>
            <a:r>
              <a:rPr lang="en-US" sz="2800" b="1" dirty="0">
                <a:ea typeface="Times New Roman" panose="02020603050405020304" pitchFamily="18" charset="0"/>
                <a:cs typeface="Times New Roman" panose="02020603050405020304" pitchFamily="18" charset="0"/>
              </a:rPr>
              <a:t>3:1-3</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24000"/>
            <a:ext cx="4648200" cy="387798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l">
              <a:spcBef>
                <a:spcPts val="0"/>
              </a:spcBef>
              <a:spcAft>
                <a:spcPts val="0"/>
              </a:spcAft>
              <a:tabLst>
                <a:tab pos="457200" algn="l"/>
                <a:tab pos="914400" algn="l"/>
                <a:tab pos="1371600" algn="l"/>
                <a:tab pos="3246120" algn="ctr"/>
              </a:tabLst>
            </a:pPr>
            <a:r>
              <a:rPr lang="en-US" dirty="0">
                <a:ea typeface="MS Mincho" panose="02020609040205080304" pitchFamily="49" charset="-128"/>
                <a:cs typeface="Times New Roman" panose="02020603050405020304" pitchFamily="18" charset="0"/>
              </a:rPr>
              <a:t>to be subject to rulers and authorities</a:t>
            </a:r>
          </a:p>
          <a:p>
            <a:pPr marL="274320" marR="0" indent="-274320" algn="l">
              <a:spcBef>
                <a:spcPts val="0"/>
              </a:spcBef>
              <a:spcAft>
                <a:spcPts val="0"/>
              </a:spcAft>
              <a:tabLst>
                <a:tab pos="457200" algn="l"/>
                <a:tab pos="914400" algn="l"/>
                <a:tab pos="1371600" algn="l"/>
                <a:tab pos="3246120" algn="ctr"/>
              </a:tabLst>
            </a:pPr>
            <a:r>
              <a:rPr lang="en-US" dirty="0">
                <a:ea typeface="MS Mincho" panose="02020609040205080304" pitchFamily="49" charset="-128"/>
                <a:cs typeface="Times New Roman" panose="02020603050405020304" pitchFamily="18" charset="0"/>
              </a:rPr>
              <a:t>to obey</a:t>
            </a:r>
          </a:p>
          <a:p>
            <a:pPr marL="274320" marR="0" indent="-274320" algn="l">
              <a:spcBef>
                <a:spcPts val="0"/>
              </a:spcBef>
              <a:spcAft>
                <a:spcPts val="0"/>
              </a:spcAft>
              <a:tabLst>
                <a:tab pos="457200" algn="l"/>
                <a:tab pos="914400" algn="l"/>
                <a:tab pos="1371600" algn="l"/>
                <a:tab pos="3246120" algn="ctr"/>
              </a:tabLst>
            </a:pPr>
            <a:r>
              <a:rPr lang="en-US" dirty="0">
                <a:ea typeface="MS Mincho" panose="02020609040205080304" pitchFamily="49" charset="-128"/>
                <a:cs typeface="Times New Roman" panose="02020603050405020304" pitchFamily="18" charset="0"/>
              </a:rPr>
              <a:t>to be ready for every good work</a:t>
            </a:r>
            <a:endParaRPr lang="en-US" dirty="0">
              <a:ea typeface="Times New Roman" panose="02020603050405020304" pitchFamily="18" charset="0"/>
              <a:cs typeface="Times New Roman" panose="02020603050405020304" pitchFamily="18" charset="0"/>
            </a:endParaRPr>
          </a:p>
          <a:p>
            <a:pPr marL="274320" indent="-274320" algn="l"/>
            <a:r>
              <a:rPr lang="en-US" dirty="0">
                <a:ea typeface="MS Mincho" panose="02020609040205080304" pitchFamily="49" charset="-128"/>
                <a:cs typeface="Times New Roman" panose="02020603050405020304" pitchFamily="18" charset="0"/>
              </a:rPr>
              <a:t>to speak evil of no one</a:t>
            </a:r>
          </a:p>
          <a:p>
            <a:pPr marL="274320" indent="-274320" algn="l"/>
            <a:r>
              <a:rPr lang="en-US" dirty="0">
                <a:ea typeface="MS Mincho" panose="02020609040205080304" pitchFamily="49" charset="-128"/>
                <a:cs typeface="Times New Roman" panose="02020603050405020304" pitchFamily="18" charset="0"/>
              </a:rPr>
              <a:t>to be peaceable</a:t>
            </a:r>
          </a:p>
          <a:p>
            <a:pPr marL="274320" indent="-274320" algn="l"/>
            <a:r>
              <a:rPr lang="en-US" dirty="0">
                <a:ea typeface="MS Mincho" panose="02020609040205080304" pitchFamily="49" charset="-128"/>
                <a:cs typeface="Times New Roman" panose="02020603050405020304" pitchFamily="18" charset="0"/>
              </a:rPr>
              <a:t>gentle </a:t>
            </a:r>
          </a:p>
          <a:p>
            <a:pPr marL="274320" indent="-274320" algn="l"/>
            <a:r>
              <a:rPr lang="en-US" dirty="0">
                <a:ea typeface="MS Mincho" panose="02020609040205080304" pitchFamily="49" charset="-128"/>
                <a:cs typeface="Times New Roman" panose="02020603050405020304" pitchFamily="18" charset="0"/>
              </a:rPr>
              <a:t>showing all humility </a:t>
            </a:r>
            <a:endParaRPr lang="en-US" dirty="0">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2484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2" name="Rectangle 3">
            <a:extLst>
              <a:ext uri="{FF2B5EF4-FFF2-40B4-BE49-F238E27FC236}">
                <a16:creationId xmlns:a16="http://schemas.microsoft.com/office/drawing/2014/main" id="{C75166FB-2DF8-4E81-1FD5-EF7C40408800}"/>
              </a:ext>
            </a:extLst>
          </p:cNvPr>
          <p:cNvSpPr txBox="1">
            <a:spLocks noChangeArrowheads="1"/>
          </p:cNvSpPr>
          <p:nvPr/>
        </p:nvSpPr>
        <p:spPr bwMode="auto">
          <a:xfrm>
            <a:off x="6400800" y="1524000"/>
            <a:ext cx="5181600" cy="387798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marR="0" indent="-274320" algn="l">
              <a:spcBef>
                <a:spcPts val="0"/>
              </a:spcBef>
              <a:spcAft>
                <a:spcPts val="0"/>
              </a:spcAft>
              <a:tabLst>
                <a:tab pos="457200" algn="l"/>
                <a:tab pos="914400" algn="l"/>
                <a:tab pos="1371600" algn="l"/>
                <a:tab pos="3246120" algn="ctr"/>
              </a:tabLst>
            </a:pPr>
            <a:r>
              <a:rPr lang="en-US" dirty="0">
                <a:effectLst/>
                <a:ea typeface="MS Mincho" panose="02020609040205080304" pitchFamily="49" charset="-128"/>
                <a:cs typeface="Times New Roman" panose="02020603050405020304" pitchFamily="18" charset="0"/>
              </a:rPr>
              <a:t>we ourselves were also once </a:t>
            </a:r>
          </a:p>
          <a:p>
            <a:pPr marL="274320" marR="0" indent="-274320" algn="l">
              <a:spcBef>
                <a:spcPts val="0"/>
              </a:spcBef>
              <a:spcAft>
                <a:spcPts val="0"/>
              </a:spcAft>
              <a:tabLst>
                <a:tab pos="457200" algn="l"/>
                <a:tab pos="914400" algn="l"/>
                <a:tab pos="1371600" algn="l"/>
                <a:tab pos="3246120" algn="ctr"/>
              </a:tabLst>
            </a:pPr>
            <a:r>
              <a:rPr lang="en-US" dirty="0">
                <a:effectLst/>
                <a:ea typeface="MS Mincho" panose="02020609040205080304" pitchFamily="49" charset="-128"/>
                <a:cs typeface="Times New Roman" panose="02020603050405020304" pitchFamily="18" charset="0"/>
              </a:rPr>
              <a:t>foolish</a:t>
            </a:r>
          </a:p>
          <a:p>
            <a:pPr marL="274320" marR="0" indent="-274320" algn="l">
              <a:spcBef>
                <a:spcPts val="0"/>
              </a:spcBef>
              <a:spcAft>
                <a:spcPts val="0"/>
              </a:spcAft>
              <a:tabLst>
                <a:tab pos="457200" algn="l"/>
                <a:tab pos="914400" algn="l"/>
                <a:tab pos="1371600" algn="l"/>
                <a:tab pos="3246120" algn="ctr"/>
              </a:tabLst>
            </a:pPr>
            <a:r>
              <a:rPr lang="en-US" dirty="0">
                <a:effectLst/>
                <a:ea typeface="MS Mincho" panose="02020609040205080304" pitchFamily="49" charset="-128"/>
                <a:cs typeface="Times New Roman" panose="02020603050405020304" pitchFamily="18" charset="0"/>
              </a:rPr>
              <a:t>disobedient</a:t>
            </a:r>
            <a:endParaRPr lang="en-US" dirty="0">
              <a:ea typeface="MS Mincho" panose="02020609040205080304" pitchFamily="49" charset="-128"/>
              <a:cs typeface="Times New Roman" panose="02020603050405020304" pitchFamily="18" charset="0"/>
            </a:endParaRPr>
          </a:p>
          <a:p>
            <a:pPr marL="274320" marR="0" indent="-274320" algn="l">
              <a:spcBef>
                <a:spcPts val="0"/>
              </a:spcBef>
              <a:spcAft>
                <a:spcPts val="0"/>
              </a:spcAft>
              <a:tabLst>
                <a:tab pos="457200" algn="l"/>
                <a:tab pos="914400" algn="l"/>
                <a:tab pos="1371600" algn="l"/>
                <a:tab pos="3246120" algn="ctr"/>
              </a:tabLst>
            </a:pPr>
            <a:r>
              <a:rPr lang="en-US" dirty="0">
                <a:effectLst/>
                <a:ea typeface="MS Mincho" panose="02020609040205080304" pitchFamily="49" charset="-128"/>
                <a:cs typeface="Times New Roman" panose="02020603050405020304" pitchFamily="18" charset="0"/>
              </a:rPr>
              <a:t>deceived </a:t>
            </a:r>
          </a:p>
          <a:p>
            <a:pPr marL="274320" marR="0" indent="-274320" algn="l">
              <a:spcBef>
                <a:spcPts val="0"/>
              </a:spcBef>
              <a:spcAft>
                <a:spcPts val="0"/>
              </a:spcAft>
              <a:tabLst>
                <a:tab pos="457200" algn="l"/>
                <a:tab pos="914400" algn="l"/>
                <a:tab pos="1371600" algn="l"/>
                <a:tab pos="3246120" algn="ctr"/>
              </a:tabLst>
            </a:pPr>
            <a:r>
              <a:rPr lang="en-US" dirty="0">
                <a:effectLst/>
                <a:ea typeface="MS Mincho" panose="02020609040205080304" pitchFamily="49" charset="-128"/>
                <a:cs typeface="Times New Roman" panose="02020603050405020304" pitchFamily="18" charset="0"/>
              </a:rPr>
              <a:t>serving various lusts and pleasures</a:t>
            </a:r>
          </a:p>
          <a:p>
            <a:pPr marL="274320" marR="0" indent="-274320" algn="l">
              <a:spcBef>
                <a:spcPts val="0"/>
              </a:spcBef>
              <a:spcAft>
                <a:spcPts val="0"/>
              </a:spcAft>
              <a:tabLst>
                <a:tab pos="457200" algn="l"/>
                <a:tab pos="914400" algn="l"/>
                <a:tab pos="1371600" algn="l"/>
                <a:tab pos="3246120" algn="ctr"/>
              </a:tabLst>
            </a:pPr>
            <a:r>
              <a:rPr lang="en-US" dirty="0">
                <a:effectLst/>
                <a:ea typeface="MS Mincho" panose="02020609040205080304" pitchFamily="49" charset="-128"/>
                <a:cs typeface="Times New Roman" panose="02020603050405020304" pitchFamily="18" charset="0"/>
              </a:rPr>
              <a:t>living in malice and envy</a:t>
            </a:r>
          </a:p>
          <a:p>
            <a:pPr marL="274320" marR="0" indent="-274320" algn="l">
              <a:spcBef>
                <a:spcPts val="0"/>
              </a:spcBef>
              <a:spcAft>
                <a:spcPts val="0"/>
              </a:spcAft>
              <a:tabLst>
                <a:tab pos="457200" algn="l"/>
                <a:tab pos="914400" algn="l"/>
                <a:tab pos="1371600" algn="l"/>
                <a:tab pos="3246120" algn="ctr"/>
              </a:tabLst>
            </a:pPr>
            <a:r>
              <a:rPr lang="en-US" dirty="0">
                <a:effectLst/>
                <a:ea typeface="MS Mincho" panose="02020609040205080304" pitchFamily="49" charset="-128"/>
                <a:cs typeface="Times New Roman" panose="02020603050405020304" pitchFamily="18" charset="0"/>
              </a:rPr>
              <a:t>hateful and hating </a:t>
            </a:r>
            <a:r>
              <a:rPr lang="en-US">
                <a:effectLst/>
                <a:ea typeface="MS Mincho" panose="02020609040205080304" pitchFamily="49" charset="-128"/>
                <a:cs typeface="Times New Roman" panose="02020603050405020304" pitchFamily="18" charset="0"/>
              </a:rPr>
              <a:t>one another</a:t>
            </a:r>
            <a:endParaRPr lang="en-US"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633975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1752600" y="533400"/>
            <a:ext cx="8610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According to His Mercy He Saved Us – Titus </a:t>
            </a:r>
            <a:r>
              <a:rPr lang="en-US" sz="2800" b="1" dirty="0">
                <a:ea typeface="Times New Roman" panose="02020603050405020304" pitchFamily="18" charset="0"/>
                <a:cs typeface="Times New Roman" panose="02020603050405020304" pitchFamily="18" charset="0"/>
              </a:rPr>
              <a:t>3:5</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24000"/>
            <a:ext cx="4648200" cy="129266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spcAft>
                <a:spcPts val="0"/>
              </a:spcAft>
              <a:tabLst>
                <a:tab pos="457200" algn="l"/>
                <a:tab pos="914400" algn="l"/>
                <a:tab pos="1371600" algn="l"/>
                <a:tab pos="3246120" algn="ctr"/>
              </a:tabLst>
            </a:pPr>
            <a:r>
              <a:rPr lang="en-US" dirty="0"/>
              <a:t>not by works of righteousness which we have done</a:t>
            </a:r>
            <a:endParaRPr lang="en-US" dirty="0">
              <a:effectLst/>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2484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7" name="Rectangle 3">
            <a:extLst>
              <a:ext uri="{FF2B5EF4-FFF2-40B4-BE49-F238E27FC236}">
                <a16:creationId xmlns:a16="http://schemas.microsoft.com/office/drawing/2014/main" id="{8B51A50E-27EB-02B1-59F3-E24DCEF65BD4}"/>
              </a:ext>
            </a:extLst>
          </p:cNvPr>
          <p:cNvSpPr txBox="1">
            <a:spLocks noChangeArrowheads="1"/>
          </p:cNvSpPr>
          <p:nvPr/>
        </p:nvSpPr>
        <p:spPr bwMode="auto">
          <a:xfrm>
            <a:off x="1752600" y="3200400"/>
            <a:ext cx="3200400" cy="1477328"/>
          </a:xfrm>
          <a:prstGeom prst="rect">
            <a:avLst/>
          </a:prstGeom>
          <a:noFill/>
          <a:ln w="73025">
            <a:solidFill>
              <a:srgbClr val="FFFF00"/>
            </a:solid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spcAft>
                <a:spcPts val="0"/>
              </a:spcAft>
              <a:tabLst>
                <a:tab pos="457200" algn="l"/>
                <a:tab pos="914400" algn="l"/>
                <a:tab pos="1371600" algn="l"/>
                <a:tab pos="3246120" algn="ctr"/>
              </a:tabLst>
            </a:pPr>
            <a:r>
              <a:rPr lang="en-US" sz="3200" dirty="0">
                <a:solidFill>
                  <a:schemeClr val="accent1"/>
                </a:solidFill>
              </a:rPr>
              <a:t>Works of </a:t>
            </a:r>
            <a:br>
              <a:rPr lang="en-US" sz="3200" dirty="0">
                <a:solidFill>
                  <a:schemeClr val="accent1"/>
                </a:solidFill>
              </a:rPr>
            </a:br>
            <a:r>
              <a:rPr lang="en-US" sz="3200" dirty="0">
                <a:solidFill>
                  <a:schemeClr val="accent1"/>
                </a:solidFill>
              </a:rPr>
              <a:t>Human</a:t>
            </a:r>
            <a:br>
              <a:rPr lang="en-US" sz="3200" dirty="0">
                <a:solidFill>
                  <a:schemeClr val="accent1"/>
                </a:solidFill>
                <a:cs typeface="Times New Roman" panose="02020603050405020304" pitchFamily="18" charset="0"/>
              </a:rPr>
            </a:br>
            <a:r>
              <a:rPr lang="en-US" sz="3200" dirty="0">
                <a:solidFill>
                  <a:schemeClr val="accent1"/>
                </a:solidFill>
                <a:cs typeface="Times New Roman" panose="02020603050405020304" pitchFamily="18" charset="0"/>
              </a:rPr>
              <a:t>Righteousness</a:t>
            </a:r>
            <a:endParaRPr lang="en-US" sz="3200" dirty="0">
              <a:solidFill>
                <a:schemeClr val="accent1"/>
              </a:solidFill>
            </a:endParaRPr>
          </a:p>
        </p:txBody>
      </p:sp>
    </p:spTree>
    <p:extLst>
      <p:ext uri="{BB962C8B-B14F-4D97-AF65-F5344CB8AC3E}">
        <p14:creationId xmlns:p14="http://schemas.microsoft.com/office/powerpoint/2010/main" val="326129406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7"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2484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2" name="Rectangle 2">
            <a:extLst>
              <a:ext uri="{FF2B5EF4-FFF2-40B4-BE49-F238E27FC236}">
                <a16:creationId xmlns:a16="http://schemas.microsoft.com/office/drawing/2014/main" id="{36B567E9-4734-D228-397E-38ED670FB955}"/>
              </a:ext>
            </a:extLst>
          </p:cNvPr>
          <p:cNvSpPr txBox="1">
            <a:spLocks noChangeArrowheads="1"/>
          </p:cNvSpPr>
          <p:nvPr/>
        </p:nvSpPr>
        <p:spPr bwMode="auto">
          <a:xfrm>
            <a:off x="1286933" y="533400"/>
            <a:ext cx="9685867" cy="646331"/>
          </a:xfrm>
          <a:prstGeom prst="rect">
            <a:avLst/>
          </a:prstGeom>
          <a:gradFill>
            <a:gsLst>
              <a:gs pos="0">
                <a:schemeClr val="accent1">
                  <a:shade val="30000"/>
                  <a:satMod val="115000"/>
                </a:schemeClr>
              </a:gs>
              <a:gs pos="50000">
                <a:schemeClr val="accent1">
                  <a:lumMod val="25000"/>
                </a:schemeClr>
              </a:gs>
              <a:gs pos="100000">
                <a:schemeClr val="accent1">
                  <a:lumMod val="10000"/>
                </a:schemeClr>
              </a:gs>
            </a:gsLst>
            <a:lin ang="5400000" scaled="0"/>
          </a:gradFill>
          <a:ln w="9525">
            <a:solidFill>
              <a:schemeClr val="tx1">
                <a:lumMod val="75000"/>
              </a:schemeClr>
            </a:solidFill>
            <a:miter lim="800000"/>
            <a:headEnd/>
            <a:tailEnd/>
          </a:ln>
          <a:effectLst>
            <a:outerShdw blurRad="50800" dist="152400" dir="2940000" algn="ctr" rotWithShape="0">
              <a:schemeClr val="tx1">
                <a:lumMod val="50000"/>
              </a:schemeClr>
            </a:outerShdw>
          </a:effectLst>
        </p:spPr>
        <p:txBody>
          <a:bodyPr vert="horz" wrap="square" lIns="91440" tIns="45720" rIns="91440" bIns="45720" numCol="1" anchor="ctr" anchorCtr="0" compatLnSpc="1">
            <a:prstTxWarp prst="textNoShape">
              <a:avLst/>
            </a:prstTxWarp>
            <a:spAutoFit/>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r>
              <a:rPr lang="en-US" sz="3600" kern="0"/>
              <a:t>Different Kinds of Works</a:t>
            </a:r>
            <a:endParaRPr lang="en-US" sz="3600" kern="0" dirty="0"/>
          </a:p>
        </p:txBody>
      </p:sp>
      <p:sp>
        <p:nvSpPr>
          <p:cNvPr id="3" name="Rectangle 3">
            <a:extLst>
              <a:ext uri="{FF2B5EF4-FFF2-40B4-BE49-F238E27FC236}">
                <a16:creationId xmlns:a16="http://schemas.microsoft.com/office/drawing/2014/main" id="{8094FBCA-31F7-FAEF-68FA-E01A9DE3D9FF}"/>
              </a:ext>
            </a:extLst>
          </p:cNvPr>
          <p:cNvSpPr txBox="1">
            <a:spLocks noChangeArrowheads="1"/>
          </p:cNvSpPr>
          <p:nvPr/>
        </p:nvSpPr>
        <p:spPr bwMode="auto">
          <a:xfrm>
            <a:off x="609600" y="1485067"/>
            <a:ext cx="10896600" cy="5170646"/>
          </a:xfrm>
          <a:prstGeom prst="rect">
            <a:avLst/>
          </a:prstGeom>
          <a:noFill/>
          <a:ln w="12700">
            <a:solidFill>
              <a:schemeClr val="tx1"/>
            </a:solid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457200" indent="-457200">
              <a:spcBef>
                <a:spcPts val="0"/>
              </a:spcBef>
            </a:pPr>
            <a:r>
              <a:rPr lang="en-US" kern="0" dirty="0"/>
              <a:t>* </a:t>
            </a:r>
            <a:r>
              <a:rPr lang="en-US" kern="0" dirty="0">
                <a:solidFill>
                  <a:srgbClr val="FFFF00"/>
                </a:solidFill>
              </a:rPr>
              <a:t>Works of the flesh </a:t>
            </a:r>
            <a:r>
              <a:rPr lang="en-US" kern="0" dirty="0"/>
              <a:t>— </a:t>
            </a:r>
            <a:r>
              <a:rPr lang="en-US" b="0" kern="0" dirty="0">
                <a:solidFill>
                  <a:schemeClr val="accent2"/>
                </a:solidFill>
                <a:latin typeface="Comic Sans MS" panose="030F0702030302020204" pitchFamily="66" charset="0"/>
              </a:rPr>
              <a:t>Galatians 5:19ff [Romans 13:12ff]</a:t>
            </a:r>
            <a:br>
              <a:rPr lang="en-US" kern="0" dirty="0"/>
            </a:br>
            <a:r>
              <a:rPr lang="en-US" b="0" kern="0" dirty="0"/>
              <a:t>Violations of God’s law (sin)  </a:t>
            </a:r>
            <a:br>
              <a:rPr lang="en-US" b="0" kern="0" dirty="0"/>
            </a:br>
            <a:r>
              <a:rPr lang="en-US" b="0" kern="0" dirty="0">
                <a:solidFill>
                  <a:schemeClr val="accent1"/>
                </a:solidFill>
              </a:rPr>
              <a:t>These works do </a:t>
            </a:r>
            <a:r>
              <a:rPr lang="en-US" b="0" i="1" kern="0" dirty="0">
                <a:solidFill>
                  <a:schemeClr val="accent1"/>
                </a:solidFill>
              </a:rPr>
              <a:t>not</a:t>
            </a:r>
            <a:r>
              <a:rPr lang="en-US" b="0" kern="0" dirty="0">
                <a:solidFill>
                  <a:schemeClr val="accent1"/>
                </a:solidFill>
              </a:rPr>
              <a:t> save but rather condemn </a:t>
            </a:r>
          </a:p>
          <a:p>
            <a:pPr marL="457200" indent="-457200">
              <a:spcBef>
                <a:spcPts val="0"/>
              </a:spcBef>
            </a:pPr>
            <a:r>
              <a:rPr lang="en-US" kern="0" dirty="0"/>
              <a:t>* </a:t>
            </a:r>
            <a:r>
              <a:rPr lang="en-US" kern="0" dirty="0">
                <a:solidFill>
                  <a:srgbClr val="FFFF00"/>
                </a:solidFill>
              </a:rPr>
              <a:t>Works of the law </a:t>
            </a:r>
            <a:r>
              <a:rPr lang="en-US" b="0" kern="0" dirty="0"/>
              <a:t>(or works of human righteousness) — </a:t>
            </a:r>
            <a:br>
              <a:rPr lang="en-US" b="0" kern="0" dirty="0"/>
            </a:br>
            <a:r>
              <a:rPr lang="en-US" b="0" kern="0" dirty="0">
                <a:solidFill>
                  <a:schemeClr val="accent2"/>
                </a:solidFill>
                <a:latin typeface="Comic Sans MS" panose="030F0702030302020204" pitchFamily="66" charset="0"/>
              </a:rPr>
              <a:t>Galatians 2:16; Romans 3:28 [Titus 3:5]. </a:t>
            </a:r>
            <a:br>
              <a:rPr lang="en-US" kern="0" dirty="0"/>
            </a:br>
            <a:r>
              <a:rPr lang="en-US" b="0" kern="0" dirty="0"/>
              <a:t>Require a sinless lifetime to justify</a:t>
            </a:r>
            <a:br>
              <a:rPr lang="en-US" b="0" kern="0" dirty="0"/>
            </a:br>
            <a:r>
              <a:rPr lang="en-US" b="0" kern="0" dirty="0">
                <a:solidFill>
                  <a:schemeClr val="accent1"/>
                </a:solidFill>
              </a:rPr>
              <a:t>These works cannot save sinners.</a:t>
            </a:r>
          </a:p>
          <a:p>
            <a:pPr marL="457200" indent="-457200">
              <a:spcBef>
                <a:spcPts val="0"/>
              </a:spcBef>
            </a:pPr>
            <a:r>
              <a:rPr lang="en-US" kern="0" dirty="0"/>
              <a:t>* </a:t>
            </a:r>
            <a:r>
              <a:rPr lang="en-US" kern="0" dirty="0">
                <a:solidFill>
                  <a:srgbClr val="FFFF00"/>
                </a:solidFill>
              </a:rPr>
              <a:t>Works of faith </a:t>
            </a:r>
            <a:r>
              <a:rPr lang="en-US" kern="0" dirty="0"/>
              <a:t>— </a:t>
            </a:r>
            <a:r>
              <a:rPr lang="en-US" b="0" kern="0" dirty="0">
                <a:solidFill>
                  <a:schemeClr val="accent2"/>
                </a:solidFill>
                <a:latin typeface="Comic Sans MS" panose="030F0702030302020204" pitchFamily="66" charset="0"/>
              </a:rPr>
              <a:t>1 Thessalonians 1:3 [Galatians 5:6]</a:t>
            </a:r>
            <a:br>
              <a:rPr lang="en-US" kern="0" dirty="0"/>
            </a:br>
            <a:r>
              <a:rPr lang="en-US" b="0" kern="0" dirty="0"/>
              <a:t>Result from following the law of faith (gospel). </a:t>
            </a:r>
            <a:br>
              <a:rPr lang="en-US" b="0" kern="0" dirty="0"/>
            </a:br>
            <a:r>
              <a:rPr lang="en-US" b="0" kern="0" dirty="0"/>
              <a:t>Do not earn a gift, but meet conditions to receive a gift </a:t>
            </a:r>
            <a:br>
              <a:rPr lang="en-US" b="0" kern="0" dirty="0"/>
            </a:br>
            <a:r>
              <a:rPr lang="en-US" b="0" kern="0" dirty="0">
                <a:solidFill>
                  <a:schemeClr val="accent1"/>
                </a:solidFill>
              </a:rPr>
              <a:t>These works are essential to salvation.</a:t>
            </a:r>
          </a:p>
          <a:p>
            <a:pPr>
              <a:spcBef>
                <a:spcPts val="0"/>
              </a:spcBef>
            </a:pPr>
            <a:r>
              <a:rPr lang="en-US" kern="0" dirty="0">
                <a:solidFill>
                  <a:srgbClr val="FFFF00"/>
                </a:solidFill>
              </a:rPr>
              <a:t>Some works are essential to salvation but others are not!</a:t>
            </a:r>
          </a:p>
        </p:txBody>
      </p:sp>
    </p:spTree>
    <p:extLst>
      <p:ext uri="{BB962C8B-B14F-4D97-AF65-F5344CB8AC3E}">
        <p14:creationId xmlns:p14="http://schemas.microsoft.com/office/powerpoint/2010/main" val="1866515882"/>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slide(fromBottom)">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slide(fromBottom)">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1828800" y="457200"/>
            <a:ext cx="84582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Gospel Obedience Necessary to Salvation</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371600"/>
            <a:ext cx="104394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r>
              <a:rPr lang="en-US" dirty="0">
                <a:solidFill>
                  <a:schemeClr val="accent1"/>
                </a:solidFill>
              </a:rPr>
              <a:t>Many verses teach that obedience is essential: </a:t>
            </a:r>
            <a:r>
              <a:rPr lang="en-US" dirty="0"/>
              <a:t>Matthew 7:21-27; 22:36-39; John 14:15,21-24; Acts 10:34,35; Romans 2:6-10; 6:17,18; Hebrews 5:9; 10:39; 11:8,30; Galatians 5:6; 2 Thessalonians 1:8,9; James 2:14-26; 1 Peter 1:22,23; 1 John 5:3; 2:3-6. </a:t>
            </a:r>
          </a:p>
          <a:p>
            <a:r>
              <a:rPr lang="en-US" dirty="0">
                <a:solidFill>
                  <a:schemeClr val="accent1"/>
                </a:solidFill>
              </a:rPr>
              <a:t>If obedience to commands is not necessary to salvation, then love, repentance, confession, and even faith are not necessary since these are commands </a:t>
            </a:r>
            <a:r>
              <a:rPr lang="en-US" dirty="0"/>
              <a:t>– see Matthew 22:37-39; Acts 17:30; Romans 10:9,10; 1 John 3:23; John 6:28,29.</a:t>
            </a:r>
          </a:p>
          <a:p>
            <a:r>
              <a:rPr lang="en-US" dirty="0">
                <a:solidFill>
                  <a:schemeClr val="accent1"/>
                </a:solidFill>
              </a:rPr>
              <a:t>Baptism is necessary to receive forgiveness: </a:t>
            </a:r>
            <a:r>
              <a:rPr lang="en-US" dirty="0"/>
              <a:t>Mark 16:15,16; Acts 2:38; 22:16; Romans 6:3,4; Galatians 3:26,27; 1 Peter 3:21.</a:t>
            </a:r>
          </a:p>
        </p:txBody>
      </p:sp>
    </p:spTree>
    <p:extLst>
      <p:ext uri="{BB962C8B-B14F-4D97-AF65-F5344CB8AC3E}">
        <p14:creationId xmlns:p14="http://schemas.microsoft.com/office/powerpoint/2010/main" val="220902217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1752600" y="533400"/>
            <a:ext cx="86106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According to His Mercy He Saved Us – Titus </a:t>
            </a:r>
            <a:r>
              <a:rPr lang="en-US" sz="2800" b="1" dirty="0">
                <a:ea typeface="Times New Roman" panose="02020603050405020304" pitchFamily="18" charset="0"/>
                <a:cs typeface="Times New Roman" panose="02020603050405020304" pitchFamily="18" charset="0"/>
              </a:rPr>
              <a:t>3:5</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990600" y="1524000"/>
            <a:ext cx="4648200" cy="129266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spcAft>
                <a:spcPts val="0"/>
              </a:spcAft>
              <a:tabLst>
                <a:tab pos="457200" algn="l"/>
                <a:tab pos="914400" algn="l"/>
                <a:tab pos="1371600" algn="l"/>
                <a:tab pos="3246120" algn="ctr"/>
              </a:tabLst>
            </a:pPr>
            <a:r>
              <a:rPr lang="en-US" dirty="0"/>
              <a:t>not by works of righteousness which we have done</a:t>
            </a:r>
            <a:endParaRPr lang="en-US" dirty="0">
              <a:effectLst/>
              <a:ea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24B2F9F7-CD0E-49E5-9DF6-8DBE519E444E}"/>
              </a:ext>
            </a:extLst>
          </p:cNvPr>
          <p:cNvSpPr/>
          <p:nvPr/>
        </p:nvSpPr>
        <p:spPr bwMode="auto">
          <a:xfrm>
            <a:off x="10668000" y="62484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2" name="Rectangle 3">
            <a:extLst>
              <a:ext uri="{FF2B5EF4-FFF2-40B4-BE49-F238E27FC236}">
                <a16:creationId xmlns:a16="http://schemas.microsoft.com/office/drawing/2014/main" id="{C75166FB-2DF8-4E81-1FD5-EF7C40408800}"/>
              </a:ext>
            </a:extLst>
          </p:cNvPr>
          <p:cNvSpPr txBox="1">
            <a:spLocks noChangeArrowheads="1"/>
          </p:cNvSpPr>
          <p:nvPr/>
        </p:nvSpPr>
        <p:spPr bwMode="auto">
          <a:xfrm>
            <a:off x="6400800" y="1524000"/>
            <a:ext cx="5181600" cy="1292662"/>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spcAft>
                <a:spcPts val="0"/>
              </a:spcAft>
              <a:tabLst>
                <a:tab pos="457200" algn="l"/>
                <a:tab pos="914400" algn="l"/>
                <a:tab pos="1371600" algn="l"/>
                <a:tab pos="3246120" algn="ctr"/>
              </a:tabLst>
            </a:pPr>
            <a:r>
              <a:rPr lang="en-US" dirty="0"/>
              <a:t>but through the washing of regeneration and renewing of the Holy Spirit</a:t>
            </a:r>
            <a:endParaRPr lang="en-US" dirty="0">
              <a:effectLst/>
              <a:ea typeface="Times New Roman" panose="02020603050405020304" pitchFamily="18" charset="0"/>
              <a:cs typeface="Times New Roman" panose="02020603050405020304" pitchFamily="18" charset="0"/>
            </a:endParaRPr>
          </a:p>
        </p:txBody>
      </p:sp>
      <p:sp>
        <p:nvSpPr>
          <p:cNvPr id="3" name="Rectangle 3">
            <a:extLst>
              <a:ext uri="{FF2B5EF4-FFF2-40B4-BE49-F238E27FC236}">
                <a16:creationId xmlns:a16="http://schemas.microsoft.com/office/drawing/2014/main" id="{F4B9B4A0-E332-78FE-FB7C-DE52A4B8BE84}"/>
              </a:ext>
            </a:extLst>
          </p:cNvPr>
          <p:cNvSpPr txBox="1">
            <a:spLocks noChangeArrowheads="1"/>
          </p:cNvSpPr>
          <p:nvPr/>
        </p:nvSpPr>
        <p:spPr bwMode="auto">
          <a:xfrm>
            <a:off x="1219200" y="5893713"/>
            <a:ext cx="9753600" cy="430887"/>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spcAft>
                <a:spcPts val="0"/>
              </a:spcAft>
              <a:tabLst>
                <a:tab pos="457200" algn="l"/>
                <a:tab pos="914400" algn="l"/>
                <a:tab pos="1371600" algn="l"/>
                <a:tab pos="3246120" algn="ctr"/>
              </a:tabLst>
            </a:pPr>
            <a:r>
              <a:rPr lang="en-US" dirty="0">
                <a:solidFill>
                  <a:schemeClr val="accent1"/>
                </a:solidFill>
              </a:rPr>
              <a:t>Therefore, baptism is not a work of human righteousness!</a:t>
            </a:r>
            <a:endParaRPr lang="en-US" dirty="0">
              <a:solidFill>
                <a:schemeClr val="accent1"/>
              </a:solidFill>
              <a:effectLst/>
              <a:ea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4247FF1A-1896-CA7E-2D53-A446AFDD86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29600" y="3046771"/>
            <a:ext cx="1981200" cy="2668229"/>
          </a:xfrm>
          <a:prstGeom prst="rect">
            <a:avLst/>
          </a:prstGeom>
        </p:spPr>
      </p:pic>
      <p:sp>
        <p:nvSpPr>
          <p:cNvPr id="7" name="Rectangle 3">
            <a:extLst>
              <a:ext uri="{FF2B5EF4-FFF2-40B4-BE49-F238E27FC236}">
                <a16:creationId xmlns:a16="http://schemas.microsoft.com/office/drawing/2014/main" id="{8B51A50E-27EB-02B1-59F3-E24DCEF65BD4}"/>
              </a:ext>
            </a:extLst>
          </p:cNvPr>
          <p:cNvSpPr txBox="1">
            <a:spLocks noChangeArrowheads="1"/>
          </p:cNvSpPr>
          <p:nvPr/>
        </p:nvSpPr>
        <p:spPr bwMode="auto">
          <a:xfrm>
            <a:off x="1752600" y="3200400"/>
            <a:ext cx="3200400" cy="1477328"/>
          </a:xfrm>
          <a:prstGeom prst="rect">
            <a:avLst/>
          </a:prstGeom>
          <a:noFill/>
          <a:ln w="73025">
            <a:solidFill>
              <a:srgbClr val="FFFF00"/>
            </a:solid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a:spcBef>
                <a:spcPts val="1200"/>
              </a:spcBef>
              <a:spcAft>
                <a:spcPts val="0"/>
              </a:spcAft>
              <a:tabLst>
                <a:tab pos="457200" algn="l"/>
                <a:tab pos="914400" algn="l"/>
                <a:tab pos="1371600" algn="l"/>
                <a:tab pos="3246120" algn="ctr"/>
              </a:tabLst>
            </a:pPr>
            <a:r>
              <a:rPr lang="en-US" sz="3200" dirty="0">
                <a:solidFill>
                  <a:schemeClr val="accent1"/>
                </a:solidFill>
              </a:rPr>
              <a:t>Works of </a:t>
            </a:r>
            <a:br>
              <a:rPr lang="en-US" sz="3200" dirty="0">
                <a:solidFill>
                  <a:schemeClr val="accent1"/>
                </a:solidFill>
              </a:rPr>
            </a:br>
            <a:r>
              <a:rPr lang="en-US" sz="3200" dirty="0">
                <a:solidFill>
                  <a:schemeClr val="accent1"/>
                </a:solidFill>
              </a:rPr>
              <a:t>Human</a:t>
            </a:r>
            <a:br>
              <a:rPr lang="en-US" sz="3200" dirty="0">
                <a:solidFill>
                  <a:schemeClr val="accent1"/>
                </a:solidFill>
                <a:cs typeface="Times New Roman" panose="02020603050405020304" pitchFamily="18" charset="0"/>
              </a:rPr>
            </a:br>
            <a:r>
              <a:rPr lang="en-US" sz="3200" dirty="0">
                <a:solidFill>
                  <a:schemeClr val="accent1"/>
                </a:solidFill>
                <a:cs typeface="Times New Roman" panose="02020603050405020304" pitchFamily="18" charset="0"/>
              </a:rPr>
              <a:t>Righteousness</a:t>
            </a:r>
            <a:endParaRPr lang="en-US" sz="3200" dirty="0">
              <a:solidFill>
                <a:schemeClr val="accent1"/>
              </a:solidFill>
            </a:endParaRPr>
          </a:p>
        </p:txBody>
      </p:sp>
    </p:spTree>
    <p:extLst>
      <p:ext uri="{BB962C8B-B14F-4D97-AF65-F5344CB8AC3E}">
        <p14:creationId xmlns:p14="http://schemas.microsoft.com/office/powerpoint/2010/main" val="318804692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1828800" y="457200"/>
            <a:ext cx="84582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Concludin</a:t>
            </a:r>
            <a:r>
              <a:rPr lang="en-US" sz="2800" b="1" dirty="0">
                <a:ea typeface="Times New Roman" panose="02020603050405020304" pitchFamily="18" charset="0"/>
                <a:cs typeface="Times New Roman" panose="02020603050405020304" pitchFamily="18" charset="0"/>
              </a:rPr>
              <a:t>g Admonitions</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533400" y="1371600"/>
            <a:ext cx="11201400" cy="5170646"/>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indent="-274320" algn="l"/>
            <a:r>
              <a:rPr lang="en-US" dirty="0"/>
              <a:t>Be careful to maintain good works (v8). </a:t>
            </a:r>
          </a:p>
          <a:p>
            <a:pPr marL="274320" indent="-274320" algn="l"/>
            <a:r>
              <a:rPr lang="en-US" dirty="0"/>
              <a:t>Avoid foolish disputes, genealogies, contentions, and strivings about the law (v9)</a:t>
            </a:r>
          </a:p>
          <a:p>
            <a:pPr marL="274320" indent="-274320" algn="l"/>
            <a:r>
              <a:rPr lang="en-US" dirty="0"/>
              <a:t>Reject a divisive man after the first and second admonition (v10)</a:t>
            </a:r>
          </a:p>
          <a:p>
            <a:pPr marL="274320" indent="-274320" algn="l"/>
            <a:r>
              <a:rPr lang="en-US" b="0" dirty="0">
                <a:effectLst/>
                <a:ea typeface="Times New Roman" panose="02020603050405020304" pitchFamily="18" charset="0"/>
                <a:cs typeface="Times New Roman" panose="02020603050405020304" pitchFamily="18" charset="0"/>
              </a:rPr>
              <a:t>  </a:t>
            </a:r>
            <a:r>
              <a:rPr lang="en-US" b="0" dirty="0">
                <a:solidFill>
                  <a:schemeClr val="accent2"/>
                </a:solidFill>
                <a:effectLst/>
                <a:ea typeface="Times New Roman" panose="02020603050405020304" pitchFamily="18" charset="0"/>
                <a:cs typeface="Times New Roman" panose="02020603050405020304" pitchFamily="18" charset="0"/>
              </a:rPr>
              <a:t>“heretic” (KJV), “factious” (ASV, NASB), “stirs up division” (ESV) “schismatic, factious, a follower of false doctrine” (Thayer). </a:t>
            </a:r>
            <a:br>
              <a:rPr lang="en-US" b="0" dirty="0">
                <a:solidFill>
                  <a:schemeClr val="accent2"/>
                </a:solidFill>
                <a:effectLst/>
                <a:ea typeface="Times New Roman" panose="02020603050405020304" pitchFamily="18" charset="0"/>
                <a:cs typeface="Times New Roman" panose="02020603050405020304" pitchFamily="18" charset="0"/>
              </a:rPr>
            </a:br>
            <a:r>
              <a:rPr lang="en-US" b="0" dirty="0">
                <a:solidFill>
                  <a:schemeClr val="accent2"/>
                </a:solidFill>
                <a:effectLst/>
                <a:ea typeface="Times New Roman" panose="02020603050405020304" pitchFamily="18" charset="0"/>
                <a:cs typeface="Times New Roman" panose="02020603050405020304" pitchFamily="18" charset="0"/>
              </a:rPr>
              <a:t>“…an opinion, especially a self-willed opinion, which is substituted for submission to the power of truth, and leads to division and the formation of sects…” (Vine) </a:t>
            </a:r>
            <a:br>
              <a:rPr lang="en-US" b="0" dirty="0">
                <a:solidFill>
                  <a:schemeClr val="accent2"/>
                </a:solidFill>
                <a:effectLst/>
                <a:ea typeface="Times New Roman" panose="02020603050405020304" pitchFamily="18" charset="0"/>
                <a:cs typeface="Times New Roman" panose="02020603050405020304" pitchFamily="18" charset="0"/>
              </a:rPr>
            </a:br>
            <a:r>
              <a:rPr lang="en-US" b="0" dirty="0">
                <a:solidFill>
                  <a:schemeClr val="accent2"/>
                </a:solidFill>
                <a:effectLst/>
                <a:latin typeface="+mj-lt"/>
                <a:ea typeface="Times New Roman" panose="02020603050405020304" pitchFamily="18" charset="0"/>
                <a:cs typeface="Times New Roman" panose="02020603050405020304" pitchFamily="18" charset="0"/>
              </a:rPr>
              <a:t>2 Peter 2:1-3; 1 Corinthians 11:19; </a:t>
            </a:r>
            <a:r>
              <a:rPr lang="en-US" b="0" dirty="0">
                <a:solidFill>
                  <a:schemeClr val="accent2"/>
                </a:solidFill>
                <a:effectLst/>
                <a:ea typeface="Times New Roman" panose="02020603050405020304" pitchFamily="18" charset="0"/>
                <a:cs typeface="Times New Roman" panose="02020603050405020304" pitchFamily="18" charset="0"/>
              </a:rPr>
              <a:t>Galatians 5:19-21 </a:t>
            </a:r>
            <a:br>
              <a:rPr lang="en-US" b="0" dirty="0">
                <a:solidFill>
                  <a:schemeClr val="accent2"/>
                </a:solidFill>
                <a:effectLst/>
                <a:ea typeface="Times New Roman" panose="02020603050405020304" pitchFamily="18" charset="0"/>
                <a:cs typeface="Times New Roman" panose="02020603050405020304" pitchFamily="18" charset="0"/>
              </a:rPr>
            </a:br>
            <a:r>
              <a:rPr lang="en-US" b="0" dirty="0">
                <a:solidFill>
                  <a:schemeClr val="accent2"/>
                </a:solidFill>
                <a:effectLst/>
                <a:ea typeface="Times New Roman" panose="02020603050405020304" pitchFamily="18" charset="0"/>
                <a:cs typeface="Times New Roman" panose="02020603050405020304" pitchFamily="18" charset="0"/>
              </a:rPr>
              <a:t>A form of this word is also translated “sect.”</a:t>
            </a:r>
          </a:p>
          <a:p>
            <a:pPr marL="274320" indent="-274320" algn="l"/>
            <a:r>
              <a:rPr lang="en-US" b="0" dirty="0">
                <a:solidFill>
                  <a:schemeClr val="accent2"/>
                </a:solidFill>
              </a:rPr>
              <a:t>	</a:t>
            </a:r>
            <a:r>
              <a:rPr lang="en-US" b="0" dirty="0"/>
              <a:t>First &amp; second admonition; Reject (have nothing to do – ESV; avoid)</a:t>
            </a:r>
            <a:endParaRPr lang="en-US" b="0"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486950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 calcmode="lin" valueType="num">
                                      <p:cBhvr>
                                        <p:cTn id="7" dur="1000" fill="hold"/>
                                        <p:tgtEl>
                                          <p:spTgt spid="10">
                                            <p:txEl>
                                              <p:pRg st="0" end="0"/>
                                            </p:txEl>
                                          </p:spTgt>
                                        </p:tgtEl>
                                        <p:attrNameLst>
                                          <p:attrName>ppt_w</p:attrName>
                                        </p:attrNameLst>
                                      </p:cBhvr>
                                      <p:tavLst>
                                        <p:tav tm="0">
                                          <p:val>
                                            <p:strVal val="#ppt_w+.3"/>
                                          </p:val>
                                        </p:tav>
                                        <p:tav tm="100000">
                                          <p:val>
                                            <p:strVal val="#ppt_w"/>
                                          </p:val>
                                        </p:tav>
                                      </p:tavLst>
                                    </p:anim>
                                    <p:anim calcmode="lin" valueType="num">
                                      <p:cBhvr>
                                        <p:cTn id="8" dur="1000" fill="hold"/>
                                        <p:tgtEl>
                                          <p:spTgt spid="10">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10">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0" presetClass="entr" presetSubtype="0" decel="100000" fill="hold" nodeType="clickEffect">
                                  <p:stCondLst>
                                    <p:cond delay="0"/>
                                  </p:stCondLst>
                                  <p:childTnLst>
                                    <p:set>
                                      <p:cBhvr>
                                        <p:cTn id="13" dur="1" fill="hold">
                                          <p:stCondLst>
                                            <p:cond delay="0"/>
                                          </p:stCondLst>
                                        </p:cTn>
                                        <p:tgtEl>
                                          <p:spTgt spid="10">
                                            <p:txEl>
                                              <p:pRg st="1" end="1"/>
                                            </p:txEl>
                                          </p:spTgt>
                                        </p:tgtEl>
                                        <p:attrNameLst>
                                          <p:attrName>style.visibility</p:attrName>
                                        </p:attrNameLst>
                                      </p:cBhvr>
                                      <p:to>
                                        <p:strVal val="visible"/>
                                      </p:to>
                                    </p:set>
                                    <p:anim calcmode="lin" valueType="num">
                                      <p:cBhvr>
                                        <p:cTn id="14" dur="1000" fill="hold"/>
                                        <p:tgtEl>
                                          <p:spTgt spid="10">
                                            <p:txEl>
                                              <p:pRg st="1" end="1"/>
                                            </p:txEl>
                                          </p:spTgt>
                                        </p:tgtEl>
                                        <p:attrNameLst>
                                          <p:attrName>ppt_w</p:attrName>
                                        </p:attrNameLst>
                                      </p:cBhvr>
                                      <p:tavLst>
                                        <p:tav tm="0">
                                          <p:val>
                                            <p:strVal val="#ppt_w+.3"/>
                                          </p:val>
                                        </p:tav>
                                        <p:tav tm="100000">
                                          <p:val>
                                            <p:strVal val="#ppt_w"/>
                                          </p:val>
                                        </p:tav>
                                      </p:tavLst>
                                    </p:anim>
                                    <p:anim calcmode="lin" valueType="num">
                                      <p:cBhvr>
                                        <p:cTn id="15" dur="1000" fill="hold"/>
                                        <p:tgtEl>
                                          <p:spTgt spid="10">
                                            <p:txEl>
                                              <p:pRg st="1" end="1"/>
                                            </p:txEl>
                                          </p:spTgt>
                                        </p:tgtEl>
                                        <p:attrNameLst>
                                          <p:attrName>ppt_h</p:attrName>
                                        </p:attrNameLst>
                                      </p:cBhvr>
                                      <p:tavLst>
                                        <p:tav tm="0">
                                          <p:val>
                                            <p:strVal val="#ppt_h"/>
                                          </p:val>
                                        </p:tav>
                                        <p:tav tm="100000">
                                          <p:val>
                                            <p:strVal val="#ppt_h"/>
                                          </p:val>
                                        </p:tav>
                                      </p:tavLst>
                                    </p:anim>
                                    <p:animEffect transition="in" filter="fade">
                                      <p:cBhvr>
                                        <p:cTn id="16" dur="1000"/>
                                        <p:tgtEl>
                                          <p:spTgt spid="10">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anim calcmode="lin" valueType="num">
                                      <p:cBhvr>
                                        <p:cTn id="21" dur="1000" fill="hold"/>
                                        <p:tgtEl>
                                          <p:spTgt spid="10">
                                            <p:txEl>
                                              <p:pRg st="2" end="2"/>
                                            </p:txEl>
                                          </p:spTgt>
                                        </p:tgtEl>
                                        <p:attrNameLst>
                                          <p:attrName>ppt_w</p:attrName>
                                        </p:attrNameLst>
                                      </p:cBhvr>
                                      <p:tavLst>
                                        <p:tav tm="0">
                                          <p:val>
                                            <p:strVal val="#ppt_w+.3"/>
                                          </p:val>
                                        </p:tav>
                                        <p:tav tm="100000">
                                          <p:val>
                                            <p:strVal val="#ppt_w"/>
                                          </p:val>
                                        </p:tav>
                                      </p:tavLst>
                                    </p:anim>
                                    <p:anim calcmode="lin" valueType="num">
                                      <p:cBhvr>
                                        <p:cTn id="22" dur="1000" fill="hold"/>
                                        <p:tgtEl>
                                          <p:spTgt spid="10">
                                            <p:txEl>
                                              <p:pRg st="2" end="2"/>
                                            </p:txEl>
                                          </p:spTgt>
                                        </p:tgtEl>
                                        <p:attrNameLst>
                                          <p:attrName>ppt_h</p:attrName>
                                        </p:attrNameLst>
                                      </p:cBhvr>
                                      <p:tavLst>
                                        <p:tav tm="0">
                                          <p:val>
                                            <p:strVal val="#ppt_h"/>
                                          </p:val>
                                        </p:tav>
                                        <p:tav tm="100000">
                                          <p:val>
                                            <p:strVal val="#ppt_h"/>
                                          </p:val>
                                        </p:tav>
                                      </p:tavLst>
                                    </p:anim>
                                    <p:animEffect transition="in" filter="fade">
                                      <p:cBhvr>
                                        <p:cTn id="23" dur="1000"/>
                                        <p:tgtEl>
                                          <p:spTgt spid="10">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0" presetClass="entr" presetSubtype="0" decel="100000" fill="hold" nodeType="clickEffect">
                                  <p:stCondLst>
                                    <p:cond delay="0"/>
                                  </p:stCondLst>
                                  <p:childTnLst>
                                    <p:set>
                                      <p:cBhvr>
                                        <p:cTn id="27" dur="1" fill="hold">
                                          <p:stCondLst>
                                            <p:cond delay="0"/>
                                          </p:stCondLst>
                                        </p:cTn>
                                        <p:tgtEl>
                                          <p:spTgt spid="10">
                                            <p:txEl>
                                              <p:pRg st="3" end="3"/>
                                            </p:txEl>
                                          </p:spTgt>
                                        </p:tgtEl>
                                        <p:attrNameLst>
                                          <p:attrName>style.visibility</p:attrName>
                                        </p:attrNameLst>
                                      </p:cBhvr>
                                      <p:to>
                                        <p:strVal val="visible"/>
                                      </p:to>
                                    </p:set>
                                    <p:anim calcmode="lin" valueType="num">
                                      <p:cBhvr>
                                        <p:cTn id="28" dur="1000" fill="hold"/>
                                        <p:tgtEl>
                                          <p:spTgt spid="10">
                                            <p:txEl>
                                              <p:pRg st="3" end="3"/>
                                            </p:txEl>
                                          </p:spTgt>
                                        </p:tgtEl>
                                        <p:attrNameLst>
                                          <p:attrName>ppt_w</p:attrName>
                                        </p:attrNameLst>
                                      </p:cBhvr>
                                      <p:tavLst>
                                        <p:tav tm="0">
                                          <p:val>
                                            <p:strVal val="#ppt_w+.3"/>
                                          </p:val>
                                        </p:tav>
                                        <p:tav tm="100000">
                                          <p:val>
                                            <p:strVal val="#ppt_w"/>
                                          </p:val>
                                        </p:tav>
                                      </p:tavLst>
                                    </p:anim>
                                    <p:anim calcmode="lin" valueType="num">
                                      <p:cBhvr>
                                        <p:cTn id="29" dur="1000" fill="hold"/>
                                        <p:tgtEl>
                                          <p:spTgt spid="10">
                                            <p:txEl>
                                              <p:pRg st="3" end="3"/>
                                            </p:txEl>
                                          </p:spTgt>
                                        </p:tgtEl>
                                        <p:attrNameLst>
                                          <p:attrName>ppt_h</p:attrName>
                                        </p:attrNameLst>
                                      </p:cBhvr>
                                      <p:tavLst>
                                        <p:tav tm="0">
                                          <p:val>
                                            <p:strVal val="#ppt_h"/>
                                          </p:val>
                                        </p:tav>
                                        <p:tav tm="100000">
                                          <p:val>
                                            <p:strVal val="#ppt_h"/>
                                          </p:val>
                                        </p:tav>
                                      </p:tavLst>
                                    </p:anim>
                                    <p:animEffect transition="in" filter="fade">
                                      <p:cBhvr>
                                        <p:cTn id="30" dur="1000"/>
                                        <p:tgtEl>
                                          <p:spTgt spid="10">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0" presetClass="entr" presetSubtype="0" decel="100000" fill="hold" nodeType="clickEffect">
                                  <p:stCondLst>
                                    <p:cond delay="0"/>
                                  </p:stCondLst>
                                  <p:childTnLst>
                                    <p:set>
                                      <p:cBhvr>
                                        <p:cTn id="34" dur="1" fill="hold">
                                          <p:stCondLst>
                                            <p:cond delay="0"/>
                                          </p:stCondLst>
                                        </p:cTn>
                                        <p:tgtEl>
                                          <p:spTgt spid="10">
                                            <p:txEl>
                                              <p:pRg st="4" end="4"/>
                                            </p:txEl>
                                          </p:spTgt>
                                        </p:tgtEl>
                                        <p:attrNameLst>
                                          <p:attrName>style.visibility</p:attrName>
                                        </p:attrNameLst>
                                      </p:cBhvr>
                                      <p:to>
                                        <p:strVal val="visible"/>
                                      </p:to>
                                    </p:set>
                                    <p:anim calcmode="lin" valueType="num">
                                      <p:cBhvr>
                                        <p:cTn id="35" dur="1000" fill="hold"/>
                                        <p:tgtEl>
                                          <p:spTgt spid="10">
                                            <p:txEl>
                                              <p:pRg st="4" end="4"/>
                                            </p:txEl>
                                          </p:spTgt>
                                        </p:tgtEl>
                                        <p:attrNameLst>
                                          <p:attrName>ppt_w</p:attrName>
                                        </p:attrNameLst>
                                      </p:cBhvr>
                                      <p:tavLst>
                                        <p:tav tm="0">
                                          <p:val>
                                            <p:strVal val="#ppt_w+.3"/>
                                          </p:val>
                                        </p:tav>
                                        <p:tav tm="100000">
                                          <p:val>
                                            <p:strVal val="#ppt_w"/>
                                          </p:val>
                                        </p:tav>
                                      </p:tavLst>
                                    </p:anim>
                                    <p:anim calcmode="lin" valueType="num">
                                      <p:cBhvr>
                                        <p:cTn id="36" dur="1000" fill="hold"/>
                                        <p:tgtEl>
                                          <p:spTgt spid="10">
                                            <p:txEl>
                                              <p:pRg st="4" end="4"/>
                                            </p:txEl>
                                          </p:spTgt>
                                        </p:tgtEl>
                                        <p:attrNameLst>
                                          <p:attrName>ppt_h</p:attrName>
                                        </p:attrNameLst>
                                      </p:cBhvr>
                                      <p:tavLst>
                                        <p:tav tm="0">
                                          <p:val>
                                            <p:strVal val="#ppt_h"/>
                                          </p:val>
                                        </p:tav>
                                        <p:tav tm="100000">
                                          <p:val>
                                            <p:strVal val="#ppt_h"/>
                                          </p:val>
                                        </p:tav>
                                      </p:tavLst>
                                    </p:anim>
                                    <p:animEffect transition="in" filter="fade">
                                      <p:cBhvr>
                                        <p:cTn id="37" dur="10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4B2F9F7-CD0E-49E5-9DF6-8DBE519E444E}"/>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
        <p:nvSpPr>
          <p:cNvPr id="9" name="Rectangle 2">
            <a:extLst>
              <a:ext uri="{FF2B5EF4-FFF2-40B4-BE49-F238E27FC236}">
                <a16:creationId xmlns:a16="http://schemas.microsoft.com/office/drawing/2014/main" id="{A8838B8F-17B6-46AD-8356-BC72000B7439}"/>
              </a:ext>
            </a:extLst>
          </p:cNvPr>
          <p:cNvSpPr txBox="1">
            <a:spLocks noChangeArrowheads="1"/>
          </p:cNvSpPr>
          <p:nvPr/>
        </p:nvSpPr>
        <p:spPr bwMode="auto">
          <a:xfrm>
            <a:off x="1828800" y="457200"/>
            <a:ext cx="8458200" cy="685800"/>
          </a:xfrm>
          <a:prstGeom prst="rect">
            <a:avLst/>
          </a:prstGeom>
          <a:noFill/>
          <a:ln w="25400">
            <a:solidFill>
              <a:srgbClr val="FFFF00"/>
            </a:solidFill>
            <a:miter lim="800000"/>
            <a:headEnd/>
            <a:tailEnd/>
          </a:ln>
          <a:effec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3300">
                <a:solidFill>
                  <a:srgbClr val="FFFF00"/>
                </a:solidFill>
                <a:latin typeface="+mj-lt"/>
                <a:ea typeface="+mj-ea"/>
                <a:cs typeface="+mj-cs"/>
              </a:defRPr>
            </a:lvl1pPr>
            <a:lvl2pPr algn="ctr" rtl="0" eaLnBrk="1" fontAlgn="base" hangingPunct="1">
              <a:spcBef>
                <a:spcPct val="0"/>
              </a:spcBef>
              <a:spcAft>
                <a:spcPct val="0"/>
              </a:spcAft>
              <a:defRPr sz="3300">
                <a:solidFill>
                  <a:srgbClr val="FFFF00"/>
                </a:solidFill>
                <a:latin typeface="Cooper Black" pitchFamily="2" charset="0"/>
              </a:defRPr>
            </a:lvl2pPr>
            <a:lvl3pPr algn="ctr" rtl="0" eaLnBrk="1" fontAlgn="base" hangingPunct="1">
              <a:spcBef>
                <a:spcPct val="0"/>
              </a:spcBef>
              <a:spcAft>
                <a:spcPct val="0"/>
              </a:spcAft>
              <a:defRPr sz="3300">
                <a:solidFill>
                  <a:srgbClr val="FFFF00"/>
                </a:solidFill>
                <a:latin typeface="Cooper Black" pitchFamily="2" charset="0"/>
              </a:defRPr>
            </a:lvl3pPr>
            <a:lvl4pPr algn="ctr" rtl="0" eaLnBrk="1" fontAlgn="base" hangingPunct="1">
              <a:spcBef>
                <a:spcPct val="0"/>
              </a:spcBef>
              <a:spcAft>
                <a:spcPct val="0"/>
              </a:spcAft>
              <a:defRPr sz="3300">
                <a:solidFill>
                  <a:srgbClr val="FFFF00"/>
                </a:solidFill>
                <a:latin typeface="Cooper Black" pitchFamily="2" charset="0"/>
              </a:defRPr>
            </a:lvl4pPr>
            <a:lvl5pPr algn="ctr" rtl="0" eaLnBrk="1" fontAlgn="base" hangingPunct="1">
              <a:spcBef>
                <a:spcPct val="0"/>
              </a:spcBef>
              <a:spcAft>
                <a:spcPct val="0"/>
              </a:spcAft>
              <a:defRPr sz="3300">
                <a:solidFill>
                  <a:srgbClr val="FFFF00"/>
                </a:solidFill>
                <a:latin typeface="Cooper Black" pitchFamily="2" charset="0"/>
              </a:defRPr>
            </a:lvl5pPr>
            <a:lvl6pPr marL="457200" algn="ctr" rtl="0" eaLnBrk="1" fontAlgn="base" hangingPunct="1">
              <a:spcBef>
                <a:spcPct val="0"/>
              </a:spcBef>
              <a:spcAft>
                <a:spcPct val="0"/>
              </a:spcAft>
              <a:defRPr sz="3300">
                <a:solidFill>
                  <a:srgbClr val="FFFF00"/>
                </a:solidFill>
                <a:latin typeface="Cooper Black" pitchFamily="2" charset="0"/>
              </a:defRPr>
            </a:lvl6pPr>
            <a:lvl7pPr marL="914400" algn="ctr" rtl="0" eaLnBrk="1" fontAlgn="base" hangingPunct="1">
              <a:spcBef>
                <a:spcPct val="0"/>
              </a:spcBef>
              <a:spcAft>
                <a:spcPct val="0"/>
              </a:spcAft>
              <a:defRPr sz="3300">
                <a:solidFill>
                  <a:srgbClr val="FFFF00"/>
                </a:solidFill>
                <a:latin typeface="Cooper Black" pitchFamily="2" charset="0"/>
              </a:defRPr>
            </a:lvl7pPr>
            <a:lvl8pPr marL="1371600" algn="ctr" rtl="0" eaLnBrk="1" fontAlgn="base" hangingPunct="1">
              <a:spcBef>
                <a:spcPct val="0"/>
              </a:spcBef>
              <a:spcAft>
                <a:spcPct val="0"/>
              </a:spcAft>
              <a:defRPr sz="3300">
                <a:solidFill>
                  <a:srgbClr val="FFFF00"/>
                </a:solidFill>
                <a:latin typeface="Cooper Black" pitchFamily="2" charset="0"/>
              </a:defRPr>
            </a:lvl8pPr>
            <a:lvl9pPr marL="1828800" algn="ctr" rtl="0" eaLnBrk="1" fontAlgn="base" hangingPunct="1">
              <a:spcBef>
                <a:spcPct val="0"/>
              </a:spcBef>
              <a:spcAft>
                <a:spcPct val="0"/>
              </a:spcAft>
              <a:defRPr sz="3300">
                <a:solidFill>
                  <a:srgbClr val="FFFF00"/>
                </a:solidFill>
                <a:latin typeface="Cooper Black" pitchFamily="2" charset="0"/>
              </a:defRPr>
            </a:lvl9pPr>
          </a:lstStyle>
          <a:p>
            <a:pPr marL="0" marR="0" algn="ctr">
              <a:spcBef>
                <a:spcPts val="0"/>
              </a:spcBef>
              <a:spcAft>
                <a:spcPts val="0"/>
              </a:spcAft>
              <a:tabLst>
                <a:tab pos="457200" algn="l"/>
                <a:tab pos="914400" algn="l"/>
                <a:tab pos="1371600" algn="l"/>
                <a:tab pos="3246120" algn="ctr"/>
              </a:tabLst>
            </a:pPr>
            <a:r>
              <a:rPr lang="en-US" sz="2800" b="1" dirty="0">
                <a:effectLst/>
                <a:ea typeface="Times New Roman" panose="02020603050405020304" pitchFamily="18" charset="0"/>
                <a:cs typeface="Times New Roman" panose="02020603050405020304" pitchFamily="18" charset="0"/>
              </a:rPr>
              <a:t>Concludin</a:t>
            </a:r>
            <a:r>
              <a:rPr lang="en-US" sz="2800" b="1" dirty="0">
                <a:ea typeface="Times New Roman" panose="02020603050405020304" pitchFamily="18" charset="0"/>
                <a:cs typeface="Times New Roman" panose="02020603050405020304" pitchFamily="18" charset="0"/>
              </a:rPr>
              <a:t>g Admonitions</a:t>
            </a:r>
            <a:endParaRPr lang="en-US" sz="2800" dirty="0">
              <a:effectLst/>
              <a:ea typeface="Times New Roman" panose="02020603050405020304" pitchFamily="18" charset="0"/>
              <a:cs typeface="Times New Roman" panose="02020603050405020304" pitchFamily="18" charset="0"/>
            </a:endParaRPr>
          </a:p>
        </p:txBody>
      </p:sp>
      <p:sp>
        <p:nvSpPr>
          <p:cNvPr id="10" name="Rectangle 3">
            <a:extLst>
              <a:ext uri="{FF2B5EF4-FFF2-40B4-BE49-F238E27FC236}">
                <a16:creationId xmlns:a16="http://schemas.microsoft.com/office/drawing/2014/main" id="{D07E860E-5AB6-4731-B121-A0EEF335FEB4}"/>
              </a:ext>
            </a:extLst>
          </p:cNvPr>
          <p:cNvSpPr txBox="1">
            <a:spLocks noChangeArrowheads="1"/>
          </p:cNvSpPr>
          <p:nvPr/>
        </p:nvSpPr>
        <p:spPr bwMode="auto">
          <a:xfrm>
            <a:off x="533400" y="1371600"/>
            <a:ext cx="11201400" cy="2585323"/>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lvl1pPr algn="ctr" rtl="0" eaLnBrk="1" fontAlgn="base" hangingPunct="1">
              <a:spcBef>
                <a:spcPct val="0"/>
              </a:spcBef>
              <a:spcAft>
                <a:spcPct val="0"/>
              </a:spcAft>
              <a:defRPr sz="2800" b="1">
                <a:solidFill>
                  <a:schemeClr val="bg1"/>
                </a:solidFill>
                <a:latin typeface="+mn-lt"/>
                <a:ea typeface="+mn-ea"/>
                <a:cs typeface="+mn-cs"/>
              </a:defRPr>
            </a:lvl1pPr>
            <a:lvl2pPr marL="114300" algn="ctr" rtl="0" eaLnBrk="1" fontAlgn="base" hangingPunct="1">
              <a:spcBef>
                <a:spcPct val="0"/>
              </a:spcBef>
              <a:spcAft>
                <a:spcPct val="0"/>
              </a:spcAft>
              <a:defRPr sz="2600">
                <a:solidFill>
                  <a:schemeClr val="bg1"/>
                </a:solidFill>
                <a:latin typeface="+mn-lt"/>
              </a:defRPr>
            </a:lvl2pPr>
            <a:lvl3pPr marL="396875" indent="-168275" algn="l" rtl="0" eaLnBrk="1" fontAlgn="base" hangingPunct="1">
              <a:spcBef>
                <a:spcPct val="0"/>
              </a:spcBef>
              <a:spcAft>
                <a:spcPct val="0"/>
              </a:spcAft>
              <a:buChar char="•"/>
              <a:defRPr sz="2400" b="1" i="1">
                <a:solidFill>
                  <a:schemeClr val="bg1"/>
                </a:solidFill>
                <a:latin typeface="+mn-lt"/>
              </a:defRPr>
            </a:lvl3pPr>
            <a:lvl4pPr marL="744538" indent="-233363" algn="l" rtl="0" eaLnBrk="1" fontAlgn="base" hangingPunct="1">
              <a:spcBef>
                <a:spcPct val="0"/>
              </a:spcBef>
              <a:spcAft>
                <a:spcPct val="0"/>
              </a:spcAft>
              <a:buChar char="–"/>
              <a:defRPr sz="2200">
                <a:solidFill>
                  <a:schemeClr val="bg1"/>
                </a:solidFill>
                <a:latin typeface="+mn-lt"/>
              </a:defRPr>
            </a:lvl4pPr>
            <a:lvl5pPr marL="1089025" indent="-230188" algn="l" rtl="0" eaLnBrk="1" fontAlgn="base" hangingPunct="1">
              <a:spcBef>
                <a:spcPct val="0"/>
              </a:spcBef>
              <a:spcAft>
                <a:spcPct val="0"/>
              </a:spcAft>
              <a:buChar char="»"/>
              <a:defRPr sz="2200">
                <a:solidFill>
                  <a:schemeClr val="bg1"/>
                </a:solidFill>
                <a:latin typeface="+mn-lt"/>
              </a:defRPr>
            </a:lvl5pPr>
            <a:lvl6pPr marL="1546225" indent="-230188" algn="l" rtl="0" eaLnBrk="1" fontAlgn="base" hangingPunct="1">
              <a:spcBef>
                <a:spcPct val="0"/>
              </a:spcBef>
              <a:spcAft>
                <a:spcPct val="0"/>
              </a:spcAft>
              <a:buChar char="»"/>
              <a:defRPr sz="2200">
                <a:solidFill>
                  <a:schemeClr val="bg1"/>
                </a:solidFill>
                <a:latin typeface="+mn-lt"/>
              </a:defRPr>
            </a:lvl6pPr>
            <a:lvl7pPr marL="2003425" indent="-230188" algn="l" rtl="0" eaLnBrk="1" fontAlgn="base" hangingPunct="1">
              <a:spcBef>
                <a:spcPct val="0"/>
              </a:spcBef>
              <a:spcAft>
                <a:spcPct val="0"/>
              </a:spcAft>
              <a:buChar char="»"/>
              <a:defRPr sz="2200">
                <a:solidFill>
                  <a:schemeClr val="bg1"/>
                </a:solidFill>
                <a:latin typeface="+mn-lt"/>
              </a:defRPr>
            </a:lvl7pPr>
            <a:lvl8pPr marL="2460625" indent="-230188" algn="l" rtl="0" eaLnBrk="1" fontAlgn="base" hangingPunct="1">
              <a:spcBef>
                <a:spcPct val="0"/>
              </a:spcBef>
              <a:spcAft>
                <a:spcPct val="0"/>
              </a:spcAft>
              <a:buChar char="»"/>
              <a:defRPr sz="2200">
                <a:solidFill>
                  <a:schemeClr val="bg1"/>
                </a:solidFill>
                <a:latin typeface="+mn-lt"/>
              </a:defRPr>
            </a:lvl8pPr>
            <a:lvl9pPr marL="2917825" indent="-230188" algn="l" rtl="0" eaLnBrk="1" fontAlgn="base" hangingPunct="1">
              <a:spcBef>
                <a:spcPct val="0"/>
              </a:spcBef>
              <a:spcAft>
                <a:spcPct val="0"/>
              </a:spcAft>
              <a:buChar char="»"/>
              <a:defRPr sz="2200">
                <a:solidFill>
                  <a:schemeClr val="bg1"/>
                </a:solidFill>
                <a:latin typeface="+mn-lt"/>
              </a:defRPr>
            </a:lvl9pPr>
          </a:lstStyle>
          <a:p>
            <a:pPr marL="274320" indent="-274320" algn="l"/>
            <a:r>
              <a:rPr lang="en-US" dirty="0"/>
              <a:t>Be careful to maintain good works (v8). </a:t>
            </a:r>
          </a:p>
          <a:p>
            <a:pPr marL="274320" indent="-274320" algn="l"/>
            <a:r>
              <a:rPr lang="en-US" dirty="0"/>
              <a:t>Avoid foolish disputes, genealogies, contentions, and strivings about the law (v9)</a:t>
            </a:r>
          </a:p>
          <a:p>
            <a:pPr marL="274320" indent="-274320" algn="l"/>
            <a:r>
              <a:rPr lang="en-US" dirty="0"/>
              <a:t>Reject a divisive man after the first and second admonition (v10)</a:t>
            </a:r>
          </a:p>
          <a:p>
            <a:pPr marL="274320" indent="-274320" algn="l"/>
            <a:r>
              <a:rPr lang="en-US"/>
              <a:t>Let </a:t>
            </a:r>
            <a:r>
              <a:rPr lang="en-US" dirty="0"/>
              <a:t>our people also learn to maintain good works, to meet urgent needs (v14)</a:t>
            </a:r>
          </a:p>
        </p:txBody>
      </p:sp>
    </p:spTree>
    <p:extLst>
      <p:ext uri="{BB962C8B-B14F-4D97-AF65-F5344CB8AC3E}">
        <p14:creationId xmlns:p14="http://schemas.microsoft.com/office/powerpoint/2010/main" val="1814493269"/>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extLst>
              <a:ext uri="{FF2B5EF4-FFF2-40B4-BE49-F238E27FC236}">
                <a16:creationId xmlns:a16="http://schemas.microsoft.com/office/drawing/2014/main" id="{94F9C06A-06C5-4028-8C67-03DE2B7EBE08}"/>
              </a:ext>
            </a:extLst>
          </p:cNvPr>
          <p:cNvSpPr txBox="1">
            <a:spLocks noChangeArrowheads="1"/>
          </p:cNvSpPr>
          <p:nvPr/>
        </p:nvSpPr>
        <p:spPr>
          <a:xfrm>
            <a:off x="414779" y="304800"/>
            <a:ext cx="11462994" cy="5903154"/>
          </a:xfrm>
          <a:prstGeom prst="rect">
            <a:avLst/>
          </a:prstGeom>
          <a:solidFill>
            <a:schemeClr val="bg1"/>
          </a:solidFill>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Copyright David E. Pratte, 2020</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Permission is granted to display this PowerPoint under the following conditions:</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Display the link to</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Minor changes in content are permitted, but no teaching should be presented that disagrees with the teaching in the article associated with this PowerPoint on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3"/>
              </a:rPr>
              <a:t>www.BibleStudyLessons.com/powerpoint</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In no case may a fee of any kind be charged for our PowerPoints.</a:t>
            </a:r>
            <a:endPar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endParaRPr>
          </a:p>
          <a:p>
            <a:r>
              <a:rPr lang="en-US" sz="2800" b="1" dirty="0">
                <a:solidFill>
                  <a:schemeClr val="accent1">
                    <a:lumMod val="25000"/>
                  </a:schemeClr>
                </a:solidFill>
                <a:latin typeface="Tahoma" panose="020B0604030504040204" pitchFamily="34" charset="0"/>
                <a:ea typeface="Tahoma" panose="020B0604030504040204" pitchFamily="34" charset="0"/>
                <a:cs typeface="Tahoma" panose="020B0604030504040204" pitchFamily="34" charset="0"/>
              </a:rPr>
              <a:t>* If you have a website, please add a link to </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2"/>
              </a:rPr>
              <a:t>www.BibleStudyLessons.com</a:t>
            </a:r>
            <a:r>
              <a:rPr lang="en-US" sz="28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a:p>
            <a:r>
              <a:rPr lang="en-US" sz="1600" dirty="0">
                <a:solidFill>
                  <a:srgbClr val="002060"/>
                </a:solidFill>
              </a:rPr>
              <a:t>Scripture quotations are generally from the New King James Version (NKJV), copyright 1982, 1988 by Thomas Nelson, Inc. Used by permission. All rights reserved.</a:t>
            </a:r>
            <a:endParaRPr lang="en-US" sz="1600" b="1" dirty="0">
              <a:solidFill>
                <a:srgbClr val="002060"/>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0CC6B00B-032D-47C9-820C-C4CE6655D74B}"/>
              </a:ext>
            </a:extLst>
          </p:cNvPr>
          <p:cNvSpPr txBox="1"/>
          <p:nvPr/>
        </p:nvSpPr>
        <p:spPr>
          <a:xfrm>
            <a:off x="1676400" y="6306409"/>
            <a:ext cx="2697804" cy="276999"/>
          </a:xfrm>
          <a:prstGeom prst="rect">
            <a:avLst/>
          </a:prstGeom>
          <a:solidFill>
            <a:schemeClr val="bg1"/>
          </a:solidFill>
        </p:spPr>
        <p:txBody>
          <a:bodyPr wrap="square" rtlCol="0">
            <a:spAutoFit/>
          </a:bodyPr>
          <a:lstStyle/>
          <a:p>
            <a:pPr algn="ct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hlinkClick r:id="rId4"/>
              </a:rPr>
              <a:t>www.BibleStudyLessons.com</a:t>
            </a:r>
            <a:r>
              <a:rPr lang="en-US" sz="1200" b="1" dirty="0">
                <a:solidFill>
                  <a:srgbClr val="FFFF00"/>
                </a:solidFill>
                <a:latin typeface="Tahoma" panose="020B0604030504040204" pitchFamily="34" charset="0"/>
                <a:ea typeface="Tahoma" panose="020B0604030504040204" pitchFamily="34" charset="0"/>
                <a:cs typeface="Tahoma" panose="020B0604030504040204" pitchFamily="34" charset="0"/>
              </a:rPr>
              <a:t>  </a:t>
            </a:r>
          </a:p>
        </p:txBody>
      </p:sp>
      <p:sp>
        <p:nvSpPr>
          <p:cNvPr id="4" name="Rectangle 3">
            <a:extLst>
              <a:ext uri="{FF2B5EF4-FFF2-40B4-BE49-F238E27FC236}">
                <a16:creationId xmlns:a16="http://schemas.microsoft.com/office/drawing/2014/main" id="{29F3FE69-5ECA-4686-9A47-F4BCF5DB6640}"/>
              </a:ext>
            </a:extLst>
          </p:cNvPr>
          <p:cNvSpPr/>
          <p:nvPr/>
        </p:nvSpPr>
        <p:spPr bwMode="auto">
          <a:xfrm>
            <a:off x="10668000" y="6324600"/>
            <a:ext cx="1371600" cy="457200"/>
          </a:xfrm>
          <a:prstGeom prst="rect">
            <a:avLst/>
          </a:prstGeom>
          <a:solidFill>
            <a:srgbClr val="004A82"/>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3600" b="0" i="0" u="none" strike="noStrike" cap="none" normalizeH="0" baseline="0">
              <a:ln>
                <a:noFill/>
              </a:ln>
              <a:solidFill>
                <a:schemeClr val="tx2"/>
              </a:solidFill>
              <a:effectLst/>
              <a:latin typeface="Cooper Black" pitchFamily="2" charset="0"/>
            </a:endParaRPr>
          </a:p>
        </p:txBody>
      </p:sp>
    </p:spTree>
    <p:extLst>
      <p:ext uri="{BB962C8B-B14F-4D97-AF65-F5344CB8AC3E}">
        <p14:creationId xmlns:p14="http://schemas.microsoft.com/office/powerpoint/2010/main" val="2856137160"/>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theme/theme1.xml><?xml version="1.0" encoding="utf-8"?>
<a:theme xmlns:a="http://schemas.openxmlformats.org/drawingml/2006/main" name="Blue-Gradient.dep">
  <a:themeElements>
    <a:clrScheme name="Custom 1">
      <a:dk1>
        <a:srgbClr val="66FFFF"/>
      </a:dk1>
      <a:lt1>
        <a:srgbClr val="66FFFF"/>
      </a:lt1>
      <a:dk2>
        <a:srgbClr val="66FFFF"/>
      </a:dk2>
      <a:lt2>
        <a:srgbClr val="FFFF00"/>
      </a:lt2>
      <a:accent1>
        <a:srgbClr val="99FF99"/>
      </a:accent1>
      <a:accent2>
        <a:srgbClr val="FFFFFF"/>
      </a:accent2>
      <a:accent3>
        <a:srgbClr val="FFFF66"/>
      </a:accent3>
      <a:accent4>
        <a:srgbClr val="FFFF66"/>
      </a:accent4>
      <a:accent5>
        <a:srgbClr val="CC99FF"/>
      </a:accent5>
      <a:accent6>
        <a:srgbClr val="FFFF00"/>
      </a:accent6>
      <a:hlink>
        <a:srgbClr val="0042C7"/>
      </a:hlink>
      <a:folHlink>
        <a:srgbClr val="FFFF66"/>
      </a:folHlink>
    </a:clrScheme>
    <a:fontScheme name="Tahoma-Trebuchet">
      <a:majorFont>
        <a:latin typeface="Tahoma"/>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3600" b="0" i="0" u="none" strike="noStrike" cap="none" normalizeH="0" baseline="0" smtClean="0">
            <a:ln>
              <a:noFill/>
            </a:ln>
            <a:solidFill>
              <a:schemeClr val="tx2"/>
            </a:solidFill>
            <a:effectLst/>
            <a:latin typeface="Cooper Black" pitchFamily="2"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EBE2D1"/>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Blue-Gradient.dep</Template>
  <TotalTime>7512</TotalTime>
  <Words>8210</Words>
  <Application>Microsoft Office PowerPoint</Application>
  <PresentationFormat>Widescreen</PresentationFormat>
  <Paragraphs>774</Paragraphs>
  <Slides>104</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104</vt:i4>
      </vt:variant>
    </vt:vector>
  </HeadingPairs>
  <TitlesOfParts>
    <vt:vector size="119" baseType="lpstr">
      <vt:lpstr>Tahoma</vt:lpstr>
      <vt:lpstr>Symbol</vt:lpstr>
      <vt:lpstr>Times New Roman</vt:lpstr>
      <vt:lpstr>Cooper Black</vt:lpstr>
      <vt:lpstr>Arial Black</vt:lpstr>
      <vt:lpstr>Algerian</vt:lpstr>
      <vt:lpstr>Georgia</vt:lpstr>
      <vt:lpstr>Comic Sans MS</vt:lpstr>
      <vt:lpstr>Arial</vt:lpstr>
      <vt:lpstr>Barbie</vt:lpstr>
      <vt:lpstr>Trebuchet MS</vt:lpstr>
      <vt:lpstr>Calibri</vt:lpstr>
      <vt:lpstr>VAG Round</vt:lpstr>
      <vt:lpstr>Bookman Old Style</vt:lpstr>
      <vt:lpstr>Blue-Gradient.dep</vt:lpstr>
      <vt:lpstr>PowerPoint Presentation</vt:lpstr>
      <vt:lpstr>PowerPoint Presentation</vt:lpstr>
      <vt:lpstr>PowerPoint Presentation</vt:lpstr>
      <vt:lpstr>PowerPoint Presentation</vt:lpstr>
      <vt:lpstr>Theme and Major Divisions of Titus</vt:lpstr>
      <vt:lpstr>Evidence Paul Was an Apostle</vt:lpstr>
      <vt:lpstr>Paul’s Apostleship</vt:lpstr>
      <vt:lpstr>Island of Crete</vt:lpstr>
      <vt:lpstr>Bay on the Island of Crete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Pratte Publications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Titus - Free Bible study commentary, notes, questions, and comments; available free at www.gospelway.com</dc:title>
  <dc:subject>Free study notes on the Bible book of Titus; commentary and comments on the New Testament epistle</dc:subject>
  <dc:creator>David E. Pratte</dc:creator>
  <cp:keywords>Titus book letter epistle commentary study notes comments Bible religion New Testament free church Christ Jesus Paul preachers evangelists sound doctrine error false teaching elders bishops qualifications</cp:keywords>
  <cp:lastModifiedBy>David Pratte</cp:lastModifiedBy>
  <cp:revision>2025</cp:revision>
  <cp:lastPrinted>2016-03-16T15:34:38Z</cp:lastPrinted>
  <dcterms:created xsi:type="dcterms:W3CDTF">2013-07-15T18:37:31Z</dcterms:created>
  <dcterms:modified xsi:type="dcterms:W3CDTF">2022-10-06T15:56:22Z</dcterms:modified>
</cp:coreProperties>
</file>