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7" r:id="rId3"/>
    <p:sldId id="258" r:id="rId4"/>
    <p:sldId id="266" r:id="rId5"/>
    <p:sldId id="267" r:id="rId6"/>
    <p:sldId id="268" r:id="rId7"/>
    <p:sldId id="265" r:id="rId8"/>
    <p:sldId id="269" r:id="rId9"/>
    <p:sldId id="270" r:id="rId10"/>
    <p:sldId id="271" r:id="rId11"/>
    <p:sldId id="264" r:id="rId12"/>
    <p:sldId id="272" r:id="rId13"/>
    <p:sldId id="273" r:id="rId14"/>
    <p:sldId id="263" r:id="rId15"/>
    <p:sldId id="274" r:id="rId16"/>
    <p:sldId id="275" r:id="rId17"/>
    <p:sldId id="262" r:id="rId18"/>
    <p:sldId id="259" r:id="rId19"/>
  </p:sldIdLst>
  <p:sldSz cx="12192000" cy="6858000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2C16"/>
    <a:srgbClr val="0C788E"/>
    <a:srgbClr val="006666"/>
    <a:srgbClr val="0099CC"/>
    <a:srgbClr val="660066"/>
    <a:srgbClr val="003366"/>
    <a:srgbClr val="CC00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52" autoAdjust="0"/>
  </p:normalViewPr>
  <p:slideViewPr>
    <p:cSldViewPr showGuides="1">
      <p:cViewPr varScale="1">
        <p:scale>
          <a:sx n="69" d="100"/>
          <a:sy n="69" d="100"/>
        </p:scale>
        <p:origin x="79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D566BF-B881-4AB1-A4C5-A2A44AA1672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092786771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4CBD9F-CA75-4BCA-AB08-565918B86CC0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26231464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4E5E5D-1F22-463D-ADC1-A259A247975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911297232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8F316B-CDD2-460C-8FD2-09394B9A1B7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837894866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84C4F0-F5AE-4DA5-A108-73017F14777C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271462445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D9D857-E0DE-4BE0-B6A0-1A08A6EBB18F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223317364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5E9E53-1655-4307-965C-0C93CDBDC385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12294850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ED79C8-F6C1-4A7B-802D-43EECE499687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00416776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C53237-4F13-46D8-A34A-F7A7493EB803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153525976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53AD1A-DB3A-47E2-9850-11A1AD0F930B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216579010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5C4FF-E5B9-41E0-B9B0-4E313382886A}" type="slidenum">
              <a:rPr lang="es-ES" altLang="en-US"/>
              <a:pPr/>
              <a:t>‹#›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829435679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n-US"/>
              <a:t>Haga clic para modificar el estilo de texto del patrón</a:t>
            </a:r>
          </a:p>
          <a:p>
            <a:pPr lvl="1"/>
            <a:r>
              <a:rPr lang="es-ES" altLang="en-US"/>
              <a:t>Segundo nivel</a:t>
            </a:r>
          </a:p>
          <a:p>
            <a:pPr lvl="2"/>
            <a:r>
              <a:rPr lang="es-ES" altLang="en-US"/>
              <a:t>Tercer nivel</a:t>
            </a:r>
          </a:p>
          <a:p>
            <a:pPr lvl="3"/>
            <a:r>
              <a:rPr lang="es-ES" altLang="en-US"/>
              <a:t>Cuarto nivel</a:t>
            </a:r>
          </a:p>
          <a:p>
            <a:pPr lvl="4"/>
            <a:r>
              <a:rPr lang="es-ES" altLang="en-US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s-E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s-E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4095CD4-75AE-4FAC-A375-69A76D316E02}" type="slidenum">
              <a:rPr lang="es-ES" altLang="en-US"/>
              <a:pPr/>
              <a:t>‹#›</a:t>
            </a:fld>
            <a:endParaRPr lang="es-E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94731"/>
            <a:ext cx="8229600" cy="769441"/>
          </a:xfr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</a:rPr>
              <a:t>The Bible and Gender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EEC864-9EB2-59DB-C1C8-DD2737D00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57400"/>
            <a:ext cx="4071665" cy="31355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A41741-FB45-885C-5190-F9E421FDADC1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359651-7056-1372-EC43-63353F7275EB}"/>
              </a:ext>
            </a:extLst>
          </p:cNvPr>
          <p:cNvSpPr txBox="1"/>
          <p:nvPr/>
        </p:nvSpPr>
        <p:spPr>
          <a:xfrm rot="20110893">
            <a:off x="6325444" y="30480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8DD6F-B3B9-E3DD-C21B-83FD9BACE5E2}"/>
              </a:ext>
            </a:extLst>
          </p:cNvPr>
          <p:cNvSpPr txBox="1"/>
          <p:nvPr/>
        </p:nvSpPr>
        <p:spPr>
          <a:xfrm rot="20517184">
            <a:off x="9144000" y="5278514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7A6AE-9594-CD11-D950-E9C29E0CF2B7}"/>
              </a:ext>
            </a:extLst>
          </p:cNvPr>
          <p:cNvSpPr txBox="1"/>
          <p:nvPr/>
        </p:nvSpPr>
        <p:spPr>
          <a:xfrm>
            <a:off x="8893832" y="1117821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0A41E0-D685-B420-D0E6-37D990085E49}"/>
              </a:ext>
            </a:extLst>
          </p:cNvPr>
          <p:cNvSpPr txBox="1"/>
          <p:nvPr/>
        </p:nvSpPr>
        <p:spPr>
          <a:xfrm rot="1147835">
            <a:off x="11125200" y="2895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Factors Contributing to Transgenderism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10515600" cy="5016758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Permissive, liberal parents; absent/negligent/abusive</a:t>
            </a:r>
            <a:r>
              <a:rPr lang="en-US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fathers</a:t>
            </a:r>
            <a:r>
              <a:rPr lang="en-US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indent="0" algn="ctr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Confused sex roles and feminism </a:t>
            </a:r>
          </a:p>
          <a:p>
            <a:pPr marL="0" marR="0" indent="0" algn="ctr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Peers</a:t>
            </a:r>
            <a:r>
              <a:rPr lang="en-US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indent="0" algn="ctr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Social media </a:t>
            </a:r>
            <a:r>
              <a:rPr lang="en-US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(smartphones) </a:t>
            </a:r>
          </a:p>
          <a:p>
            <a:pPr marL="0" marR="0" indent="0" algn="ctr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Schools, educators </a:t>
            </a:r>
          </a:p>
          <a:p>
            <a:pPr marL="0" marR="0" indent="0" algn="ctr">
              <a:spcBef>
                <a:spcPts val="120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b="1" kern="100" dirty="0">
                <a:solidFill>
                  <a:schemeClr val="accent1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Counselors, psychologists, doctors</a:t>
            </a:r>
          </a:p>
          <a:p>
            <a:pPr marL="0" indent="0" algn="ctr">
              <a:spcBef>
                <a:spcPts val="1200"/>
              </a:spcBef>
              <a:buNone/>
            </a:pPr>
            <a:r>
              <a:rPr lang="en-US" sz="3600" b="1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Creator knows what is best!</a:t>
            </a:r>
            <a:endParaRPr lang="en-US" alt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6499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94731"/>
            <a:ext cx="8229600" cy="769441"/>
          </a:xfr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</a:rPr>
              <a:t>The Bible and Gender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5105400" cy="584775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Number of Genders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EEC864-9EB2-59DB-C1C8-DD2737D00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57400"/>
            <a:ext cx="4071665" cy="31355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A41741-FB45-885C-5190-F9E421FDADC1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359651-7056-1372-EC43-63353F7275EB}"/>
              </a:ext>
            </a:extLst>
          </p:cNvPr>
          <p:cNvSpPr txBox="1"/>
          <p:nvPr/>
        </p:nvSpPr>
        <p:spPr>
          <a:xfrm rot="20110893">
            <a:off x="6325444" y="30480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8DD6F-B3B9-E3DD-C21B-83FD9BACE5E2}"/>
              </a:ext>
            </a:extLst>
          </p:cNvPr>
          <p:cNvSpPr txBox="1"/>
          <p:nvPr/>
        </p:nvSpPr>
        <p:spPr>
          <a:xfrm rot="20517184">
            <a:off x="9144000" y="5278514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7A6AE-9594-CD11-D950-E9C29E0CF2B7}"/>
              </a:ext>
            </a:extLst>
          </p:cNvPr>
          <p:cNvSpPr txBox="1"/>
          <p:nvPr/>
        </p:nvSpPr>
        <p:spPr>
          <a:xfrm>
            <a:off x="8893832" y="1117821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0A41E0-D685-B420-D0E6-37D990085E49}"/>
              </a:ext>
            </a:extLst>
          </p:cNvPr>
          <p:cNvSpPr txBox="1"/>
          <p:nvPr/>
        </p:nvSpPr>
        <p:spPr>
          <a:xfrm rot="1147835">
            <a:off x="11125200" y="2895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0522874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Number of Genders - 1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10515600" cy="4739759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00"/>
                </a:solidFill>
              </a:rPr>
              <a:t>God Created Two Genders: Woman and Man.</a:t>
            </a:r>
          </a:p>
          <a:p>
            <a:pPr marL="274320" indent="-274320">
              <a:spcBef>
                <a:spcPts val="1200"/>
              </a:spcBef>
              <a:buNone/>
            </a:pPr>
            <a:r>
              <a:rPr lang="en-US" sz="2800" dirty="0"/>
              <a:t>Genesis 1:26-28; 2:7,21-24; Matthew 19:4 – God created man in His own image: male and female so they could reproduce</a:t>
            </a:r>
          </a:p>
          <a:p>
            <a:pPr marL="274320" indent="-274320">
              <a:spcBef>
                <a:spcPts val="1200"/>
              </a:spcBef>
              <a:buNone/>
            </a:pPr>
            <a:r>
              <a:rPr lang="en-US" sz="2800" dirty="0"/>
              <a:t>Leviticus 12:7 – A woman gives birth to a male or a female.</a:t>
            </a:r>
          </a:p>
          <a:p>
            <a:pPr marL="274320" indent="-274320">
              <a:spcBef>
                <a:spcPts val="1200"/>
              </a:spcBef>
              <a:buNone/>
            </a:pPr>
            <a:r>
              <a:rPr lang="en-US" sz="2800" dirty="0"/>
              <a:t>Exodus 20:10,17 – All servants were either male or female. </a:t>
            </a:r>
          </a:p>
          <a:p>
            <a:pPr marL="274320" indent="-274320">
              <a:spcBef>
                <a:spcPts val="1200"/>
              </a:spcBef>
              <a:buNone/>
            </a:pPr>
            <a:r>
              <a:rPr lang="en-US" sz="2800" dirty="0">
                <a:solidFill>
                  <a:schemeClr val="tx2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Numbers 5:6; Deuteronomy 17:2; 2 Chronicles 15:13; Esther 4:11 </a:t>
            </a:r>
            <a:r>
              <a:rPr lang="en-US" sz="2800" dirty="0"/>
              <a:t>– General rules apply to all people: man </a:t>
            </a:r>
            <a:r>
              <a:rPr lang="en-US" sz="2800"/>
              <a:t>or woman</a:t>
            </a:r>
            <a:r>
              <a:rPr lang="en-US" sz="2800" dirty="0"/>
              <a:t>.</a:t>
            </a:r>
          </a:p>
          <a:p>
            <a:pPr marL="274320" indent="-274320">
              <a:spcBef>
                <a:spcPts val="1200"/>
              </a:spcBef>
              <a:buNone/>
            </a:pPr>
            <a:r>
              <a:rPr lang="en-US" sz="2800" dirty="0"/>
              <a:t>Joshua 6:21; 1 Samuel 15:3; 27:9,11 – Israel utterly destroyed everyone: man and woman.</a:t>
            </a:r>
          </a:p>
        </p:txBody>
      </p:sp>
    </p:spTree>
    <p:extLst>
      <p:ext uri="{BB962C8B-B14F-4D97-AF65-F5344CB8AC3E}">
        <p14:creationId xmlns:p14="http://schemas.microsoft.com/office/powerpoint/2010/main" val="780736538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Number of Genders - 2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10515600" cy="4832092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Parents are father and mother.</a:t>
            </a:r>
          </a:p>
          <a:p>
            <a:pPr marL="274320" indent="-640080">
              <a:spcBef>
                <a:spcPts val="0"/>
              </a:spcBef>
              <a:buNone/>
            </a:pPr>
            <a:r>
              <a:rPr lang="en-US" sz="2800" dirty="0"/>
              <a:t>Matthew 15:4-6; Ephesians 6:2; Exodus 20:12 – Honor your father and your mother</a:t>
            </a:r>
          </a:p>
          <a:p>
            <a:pPr marL="274320" indent="-640080">
              <a:spcBef>
                <a:spcPts val="0"/>
              </a:spcBef>
              <a:buNone/>
            </a:pPr>
            <a:r>
              <a:rPr lang="en-US" sz="2800" dirty="0"/>
              <a:t>Matthew 10:37 – He who loves father or mother … son or daughter more than Me is not worthy of Me.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Children are sons and daughters / brothers and sisters.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Genesis 5:4-30; 11:11-25 – People reproduced sons &amp; daughters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Exodus 10:9 – Everyone left Egypt, including sons and daughters.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Numbers 26:33 – Zelophehad had no sons, but daughters.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2 Corinthians 6:18 – God will be a Father to you, and you shall be My sons and daughters.</a:t>
            </a:r>
          </a:p>
        </p:txBody>
      </p:sp>
    </p:spTree>
    <p:extLst>
      <p:ext uri="{BB962C8B-B14F-4D97-AF65-F5344CB8AC3E}">
        <p14:creationId xmlns:p14="http://schemas.microsoft.com/office/powerpoint/2010/main" val="8785178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94731"/>
            <a:ext cx="8229600" cy="769441"/>
          </a:xfr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</a:rPr>
              <a:t>The Bible and Gender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5105400" cy="1800493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Number of Genders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When Gender </a:t>
            </a:r>
            <a:r>
              <a:rPr lang="en-US" altLang="en-US" b="1">
                <a:solidFill>
                  <a:srgbClr val="FFFF00"/>
                </a:solidFill>
              </a:rPr>
              <a:t>Is Determined</a:t>
            </a:r>
            <a:endParaRPr lang="en-US" altLang="en-US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EEC864-9EB2-59DB-C1C8-DD2737D00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57400"/>
            <a:ext cx="4071665" cy="31355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A41741-FB45-885C-5190-F9E421FDADC1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359651-7056-1372-EC43-63353F7275EB}"/>
              </a:ext>
            </a:extLst>
          </p:cNvPr>
          <p:cNvSpPr txBox="1"/>
          <p:nvPr/>
        </p:nvSpPr>
        <p:spPr>
          <a:xfrm rot="20110893">
            <a:off x="6325444" y="30480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8DD6F-B3B9-E3DD-C21B-83FD9BACE5E2}"/>
              </a:ext>
            </a:extLst>
          </p:cNvPr>
          <p:cNvSpPr txBox="1"/>
          <p:nvPr/>
        </p:nvSpPr>
        <p:spPr>
          <a:xfrm rot="20517184">
            <a:off x="9144000" y="5278514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7A6AE-9594-CD11-D950-E9C29E0CF2B7}"/>
              </a:ext>
            </a:extLst>
          </p:cNvPr>
          <p:cNvSpPr txBox="1"/>
          <p:nvPr/>
        </p:nvSpPr>
        <p:spPr>
          <a:xfrm>
            <a:off x="8893832" y="1117821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0A41E0-D685-B420-D0E6-37D990085E49}"/>
              </a:ext>
            </a:extLst>
          </p:cNvPr>
          <p:cNvSpPr txBox="1"/>
          <p:nvPr/>
        </p:nvSpPr>
        <p:spPr>
          <a:xfrm rot="1147835">
            <a:off x="11125200" y="2895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09979609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When Gender Is Determined - 1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11353800" cy="5262979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Children Were </a:t>
            </a:r>
            <a:r>
              <a:rPr lang="en-US" sz="2800" b="1" i="1" dirty="0">
                <a:solidFill>
                  <a:srgbClr val="FFFF00"/>
                </a:solidFill>
              </a:rPr>
              <a:t>Born</a:t>
            </a:r>
            <a:r>
              <a:rPr lang="en-US" sz="2800" b="1" dirty="0">
                <a:solidFill>
                  <a:srgbClr val="FFFF00"/>
                </a:solidFill>
              </a:rPr>
              <a:t> Sons or Daughters.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solidFill>
                  <a:schemeClr val="accent1"/>
                </a:solidFill>
              </a:rPr>
              <a:t>Women bore sons or daughters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Genesis 24:36 – Sarah bore a son to Abraham.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Genesis 41:50; 44:27 – To Joseph were born two sons.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Exodus 2:22 – Moses’ wife bore him a son.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2 Samuel 3:2; 5:13; 11:27; 12:24 – Sons/daughters born to David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Job 1:2 – Seven sons and three daughters were born to Job.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solidFill>
                  <a:schemeClr val="accent1"/>
                </a:solidFill>
              </a:rPr>
              <a:t>Other examples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Exodus 1:16,22 – Kill </a:t>
            </a:r>
            <a:r>
              <a:rPr lang="en-US" sz="2800" b="1" i="1" dirty="0"/>
              <a:t>every</a:t>
            </a:r>
            <a:r>
              <a:rPr lang="en-US" sz="2800" dirty="0"/>
              <a:t> </a:t>
            </a:r>
            <a:r>
              <a:rPr lang="en-US" sz="2800" b="1" i="1" dirty="0"/>
              <a:t>son</a:t>
            </a:r>
            <a:r>
              <a:rPr lang="en-US" sz="2800" dirty="0"/>
              <a:t> born but spare </a:t>
            </a:r>
            <a:r>
              <a:rPr lang="en-US" sz="2800" b="1" i="1" dirty="0"/>
              <a:t>every</a:t>
            </a:r>
            <a:r>
              <a:rPr lang="en-US" sz="2800" dirty="0"/>
              <a:t> </a:t>
            </a:r>
            <a:r>
              <a:rPr lang="en-US" sz="2800" b="1" i="1" dirty="0"/>
              <a:t>daughter</a:t>
            </a:r>
            <a:r>
              <a:rPr lang="en-US" sz="2800" dirty="0"/>
              <a:t>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Leviticus 12:7 – Law for her who has borne a male or a female.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Jeremiah 29:6 – Men beget &amp; wives bear sons and daughters.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dirty="0"/>
              <a:t>Revelation 12:5,13 – Woman bore / gave birth to a male Child</a:t>
            </a:r>
          </a:p>
        </p:txBody>
      </p:sp>
    </p:spTree>
    <p:extLst>
      <p:ext uri="{BB962C8B-B14F-4D97-AF65-F5344CB8AC3E}">
        <p14:creationId xmlns:p14="http://schemas.microsoft.com/office/powerpoint/2010/main" val="35507853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64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64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4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When Gender Is Determined - 2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11353800" cy="4862870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A Child Is </a:t>
            </a:r>
            <a:r>
              <a:rPr lang="en-US" sz="2800" b="1" i="1" dirty="0">
                <a:solidFill>
                  <a:srgbClr val="FFFF00"/>
                </a:solidFill>
              </a:rPr>
              <a:t>Conceived</a:t>
            </a:r>
            <a:r>
              <a:rPr lang="en-US" sz="2800" b="1" dirty="0">
                <a:solidFill>
                  <a:srgbClr val="FFFF00"/>
                </a:solidFill>
              </a:rPr>
              <a:t> Male or Female.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solidFill>
                  <a:schemeClr val="accent1"/>
                </a:solidFill>
              </a:rPr>
              <a:t>Woman conceives and gives birth to sons or daughters.</a:t>
            </a:r>
          </a:p>
          <a:p>
            <a:pPr marL="274320" indent="-274320">
              <a:spcBef>
                <a:spcPts val="600"/>
              </a:spcBef>
              <a:buNone/>
            </a:pPr>
            <a:r>
              <a:rPr lang="en-US" sz="2800" dirty="0"/>
              <a:t>Genesis 21:2 – Sarah conceived and bore a son. </a:t>
            </a:r>
          </a:p>
          <a:p>
            <a:pPr marL="274320" indent="-274320">
              <a:spcBef>
                <a:spcPts val="600"/>
              </a:spcBef>
              <a:buNone/>
            </a:pPr>
            <a:r>
              <a:rPr lang="en-US" sz="2800" dirty="0"/>
              <a:t>Genesis 29:32,33,35; 30:7,17,29,23 – Jacob’s wives conceived / bore sons</a:t>
            </a:r>
          </a:p>
          <a:p>
            <a:pPr marL="274320" indent="-274320">
              <a:spcBef>
                <a:spcPts val="600"/>
              </a:spcBef>
              <a:buNone/>
            </a:pPr>
            <a:r>
              <a:rPr lang="en-US" sz="2800" dirty="0"/>
              <a:t>Exodus 2:2 – Moses’ mother conceived and bore a son. </a:t>
            </a:r>
          </a:p>
          <a:p>
            <a:pPr marL="274320" indent="-274320">
              <a:spcBef>
                <a:spcPts val="600"/>
              </a:spcBef>
              <a:buNone/>
            </a:pPr>
            <a:r>
              <a:rPr lang="en-US" sz="2800" dirty="0"/>
              <a:t>1 Samuel 1:20 – Hannah conceived and bore a son (Samuel). (2:21)</a:t>
            </a:r>
          </a:p>
          <a:p>
            <a:pPr marL="274320" indent="-274320">
              <a:spcBef>
                <a:spcPts val="600"/>
              </a:spcBef>
              <a:buNone/>
            </a:pPr>
            <a:r>
              <a:rPr lang="en-US" sz="2800" dirty="0"/>
              <a:t>Isaiah 7:14 – Virgin shall conceive and bear a Son and call Immanuel. </a:t>
            </a:r>
          </a:p>
          <a:p>
            <a:pPr marL="274320" indent="-274320">
              <a:spcBef>
                <a:spcPts val="600"/>
              </a:spcBef>
              <a:buNone/>
            </a:pPr>
            <a:r>
              <a:rPr lang="en-US" sz="2800" dirty="0"/>
              <a:t>Luke 1:31 – The angel Gabriel promised Mary: “You will conceive in your womb and bring forth a Son, and shall call His name </a:t>
            </a:r>
            <a:r>
              <a:rPr lang="en-US" sz="2800" cap="small" dirty="0"/>
              <a:t>Jesus</a:t>
            </a:r>
            <a:r>
              <a:rPr lang="en-US" sz="2800" dirty="0"/>
              <a:t>.” </a:t>
            </a:r>
          </a:p>
        </p:txBody>
      </p:sp>
    </p:spTree>
    <p:extLst>
      <p:ext uri="{BB962C8B-B14F-4D97-AF65-F5344CB8AC3E}">
        <p14:creationId xmlns:p14="http://schemas.microsoft.com/office/powerpoint/2010/main" val="3741175677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When Gender Is Determined - 3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11353800" cy="4832092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A Child Is </a:t>
            </a:r>
            <a:r>
              <a:rPr lang="en-US" sz="2800" b="1" i="1" dirty="0">
                <a:solidFill>
                  <a:srgbClr val="FFFF00"/>
                </a:solidFill>
              </a:rPr>
              <a:t>Conceived</a:t>
            </a:r>
            <a:r>
              <a:rPr lang="en-US" sz="2800" b="1" dirty="0">
                <a:solidFill>
                  <a:srgbClr val="FFFF00"/>
                </a:solidFill>
              </a:rPr>
              <a:t> Male or Female.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800" b="1" i="1" dirty="0">
                <a:solidFill>
                  <a:schemeClr val="accent1"/>
                </a:solidFill>
              </a:rPr>
              <a:t>A man begets and a woman conceives a son or daughter.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Genesis 6:10 – Noah begot three sons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Genesis 11:11-25 – Men begot sons and daughters.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1 Chronicles 7:15 – Zelophehad begot only daughters.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Job 3:3 – The night in which it was said, “A male child is conceived.”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Jeremiah 16:3; 29:6 – </a:t>
            </a:r>
            <a:r>
              <a:rPr lang="en-US" sz="2800" b="1" i="1" dirty="0"/>
              <a:t>Sons and daughters</a:t>
            </a:r>
            <a:r>
              <a:rPr lang="en-US" sz="2800" dirty="0"/>
              <a:t> were born; their </a:t>
            </a:r>
            <a:r>
              <a:rPr lang="en-US" sz="2800" b="1" i="1" dirty="0"/>
              <a:t>mothers bore</a:t>
            </a:r>
            <a:r>
              <a:rPr lang="en-US" sz="2800" dirty="0"/>
              <a:t> them, their </a:t>
            </a:r>
            <a:r>
              <a:rPr lang="en-US" sz="2800" b="1" i="1" dirty="0"/>
              <a:t>fathers begot</a:t>
            </a:r>
            <a:r>
              <a:rPr lang="en-US" sz="2800" dirty="0"/>
              <a:t> them. </a:t>
            </a:r>
          </a:p>
          <a:p>
            <a:pPr marL="274320" indent="-274320">
              <a:spcBef>
                <a:spcPts val="0"/>
              </a:spcBef>
              <a:buNone/>
            </a:pPr>
            <a:r>
              <a:rPr lang="en-US" sz="2800" dirty="0"/>
              <a:t>Luke 1:36 – Elizabeth has also conceived a son in her old age.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Gender is determined at the moment of conception!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2800" b="1" dirty="0">
                <a:solidFill>
                  <a:srgbClr val="FFFF00"/>
                </a:solidFill>
              </a:rPr>
              <a:t>Men have anatomy to beget children and women to give birth.</a:t>
            </a:r>
          </a:p>
        </p:txBody>
      </p:sp>
    </p:spTree>
    <p:extLst>
      <p:ext uri="{BB962C8B-B14F-4D97-AF65-F5344CB8AC3E}">
        <p14:creationId xmlns:p14="http://schemas.microsoft.com/office/powerpoint/2010/main" val="1764947266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94731"/>
            <a:ext cx="8229600" cy="769441"/>
          </a:xfr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</a:rPr>
              <a:t>The Bible and Gender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5105400" cy="2523768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Number of Genders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When Gender Is Determined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altLang="en-US" b="1">
                <a:solidFill>
                  <a:srgbClr val="FFFF00"/>
                </a:solidFill>
              </a:rPr>
              <a:t>Gender Roles</a:t>
            </a:r>
            <a:endParaRPr lang="en-US" altLang="en-US" b="1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EEC864-9EB2-59DB-C1C8-DD2737D00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57400"/>
            <a:ext cx="4071665" cy="31355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A41741-FB45-885C-5190-F9E421FDADC1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359651-7056-1372-EC43-63353F7275EB}"/>
              </a:ext>
            </a:extLst>
          </p:cNvPr>
          <p:cNvSpPr txBox="1"/>
          <p:nvPr/>
        </p:nvSpPr>
        <p:spPr>
          <a:xfrm rot="20110893">
            <a:off x="6325444" y="30480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8DD6F-B3B9-E3DD-C21B-83FD9BACE5E2}"/>
              </a:ext>
            </a:extLst>
          </p:cNvPr>
          <p:cNvSpPr txBox="1"/>
          <p:nvPr/>
        </p:nvSpPr>
        <p:spPr>
          <a:xfrm rot="20517184">
            <a:off x="9144000" y="5278514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7A6AE-9594-CD11-D950-E9C29E0CF2B7}"/>
              </a:ext>
            </a:extLst>
          </p:cNvPr>
          <p:cNvSpPr txBox="1"/>
          <p:nvPr/>
        </p:nvSpPr>
        <p:spPr>
          <a:xfrm>
            <a:off x="8893832" y="1117821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0A41E0-D685-B420-D0E6-37D990085E49}"/>
              </a:ext>
            </a:extLst>
          </p:cNvPr>
          <p:cNvSpPr txBox="1"/>
          <p:nvPr/>
        </p:nvSpPr>
        <p:spPr>
          <a:xfrm rot="1147835">
            <a:off x="11125200" y="2895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198372141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Gender Roles - 1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11353800" cy="5301451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</a:rPr>
              <a:t>Transgenderism and Homosexuality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LGBTQ = Lesbian, Gay, Bisexual, Transgender, Queer.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 Corinthians 6:9-11 – Homosexuals will not inherit the kingdom.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Romans 1:26-28 </a:t>
            </a: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When men or women exchange what is natural and burn in lust for their own natural sex, it is “vile passions,” “against nature,” “shameful,” </a:t>
            </a:r>
            <a:r>
              <a:rPr lang="en-US" sz="2800" kern="100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reject </a:t>
            </a:r>
            <a:r>
              <a:rPr lang="en-US" sz="2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God, debased minds, and not fitting.</a:t>
            </a:r>
            <a:endParaRPr lang="en-US" sz="2800" kern="100" dirty="0">
              <a:solidFill>
                <a:schemeClr val="tx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</a:rPr>
              <a:t>Family Roles of Husband and Wife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Ephesians 5:22-25,28 – Wives submit to husbands. Husbands love wives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 Timothy 5:8 – The man should provide for his household.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Titus 2:5; 1 Timothy 5:14; 1 Peter 3:1 – Women should be homemakers, manage the house, and be obedient to their husbands.</a:t>
            </a:r>
          </a:p>
        </p:txBody>
      </p:sp>
    </p:spTree>
    <p:extLst>
      <p:ext uri="{BB962C8B-B14F-4D97-AF65-F5344CB8AC3E}">
        <p14:creationId xmlns:p14="http://schemas.microsoft.com/office/powerpoint/2010/main" val="35662987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Gender Roles - 2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11353800" cy="5732338"/>
          </a:xfrm>
        </p:spPr>
        <p:txBody>
          <a:bodyPr wrap="square">
            <a:spAutoFit/>
          </a:bodyPr>
          <a:lstStyle/>
          <a:p>
            <a:pPr marL="0" marR="0" indent="0" algn="ctr">
              <a:spcBef>
                <a:spcPts val="300"/>
              </a:spcBef>
              <a:spcAft>
                <a:spcPts val="30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</a:rPr>
              <a:t>Modesty, Decency, and Chastity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Genesis 3:21 – God created tunics to hide the shame of nakedness.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Titus 2:5; 1 Peter 3:1-5 – Women clothe themselves to be chaste.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Mark 7:21-23; Romans 13:13 – God specifically forbids licentiousness: sexually suggestive activities. 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</a:rPr>
              <a:t>Other Gender Guidelines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 Corinthians 14:34,35; 1 Timothy 2:11,12 – Women submit to men in spiritual teaching and must not speak to the assembled church.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Deuteronomy 22:5 – A woman shall not wear anything that pertains to man, nor shall a man put on a woman's garment: it is abomination. 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kern="100" dirty="0">
                <a:solidFill>
                  <a:schemeClr val="tx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1 Corinthians 11:14,15 – Nature teaches long hair for a man is dishonor but long hair to a woman is a glory.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kern="100" dirty="0">
                <a:solidFill>
                  <a:srgbClr val="FFFF00"/>
                </a:solidFill>
                <a:effectLst/>
                <a:latin typeface="Tahom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If people may change genders, all role guidelines are anarchy</a:t>
            </a:r>
            <a:endParaRPr lang="en-US" sz="2800" b="1" kern="100" dirty="0">
              <a:solidFill>
                <a:srgbClr val="FFFF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17798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64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19288" y="294731"/>
            <a:ext cx="8229600" cy="769441"/>
          </a:xfr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chemeClr val="tx1"/>
                </a:solidFill>
              </a:rPr>
              <a:t>The Bible and Gender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5105400" cy="3739485"/>
          </a:xfrm>
        </p:spPr>
        <p:txBody>
          <a:bodyPr wrap="square">
            <a:sp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Number of Genders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When Gender Is Determined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Gender Roles</a:t>
            </a:r>
          </a:p>
          <a:p>
            <a:pPr marL="0" indent="0" algn="ctr">
              <a:spcBef>
                <a:spcPts val="1800"/>
              </a:spcBef>
              <a:buNone/>
            </a:pPr>
            <a:r>
              <a:rPr lang="en-US" altLang="en-US" b="1" dirty="0">
                <a:solidFill>
                  <a:srgbClr val="FFFF00"/>
                </a:solidFill>
              </a:rPr>
              <a:t>Dealing with Transgenderism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EEC864-9EB2-59DB-C1C8-DD2737D00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057400"/>
            <a:ext cx="4071665" cy="313559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A41741-FB45-885C-5190-F9E421FDADC1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3359651-7056-1372-EC43-63353F7275EB}"/>
              </a:ext>
            </a:extLst>
          </p:cNvPr>
          <p:cNvSpPr txBox="1"/>
          <p:nvPr/>
        </p:nvSpPr>
        <p:spPr>
          <a:xfrm rot="20110893">
            <a:off x="6325444" y="30480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F8DD6F-B3B9-E3DD-C21B-83FD9BACE5E2}"/>
              </a:ext>
            </a:extLst>
          </p:cNvPr>
          <p:cNvSpPr txBox="1"/>
          <p:nvPr/>
        </p:nvSpPr>
        <p:spPr>
          <a:xfrm rot="20517184">
            <a:off x="9144000" y="5278514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37A6AE-9594-CD11-D950-E9C29E0CF2B7}"/>
              </a:ext>
            </a:extLst>
          </p:cNvPr>
          <p:cNvSpPr txBox="1"/>
          <p:nvPr/>
        </p:nvSpPr>
        <p:spPr>
          <a:xfrm>
            <a:off x="8893832" y="1117821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70A41E0-D685-B420-D0E6-37D990085E49}"/>
              </a:ext>
            </a:extLst>
          </p:cNvPr>
          <p:cNvSpPr txBox="1"/>
          <p:nvPr/>
        </p:nvSpPr>
        <p:spPr>
          <a:xfrm rot="1147835">
            <a:off x="11125200" y="2895600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Arial Black" panose="020B0A0402010209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24308358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How to Deal with Transgenderism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11353800" cy="4832092"/>
          </a:xfrm>
        </p:spPr>
        <p:txBody>
          <a:bodyPr wrap="square">
            <a:spAutoFit/>
          </a:bodyPr>
          <a:lstStyle/>
          <a:p>
            <a:pPr marL="274320" indent="-274320">
              <a:buNone/>
            </a:pPr>
            <a:r>
              <a:rPr lang="en-US" sz="2800" b="1" i="1" dirty="0"/>
              <a:t>* </a:t>
            </a:r>
            <a:r>
              <a:rPr lang="en-US" sz="2800" b="1" i="1" dirty="0">
                <a:solidFill>
                  <a:schemeClr val="accent1"/>
                </a:solidFill>
              </a:rPr>
              <a:t>Accept and submit to God’s plan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– Ecclesiastes 12:13,14; </a:t>
            </a:r>
            <a:br>
              <a:rPr lang="en-US" sz="2800" dirty="0"/>
            </a:br>
            <a:r>
              <a:rPr lang="en-US" sz="2800" dirty="0"/>
              <a:t>2 Timothy 3:16-4:4; Jeremiah 17:9; 1 Corinthians 1:18-25.</a:t>
            </a:r>
          </a:p>
          <a:p>
            <a:pPr marL="274320" indent="-274320">
              <a:buNone/>
            </a:pPr>
            <a:r>
              <a:rPr lang="en-US" sz="2800" b="1" i="1" dirty="0"/>
              <a:t>* </a:t>
            </a:r>
            <a:r>
              <a:rPr lang="en-US" sz="2800" b="1" i="1" dirty="0">
                <a:solidFill>
                  <a:schemeClr val="accent1"/>
                </a:solidFill>
              </a:rPr>
              <a:t>Recognize / resist temptation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– Ephesians 6:10-18; James 4:7</a:t>
            </a:r>
          </a:p>
          <a:p>
            <a:pPr marL="274320" indent="-274320">
              <a:buNone/>
            </a:pPr>
            <a:r>
              <a:rPr lang="en-US" sz="2800" b="1" i="1" dirty="0"/>
              <a:t>* </a:t>
            </a:r>
            <a:r>
              <a:rPr lang="en-US" sz="2800" b="1" i="1" dirty="0">
                <a:solidFill>
                  <a:schemeClr val="accent1"/>
                </a:solidFill>
              </a:rPr>
              <a:t>Acknowledge / speak truth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– Proverbs 6:16,17; Ephesians 4:25</a:t>
            </a:r>
          </a:p>
          <a:p>
            <a:pPr marL="274320" indent="-274320">
              <a:buNone/>
            </a:pPr>
            <a:r>
              <a:rPr lang="en-US" sz="2800" dirty="0"/>
              <a:t>* </a:t>
            </a:r>
            <a:r>
              <a:rPr lang="en-US" sz="2800" b="1" i="1" dirty="0">
                <a:solidFill>
                  <a:schemeClr val="accent1"/>
                </a:solidFill>
              </a:rPr>
              <a:t>Appreciate and accept your natural gender </a:t>
            </a:r>
            <a:r>
              <a:rPr lang="en-US" sz="2800" dirty="0"/>
              <a:t>and help others do likewise – 1 Peter 3:7; Galatians 3:28</a:t>
            </a:r>
          </a:p>
          <a:p>
            <a:pPr marL="274320" indent="-274320">
              <a:buNone/>
            </a:pPr>
            <a:r>
              <a:rPr lang="en-US" sz="2800" dirty="0"/>
              <a:t>* </a:t>
            </a:r>
            <a:r>
              <a:rPr lang="en-US" sz="2800" b="1" i="1" dirty="0">
                <a:solidFill>
                  <a:schemeClr val="accent1"/>
                </a:solidFill>
              </a:rPr>
              <a:t>Be a good steward of your body</a:t>
            </a:r>
            <a:r>
              <a:rPr lang="en-US" sz="2800" dirty="0">
                <a:solidFill>
                  <a:schemeClr val="accent1"/>
                </a:solidFill>
              </a:rPr>
              <a:t> </a:t>
            </a:r>
            <a:r>
              <a:rPr lang="en-US" sz="2800" dirty="0"/>
              <a:t>– 1 Corinthians 6:19,20; Romans 12:1,2; 1 Corinthians 12:18,25 </a:t>
            </a:r>
          </a:p>
          <a:p>
            <a:pPr marL="274320" indent="-274320">
              <a:buNone/>
            </a:pPr>
            <a:r>
              <a:rPr lang="en-US" sz="2800" dirty="0"/>
              <a:t>* </a:t>
            </a:r>
            <a:r>
              <a:rPr lang="en-US" sz="2800" b="1" i="1" dirty="0">
                <a:solidFill>
                  <a:schemeClr val="accent1"/>
                </a:solidFill>
              </a:rPr>
              <a:t>Parents, train your children to appreciate and follow God-given roles </a:t>
            </a:r>
            <a:r>
              <a:rPr lang="en-US" sz="2800" dirty="0"/>
              <a:t>– Ephesians 6:4; Proverbs 22:5</a:t>
            </a:r>
            <a:endParaRPr lang="en-US" sz="2800" b="1" kern="100" dirty="0">
              <a:solidFill>
                <a:srgbClr val="FFFF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7606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462088" y="356286"/>
            <a:ext cx="9282112" cy="646331"/>
          </a:xfrm>
        </p:spPr>
        <p:txBody>
          <a:bodyPr wrap="square">
            <a:spAutoFit/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The Transgender Issue in a Nutshell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0" y="1188589"/>
            <a:ext cx="6781800" cy="2850011"/>
          </a:xfrm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b="1" i="1" dirty="0">
                <a:solidFill>
                  <a:srgbClr val="FFFF00"/>
                </a:solidFill>
              </a:rPr>
              <a:t>Do you understand the difference between…</a:t>
            </a:r>
          </a:p>
          <a:p>
            <a:pPr marL="0" indent="0" algn="ctr">
              <a:buNone/>
            </a:pPr>
            <a:r>
              <a:rPr lang="en-US" b="1" i="1" kern="100" dirty="0">
                <a:solidFill>
                  <a:srgbClr val="FFFF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Cow…</a:t>
            </a:r>
          </a:p>
          <a:p>
            <a:pPr marL="0" indent="0" algn="ctr">
              <a:buNone/>
            </a:pPr>
            <a:r>
              <a:rPr lang="en-US" b="1" i="1" kern="100" dirty="0">
                <a:solidFill>
                  <a:srgbClr val="FFFF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</a:p>
          <a:p>
            <a:pPr marL="0" indent="0" algn="ctr">
              <a:buNone/>
            </a:pPr>
            <a:r>
              <a:rPr lang="en-US" b="1" i="1" kern="100" dirty="0">
                <a:solidFill>
                  <a:srgbClr val="FFFF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 Bull?!</a:t>
            </a:r>
            <a:endParaRPr lang="en-US" b="1" kern="100" dirty="0">
              <a:solidFill>
                <a:srgbClr val="FFFF00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704EAF-8BC8-96A4-BD7A-F717B715E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0"/>
            <a:ext cx="4305300" cy="2870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1786FA7-D122-8A77-7346-0BF8C085C1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505" y="2514600"/>
            <a:ext cx="4353295" cy="266700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E680195C-6BCE-B011-DFDB-25400CBF63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181600"/>
            <a:ext cx="9906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Tx/>
              <a:buNone/>
            </a:pPr>
            <a:r>
              <a:rPr lang="en-US" sz="2800" b="1" i="1" dirty="0">
                <a:solidFill>
                  <a:schemeClr val="accent1"/>
                </a:solidFill>
              </a:rPr>
              <a:t>A cow is a cow. A bull is a bull. </a:t>
            </a:r>
            <a:br>
              <a:rPr lang="en-US" sz="2800" b="1" i="1" dirty="0">
                <a:solidFill>
                  <a:schemeClr val="accent1"/>
                </a:solidFill>
              </a:rPr>
            </a:br>
            <a:r>
              <a:rPr lang="en-US" sz="2800" b="1" i="1" dirty="0">
                <a:solidFill>
                  <a:schemeClr val="accent1"/>
                </a:solidFill>
              </a:rPr>
              <a:t>A man is a man. A woman is a woman. </a:t>
            </a:r>
            <a:br>
              <a:rPr lang="en-US" sz="2800" b="1" i="1" dirty="0">
                <a:solidFill>
                  <a:schemeClr val="accent1"/>
                </a:solidFill>
              </a:rPr>
            </a:br>
            <a:r>
              <a:rPr lang="en-US" sz="2800" b="1" i="1" kern="1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God made it that way.</a:t>
            </a:r>
            <a:endParaRPr lang="en-US" sz="2800" b="1" kern="100" dirty="0">
              <a:solidFill>
                <a:schemeClr val="accent1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4389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764A3E50-EE58-471E-5A5A-B0045B11D5EF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FBA144-5AF6-62BF-2F3C-207312515B51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23477268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Diseño predeterminado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Arial-Round-Tahoma">
      <a:majorFont>
        <a:latin typeface="Arial Rounded MT Bol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1" id="{FE5B1F5C-844A-4D64-B591-BB617F75F60F}" vid="{930053B3-D21D-4743-9751-C266E76EF1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Red-07.per-fppt</Template>
  <TotalTime>584</TotalTime>
  <Words>1275</Words>
  <Application>Microsoft Office PowerPoint</Application>
  <PresentationFormat>Widescreen</PresentationFormat>
  <Paragraphs>137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Arial Rounded MT Bold</vt:lpstr>
      <vt:lpstr>Tahoma</vt:lpstr>
      <vt:lpstr>Diseño predeterminado</vt:lpstr>
      <vt:lpstr>PowerPoint Presentation</vt:lpstr>
      <vt:lpstr>The Bible and Gender</vt:lpstr>
      <vt:lpstr>Factors Contributing to Transgenderism</vt:lpstr>
      <vt:lpstr>The Bible and Gender</vt:lpstr>
      <vt:lpstr>Number of Genders - 1</vt:lpstr>
      <vt:lpstr>Number of Genders - 2</vt:lpstr>
      <vt:lpstr>The Bible and Gender</vt:lpstr>
      <vt:lpstr>When Gender Is Determined - 1</vt:lpstr>
      <vt:lpstr>When Gender Is Determined - 2</vt:lpstr>
      <vt:lpstr>When Gender Is Determined - 3</vt:lpstr>
      <vt:lpstr>The Bible and Gender</vt:lpstr>
      <vt:lpstr>Gender Roles - 1</vt:lpstr>
      <vt:lpstr>Gender Roles - 2</vt:lpstr>
      <vt:lpstr>The Bible and Gender</vt:lpstr>
      <vt:lpstr>How to Deal with Transgenderism</vt:lpstr>
      <vt:lpstr>The Transgender Issue in a Nutshell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David Pratte</dc:creator>
  <cp:lastModifiedBy>David Pratte</cp:lastModifiedBy>
  <cp:revision>121</cp:revision>
  <dcterms:created xsi:type="dcterms:W3CDTF">2023-08-19T18:31:18Z</dcterms:created>
  <dcterms:modified xsi:type="dcterms:W3CDTF">2023-08-25T22:46:02Z</dcterms:modified>
</cp:coreProperties>
</file>